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5" r:id="rId3"/>
    <p:sldId id="346" r:id="rId4"/>
    <p:sldId id="347" r:id="rId5"/>
    <p:sldId id="348" r:id="rId6"/>
    <p:sldId id="349" r:id="rId7"/>
    <p:sldId id="350" r:id="rId8"/>
    <p:sldId id="352" r:id="rId9"/>
    <p:sldId id="353" r:id="rId10"/>
    <p:sldId id="354" r:id="rId11"/>
    <p:sldId id="355" r:id="rId12"/>
    <p:sldId id="356" r:id="rId13"/>
    <p:sldId id="357" r:id="rId14"/>
    <p:sldId id="358" r:id="rId15"/>
    <p:sldId id="359" r:id="rId16"/>
    <p:sldId id="360" r:id="rId17"/>
    <p:sldId id="361" r:id="rId18"/>
    <p:sldId id="362" r:id="rId19"/>
    <p:sldId id="363" r:id="rId20"/>
    <p:sldId id="364" r:id="rId21"/>
    <p:sldId id="365" r:id="rId22"/>
    <p:sldId id="367" r:id="rId23"/>
    <p:sldId id="369" r:id="rId24"/>
    <p:sldId id="371" r:id="rId25"/>
    <p:sldId id="372" r:id="rId26"/>
    <p:sldId id="373" r:id="rId27"/>
    <p:sldId id="374" r:id="rId28"/>
    <p:sldId id="375" r:id="rId29"/>
    <p:sldId id="376" r:id="rId30"/>
    <p:sldId id="377" r:id="rId31"/>
    <p:sldId id="378" r:id="rId32"/>
    <p:sldId id="379" r:id="rId33"/>
    <p:sldId id="380" r:id="rId34"/>
    <p:sldId id="381" r:id="rId35"/>
    <p:sldId id="384" r:id="rId36"/>
    <p:sldId id="385" r:id="rId37"/>
    <p:sldId id="386" r:id="rId38"/>
    <p:sldId id="387" r:id="rId39"/>
    <p:sldId id="343" r:id="rId40"/>
    <p:sldId id="342" r:id="rId41"/>
    <p:sldId id="344" r:id="rId4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CC"/>
    <a:srgbClr val="000066"/>
    <a:srgbClr val="003399"/>
    <a:srgbClr val="00FFFF"/>
    <a:srgbClr val="009900"/>
    <a:srgbClr val="00FF00"/>
    <a:srgbClr val="0099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75" autoAdjust="0"/>
    <p:restoredTop sz="94660"/>
  </p:normalViewPr>
  <p:slideViewPr>
    <p:cSldViewPr snapToGrid="0">
      <p:cViewPr varScale="1">
        <p:scale>
          <a:sx n="85" d="100"/>
          <a:sy n="85" d="100"/>
        </p:scale>
        <p:origin x="37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1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alpha-scan.co.uk/images/operating-systems-pic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69" y="3223186"/>
            <a:ext cx="11436509" cy="278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470647" y="3223186"/>
            <a:ext cx="11497235" cy="27742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37048"/>
            <a:ext cx="9144000" cy="174062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03/03/2022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43892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03/03/2022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77908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03/03/2022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9887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4"/>
            <a:ext cx="11030138" cy="635635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828769" y="509168"/>
            <a:ext cx="11049000" cy="6348832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02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6252"/>
            <a:ext cx="10515600" cy="4610965"/>
          </a:xfrm>
          <a:ln>
            <a:noFill/>
          </a:ln>
        </p:spPr>
        <p:txBody>
          <a:bodyPr/>
          <a:lstStyle>
            <a:lvl1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03/03/2022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  <p:pic>
        <p:nvPicPr>
          <p:cNvPr id="2050" name="Picture 2" descr="http://www.blackboxtoolkit.com/images/os_issues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961" y="132139"/>
            <a:ext cx="1360395" cy="136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 userDrawn="1"/>
        </p:nvGrpSpPr>
        <p:grpSpPr>
          <a:xfrm>
            <a:off x="852830" y="1260493"/>
            <a:ext cx="9394404" cy="45719"/>
            <a:chOff x="-1707554" y="1208223"/>
            <a:chExt cx="9394404" cy="117808"/>
          </a:xfrm>
        </p:grpSpPr>
        <p:sp>
          <p:nvSpPr>
            <p:cNvPr id="11" name="Flowchart: Manual Input 10"/>
            <p:cNvSpPr/>
            <p:nvPr userDrawn="1"/>
          </p:nvSpPr>
          <p:spPr>
            <a:xfrm rot="5400000">
              <a:off x="6446743" y="78680"/>
              <a:ext cx="110564" cy="2369650"/>
            </a:xfrm>
            <a:prstGeom prst="flowChartManualInpu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Flowchart: Manual Input 13"/>
            <p:cNvSpPr/>
            <p:nvPr userDrawn="1"/>
          </p:nvSpPr>
          <p:spPr>
            <a:xfrm rot="5400000">
              <a:off x="5746771" y="78681"/>
              <a:ext cx="110564" cy="2369650"/>
            </a:xfrm>
            <a:prstGeom prst="flowChartManualInpu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5" name="Flowchart: Manual Input 14"/>
            <p:cNvSpPr/>
            <p:nvPr userDrawn="1"/>
          </p:nvSpPr>
          <p:spPr>
            <a:xfrm rot="5400000">
              <a:off x="5000064" y="80787"/>
              <a:ext cx="106352" cy="2369650"/>
            </a:xfrm>
            <a:prstGeom prst="flowChartManualInput">
              <a:avLst/>
            </a:prstGeom>
            <a:solidFill>
              <a:srgbClr val="00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6" name="Flowchart: Manual Input 15"/>
            <p:cNvSpPr/>
            <p:nvPr userDrawn="1"/>
          </p:nvSpPr>
          <p:spPr>
            <a:xfrm rot="5400000">
              <a:off x="4028545" y="78681"/>
              <a:ext cx="110564" cy="2369650"/>
            </a:xfrm>
            <a:prstGeom prst="flowChartManualInpu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7" name="Flowchart: Manual Input 16"/>
            <p:cNvSpPr/>
            <p:nvPr userDrawn="1"/>
          </p:nvSpPr>
          <p:spPr>
            <a:xfrm rot="5400000">
              <a:off x="3319141" y="78680"/>
              <a:ext cx="110564" cy="2369650"/>
            </a:xfrm>
            <a:prstGeom prst="flowChartManualInpu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8" name="Flowchart: Manual Input 17"/>
            <p:cNvSpPr/>
            <p:nvPr userDrawn="1"/>
          </p:nvSpPr>
          <p:spPr>
            <a:xfrm rot="5400000">
              <a:off x="2501144" y="78680"/>
              <a:ext cx="110564" cy="2369650"/>
            </a:xfrm>
            <a:prstGeom prst="flowChartManualInput">
              <a:avLst/>
            </a:prstGeom>
            <a:solidFill>
              <a:srgbClr val="00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9" name="Flowchart: Manual Input 18"/>
            <p:cNvSpPr/>
            <p:nvPr userDrawn="1"/>
          </p:nvSpPr>
          <p:spPr>
            <a:xfrm rot="5400000">
              <a:off x="1772762" y="273662"/>
              <a:ext cx="110564" cy="1979687"/>
            </a:xfrm>
            <a:prstGeom prst="flowChartManualInput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1" name="Flowchart: Manual Input 20"/>
            <p:cNvSpPr/>
            <p:nvPr userDrawn="1"/>
          </p:nvSpPr>
          <p:spPr>
            <a:xfrm rot="5400000">
              <a:off x="870774" y="85923"/>
              <a:ext cx="110564" cy="2369650"/>
            </a:xfrm>
            <a:prstGeom prst="flowChartManualInpu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2" name="Flowchart: Manual Input 21"/>
            <p:cNvSpPr/>
            <p:nvPr userDrawn="1"/>
          </p:nvSpPr>
          <p:spPr>
            <a:xfrm rot="5400000">
              <a:off x="170802" y="85924"/>
              <a:ext cx="110564" cy="2369650"/>
            </a:xfrm>
            <a:prstGeom prst="flowChartManualInpu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3" name="Flowchart: Manual Input 22"/>
            <p:cNvSpPr/>
            <p:nvPr userDrawn="1"/>
          </p:nvSpPr>
          <p:spPr>
            <a:xfrm rot="5400000">
              <a:off x="-575905" y="88030"/>
              <a:ext cx="106352" cy="2369650"/>
            </a:xfrm>
            <a:prstGeom prst="flowChartManualInput">
              <a:avLst/>
            </a:prstGeom>
            <a:solidFill>
              <a:srgbClr val="00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9" name="Rectangle 8"/>
          <p:cNvSpPr/>
          <p:nvPr userDrawn="1"/>
        </p:nvSpPr>
        <p:spPr>
          <a:xfrm>
            <a:off x="10750847" y="82726"/>
            <a:ext cx="1371600" cy="1361184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6259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03/03/2022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71557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03/03/2022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4919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03/03/2022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515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03/03/2022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35225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03/03/2022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36376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03/03/2022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75839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03/03/2022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13654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15676-1EDD-4580-9E2C-06A1F01485BF}" type="datetimeFigureOut">
              <a:rPr lang="vi-VN" smtClean="0"/>
              <a:t>03/03/2022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5518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4796" y="2385650"/>
            <a:ext cx="9144000" cy="1740623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Chương</a:t>
            </a:r>
            <a:r>
              <a:rPr lang="en-US" b="1" dirty="0"/>
              <a:t> 7</a:t>
            </a:r>
            <a:br>
              <a:rPr lang="en-US" b="1" dirty="0"/>
            </a:br>
            <a:r>
              <a:rPr lang="en-US" sz="8900" b="1" dirty="0"/>
              <a:t>BỘ NHỚ ẢO</a:t>
            </a:r>
            <a:br>
              <a:rPr lang="en-US" sz="8900" b="1" dirty="0"/>
            </a:br>
            <a:r>
              <a:rPr lang="en-US" sz="8900" b="1" dirty="0"/>
              <a:t>(Virtual Memory)</a:t>
            </a:r>
            <a:endParaRPr lang="vi-V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50468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Lỗi trang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vi-VN" dirty="0"/>
              <a:t>Tham chiếu đến một trang không có trong bộ nhớ, trước tiên tham chiếu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làm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sập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bẫy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vi-VN" dirty="0"/>
              <a:t> hệ điều hành ⇒ lỗi trang</a:t>
            </a:r>
          </a:p>
          <a:p>
            <a:pPr algn="just"/>
            <a:r>
              <a:rPr lang="vi-VN" dirty="0"/>
              <a:t>Hệ điều hành kiểm tra bảng khác để xác định</a:t>
            </a:r>
            <a:r>
              <a:rPr lang="en-US" dirty="0"/>
              <a:t>:</a:t>
            </a:r>
            <a:endParaRPr lang="vi-VN" dirty="0"/>
          </a:p>
          <a:p>
            <a:pPr lvl="1" algn="just"/>
            <a:r>
              <a:rPr lang="vi-VN" dirty="0"/>
              <a:t>Tham chiếu không hợp lệ ⇒ bỏ qua.</a:t>
            </a:r>
          </a:p>
          <a:p>
            <a:pPr lvl="1" algn="just"/>
            <a:r>
              <a:rPr lang="vi-VN" dirty="0"/>
              <a:t>Tham chiếu hợp lệ</a:t>
            </a:r>
            <a:r>
              <a:rPr lang="en-US" dirty="0"/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vi-VN" dirty="0"/>
              <a:t> không có trong bộ nhớ</a:t>
            </a:r>
            <a:r>
              <a:rPr lang="en-US"/>
              <a:t>:</a:t>
            </a:r>
            <a:endParaRPr lang="vi-VN" dirty="0"/>
          </a:p>
          <a:p>
            <a:pPr lvl="2" algn="just"/>
            <a:r>
              <a:rPr lang="vi-VN" dirty="0"/>
              <a:t>Lấy ra một frame rỗng</a:t>
            </a:r>
          </a:p>
          <a:p>
            <a:pPr lvl="2" algn="just"/>
            <a:r>
              <a:rPr lang="vi-VN" dirty="0"/>
              <a:t>Tráo đổi trang vào frame</a:t>
            </a:r>
          </a:p>
          <a:p>
            <a:pPr lvl="2" algn="just"/>
            <a:r>
              <a:rPr lang="vi-VN" dirty="0"/>
              <a:t>Thiết lập lại các bảng, bit valid = 1</a:t>
            </a:r>
          </a:p>
          <a:p>
            <a:pPr lvl="2" algn="just"/>
            <a:r>
              <a:rPr lang="vi-VN" dirty="0"/>
              <a:t>Khởi tạo lại lệnh:</a:t>
            </a:r>
          </a:p>
          <a:p>
            <a:pPr lvl="1" algn="just">
              <a:buFont typeface="Wingdings" pitchFamily="2" charset="2"/>
              <a:buChar char="§"/>
            </a:pPr>
            <a:r>
              <a:rPr lang="vi-VN" dirty="0"/>
              <a:t>Chuyển khối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1850" y="3988561"/>
            <a:ext cx="2070525" cy="191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749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Các bước xử lý lỗi trang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0426" y="1375420"/>
            <a:ext cx="6091148" cy="512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655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Trường hợp không còn frame rỗi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 dirty="0"/>
              <a:t>Thay thế trang</a:t>
            </a:r>
          </a:p>
          <a:p>
            <a:pPr lvl="1" algn="just"/>
            <a:r>
              <a:rPr lang="vi-VN" dirty="0"/>
              <a:t>Tìm một trang nào đó hiện trong bộ nhớ, nhưng đang không được sử dụng, swap nó ra.</a:t>
            </a:r>
          </a:p>
          <a:p>
            <a:pPr lvl="1" algn="just"/>
            <a:r>
              <a:rPr lang="vi-VN" dirty="0"/>
              <a:t>Thuật toán thay trang</a:t>
            </a:r>
          </a:p>
          <a:p>
            <a:pPr lvl="1" algn="just"/>
            <a:r>
              <a:rPr lang="vi-VN" dirty="0"/>
              <a:t>Hiệu năng – cần một thuậ</a:t>
            </a:r>
            <a:r>
              <a:rPr lang="en-US" dirty="0"/>
              <a:t>t</a:t>
            </a:r>
            <a:r>
              <a:rPr lang="vi-VN" dirty="0"/>
              <a:t> toán trả lại với ít lỗi trang nhất có thể.</a:t>
            </a:r>
          </a:p>
          <a:p>
            <a:pPr algn="just"/>
            <a:r>
              <a:rPr lang="vi-VN" dirty="0"/>
              <a:t>Trang có thể được tải vào bộ nhớ một vài lần.</a:t>
            </a:r>
          </a:p>
        </p:txBody>
      </p:sp>
    </p:spTree>
    <p:extLst>
      <p:ext uri="{BB962C8B-B14F-4D97-AF65-F5344CB8AC3E}">
        <p14:creationId xmlns:p14="http://schemas.microsoft.com/office/powerpoint/2010/main" val="3004387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/>
              <a:t>Hiệu năng của phân trang theo yêu cầu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vi-VN"/>
              <a:t>Tỉ lệ lỗi trang 0 ≤p≤1.0</a:t>
            </a:r>
          </a:p>
          <a:p>
            <a:pPr lvl="1"/>
            <a:r>
              <a:rPr lang="vi-VN"/>
              <a:t>Nếu p= 0, không có lỗi trang</a:t>
            </a:r>
          </a:p>
          <a:p>
            <a:pPr lvl="1"/>
            <a:r>
              <a:rPr lang="vi-VN"/>
              <a:t>Nếu p= 1, mọi tham chiếu đều lỗi</a:t>
            </a:r>
          </a:p>
          <a:p>
            <a:r>
              <a:rPr lang="vi-VN"/>
              <a:t>Thời gian truy cập hiệu quả(EAT)</a:t>
            </a:r>
          </a:p>
          <a:p>
            <a:pPr marL="0" indent="1887538">
              <a:buNone/>
            </a:pPr>
            <a:r>
              <a:rPr lang="vi-VN"/>
              <a:t>EAT = (1 –p) x thời gian truy cập bộ nhớ</a:t>
            </a:r>
          </a:p>
          <a:p>
            <a:pPr marL="0" indent="2782888">
              <a:buNone/>
            </a:pPr>
            <a:r>
              <a:rPr lang="vi-VN"/>
              <a:t>+ p (phụ trội do lỗi trang</a:t>
            </a:r>
            <a:endParaRPr lang="en-US"/>
          </a:p>
          <a:p>
            <a:pPr marL="0" indent="2782888">
              <a:buNone/>
            </a:pPr>
            <a:r>
              <a:rPr lang="vi-VN"/>
              <a:t>+ [swap trang ra]</a:t>
            </a:r>
            <a:endParaRPr lang="en-US"/>
          </a:p>
          <a:p>
            <a:pPr marL="0" indent="2782888">
              <a:buNone/>
            </a:pPr>
            <a:r>
              <a:rPr lang="vi-VN"/>
              <a:t>+ swap trang vào</a:t>
            </a:r>
            <a:endParaRPr lang="en-US"/>
          </a:p>
          <a:p>
            <a:pPr marL="0" indent="2782888">
              <a:buNone/>
            </a:pPr>
            <a:r>
              <a:rPr lang="vi-VN"/>
              <a:t>+ phụ trội do khởi động lại)</a:t>
            </a:r>
          </a:p>
        </p:txBody>
      </p:sp>
    </p:spTree>
    <p:extLst>
      <p:ext uri="{BB962C8B-B14F-4D97-AF65-F5344CB8AC3E}">
        <p14:creationId xmlns:p14="http://schemas.microsoft.com/office/powerpoint/2010/main" val="4116209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Ví dụ về phân trang theo yêu cầu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Thời gian truy cập bộ nhớ = 1 micro second</a:t>
            </a:r>
          </a:p>
          <a:p>
            <a:r>
              <a:rPr lang="vi-VN" dirty="0"/>
              <a:t>50% trang bị thay thế cần phải cập nhật lại (do đã có sửa đổi) </a:t>
            </a:r>
            <a:r>
              <a:rPr lang="vi-VN" dirty="0">
                <a:sym typeface="Symbol" panose="05050102010706020507" pitchFamily="18" charset="2"/>
              </a:rPr>
              <a:t> </a:t>
            </a:r>
            <a:r>
              <a:rPr lang="vi-VN" dirty="0"/>
              <a:t>50% trang cần phải được swap ra</a:t>
            </a:r>
          </a:p>
          <a:p>
            <a:r>
              <a:rPr lang="vi-VN" dirty="0"/>
              <a:t>Thời gian </a:t>
            </a:r>
            <a:r>
              <a:rPr lang="en-US" dirty="0">
                <a:latin typeface="Arial" pitchFamily="34" charset="0"/>
                <a:cs typeface="Arial" pitchFamily="34" charset="0"/>
              </a:rPr>
              <a:t>s</a:t>
            </a:r>
            <a:r>
              <a:rPr lang="vi-VN" dirty="0"/>
              <a:t>wap trang = 10 msec = 10,000 microsec</a:t>
            </a:r>
          </a:p>
          <a:p>
            <a:pPr marL="0" indent="2159000">
              <a:buNone/>
            </a:pPr>
            <a:r>
              <a:rPr lang="vi-VN" dirty="0"/>
              <a:t>EAT = (1 –</a:t>
            </a:r>
            <a:r>
              <a:rPr lang="en-US" dirty="0"/>
              <a:t> </a:t>
            </a:r>
            <a:r>
              <a:rPr lang="vi-VN" dirty="0"/>
              <a:t>p) x 1 + p (15000)</a:t>
            </a:r>
          </a:p>
          <a:p>
            <a:pPr marL="0" indent="2159000">
              <a:buNone/>
            </a:pPr>
            <a:r>
              <a:rPr lang="en-US"/>
              <a:t>=</a:t>
            </a:r>
            <a:r>
              <a:rPr lang="vi-VN"/>
              <a:t>1 + 15000</a:t>
            </a:r>
            <a:r>
              <a:rPr lang="en-US" dirty="0"/>
              <a:t>p</a:t>
            </a:r>
            <a:r>
              <a:rPr lang="vi-VN" dirty="0"/>
              <a:t> (in microsec)</a:t>
            </a:r>
          </a:p>
        </p:txBody>
      </p:sp>
    </p:spTree>
    <p:extLst>
      <p:ext uri="{BB962C8B-B14F-4D97-AF65-F5344CB8AC3E}">
        <p14:creationId xmlns:p14="http://schemas.microsoft.com/office/powerpoint/2010/main" val="253423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Thay thế trang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/>
              <a:t>Tránh tình trạng phân phối bộ nhớ quá tải</a:t>
            </a:r>
          </a:p>
          <a:p>
            <a:pPr lvl="1" algn="just"/>
            <a:r>
              <a:rPr lang="vi-VN"/>
              <a:t>Dịch vụ lỗi trang bao gồm việc thay trang.</a:t>
            </a:r>
          </a:p>
          <a:p>
            <a:pPr algn="just"/>
            <a:r>
              <a:rPr lang="vi-VN"/>
              <a:t>Sử dụng b</a:t>
            </a:r>
            <a:r>
              <a:rPr lang="en-US">
                <a:latin typeface="Arial" pitchFamily="34" charset="0"/>
                <a:cs typeface="Arial" pitchFamily="34" charset="0"/>
              </a:rPr>
              <a:t>i</a:t>
            </a:r>
            <a:r>
              <a:rPr lang="vi-VN"/>
              <a:t>t sửa đổi (dirty) </a:t>
            </a:r>
          </a:p>
          <a:p>
            <a:pPr lvl="1" algn="just"/>
            <a:r>
              <a:rPr lang="vi-VN"/>
              <a:t>Giảm thời gian phụ trội của việc chuyển trang – chỉ có các trang bị sửa đổi mới phải ghi lại lên đĩa.</a:t>
            </a:r>
          </a:p>
          <a:p>
            <a:pPr algn="just"/>
            <a:r>
              <a:rPr lang="vi-VN"/>
              <a:t>Thay trang làm tăng sự tách biệt giữa bộ nhớ l</a:t>
            </a:r>
            <a:r>
              <a:rPr lang="en-US">
                <a:latin typeface="Arial" pitchFamily="34" charset="0"/>
                <a:cs typeface="Arial" pitchFamily="34" charset="0"/>
              </a:rPr>
              <a:t>uận lý</a:t>
            </a:r>
            <a:r>
              <a:rPr lang="en-US"/>
              <a:t> </a:t>
            </a:r>
            <a:r>
              <a:rPr lang="vi-VN"/>
              <a:t>và bộ nhớ vật lý</a:t>
            </a:r>
          </a:p>
        </p:txBody>
      </p:sp>
    </p:spTree>
    <p:extLst>
      <p:ext uri="{BB962C8B-B14F-4D97-AF65-F5344CB8AC3E}">
        <p14:creationId xmlns:p14="http://schemas.microsoft.com/office/powerpoint/2010/main" val="2351223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Yêu cầu thay trang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2189" y="1555749"/>
            <a:ext cx="6913738" cy="508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390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Kĩ thuật thay trang cơ bản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/>
              <a:t>Tìm vị trí của trang yêu cầu trên đĩa.</a:t>
            </a:r>
          </a:p>
          <a:p>
            <a:pPr algn="just"/>
            <a:r>
              <a:rPr lang="vi-VN"/>
              <a:t>Tìm một frame rỗi:</a:t>
            </a:r>
          </a:p>
          <a:p>
            <a:pPr lvl="1" algn="just"/>
            <a:r>
              <a:rPr lang="vi-VN"/>
              <a:t>Nếu có một frame rỗi, tận dụng frame đó.</a:t>
            </a:r>
          </a:p>
          <a:p>
            <a:pPr lvl="1" algn="just"/>
            <a:r>
              <a:rPr lang="vi-VN"/>
              <a:t>Nếu không có frame rỗi, áp dụng thuật toán thay trang để lựa chọn một frame nạn nhân.</a:t>
            </a:r>
          </a:p>
          <a:p>
            <a:pPr algn="just"/>
            <a:r>
              <a:rPr lang="vi-VN"/>
              <a:t>Đọc trang yêu cầu vào frame mới rỗi. Cập nhật trang và bảng frame.</a:t>
            </a:r>
          </a:p>
          <a:p>
            <a:pPr algn="just"/>
            <a:r>
              <a:rPr lang="vi-VN"/>
              <a:t>Khởi động lại tiến trình.</a:t>
            </a:r>
          </a:p>
        </p:txBody>
      </p:sp>
    </p:spTree>
    <p:extLst>
      <p:ext uri="{BB962C8B-B14F-4D97-AF65-F5344CB8AC3E}">
        <p14:creationId xmlns:p14="http://schemas.microsoft.com/office/powerpoint/2010/main" val="3015046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Thay trang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9750" y="1531600"/>
            <a:ext cx="6731098" cy="509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42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/>
              <a:t>Các thuật toán thay thế trang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Mục đích: tỉ lệ lỗi trang thấp nhất.</a:t>
            </a:r>
          </a:p>
          <a:p>
            <a:r>
              <a:rPr lang="vi-VN" dirty="0"/>
              <a:t>Đánh giá thuật toán</a:t>
            </a:r>
            <a:r>
              <a:rPr lang="en-US"/>
              <a:t>:</a:t>
            </a:r>
            <a:endParaRPr lang="vi-VN" dirty="0"/>
          </a:p>
          <a:p>
            <a:pPr lvl="1"/>
            <a:r>
              <a:rPr lang="vi-VN" dirty="0"/>
              <a:t>Áp dụng thuật toán trên một chuỗi các tham chiếu bộ nhớ</a:t>
            </a:r>
          </a:p>
          <a:p>
            <a:pPr lvl="1"/>
            <a:r>
              <a:rPr lang="vi-VN" dirty="0"/>
              <a:t>Tính toán số lỗi trang trên chuỗi đó.</a:t>
            </a:r>
          </a:p>
          <a:p>
            <a:pPr lvl="1"/>
            <a:r>
              <a:rPr lang="vi-VN" dirty="0"/>
              <a:t>Trong tất cả các ví dụ sau, ta sử dụng chuỗi 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ham chiếu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</a:p>
          <a:p>
            <a:pPr marL="0" indent="0">
              <a:buNone/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                   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1, 2, 3, 4, 1, 2, 5, 1, 2, 3, 4, 5.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124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Nội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Cơ sở</a:t>
            </a:r>
          </a:p>
          <a:p>
            <a:r>
              <a:rPr lang="vi-VN"/>
              <a:t>Phân trang theo yêu cầu</a:t>
            </a:r>
          </a:p>
          <a:p>
            <a:r>
              <a:rPr lang="vi-VN"/>
              <a:t>Hiệu năng của phân trang theo yêu cầu</a:t>
            </a:r>
          </a:p>
          <a:p>
            <a:r>
              <a:rPr lang="vi-VN"/>
              <a:t>Thay thế trang</a:t>
            </a:r>
          </a:p>
          <a:p>
            <a:r>
              <a:rPr lang="vi-VN"/>
              <a:t>Các thuật toán thay thế trang</a:t>
            </a:r>
          </a:p>
          <a:p>
            <a:r>
              <a:rPr lang="vi-VN"/>
              <a:t>Cấp phát </a:t>
            </a:r>
            <a:r>
              <a:rPr lang="en-US">
                <a:latin typeface="Arial" pitchFamily="34" charset="0"/>
                <a:cs typeface="Arial" pitchFamily="34" charset="0"/>
              </a:rPr>
              <a:t>khung</a:t>
            </a:r>
            <a:endParaRPr lang="vi-VN">
              <a:latin typeface="Arial" pitchFamily="34" charset="0"/>
              <a:cs typeface="Arial" pitchFamily="34" charset="0"/>
            </a:endParaRPr>
          </a:p>
          <a:p>
            <a:r>
              <a:rPr lang="vi-VN"/>
              <a:t>Thrashing</a:t>
            </a:r>
          </a:p>
          <a:p>
            <a:r>
              <a:rPr lang="vi-VN"/>
              <a:t>Các vấn đề khác</a:t>
            </a:r>
          </a:p>
        </p:txBody>
      </p:sp>
    </p:spTree>
    <p:extLst>
      <p:ext uri="{BB962C8B-B14F-4D97-AF65-F5344CB8AC3E}">
        <p14:creationId xmlns:p14="http://schemas.microsoft.com/office/powerpoint/2010/main" val="2705141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Đồ thị mô tả số lỗi trang theo số Frames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6000" y="1733022"/>
            <a:ext cx="7200000" cy="4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81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/>
              <a:t>Thuật toán vào trước ra trước (FIFO)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483" y="1305240"/>
            <a:ext cx="10515600" cy="5391395"/>
          </a:xfrm>
        </p:spPr>
        <p:txBody>
          <a:bodyPr>
            <a:normAutofit fontScale="85000" lnSpcReduction="20000"/>
          </a:bodyPr>
          <a:lstStyle/>
          <a:p>
            <a:r>
              <a:rPr lang="vi-VN" sz="2400" dirty="0"/>
              <a:t>Chuỗi tham chiếu: 1, 2, 3, 4, 1, 2, 5, 1, 2, 3, 4, 5</a:t>
            </a:r>
          </a:p>
          <a:p>
            <a:r>
              <a:rPr lang="vi-VN" sz="2400" dirty="0"/>
              <a:t>3 frame (mỗi tiến trình chỉ có 3 trang cùng ở trong bộ nhớ tại cùng một thời điểm)</a:t>
            </a:r>
          </a:p>
          <a:p>
            <a:endParaRPr lang="vi-VN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vi-VN" sz="2400" dirty="0"/>
              <a:t>4 frame</a:t>
            </a:r>
          </a:p>
          <a:p>
            <a:endParaRPr lang="vi-VN" sz="2400" dirty="0"/>
          </a:p>
          <a:p>
            <a:endParaRPr lang="vi-VN" sz="2400" dirty="0"/>
          </a:p>
          <a:p>
            <a:endParaRPr lang="vi-VN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vi-VN" sz="2400" dirty="0"/>
              <a:t>Thay thế FIFO – Belady’s Anomaly</a:t>
            </a:r>
            <a:r>
              <a:rPr lang="en-US" sz="2400" dirty="0"/>
              <a:t>:</a:t>
            </a:r>
            <a:endParaRPr lang="vi-VN" sz="2400" dirty="0"/>
          </a:p>
          <a:p>
            <a:pPr lvl="1">
              <a:buFont typeface="Wingdings" pitchFamily="2" charset="2"/>
              <a:buChar char="§"/>
            </a:pPr>
            <a:r>
              <a:rPr lang="vi-VN" sz="2000" dirty="0"/>
              <a:t>Nhiều frame ⇒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nhiều</a:t>
            </a:r>
            <a:r>
              <a:rPr lang="en-US" sz="2000" dirty="0"/>
              <a:t> </a:t>
            </a:r>
            <a:r>
              <a:rPr lang="vi-VN" sz="2000" dirty="0"/>
              <a:t>lỗi trang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82" y="2052500"/>
            <a:ext cx="10278035" cy="1889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82" y="3941656"/>
            <a:ext cx="10175036" cy="170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6403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Thuật toán tối ưu</a:t>
            </a:r>
            <a:r>
              <a:rPr lang="en-US"/>
              <a:t>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(Optimal algorithm)</a:t>
            </a:r>
            <a:endParaRPr lang="vi-V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Thay trang sẽ không được sử dụng trong thời gian dài</a:t>
            </a:r>
          </a:p>
          <a:p>
            <a:r>
              <a:rPr lang="vi-VN"/>
              <a:t>Ví dụ 4 frame: </a:t>
            </a:r>
          </a:p>
          <a:p>
            <a:pPr marL="0" indent="1166813">
              <a:buNone/>
            </a:pPr>
            <a:endParaRPr lang="vi-VN"/>
          </a:p>
          <a:p>
            <a:endParaRPr lang="vi-VN"/>
          </a:p>
          <a:p>
            <a:endParaRPr lang="vi-VN"/>
          </a:p>
          <a:p>
            <a:endParaRPr lang="vi-VN"/>
          </a:p>
          <a:p>
            <a:r>
              <a:rPr lang="vi-VN"/>
              <a:t>Làm thế nào biết được điều này?</a:t>
            </a:r>
            <a:r>
              <a:rPr lang="en-US"/>
              <a:t> </a:t>
            </a:r>
            <a:r>
              <a:rPr lang="en-US">
                <a:latin typeface="Arial" pitchFamily="34" charset="0"/>
                <a:cs typeface="Arial" pitchFamily="34" charset="0"/>
              </a:rPr>
              <a:t>Không thực tế!</a:t>
            </a:r>
            <a:endParaRPr lang="vi-VN">
              <a:latin typeface="Arial" pitchFamily="34" charset="0"/>
              <a:cs typeface="Arial" pitchFamily="34" charset="0"/>
            </a:endParaRPr>
          </a:p>
          <a:p>
            <a:r>
              <a:rPr lang="vi-VN"/>
              <a:t>Được sử dụng để đánh giá hiệu suất thuật toán sử dụng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0" y="2664385"/>
            <a:ext cx="10431930" cy="2302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14454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Thuật toán LRU (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vi-VN"/>
              <a:t>east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vi-VN"/>
              <a:t>ecently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vi-VN"/>
              <a:t>sed)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6252"/>
            <a:ext cx="10515600" cy="4987983"/>
          </a:xfrm>
        </p:spPr>
        <p:txBody>
          <a:bodyPr>
            <a:normAutofit fontScale="92500"/>
          </a:bodyPr>
          <a:lstStyle/>
          <a:p>
            <a:r>
              <a:rPr lang="vi-VN"/>
              <a:t>Chuỗi tham chiếu: 1, 2, 3, 4, 1, 2, 5, 1, 2, 3, 4, 5</a:t>
            </a:r>
          </a:p>
          <a:p>
            <a:endParaRPr lang="vi-VN"/>
          </a:p>
          <a:p>
            <a:endParaRPr lang="en-US"/>
          </a:p>
          <a:p>
            <a:endParaRPr lang="vi-VN"/>
          </a:p>
          <a:p>
            <a:endParaRPr lang="vi-VN"/>
          </a:p>
          <a:p>
            <a:endParaRPr lang="en-US"/>
          </a:p>
          <a:p>
            <a:r>
              <a:rPr lang="vi-VN"/>
              <a:t>Thực thi counter</a:t>
            </a:r>
          </a:p>
          <a:p>
            <a:pPr lvl="1"/>
            <a:r>
              <a:rPr lang="vi-VN"/>
              <a:t>Mọi phần tử trang có một counter; mỗi lần trang được tham chiếu đến </a:t>
            </a:r>
            <a:r>
              <a:rPr lang="vi-VN">
                <a:sym typeface="Symbol" panose="05050102010706020507" pitchFamily="18" charset="2"/>
              </a:rPr>
              <a:t> c</a:t>
            </a:r>
            <a:r>
              <a:rPr lang="vi-VN"/>
              <a:t>ập nhật counter bằng thời điểm tham chiếu mới.</a:t>
            </a:r>
          </a:p>
          <a:p>
            <a:pPr lvl="1"/>
            <a:r>
              <a:rPr lang="vi-VN"/>
              <a:t>Khi một trang cần thay đổi, xem xét các counter để xác định trang nạn nhân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21" y="2032559"/>
            <a:ext cx="10295031" cy="2351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0969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Thuật toán LRU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3600"/>
              <a:t>Cài đặt bằng ngăn xếp</a:t>
            </a:r>
          </a:p>
          <a:p>
            <a:pPr lvl="1"/>
            <a:r>
              <a:rPr lang="vi-VN" sz="3200"/>
              <a:t>Lưu giữ số hiệu trang trong một ngăn xếp</a:t>
            </a:r>
          </a:p>
          <a:p>
            <a:pPr lvl="2"/>
            <a:r>
              <a:rPr lang="vi-VN" sz="2800"/>
              <a:t>Cài đặt một danh sách liên kết kép</a:t>
            </a:r>
          </a:p>
          <a:p>
            <a:pPr lvl="1"/>
            <a:r>
              <a:rPr lang="vi-VN" sz="3200"/>
              <a:t>Tham chiếu trang:</a:t>
            </a:r>
          </a:p>
          <a:p>
            <a:pPr lvl="2"/>
            <a:r>
              <a:rPr lang="vi-VN" sz="2800"/>
              <a:t>Chuyển lên đầu ngăn xếp</a:t>
            </a:r>
          </a:p>
          <a:p>
            <a:pPr lvl="2"/>
            <a:r>
              <a:rPr lang="vi-VN" sz="2800"/>
              <a:t>Cần thay đổi tổng cộng 6 con trỏ</a:t>
            </a:r>
          </a:p>
          <a:p>
            <a:pPr lvl="1"/>
            <a:r>
              <a:rPr lang="vi-VN" sz="3200"/>
              <a:t>Không đòi hỏi tìm kiếm khi thay trang</a:t>
            </a:r>
          </a:p>
        </p:txBody>
      </p:sp>
    </p:spTree>
    <p:extLst>
      <p:ext uri="{BB962C8B-B14F-4D97-AF65-F5344CB8AC3E}">
        <p14:creationId xmlns:p14="http://schemas.microsoft.com/office/powerpoint/2010/main" val="354219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vi-VN" sz="3200"/>
              <a:t>Sử dụng một ngăn xếp để lưu trữ hầu hết các tham chiếu mới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8444" y="1555750"/>
            <a:ext cx="5935112" cy="461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883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/>
              <a:t>Các thuật toán xấp xỉ LRU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271" y="1341099"/>
            <a:ext cx="10515600" cy="4610965"/>
          </a:xfrm>
        </p:spPr>
        <p:txBody>
          <a:bodyPr>
            <a:noAutofit/>
          </a:bodyPr>
          <a:lstStyle/>
          <a:p>
            <a:r>
              <a:rPr lang="vi-VN" sz="2100"/>
              <a:t>Bit tham chiếu</a:t>
            </a:r>
          </a:p>
          <a:p>
            <a:pPr lvl="1"/>
            <a:r>
              <a:rPr lang="vi-VN" sz="2100"/>
              <a:t>Mỗi trang liên kết với một bit, bit này được khởi tạo bằng 0</a:t>
            </a:r>
          </a:p>
          <a:p>
            <a:pPr lvl="1"/>
            <a:r>
              <a:rPr lang="vi-VN" sz="2100"/>
              <a:t>Khi một trang được tham chiếu đến, bit được thiết lập bằng 1</a:t>
            </a:r>
          </a:p>
          <a:p>
            <a:pPr lvl="1"/>
            <a:r>
              <a:rPr lang="vi-VN" sz="2100"/>
              <a:t>Thay thế bit 0 (nếu có). Tuy nhiên ta không biết thứ tự thay thế.</a:t>
            </a:r>
          </a:p>
          <a:p>
            <a:r>
              <a:rPr lang="vi-VN" sz="2100"/>
              <a:t>Cơ hội thứ hai</a:t>
            </a:r>
          </a:p>
          <a:p>
            <a:pPr lvl="1"/>
            <a:r>
              <a:rPr lang="vi-VN" sz="2100"/>
              <a:t>Cần bit tham chiếu.</a:t>
            </a:r>
          </a:p>
          <a:p>
            <a:pPr lvl="1"/>
            <a:r>
              <a:rPr lang="vi-VN" sz="2100"/>
              <a:t>Thay thế đồng hồ.</a:t>
            </a:r>
          </a:p>
          <a:p>
            <a:pPr lvl="1"/>
            <a:r>
              <a:rPr lang="vi-VN" sz="2100"/>
              <a:t>Nếu trang chuẩn bị được thay thế (theo thứ tự đồng hồ) có bit tham chiếu</a:t>
            </a:r>
            <a:r>
              <a:rPr lang="en-US" sz="2100"/>
              <a:t> </a:t>
            </a:r>
            <a:r>
              <a:rPr lang="vi-VN" sz="2100"/>
              <a:t>= 1.</a:t>
            </a:r>
          </a:p>
          <a:p>
            <a:pPr lvl="2"/>
            <a:r>
              <a:rPr lang="vi-VN" sz="2100"/>
              <a:t>Thiết lập bit tham chiếu bằng 0.</a:t>
            </a:r>
          </a:p>
          <a:p>
            <a:pPr lvl="2"/>
            <a:r>
              <a:rPr lang="vi-VN" sz="2100"/>
              <a:t>Để lại trang đó trong bộ nhớ.</a:t>
            </a:r>
          </a:p>
          <a:p>
            <a:pPr lvl="2"/>
            <a:r>
              <a:rPr lang="vi-VN" sz="2100"/>
              <a:t>Thay thế trang kế tiếp (theo thứ tự đồng hồ), theo cùng một số luật.</a:t>
            </a:r>
          </a:p>
        </p:txBody>
      </p:sp>
    </p:spTree>
    <p:extLst>
      <p:ext uri="{BB962C8B-B14F-4D97-AF65-F5344CB8AC3E}">
        <p14:creationId xmlns:p14="http://schemas.microsoft.com/office/powerpoint/2010/main" val="18843679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Thuật toán Cơ hội thứ hai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8875" y="1555750"/>
            <a:ext cx="5314250" cy="461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3361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Cấp phát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/>
              <a:t>Mỗi tiến trình cần một số lượng ít nhất các trang cần dùng</a:t>
            </a:r>
          </a:p>
          <a:p>
            <a:r>
              <a:rPr lang="vi-VN"/>
              <a:t>Ví dụ: IBM 370 – cần 6 trang để thực hiện lệnh SS MOVE:</a:t>
            </a:r>
          </a:p>
          <a:p>
            <a:pPr lvl="1"/>
            <a:r>
              <a:rPr lang="vi-VN"/>
              <a:t>Lệnh 6 bytes, lưu trong 2 trang</a:t>
            </a:r>
          </a:p>
          <a:p>
            <a:pPr lvl="1"/>
            <a:r>
              <a:rPr lang="vi-VN"/>
              <a:t>2 trang để xử lý from</a:t>
            </a:r>
          </a:p>
          <a:p>
            <a:pPr lvl="1"/>
            <a:r>
              <a:rPr lang="vi-VN"/>
              <a:t>2 trang để xử lý to</a:t>
            </a:r>
          </a:p>
          <a:p>
            <a:r>
              <a:rPr lang="vi-VN"/>
              <a:t>Hai lược đồ </a:t>
            </a:r>
            <a:r>
              <a:rPr lang="en-US">
                <a:latin typeface="Arial" pitchFamily="34" charset="0"/>
                <a:cs typeface="Arial" pitchFamily="34" charset="0"/>
              </a:rPr>
              <a:t>cấp phát</a:t>
            </a:r>
            <a:r>
              <a:rPr lang="vi-VN"/>
              <a:t> cơ bản</a:t>
            </a:r>
          </a:p>
          <a:p>
            <a:pPr lvl="1"/>
            <a:r>
              <a:rPr lang="en-US"/>
              <a:t>C</a:t>
            </a:r>
            <a:r>
              <a:rPr lang="en-US">
                <a:latin typeface="Arial" pitchFamily="34" charset="0"/>
                <a:cs typeface="Arial" pitchFamily="34" charset="0"/>
              </a:rPr>
              <a:t>ấp phát</a:t>
            </a:r>
            <a:r>
              <a:rPr lang="vi-VN"/>
              <a:t> cố định</a:t>
            </a:r>
          </a:p>
          <a:p>
            <a:pPr lvl="1"/>
            <a:r>
              <a:rPr lang="en-US"/>
              <a:t>C</a:t>
            </a:r>
            <a:r>
              <a:rPr lang="en-US">
                <a:latin typeface="Arial" pitchFamily="34" charset="0"/>
                <a:cs typeface="Arial" pitchFamily="34" charset="0"/>
              </a:rPr>
              <a:t>ấp phát</a:t>
            </a:r>
            <a:r>
              <a:rPr lang="vi-VN"/>
              <a:t> ưu tiên</a:t>
            </a:r>
          </a:p>
        </p:txBody>
      </p:sp>
    </p:spTree>
    <p:extLst>
      <p:ext uri="{BB962C8B-B14F-4D97-AF65-F5344CB8AC3E}">
        <p14:creationId xmlns:p14="http://schemas.microsoft.com/office/powerpoint/2010/main" val="38725256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Cấp phát cố định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400"/>
              <a:t>Cấp phát đều – Ví dụ: Nếu có 100 frame và 5 tiến trình, cấp cho mỗi tiến trình 20 frame.</a:t>
            </a:r>
          </a:p>
          <a:p>
            <a:r>
              <a:rPr lang="vi-VN" sz="2400"/>
              <a:t>Cấp phát tỉ lệ – Cấp phát theo kích cỡ của tiến trình</a:t>
            </a:r>
          </a:p>
        </p:txBody>
      </p:sp>
      <p:pic>
        <p:nvPicPr>
          <p:cNvPr id="2052" name="Picture 4" descr="C:\Users\NGUYEN~1\AppData\Local\Temp\SNAGHTML5228c1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983" y="2889195"/>
            <a:ext cx="3229582" cy="3832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827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Cơ sở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235" y="1412816"/>
            <a:ext cx="11219329" cy="4610965"/>
          </a:xfrm>
        </p:spPr>
        <p:txBody>
          <a:bodyPr>
            <a:noAutofit/>
          </a:bodyPr>
          <a:lstStyle/>
          <a:p>
            <a:pPr algn="just"/>
            <a:r>
              <a:rPr lang="vi-VN" sz="2400"/>
              <a:t>Câu lệnh/ dữ liệu cần </a:t>
            </a:r>
            <a:r>
              <a:rPr lang="en-US" sz="2400">
                <a:latin typeface="Arial" pitchFamily="34" charset="0"/>
                <a:cs typeface="Arial" pitchFamily="34" charset="0"/>
              </a:rPr>
              <a:t>ở</a:t>
            </a:r>
            <a:r>
              <a:rPr lang="en-US" sz="2400"/>
              <a:t> </a:t>
            </a:r>
            <a:r>
              <a:rPr lang="vi-VN" sz="2400"/>
              <a:t>trong </a:t>
            </a:r>
            <a:r>
              <a:rPr lang="en-US" sz="2400">
                <a:latin typeface="Arial" pitchFamily="34" charset="0"/>
                <a:cs typeface="Arial" pitchFamily="34" charset="0"/>
              </a:rPr>
              <a:t>bộ nhớ trong</a:t>
            </a:r>
            <a:r>
              <a:rPr lang="vi-VN" sz="2400"/>
              <a:t> để thực hiện</a:t>
            </a:r>
          </a:p>
          <a:p>
            <a:pPr algn="just"/>
            <a:r>
              <a:rPr lang="vi-VN" sz="2400"/>
              <a:t>Không cần thường xuyên lưu toàn bộ chương trình người dùng vào trong </a:t>
            </a:r>
            <a:r>
              <a:rPr lang="en-US" sz="2400">
                <a:latin typeface="Arial" pitchFamily="34" charset="0"/>
                <a:cs typeface="Arial" pitchFamily="34" charset="0"/>
              </a:rPr>
              <a:t>bộ nhớ trong</a:t>
            </a:r>
            <a:endParaRPr lang="vi-VN" sz="2400"/>
          </a:p>
          <a:p>
            <a:pPr algn="just"/>
            <a:r>
              <a:rPr lang="vi-VN" sz="2400"/>
              <a:t>Bộ nhớ ảo</a:t>
            </a:r>
            <a:r>
              <a:rPr lang="en-US" sz="2400"/>
              <a:t> </a:t>
            </a:r>
            <a:r>
              <a:rPr lang="vi-VN" sz="2400"/>
              <a:t>–</a:t>
            </a:r>
            <a:r>
              <a:rPr lang="en-US" sz="2400"/>
              <a:t> </a:t>
            </a:r>
            <a:r>
              <a:rPr lang="vi-VN" sz="2400"/>
              <a:t>tách biệt bộ nhớ </a:t>
            </a:r>
            <a:r>
              <a:rPr lang="en-US" sz="2400">
                <a:latin typeface="Arial" pitchFamily="34" charset="0"/>
                <a:cs typeface="Arial" pitchFamily="34" charset="0"/>
              </a:rPr>
              <a:t>luận lý </a:t>
            </a:r>
            <a:r>
              <a:rPr lang="vi-VN" sz="2400"/>
              <a:t>mức người dùng và bộ nhớ vật lý</a:t>
            </a:r>
          </a:p>
          <a:p>
            <a:pPr lvl="1" algn="just"/>
            <a:r>
              <a:rPr lang="vi-VN"/>
              <a:t>Chỉ một phần chương trình cần trong bộ nhớ để thực thi</a:t>
            </a:r>
          </a:p>
          <a:p>
            <a:pPr lvl="1" algn="just"/>
            <a:r>
              <a:rPr lang="vi-VN"/>
              <a:t>Không gian địa chỉ </a:t>
            </a:r>
            <a:r>
              <a:rPr lang="en-US">
                <a:latin typeface="Arial" pitchFamily="34" charset="0"/>
                <a:cs typeface="Arial" pitchFamily="34" charset="0"/>
              </a:rPr>
              <a:t>luận lý</a:t>
            </a:r>
            <a:r>
              <a:rPr lang="vi-VN"/>
              <a:t> có thể lớn hơn nhiều không gian địa chỉ vật lý</a:t>
            </a:r>
          </a:p>
          <a:p>
            <a:pPr lvl="1" algn="just"/>
            <a:r>
              <a:rPr lang="vi-VN"/>
              <a:t>Cho phép chia sẻ các không gian địa chỉ bởi một số tiến trình.</a:t>
            </a:r>
          </a:p>
          <a:p>
            <a:pPr lvl="1" algn="just"/>
            <a:r>
              <a:rPr lang="vi-VN"/>
              <a:t>Cho phép tạo nhiều tiến trình một cách hiệu quả.</a:t>
            </a:r>
          </a:p>
          <a:p>
            <a:pPr algn="just"/>
            <a:r>
              <a:rPr lang="vi-VN" sz="2400"/>
              <a:t>Bộ nhớ ảo có thể được thực thi thông qua:</a:t>
            </a:r>
          </a:p>
          <a:p>
            <a:pPr lvl="1" algn="just"/>
            <a:r>
              <a:rPr lang="vi-VN"/>
              <a:t>Phân trang theo yêu cầu</a:t>
            </a:r>
          </a:p>
          <a:p>
            <a:pPr lvl="1" algn="just"/>
            <a:r>
              <a:rPr lang="vi-VN"/>
              <a:t>Phân đoạn theo yêu cầu</a:t>
            </a:r>
          </a:p>
        </p:txBody>
      </p:sp>
    </p:spTree>
    <p:extLst>
      <p:ext uri="{BB962C8B-B14F-4D97-AF65-F5344CB8AC3E}">
        <p14:creationId xmlns:p14="http://schemas.microsoft.com/office/powerpoint/2010/main" val="32397008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5400"/>
              <a:t>Cấp phát ưu tiên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vi-VN" sz="3600"/>
              <a:t>Lược đồ cấp phát tỉ lệ theo độ ưu tiên (thay vì theo kích cỡ) </a:t>
            </a:r>
          </a:p>
          <a:p>
            <a:pPr algn="just"/>
            <a:r>
              <a:rPr lang="vi-VN" sz="3600"/>
              <a:t>Nếu tiến trình P</a:t>
            </a:r>
            <a:r>
              <a:rPr lang="vi-VN" sz="3600" baseline="-25000"/>
              <a:t>i</a:t>
            </a:r>
            <a:r>
              <a:rPr lang="vi-VN" sz="3600"/>
              <a:t> phát sinh một lỗi trang</a:t>
            </a:r>
          </a:p>
          <a:p>
            <a:pPr lvl="1" algn="just"/>
            <a:r>
              <a:rPr lang="vi-VN" sz="3200"/>
              <a:t>Chọn để thay thế một trong các frame của nó</a:t>
            </a:r>
          </a:p>
          <a:p>
            <a:pPr lvl="1" algn="just"/>
            <a:r>
              <a:rPr lang="vi-VN" sz="3200"/>
              <a:t>Chọn để thay thế một frame từ một tiến trình với độ ưu tiên thấp hơn</a:t>
            </a:r>
          </a:p>
        </p:txBody>
      </p:sp>
    </p:spTree>
    <p:extLst>
      <p:ext uri="{BB962C8B-B14F-4D97-AF65-F5344CB8AC3E}">
        <p14:creationId xmlns:p14="http://schemas.microsoft.com/office/powerpoint/2010/main" val="24337307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Cấp phát cục bộ và cấp phát toàn cục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/>
              <a:t>Cấp phát toàn cục - tiến trình lựa chọn một frame thay thế từ tập tất cả các frame; một tiến trình có thể lấy một frame của tiến trình khác.</a:t>
            </a:r>
          </a:p>
          <a:p>
            <a:pPr algn="just"/>
            <a:r>
              <a:rPr lang="vi-VN"/>
              <a:t>Cấp phát cục bộ - tiến trình chỉ lựa chọn frame thay thế từ tập các frame của nó</a:t>
            </a:r>
          </a:p>
        </p:txBody>
      </p:sp>
    </p:spTree>
    <p:extLst>
      <p:ext uri="{BB962C8B-B14F-4D97-AF65-F5344CB8AC3E}">
        <p14:creationId xmlns:p14="http://schemas.microsoft.com/office/powerpoint/2010/main" val="31879118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Thrashing...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/>
              <a:t>Nếu một tiến trình không có “đủ” trang, tỉ lệ lỗi trang có thể rất cao. </a:t>
            </a:r>
          </a:p>
          <a:p>
            <a:pPr algn="just"/>
            <a:r>
              <a:rPr lang="vi-VN"/>
              <a:t>Tính tận dụng CPU thấp</a:t>
            </a:r>
          </a:p>
          <a:p>
            <a:pPr algn="just"/>
            <a:r>
              <a:rPr lang="vi-VN"/>
              <a:t>Hệ điều hành muốn tăng độ đa chương trình</a:t>
            </a:r>
          </a:p>
          <a:p>
            <a:pPr algn="just"/>
            <a:r>
              <a:rPr lang="vi-VN"/>
              <a:t>Tiến trình mới được thêm vào hệ thống</a:t>
            </a:r>
          </a:p>
          <a:p>
            <a:pPr algn="just"/>
            <a:r>
              <a:rPr lang="vi-VN">
                <a:solidFill>
                  <a:srgbClr val="FF0000"/>
                </a:solidFill>
              </a:rPr>
              <a:t>Thrashing</a:t>
            </a:r>
            <a:r>
              <a:rPr lang="vi-VN"/>
              <a:t> ≡ một tiến trình dùng nhiều thời gian cho việc thay trang</a:t>
            </a:r>
          </a:p>
        </p:txBody>
      </p:sp>
    </p:spTree>
    <p:extLst>
      <p:ext uri="{BB962C8B-B14F-4D97-AF65-F5344CB8AC3E}">
        <p14:creationId xmlns:p14="http://schemas.microsoft.com/office/powerpoint/2010/main" val="3950610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...Thrashing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2666" y="1804451"/>
            <a:ext cx="70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7619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Phân trang theo yêu cầu và thrashing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Mô hình cục bộ</a:t>
            </a:r>
          </a:p>
          <a:p>
            <a:pPr lvl="1"/>
            <a:r>
              <a:rPr lang="vi-VN"/>
              <a:t>Các tiến trình di trú từ miền cục bộ này sang miền cục bộ khác</a:t>
            </a:r>
          </a:p>
          <a:p>
            <a:pPr lvl="1"/>
            <a:r>
              <a:rPr lang="vi-VN"/>
              <a:t>Các miền cục bộ có thể bị chồng chéo.</a:t>
            </a:r>
          </a:p>
          <a:p>
            <a:r>
              <a:rPr lang="vi-VN"/>
              <a:t>Vì sao lại xuất hiện thrashing?</a:t>
            </a:r>
          </a:p>
          <a:p>
            <a:pPr lvl="1"/>
            <a:r>
              <a:rPr lang="el-GR">
                <a:sym typeface="Symbol" panose="05050102010706020507" pitchFamily="18" charset="2"/>
              </a:rPr>
              <a:t></a:t>
            </a:r>
            <a:r>
              <a:rPr lang="vi-VN"/>
              <a:t> kích cỡ các miền cục bộ &gt; dung lượng bộ nhớ</a:t>
            </a:r>
          </a:p>
        </p:txBody>
      </p:sp>
    </p:spTree>
    <p:extLst>
      <p:ext uri="{BB962C8B-B14F-4D97-AF65-F5344CB8AC3E}">
        <p14:creationId xmlns:p14="http://schemas.microsoft.com/office/powerpoint/2010/main" val="40970759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Lược đồ tần suất lỗi trang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Thiết lập một tỉ lệ lỗi trang chấp nhận được</a:t>
            </a:r>
          </a:p>
          <a:p>
            <a:pPr lvl="1"/>
            <a:r>
              <a:rPr lang="vi-VN"/>
              <a:t>Nếu tỉ lệ lỗi thực tế thấp, tiến trình giải phóng frame</a:t>
            </a:r>
          </a:p>
          <a:p>
            <a:pPr lvl="1"/>
            <a:r>
              <a:rPr lang="vi-VN"/>
              <a:t>Nếu tỉ lệ lỗi thực tế cao, tiến trình lấy thêm frame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679" y="3063931"/>
            <a:ext cx="6885714" cy="3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3626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Các vấn đề khác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vi-VN" sz="3200"/>
              <a:t>Thực thi “tiền phân trang”</a:t>
            </a:r>
          </a:p>
          <a:p>
            <a:pPr lvl="1" algn="just"/>
            <a:r>
              <a:rPr lang="vi-VN" sz="2800"/>
              <a:t>Giảm một số lượng lớn lỗi trang xuất hiện vào thời điểm bắt đầu tiến trình</a:t>
            </a:r>
          </a:p>
          <a:p>
            <a:pPr lvl="1" algn="just"/>
            <a:r>
              <a:rPr lang="vi-VN" sz="2800"/>
              <a:t>Phân trước một số trang mà tiến trình có thể cần tới</a:t>
            </a:r>
          </a:p>
          <a:p>
            <a:pPr lvl="1" algn="just"/>
            <a:r>
              <a:rPr lang="vi-VN" sz="2800"/>
              <a:t>Thực hiện “tiền phân trang” có thể làm lãng phí thiết bị vào ra hoặc bộ nhớ</a:t>
            </a:r>
          </a:p>
          <a:p>
            <a:pPr lvl="2" algn="just"/>
            <a:r>
              <a:rPr lang="vi-VN" sz="2400"/>
              <a:t>Nếu thời gian tiết kiệm được do lỗi trang lớn hơn thời gian lãng phí </a:t>
            </a:r>
            <a:r>
              <a:rPr lang="vi-VN" sz="2400">
                <a:sym typeface="Symbol" panose="05050102010706020507" pitchFamily="18" charset="2"/>
              </a:rPr>
              <a:t> </a:t>
            </a:r>
            <a:r>
              <a:rPr lang="vi-VN" sz="2400"/>
              <a:t>nên dùng tiền phân trang</a:t>
            </a:r>
          </a:p>
        </p:txBody>
      </p:sp>
    </p:spTree>
    <p:extLst>
      <p:ext uri="{BB962C8B-B14F-4D97-AF65-F5344CB8AC3E}">
        <p14:creationId xmlns:p14="http://schemas.microsoft.com/office/powerpoint/2010/main" val="41496255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Kích cỡ trang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Xem xét các yếu tố để quyết định kích cỡ trang:</a:t>
            </a:r>
          </a:p>
          <a:p>
            <a:pPr lvl="1"/>
            <a:r>
              <a:rPr lang="vi-VN"/>
              <a:t>Phân mảnh</a:t>
            </a:r>
          </a:p>
          <a:p>
            <a:pPr lvl="1"/>
            <a:r>
              <a:rPr lang="vi-VN"/>
              <a:t>Kích cỡ bảng</a:t>
            </a:r>
          </a:p>
          <a:p>
            <a:pPr lvl="1"/>
            <a:r>
              <a:rPr lang="vi-VN"/>
              <a:t>Phụ trội do vào ra</a:t>
            </a:r>
          </a:p>
          <a:p>
            <a:pPr lvl="1"/>
            <a:r>
              <a:rPr lang="vi-VN"/>
              <a:t>Tham chiếu cục bộ</a:t>
            </a:r>
          </a:p>
        </p:txBody>
      </p:sp>
    </p:spTree>
    <p:extLst>
      <p:ext uri="{BB962C8B-B14F-4D97-AF65-F5344CB8AC3E}">
        <p14:creationId xmlns:p14="http://schemas.microsoft.com/office/powerpoint/2010/main" val="42692341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Cấu trúc chương trình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vi-VN"/>
              <a:t>Cấu trúc chương trình</a:t>
            </a:r>
          </a:p>
          <a:p>
            <a:pPr lvl="1"/>
            <a:r>
              <a:rPr lang="en-US">
                <a:solidFill>
                  <a:srgbClr val="0000FF"/>
                </a:solidFill>
              </a:rPr>
              <a:t>i</a:t>
            </a:r>
            <a:r>
              <a:rPr lang="vi-VN">
                <a:solidFill>
                  <a:srgbClr val="0000FF"/>
                </a:solidFill>
              </a:rPr>
              <a:t>nt[128,128] data;</a:t>
            </a:r>
          </a:p>
          <a:p>
            <a:pPr lvl="1"/>
            <a:r>
              <a:rPr lang="vi-VN"/>
              <a:t>Mỗi hàng được lưu trong 1 trang</a:t>
            </a:r>
          </a:p>
          <a:p>
            <a:pPr lvl="1"/>
            <a:r>
              <a:rPr lang="vi-VN"/>
              <a:t>Chương trình 1 </a:t>
            </a:r>
          </a:p>
          <a:p>
            <a:pPr marL="457200" lvl="1" indent="1887538">
              <a:buNone/>
            </a:pPr>
            <a:r>
              <a:rPr lang="vi-VN">
                <a:solidFill>
                  <a:srgbClr val="0000FF"/>
                </a:solidFill>
              </a:rPr>
              <a:t>for (j = 0; j &lt;128; j++)</a:t>
            </a:r>
          </a:p>
          <a:p>
            <a:pPr marL="457200" lvl="1" indent="1887538">
              <a:buNone/>
            </a:pPr>
            <a:r>
              <a:rPr lang="vi-VN">
                <a:solidFill>
                  <a:srgbClr val="0000FF"/>
                </a:solidFill>
              </a:rPr>
              <a:t>      for (i = 0; i &lt; 128; i++)</a:t>
            </a:r>
          </a:p>
          <a:p>
            <a:pPr marL="457200" lvl="1" indent="1887538">
              <a:buNone/>
            </a:pPr>
            <a:r>
              <a:rPr lang="vi-VN">
                <a:solidFill>
                  <a:srgbClr val="0000FF"/>
                </a:solidFill>
              </a:rPr>
              <a:t>            data[i,j] = 0;</a:t>
            </a:r>
          </a:p>
          <a:p>
            <a:pPr marL="457200" lvl="1" indent="0">
              <a:buNone/>
            </a:pPr>
            <a:r>
              <a:rPr lang="vi-VN"/>
              <a:t>     128 x 128 = 16,384 lỗi trang</a:t>
            </a:r>
          </a:p>
          <a:p>
            <a:pPr lvl="1"/>
            <a:r>
              <a:rPr lang="vi-VN"/>
              <a:t>Chương trình 2 </a:t>
            </a:r>
          </a:p>
          <a:p>
            <a:pPr marL="457200" lvl="1" indent="1887538">
              <a:buNone/>
            </a:pPr>
            <a:r>
              <a:rPr lang="vi-VN">
                <a:solidFill>
                  <a:srgbClr val="0000FF"/>
                </a:solidFill>
              </a:rPr>
              <a:t>for (i = 0; i &lt; 128; i++)</a:t>
            </a:r>
          </a:p>
          <a:p>
            <a:pPr marL="457200" lvl="1" indent="1887538">
              <a:buNone/>
            </a:pPr>
            <a:r>
              <a:rPr lang="vi-VN">
                <a:solidFill>
                  <a:srgbClr val="0000FF"/>
                </a:solidFill>
              </a:rPr>
              <a:t>     for (j = 0; j &lt; 128; j++)</a:t>
            </a:r>
          </a:p>
          <a:p>
            <a:pPr marL="457200" lvl="1" indent="1887538">
              <a:buNone/>
            </a:pPr>
            <a:r>
              <a:rPr lang="vi-VN">
                <a:solidFill>
                  <a:srgbClr val="0000FF"/>
                </a:solidFill>
              </a:rPr>
              <a:t>           data[i,j] = 0;</a:t>
            </a:r>
          </a:p>
          <a:p>
            <a:pPr marL="457200" lvl="1" indent="0">
              <a:buNone/>
            </a:pPr>
            <a:r>
              <a:rPr lang="vi-VN"/>
              <a:t>      128 lỗi trang</a:t>
            </a:r>
          </a:p>
        </p:txBody>
      </p:sp>
    </p:spTree>
    <p:extLst>
      <p:ext uri="{BB962C8B-B14F-4D97-AF65-F5344CB8AC3E}">
        <p14:creationId xmlns:p14="http://schemas.microsoft.com/office/powerpoint/2010/main" val="1834966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539" y="2346526"/>
            <a:ext cx="53911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168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Bộ nhớ ảo lớn hơn bộ nhớ vật lý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025" y="1662766"/>
            <a:ext cx="6203950" cy="467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93880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Câu hỏi ôn tập...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vi-V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9314" y="1"/>
            <a:ext cx="1712686" cy="141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0268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girlsheaven-job.net/img/img_sys/job/91621/upload/D375209B-7E09-3C1C-A0421BD396352AD6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457" y="1397099"/>
            <a:ext cx="5094513" cy="509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98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Không gian địa chỉ ảo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9521" y="1555750"/>
            <a:ext cx="1972958" cy="461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72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Thư viện chia sẻ dùng bộ nhớ ảo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1492250"/>
            <a:ext cx="5829300" cy="439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0556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Phân trang theo yêu cầu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vi-VN" sz="3200" dirty="0"/>
              <a:t>Chỉ tải một trang vào bộ nhớ khi cần thiết</a:t>
            </a:r>
          </a:p>
          <a:p>
            <a:pPr lvl="1"/>
            <a:r>
              <a:rPr lang="vi-VN" sz="2800" dirty="0"/>
              <a:t>Cần vào/ ra ít</a:t>
            </a:r>
          </a:p>
          <a:p>
            <a:pPr lvl="1"/>
            <a:r>
              <a:rPr lang="vi-VN" sz="2800" dirty="0"/>
              <a:t>Cần bộ nhớ ít</a:t>
            </a:r>
          </a:p>
          <a:p>
            <a:pPr lvl="1"/>
            <a:r>
              <a:rPr lang="vi-VN" sz="2800" dirty="0"/>
              <a:t>Phản ứng nhanh hơn</a:t>
            </a:r>
          </a:p>
          <a:p>
            <a:pPr lvl="1"/>
            <a:r>
              <a:rPr lang="vi-VN" sz="2800" dirty="0"/>
              <a:t>Cho phép nhiều người dùng hơn</a:t>
            </a:r>
          </a:p>
          <a:p>
            <a:r>
              <a:rPr lang="vi-VN" sz="3200" dirty="0"/>
              <a:t>Cần một trang ⇒ tham chiếu đến nó</a:t>
            </a:r>
          </a:p>
          <a:p>
            <a:pPr lvl="1"/>
            <a:r>
              <a:rPr lang="vi-VN" sz="2800" dirty="0"/>
              <a:t>Tham chiếu không hợp lệ ⇒ bỏ qua</a:t>
            </a:r>
          </a:p>
          <a:p>
            <a:pPr lvl="1"/>
            <a:r>
              <a:rPr lang="vi-VN" sz="2800" dirty="0"/>
              <a:t>Tham chiếu hợp lệ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ng</a:t>
            </a:r>
            <a:r>
              <a:rPr lang="en-US" sz="2800" dirty="0"/>
              <a:t> </a:t>
            </a:r>
            <a:r>
              <a:rPr lang="en-US" sz="2800" dirty="0" err="1"/>
              <a:t>t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rang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k</a:t>
            </a:r>
            <a:r>
              <a:rPr lang="vi-VN" sz="2800" dirty="0"/>
              <a:t>hông trong bộ nhớ ⇒ tải vào bộ nhớ</a:t>
            </a:r>
          </a:p>
        </p:txBody>
      </p:sp>
    </p:spTree>
    <p:extLst>
      <p:ext uri="{BB962C8B-B14F-4D97-AF65-F5344CB8AC3E}">
        <p14:creationId xmlns:p14="http://schemas.microsoft.com/office/powerpoint/2010/main" val="3927304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Bit valid/ invalid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342" y="1305240"/>
            <a:ext cx="11308976" cy="5454148"/>
          </a:xfrm>
        </p:spPr>
        <p:txBody>
          <a:bodyPr>
            <a:normAutofit fontScale="92500"/>
          </a:bodyPr>
          <a:lstStyle/>
          <a:p>
            <a:r>
              <a:rPr lang="vi-VN"/>
              <a:t>Liên kết mỗi phần tử của bảng trang với một bit valid/ invalid </a:t>
            </a:r>
          </a:p>
          <a:p>
            <a:pPr marL="0" indent="0">
              <a:buNone/>
            </a:pPr>
            <a:r>
              <a:rPr lang="vi-VN"/>
              <a:t>(1 ⇒ in-memory, 0 ⇒ not-in-memory)</a:t>
            </a:r>
          </a:p>
          <a:p>
            <a:r>
              <a:rPr lang="vi-VN"/>
              <a:t>Bit valid - invalid được khởi tạo bằng 0 với mọi phần tử của bảng trang.</a:t>
            </a:r>
          </a:p>
          <a:p>
            <a:r>
              <a:rPr lang="vi-VN"/>
              <a:t>Ví dụ về một bảng trang.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vi-VN"/>
          </a:p>
          <a:p>
            <a:pPr marL="0" lvl="1" indent="0">
              <a:buNone/>
            </a:pPr>
            <a:r>
              <a:rPr lang="vi-VN"/>
              <a:t>Trong quá trình dịch địa chỉ, nếu bit valid-invalid trong phần tử bảng trang là 0 ⇒ lỗi trang</a:t>
            </a:r>
          </a:p>
        </p:txBody>
      </p:sp>
      <p:pic>
        <p:nvPicPr>
          <p:cNvPr id="1026" name="Picture 2" descr="C:\Users\NGUYEN~1\AppData\Local\Temp\SNAGHTML51e1ac6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235" y="3316941"/>
            <a:ext cx="2737784" cy="2707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538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600"/>
              <a:t>Bảng trang khi một vài trang không trong bộ nhớ chính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1634" y="1407459"/>
            <a:ext cx="4915593" cy="475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487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7538</TotalTime>
  <Words>1909</Words>
  <Application>Microsoft Office PowerPoint</Application>
  <PresentationFormat>Widescreen</PresentationFormat>
  <Paragraphs>222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Times New Roman</vt:lpstr>
      <vt:lpstr>Wingdings</vt:lpstr>
      <vt:lpstr>Office Theme</vt:lpstr>
      <vt:lpstr>Chương 7 BỘ NHỚ ẢO (Virtual Memory)</vt:lpstr>
      <vt:lpstr>Nội dung</vt:lpstr>
      <vt:lpstr>Cơ sở</vt:lpstr>
      <vt:lpstr>Bộ nhớ ảo lớn hơn bộ nhớ vật lý</vt:lpstr>
      <vt:lpstr>Không gian địa chỉ ảo</vt:lpstr>
      <vt:lpstr>Thư viện chia sẻ dùng bộ nhớ ảo</vt:lpstr>
      <vt:lpstr>Phân trang theo yêu cầu</vt:lpstr>
      <vt:lpstr>Bit valid/ invalid</vt:lpstr>
      <vt:lpstr>Bảng trang khi một vài trang không trong bộ nhớ chính</vt:lpstr>
      <vt:lpstr>Lỗi trang</vt:lpstr>
      <vt:lpstr>Các bước xử lý lỗi trang</vt:lpstr>
      <vt:lpstr>Trường hợp không còn frame rỗi</vt:lpstr>
      <vt:lpstr>Hiệu năng của phân trang theo yêu cầu</vt:lpstr>
      <vt:lpstr>Ví dụ về phân trang theo yêu cầu</vt:lpstr>
      <vt:lpstr>Thay thế trang</vt:lpstr>
      <vt:lpstr>Yêu cầu thay trang</vt:lpstr>
      <vt:lpstr>Kĩ thuật thay trang cơ bản</vt:lpstr>
      <vt:lpstr>Thay trang</vt:lpstr>
      <vt:lpstr>Các thuật toán thay thế trang</vt:lpstr>
      <vt:lpstr>Đồ thị mô tả số lỗi trang theo số Frames</vt:lpstr>
      <vt:lpstr>Thuật toán vào trước ra trước (FIFO)</vt:lpstr>
      <vt:lpstr>Thuật toán tối ưu (Optimal algorithm)</vt:lpstr>
      <vt:lpstr>Thuật toán LRU (Least Recently Used)</vt:lpstr>
      <vt:lpstr>Thuật toán LRU</vt:lpstr>
      <vt:lpstr>Sử dụng một ngăn xếp để lưu trữ hầu hết các tham chiếu mới</vt:lpstr>
      <vt:lpstr>Các thuật toán xấp xỉ LRU</vt:lpstr>
      <vt:lpstr>Thuật toán Cơ hội thứ hai</vt:lpstr>
      <vt:lpstr>Cấp phát frame</vt:lpstr>
      <vt:lpstr>Cấp phát cố định</vt:lpstr>
      <vt:lpstr>Cấp phát ưu tiên</vt:lpstr>
      <vt:lpstr>Cấp phát cục bộ và cấp phát toàn cục</vt:lpstr>
      <vt:lpstr>Thrashing...</vt:lpstr>
      <vt:lpstr>...Thrashing</vt:lpstr>
      <vt:lpstr>Phân trang theo yêu cầu và thrashing</vt:lpstr>
      <vt:lpstr>Lược đồ tần suất lỗi trang</vt:lpstr>
      <vt:lpstr>Các vấn đề khác</vt:lpstr>
      <vt:lpstr>Kích cỡ trang</vt:lpstr>
      <vt:lpstr>Cấu trúc chương trình</vt:lpstr>
      <vt:lpstr>PowerPoint Presentation</vt:lpstr>
      <vt:lpstr>Câu hỏi ôn tập...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Kim Sao</dc:creator>
  <cp:lastModifiedBy>Nguyễn Thanh Toàn</cp:lastModifiedBy>
  <cp:revision>190</cp:revision>
  <dcterms:created xsi:type="dcterms:W3CDTF">2016-01-06T01:29:25Z</dcterms:created>
  <dcterms:modified xsi:type="dcterms:W3CDTF">2022-03-03T00:55:08Z</dcterms:modified>
</cp:coreProperties>
</file>