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6" r:id="rId43"/>
    <p:sldId id="387" r:id="rId44"/>
    <p:sldId id="388" r:id="rId45"/>
    <p:sldId id="389" r:id="rId46"/>
    <p:sldId id="390" r:id="rId47"/>
    <p:sldId id="392" r:id="rId48"/>
    <p:sldId id="393" r:id="rId49"/>
    <p:sldId id="394" r:id="rId50"/>
    <p:sldId id="396" r:id="rId51"/>
    <p:sldId id="397" r:id="rId52"/>
    <p:sldId id="398" r:id="rId53"/>
    <p:sldId id="399" r:id="rId54"/>
    <p:sldId id="400" r:id="rId55"/>
    <p:sldId id="403" r:id="rId56"/>
    <p:sldId id="404" r:id="rId57"/>
    <p:sldId id="405" r:id="rId58"/>
    <p:sldId id="406" r:id="rId59"/>
    <p:sldId id="416" r:id="rId60"/>
    <p:sldId id="407" r:id="rId61"/>
    <p:sldId id="415" r:id="rId62"/>
    <p:sldId id="409" r:id="rId63"/>
    <p:sldId id="410" r:id="rId64"/>
    <p:sldId id="411" r:id="rId65"/>
    <p:sldId id="412" r:id="rId66"/>
    <p:sldId id="413" r:id="rId67"/>
    <p:sldId id="414" r:id="rId68"/>
    <p:sldId id="343" r:id="rId69"/>
    <p:sldId id="342" r:id="rId70"/>
    <p:sldId id="344" r:id="rId7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5" autoAdjust="0"/>
    <p:restoredTop sz="94660"/>
  </p:normalViewPr>
  <p:slideViewPr>
    <p:cSldViewPr snapToGrid="0">
      <p:cViewPr varScale="1">
        <p:scale>
          <a:sx n="81" d="100"/>
          <a:sy n="81" d="100"/>
        </p:scale>
        <p:origin x="456" y="96"/>
      </p:cViewPr>
      <p:guideLst>
        <p:guide orient="horz" pos="2160"/>
        <p:guide pos="3840"/>
      </p:guideLst>
    </p:cSldViewPr>
  </p:slideViewPr>
  <p:notesTextViewPr>
    <p:cViewPr>
      <p:scale>
        <a:sx n="1" d="1"/>
        <a:sy n="1" d="1"/>
      </p:scale>
      <p:origin x="0" y="0"/>
    </p:cViewPr>
  </p:notesTextViewPr>
  <p:sorterViewPr>
    <p:cViewPr>
      <p:scale>
        <a:sx n="100" d="100"/>
        <a:sy n="100" d="100"/>
      </p:scale>
      <p:origin x="0" y="-293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7642A9-43BA-4348-9A2A-9150E74C3D03}" type="datetimeFigureOut">
              <a:rPr lang="en-US" smtClean="0"/>
              <a:t>22/09/2022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13BDD9-852C-42D0-BCD7-8CE4BEDF9D6B}" type="slidenum">
              <a:rPr lang="en-US" smtClean="0"/>
              <a:t>‹#›</a:t>
            </a:fld>
            <a:endParaRPr lang="en-US"/>
          </a:p>
        </p:txBody>
      </p:sp>
    </p:spTree>
    <p:extLst>
      <p:ext uri="{BB962C8B-B14F-4D97-AF65-F5344CB8AC3E}">
        <p14:creationId xmlns:p14="http://schemas.microsoft.com/office/powerpoint/2010/main" val="274200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22E8257-90F2-48E8-900C-FF8BE0C70F05}" type="datetime1">
              <a:rPr lang="vi-VN" smtClean="0"/>
              <a:t>22/09/2022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77C0E91-AA63-4B4F-A0E7-5EE32D6499C2}" type="datetime1">
              <a:rPr lang="vi-VN" smtClean="0"/>
              <a:t>22/09/2022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5983FC0F-E89B-459F-93E8-48A571D82C1F}" type="datetime1">
              <a:rPr lang="vi-VN" smtClean="0"/>
              <a:t>22/09/2022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60908D9-78F4-4185-8120-C42E2EF12656}" type="datetime1">
              <a:rPr lang="vi-VN" smtClean="0"/>
              <a:t>22/09/2022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E9C63-D8AF-4B6D-9503-6D02F8168C5D}" type="datetime1">
              <a:rPr lang="vi-VN" smtClean="0"/>
              <a:t>22/09/2022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6EFA3CDA-5DD5-4877-B504-C2E883D4BE5F}" type="datetime1">
              <a:rPr lang="vi-VN" smtClean="0"/>
              <a:t>22/09/2022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4955A171-C05A-4405-AD2E-29035CD2872E}" type="datetime1">
              <a:rPr lang="vi-VN" smtClean="0"/>
              <a:t>22/09/2022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A9D055A-560D-4D52-BE80-B47546AA8E91}" type="datetime1">
              <a:rPr lang="vi-VN" smtClean="0"/>
              <a:t>22/09/2022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5EE15-B58F-49F7-9E0E-8FA9CB631B9D}" type="datetime1">
              <a:rPr lang="vi-VN" smtClean="0"/>
              <a:t>22/09/2022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61639-4F91-4CB3-91E7-CAC9AB9A33F8}" type="datetime1">
              <a:rPr lang="vi-VN" smtClean="0"/>
              <a:t>22/09/2022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08B3D-A53C-492B-ADCC-51CE7417EE5C}" type="datetime1">
              <a:rPr lang="vi-VN" smtClean="0"/>
              <a:t>22/09/2022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0D77E-4B9A-465F-9A55-6B8BF7A39EAF}" type="datetime1">
              <a:rPr lang="vi-VN" smtClean="0"/>
              <a:t>22/09/2022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0918" y="2678977"/>
            <a:ext cx="9144000" cy="1740623"/>
          </a:xfrm>
        </p:spPr>
        <p:txBody>
          <a:bodyPr>
            <a:normAutofit fontScale="90000"/>
          </a:bodyPr>
          <a:lstStyle/>
          <a:p>
            <a:br>
              <a:rPr lang="en-US" b="1"/>
            </a:br>
            <a:br>
              <a:rPr lang="en-US" b="1"/>
            </a:br>
            <a:r>
              <a:rPr lang="en-US" b="1"/>
              <a:t>Chương 8</a:t>
            </a:r>
            <a:br>
              <a:rPr lang="en-US" b="1"/>
            </a:br>
            <a:r>
              <a:rPr lang="en-US" sz="8900" b="1"/>
              <a:t>HỆ THỐNG TẬP TIN</a:t>
            </a:r>
            <a:br>
              <a:rPr lang="en-US" sz="8900" b="1"/>
            </a:br>
            <a:r>
              <a:rPr lang="en-US" sz="8900" b="1"/>
              <a:t>(File System)</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Khóa các file mở</a:t>
            </a:r>
          </a:p>
        </p:txBody>
      </p:sp>
      <p:sp>
        <p:nvSpPr>
          <p:cNvPr id="3" name="Content Placeholder 2"/>
          <p:cNvSpPr>
            <a:spLocks noGrp="1"/>
          </p:cNvSpPr>
          <p:nvPr>
            <p:ph idx="1"/>
          </p:nvPr>
        </p:nvSpPr>
        <p:spPr/>
        <p:txBody>
          <a:bodyPr>
            <a:noAutofit/>
          </a:bodyPr>
          <a:lstStyle/>
          <a:p>
            <a:r>
              <a:rPr lang="vi-VN" sz="3200"/>
              <a:t>Một số </a:t>
            </a:r>
            <a:r>
              <a:rPr lang="en-US" sz="3200">
                <a:latin typeface="Arial" pitchFamily="34" charset="0"/>
                <a:cs typeface="Arial" pitchFamily="34" charset="0"/>
              </a:rPr>
              <a:t>hệ điều hành</a:t>
            </a:r>
            <a:r>
              <a:rPr lang="vi-VN" sz="3200"/>
              <a:t> và hệ thống file hỗ trợ khóa các file mở</a:t>
            </a:r>
          </a:p>
          <a:p>
            <a:r>
              <a:rPr lang="vi-VN" sz="3200"/>
              <a:t>Sắp xếp việc truy nhập file</a:t>
            </a:r>
          </a:p>
          <a:p>
            <a:r>
              <a:rPr lang="vi-VN" sz="3200"/>
              <a:t>Bắt buộc/ Tư vấn:</a:t>
            </a:r>
          </a:p>
          <a:p>
            <a:pPr lvl="1"/>
            <a:r>
              <a:rPr lang="vi-VN" sz="2800"/>
              <a:t>Bắt buộc – truy vấn bị từ chối tùy thuộc khóa và yêu cầu</a:t>
            </a:r>
          </a:p>
          <a:p>
            <a:pPr lvl="1"/>
            <a:r>
              <a:rPr lang="vi-VN" sz="2800"/>
              <a:t>Tư vấn – các tiến trình kiểm tra trạng thái của khóa và xác định</a:t>
            </a:r>
          </a:p>
        </p:txBody>
      </p:sp>
      <p:sp>
        <p:nvSpPr>
          <p:cNvPr id="4" name="Slide Number Placeholder 3"/>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362661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khóa file trong Java</a:t>
            </a:r>
          </a:p>
        </p:txBody>
      </p:sp>
      <p:sp>
        <p:nvSpPr>
          <p:cNvPr id="3" name="Content Placeholder 2"/>
          <p:cNvSpPr>
            <a:spLocks noGrp="1"/>
          </p:cNvSpPr>
          <p:nvPr>
            <p:ph idx="1"/>
          </p:nvPr>
        </p:nvSpPr>
        <p:spPr>
          <a:xfrm>
            <a:off x="1023257" y="1556252"/>
            <a:ext cx="10842172" cy="4610965"/>
          </a:xfrm>
        </p:spPr>
        <p:txBody>
          <a:bodyPr>
            <a:noAutofit/>
          </a:bodyPr>
          <a:lstStyle/>
          <a:p>
            <a:pPr marL="0" indent="347663">
              <a:spcBef>
                <a:spcPts val="0"/>
              </a:spcBef>
              <a:spcAft>
                <a:spcPts val="0"/>
              </a:spcAft>
              <a:buNone/>
            </a:pPr>
            <a:r>
              <a:rPr lang="vi-VN" sz="1600">
                <a:solidFill>
                  <a:srgbClr val="0033CC"/>
                </a:solidFill>
              </a:rPr>
              <a:t>import java.io.*;</a:t>
            </a:r>
          </a:p>
          <a:p>
            <a:pPr marL="0" indent="347663">
              <a:spcBef>
                <a:spcPts val="0"/>
              </a:spcBef>
              <a:spcAft>
                <a:spcPts val="0"/>
              </a:spcAft>
              <a:buNone/>
            </a:pPr>
            <a:r>
              <a:rPr lang="vi-VN" sz="1600">
                <a:solidFill>
                  <a:srgbClr val="0033CC"/>
                </a:solidFill>
              </a:rPr>
              <a:t>import java.nio.channels.*;</a:t>
            </a:r>
          </a:p>
          <a:p>
            <a:pPr marL="0" indent="347663">
              <a:spcBef>
                <a:spcPts val="0"/>
              </a:spcBef>
              <a:spcAft>
                <a:spcPts val="0"/>
              </a:spcAft>
              <a:buNone/>
            </a:pPr>
            <a:r>
              <a:rPr lang="vi-VN" sz="1600">
                <a:solidFill>
                  <a:srgbClr val="0033CC"/>
                </a:solidFill>
              </a:rPr>
              <a:t>public class LockingExample{ </a:t>
            </a:r>
          </a:p>
          <a:p>
            <a:pPr marL="0" indent="347663">
              <a:spcBef>
                <a:spcPts val="0"/>
              </a:spcBef>
              <a:spcAft>
                <a:spcPts val="0"/>
              </a:spcAft>
              <a:buNone/>
            </a:pPr>
            <a:r>
              <a:rPr lang="vi-VN" sz="1600">
                <a:solidFill>
                  <a:srgbClr val="0033CC"/>
                </a:solidFill>
              </a:rPr>
              <a:t>	public static final booleanEXCLUSIVE = false;</a:t>
            </a:r>
          </a:p>
          <a:p>
            <a:pPr marL="0" indent="347663">
              <a:spcBef>
                <a:spcPts val="0"/>
              </a:spcBef>
              <a:spcAft>
                <a:spcPts val="0"/>
              </a:spcAft>
              <a:buNone/>
            </a:pPr>
            <a:r>
              <a:rPr lang="vi-VN" sz="1600">
                <a:solidFill>
                  <a:srgbClr val="0033CC"/>
                </a:solidFill>
              </a:rPr>
              <a:t>	public static final booleanSHARED = true;</a:t>
            </a:r>
          </a:p>
          <a:p>
            <a:pPr marL="0" indent="347663">
              <a:spcBef>
                <a:spcPts val="0"/>
              </a:spcBef>
              <a:spcAft>
                <a:spcPts val="0"/>
              </a:spcAft>
              <a:buNone/>
            </a:pPr>
            <a:r>
              <a:rPr lang="vi-VN" sz="1600">
                <a:solidFill>
                  <a:srgbClr val="0033CC"/>
                </a:solidFill>
              </a:rPr>
              <a:t>	public static void main(Stringarsg[]) throws IOException{ </a:t>
            </a:r>
          </a:p>
          <a:p>
            <a:pPr marL="0" indent="347663">
              <a:spcBef>
                <a:spcPts val="0"/>
              </a:spcBef>
              <a:spcAft>
                <a:spcPts val="0"/>
              </a:spcAft>
              <a:buNone/>
            </a:pPr>
            <a:r>
              <a:rPr lang="vi-VN" sz="1600">
                <a:solidFill>
                  <a:srgbClr val="0033CC"/>
                </a:solidFill>
              </a:rPr>
              <a:t>		FileLocksharedLock= null;</a:t>
            </a:r>
          </a:p>
          <a:p>
            <a:pPr marL="0" indent="347663">
              <a:spcBef>
                <a:spcPts val="0"/>
              </a:spcBef>
              <a:spcAft>
                <a:spcPts val="0"/>
              </a:spcAft>
              <a:buNone/>
            </a:pPr>
            <a:r>
              <a:rPr lang="vi-VN" sz="1600">
                <a:solidFill>
                  <a:srgbClr val="0033CC"/>
                </a:solidFill>
              </a:rPr>
              <a:t>		FileLockexclusiveLock= null;</a:t>
            </a:r>
          </a:p>
          <a:p>
            <a:pPr marL="0" indent="347663">
              <a:spcBef>
                <a:spcPts val="0"/>
              </a:spcBef>
              <a:spcAft>
                <a:spcPts val="0"/>
              </a:spcAft>
              <a:buNone/>
            </a:pPr>
            <a:r>
              <a:rPr lang="vi-VN" sz="1600">
                <a:solidFill>
                  <a:srgbClr val="0033CC"/>
                </a:solidFill>
              </a:rPr>
              <a:t>		try { </a:t>
            </a:r>
          </a:p>
          <a:p>
            <a:pPr marL="0" indent="347663">
              <a:spcBef>
                <a:spcPts val="0"/>
              </a:spcBef>
              <a:spcAft>
                <a:spcPts val="0"/>
              </a:spcAft>
              <a:buNone/>
            </a:pPr>
            <a:r>
              <a:rPr lang="vi-VN" sz="1600">
                <a:solidFill>
                  <a:srgbClr val="0033CC"/>
                </a:solidFill>
              </a:rPr>
              <a:t>			RandomAccessFileraf= new RandomAccessFile("file.txt", "rw");</a:t>
            </a:r>
          </a:p>
          <a:p>
            <a:pPr marL="0" indent="347663">
              <a:spcBef>
                <a:spcPts val="0"/>
              </a:spcBef>
              <a:spcAft>
                <a:spcPts val="0"/>
              </a:spcAft>
              <a:buNone/>
            </a:pPr>
            <a:r>
              <a:rPr lang="vi-VN" sz="1600">
                <a:solidFill>
                  <a:srgbClr val="0033CC"/>
                </a:solidFill>
              </a:rPr>
              <a:t>			// get the channel for the file</a:t>
            </a:r>
          </a:p>
          <a:p>
            <a:pPr marL="0" indent="347663">
              <a:spcBef>
                <a:spcPts val="0"/>
              </a:spcBef>
              <a:spcAft>
                <a:spcPts val="0"/>
              </a:spcAft>
              <a:buNone/>
            </a:pPr>
            <a:r>
              <a:rPr lang="vi-VN" sz="1600">
                <a:solidFill>
                  <a:srgbClr val="0033CC"/>
                </a:solidFill>
              </a:rPr>
              <a:t>			FileChannelch= raf.getChannel();</a:t>
            </a:r>
          </a:p>
          <a:p>
            <a:pPr marL="0" indent="347663">
              <a:spcBef>
                <a:spcPts val="0"/>
              </a:spcBef>
              <a:spcAft>
                <a:spcPts val="0"/>
              </a:spcAft>
              <a:buNone/>
            </a:pPr>
            <a:r>
              <a:rPr lang="vi-VN" sz="1600">
                <a:solidFill>
                  <a:srgbClr val="0033CC"/>
                </a:solidFill>
              </a:rPr>
              <a:t>			// this locks the first halfof the file -exclusive</a:t>
            </a:r>
          </a:p>
          <a:p>
            <a:pPr marL="0" indent="347663">
              <a:spcBef>
                <a:spcPts val="0"/>
              </a:spcBef>
              <a:spcAft>
                <a:spcPts val="0"/>
              </a:spcAft>
              <a:buNone/>
            </a:pPr>
            <a:r>
              <a:rPr lang="vi-VN" sz="1600">
                <a:solidFill>
                  <a:srgbClr val="0033CC"/>
                </a:solidFill>
              </a:rPr>
              <a:t>			exclusiveLock= ch.lock(0, raf.length()/2, EXCLUSIVE);</a:t>
            </a:r>
          </a:p>
          <a:p>
            <a:pPr marL="0" indent="347663">
              <a:spcBef>
                <a:spcPts val="0"/>
              </a:spcBef>
              <a:spcAft>
                <a:spcPts val="0"/>
              </a:spcAft>
              <a:buNone/>
            </a:pPr>
            <a:r>
              <a:rPr lang="vi-VN" sz="1600">
                <a:solidFill>
                  <a:srgbClr val="0033CC"/>
                </a:solidFill>
              </a:rPr>
              <a:t>			/** Now modify the data . . . */</a:t>
            </a:r>
          </a:p>
          <a:p>
            <a:pPr marL="0" indent="347663">
              <a:spcBef>
                <a:spcPts val="0"/>
              </a:spcBef>
              <a:spcAft>
                <a:spcPts val="0"/>
              </a:spcAft>
              <a:buNone/>
            </a:pPr>
            <a:r>
              <a:rPr lang="vi-VN" sz="1600">
                <a:solidFill>
                  <a:srgbClr val="0033CC"/>
                </a:solidFill>
              </a:rPr>
              <a:t>			// release the lock</a:t>
            </a:r>
          </a:p>
          <a:p>
            <a:pPr marL="0" indent="347663">
              <a:spcBef>
                <a:spcPts val="0"/>
              </a:spcBef>
              <a:spcAft>
                <a:spcPts val="0"/>
              </a:spcAft>
              <a:buNone/>
            </a:pPr>
            <a:r>
              <a:rPr lang="vi-VN" sz="1600">
                <a:solidFill>
                  <a:srgbClr val="0033CC"/>
                </a:solidFill>
              </a:rPr>
              <a:t>			exclusiveLock.release();</a:t>
            </a:r>
          </a:p>
        </p:txBody>
      </p:sp>
      <p:sp>
        <p:nvSpPr>
          <p:cNvPr id="4" name="Slide Number Placeholder 3"/>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35944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khóa file trong Java</a:t>
            </a:r>
          </a:p>
        </p:txBody>
      </p:sp>
      <p:sp>
        <p:nvSpPr>
          <p:cNvPr id="3" name="Content Placeholder 2"/>
          <p:cNvSpPr>
            <a:spLocks noGrp="1"/>
          </p:cNvSpPr>
          <p:nvPr>
            <p:ph idx="1"/>
          </p:nvPr>
        </p:nvSpPr>
        <p:spPr/>
        <p:txBody>
          <a:bodyPr>
            <a:noAutofit/>
          </a:bodyPr>
          <a:lstStyle/>
          <a:p>
            <a:pPr marL="0" indent="719138">
              <a:spcBef>
                <a:spcPts val="0"/>
              </a:spcBef>
              <a:spcAft>
                <a:spcPts val="0"/>
              </a:spcAft>
              <a:buNone/>
            </a:pPr>
            <a:r>
              <a:rPr lang="vi-VN" sz="1800">
                <a:solidFill>
                  <a:srgbClr val="0033CC"/>
                </a:solidFill>
              </a:rPr>
              <a:t>			// this locks the second halfof the file -shared</a:t>
            </a:r>
          </a:p>
          <a:p>
            <a:pPr marL="0" indent="719138">
              <a:spcBef>
                <a:spcPts val="0"/>
              </a:spcBef>
              <a:spcAft>
                <a:spcPts val="0"/>
              </a:spcAft>
              <a:buNone/>
            </a:pPr>
            <a:r>
              <a:rPr lang="vi-VN" sz="1800">
                <a:solidFill>
                  <a:srgbClr val="0033CC"/>
                </a:solidFill>
              </a:rPr>
              <a:t>			sharedLock= ch.lock(raf.length()/2+1, raf.length(), </a:t>
            </a:r>
          </a:p>
          <a:p>
            <a:pPr marL="0" indent="719138">
              <a:spcBef>
                <a:spcPts val="0"/>
              </a:spcBef>
              <a:spcAft>
                <a:spcPts val="0"/>
              </a:spcAft>
              <a:buNone/>
            </a:pPr>
            <a:r>
              <a:rPr lang="vi-VN" sz="1800">
                <a:solidFill>
                  <a:srgbClr val="0033CC"/>
                </a:solidFill>
              </a:rPr>
              <a:t>			SHARED);</a:t>
            </a:r>
          </a:p>
          <a:p>
            <a:pPr marL="0" indent="719138">
              <a:spcBef>
                <a:spcPts val="0"/>
              </a:spcBef>
              <a:spcAft>
                <a:spcPts val="0"/>
              </a:spcAft>
              <a:buNone/>
            </a:pPr>
            <a:r>
              <a:rPr lang="vi-VN" sz="1800">
                <a:solidFill>
                  <a:srgbClr val="0033CC"/>
                </a:solidFill>
              </a:rPr>
              <a:t>			/** Now read the data . . . */</a:t>
            </a:r>
          </a:p>
          <a:p>
            <a:pPr marL="0" indent="719138">
              <a:spcBef>
                <a:spcPts val="0"/>
              </a:spcBef>
              <a:spcAft>
                <a:spcPts val="0"/>
              </a:spcAft>
              <a:buNone/>
            </a:pPr>
            <a:r>
              <a:rPr lang="vi-VN" sz="1800">
                <a:solidFill>
                  <a:srgbClr val="0033CC"/>
                </a:solidFill>
              </a:rPr>
              <a:t>			// release the lock</a:t>
            </a:r>
          </a:p>
          <a:p>
            <a:pPr marL="0" indent="719138">
              <a:spcBef>
                <a:spcPts val="0"/>
              </a:spcBef>
              <a:spcAft>
                <a:spcPts val="0"/>
              </a:spcAft>
              <a:buNone/>
            </a:pPr>
            <a:r>
              <a:rPr lang="vi-VN" sz="1800">
                <a:solidFill>
                  <a:srgbClr val="0033CC"/>
                </a:solidFill>
              </a:rPr>
              <a:t>			exclusiveLock.release();</a:t>
            </a:r>
          </a:p>
          <a:p>
            <a:pPr marL="0" indent="719138">
              <a:spcBef>
                <a:spcPts val="0"/>
              </a:spcBef>
              <a:spcAft>
                <a:spcPts val="0"/>
              </a:spcAft>
              <a:buNone/>
            </a:pPr>
            <a:r>
              <a:rPr lang="vi-VN" sz="1800">
                <a:solidFill>
                  <a:srgbClr val="0033CC"/>
                </a:solidFill>
              </a:rPr>
              <a:t>		}catch (java.io.IOExceptionioe) {</a:t>
            </a:r>
          </a:p>
          <a:p>
            <a:pPr marL="0" indent="719138">
              <a:spcBef>
                <a:spcPts val="0"/>
              </a:spcBef>
              <a:spcAft>
                <a:spcPts val="0"/>
              </a:spcAft>
              <a:buNone/>
            </a:pPr>
            <a:r>
              <a:rPr lang="vi-VN" sz="1800">
                <a:solidFill>
                  <a:srgbClr val="0033CC"/>
                </a:solidFill>
              </a:rPr>
              <a:t>			System.err.println(ioe);</a:t>
            </a:r>
          </a:p>
          <a:p>
            <a:pPr marL="0" indent="719138">
              <a:spcBef>
                <a:spcPts val="0"/>
              </a:spcBef>
              <a:spcAft>
                <a:spcPts val="0"/>
              </a:spcAft>
              <a:buNone/>
            </a:pPr>
            <a:r>
              <a:rPr lang="vi-VN" sz="1800">
                <a:solidFill>
                  <a:srgbClr val="0033CC"/>
                </a:solidFill>
              </a:rPr>
              <a:t>		}finally {</a:t>
            </a:r>
          </a:p>
          <a:p>
            <a:pPr marL="0" indent="719138">
              <a:spcBef>
                <a:spcPts val="0"/>
              </a:spcBef>
              <a:spcAft>
                <a:spcPts val="0"/>
              </a:spcAft>
              <a:buNone/>
            </a:pPr>
            <a:r>
              <a:rPr lang="vi-VN" sz="1800">
                <a:solidFill>
                  <a:srgbClr val="0033CC"/>
                </a:solidFill>
              </a:rPr>
              <a:t>			if (exclusiveLock != null)</a:t>
            </a:r>
          </a:p>
          <a:p>
            <a:pPr marL="0" indent="719138">
              <a:spcBef>
                <a:spcPts val="0"/>
              </a:spcBef>
              <a:spcAft>
                <a:spcPts val="0"/>
              </a:spcAft>
              <a:buNone/>
            </a:pPr>
            <a:r>
              <a:rPr lang="vi-VN" sz="1800">
                <a:solidFill>
                  <a:srgbClr val="0033CC"/>
                </a:solidFill>
              </a:rPr>
              <a:t>			exclusiveLock.release();</a:t>
            </a:r>
          </a:p>
          <a:p>
            <a:pPr marL="0" indent="719138">
              <a:spcBef>
                <a:spcPts val="0"/>
              </a:spcBef>
              <a:spcAft>
                <a:spcPts val="0"/>
              </a:spcAft>
              <a:buNone/>
            </a:pPr>
            <a:r>
              <a:rPr lang="vi-VN" sz="1800">
                <a:solidFill>
                  <a:srgbClr val="0033CC"/>
                </a:solidFill>
              </a:rPr>
              <a:t>			if (sharedLock != null)</a:t>
            </a:r>
          </a:p>
          <a:p>
            <a:pPr marL="0" indent="719138">
              <a:spcBef>
                <a:spcPts val="0"/>
              </a:spcBef>
              <a:spcAft>
                <a:spcPts val="0"/>
              </a:spcAft>
              <a:buNone/>
            </a:pPr>
            <a:r>
              <a:rPr lang="vi-VN" sz="1800">
                <a:solidFill>
                  <a:srgbClr val="0033CC"/>
                </a:solidFill>
              </a:rPr>
              <a:t>			sharedLock.release();</a:t>
            </a:r>
          </a:p>
          <a:p>
            <a:pPr marL="0" indent="719138">
              <a:spcBef>
                <a:spcPts val="0"/>
              </a:spcBef>
              <a:spcAft>
                <a:spcPts val="0"/>
              </a:spcAft>
              <a:buNone/>
            </a:pPr>
            <a:r>
              <a:rPr lang="vi-VN" sz="1800">
                <a:solidFill>
                  <a:srgbClr val="0033CC"/>
                </a:solidFill>
              </a:rPr>
              <a:t>		}</a:t>
            </a:r>
          </a:p>
          <a:p>
            <a:pPr marL="0" indent="719138">
              <a:spcBef>
                <a:spcPts val="0"/>
              </a:spcBef>
              <a:spcAft>
                <a:spcPts val="0"/>
              </a:spcAft>
              <a:buNone/>
            </a:pPr>
            <a:r>
              <a:rPr lang="vi-VN" sz="1800">
                <a:solidFill>
                  <a:srgbClr val="0033CC"/>
                </a:solidFill>
              </a:rPr>
              <a:t>	}</a:t>
            </a:r>
          </a:p>
          <a:p>
            <a:pPr marL="0" indent="0">
              <a:spcBef>
                <a:spcPts val="0"/>
              </a:spcBef>
              <a:spcAft>
                <a:spcPts val="0"/>
              </a:spcAft>
              <a:buNone/>
            </a:pPr>
            <a:r>
              <a:rPr lang="vi-VN" sz="1800">
                <a:solidFill>
                  <a:srgbClr val="0033CC"/>
                </a:solidFill>
              </a:rPr>
              <a:t>}</a:t>
            </a:r>
          </a:p>
        </p:txBody>
      </p:sp>
      <p:sp>
        <p:nvSpPr>
          <p:cNvPr id="4" name="Slide Number Placeholder 3"/>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113604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kiểu file – tên, phần mở rộng</a:t>
            </a:r>
          </a:p>
        </p:txBody>
      </p:sp>
      <p:pic>
        <p:nvPicPr>
          <p:cNvPr id="4" name="Content Placeholder 3"/>
          <p:cNvPicPr>
            <a:picLocks noGrp="1" noChangeAspect="1"/>
          </p:cNvPicPr>
          <p:nvPr>
            <p:ph idx="1"/>
          </p:nvPr>
        </p:nvPicPr>
        <p:blipFill>
          <a:blip r:embed="rId2"/>
          <a:stretch>
            <a:fillRect/>
          </a:stretch>
        </p:blipFill>
        <p:spPr>
          <a:xfrm>
            <a:off x="3926625" y="1555750"/>
            <a:ext cx="433875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212137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Các phương pháp truy cập</a:t>
            </a:r>
          </a:p>
        </p:txBody>
      </p:sp>
      <p:sp>
        <p:nvSpPr>
          <p:cNvPr id="3" name="Content Placeholder 2"/>
          <p:cNvSpPr>
            <a:spLocks noGrp="1"/>
          </p:cNvSpPr>
          <p:nvPr>
            <p:ph idx="1"/>
          </p:nvPr>
        </p:nvSpPr>
        <p:spPr/>
        <p:txBody>
          <a:bodyPr>
            <a:normAutofit fontScale="70000" lnSpcReduction="20000"/>
          </a:bodyPr>
          <a:lstStyle/>
          <a:p>
            <a:r>
              <a:rPr lang="vi-VN"/>
              <a:t>Truy cập tuần tự</a:t>
            </a:r>
          </a:p>
          <a:p>
            <a:pPr lvl="1"/>
            <a:r>
              <a:rPr lang="vi-VN"/>
              <a:t>read next</a:t>
            </a:r>
          </a:p>
          <a:p>
            <a:pPr lvl="1"/>
            <a:r>
              <a:rPr lang="vi-VN"/>
              <a:t>write next </a:t>
            </a:r>
          </a:p>
          <a:p>
            <a:pPr lvl="1"/>
            <a:r>
              <a:rPr lang="vi-VN"/>
              <a:t>reset</a:t>
            </a:r>
          </a:p>
          <a:p>
            <a:pPr lvl="1"/>
            <a:r>
              <a:rPr lang="vi-VN"/>
              <a:t>no read after last write</a:t>
            </a:r>
          </a:p>
          <a:p>
            <a:pPr lvl="1"/>
            <a:r>
              <a:rPr lang="vi-VN"/>
              <a:t>(rewrite)</a:t>
            </a:r>
          </a:p>
          <a:p>
            <a:r>
              <a:rPr lang="vi-VN"/>
              <a:t>Truy cập trực tiếp</a:t>
            </a:r>
          </a:p>
          <a:p>
            <a:pPr lvl="1"/>
            <a:r>
              <a:rPr lang="vi-VN"/>
              <a:t>read n</a:t>
            </a:r>
          </a:p>
          <a:p>
            <a:pPr lvl="1"/>
            <a:r>
              <a:rPr lang="vi-VN"/>
              <a:t>write n</a:t>
            </a:r>
          </a:p>
          <a:p>
            <a:pPr lvl="1"/>
            <a:r>
              <a:rPr lang="vi-VN"/>
              <a:t>position to n</a:t>
            </a:r>
          </a:p>
          <a:p>
            <a:pPr lvl="1"/>
            <a:r>
              <a:rPr lang="vi-VN"/>
              <a:t>read next</a:t>
            </a:r>
          </a:p>
          <a:p>
            <a:pPr lvl="1"/>
            <a:r>
              <a:rPr lang="vi-VN"/>
              <a:t>write next </a:t>
            </a:r>
          </a:p>
          <a:p>
            <a:pPr lvl="1"/>
            <a:r>
              <a:rPr lang="vi-VN"/>
              <a:t>rewrite n</a:t>
            </a:r>
          </a:p>
          <a:p>
            <a:pPr lvl="2"/>
            <a:r>
              <a:rPr lang="vi-VN"/>
              <a:t>n= số hiệu tương đối của khối</a:t>
            </a:r>
          </a:p>
        </p:txBody>
      </p:sp>
      <p:sp>
        <p:nvSpPr>
          <p:cNvPr id="4" name="Slide Number Placeholder 3"/>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4290947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File truy nhập tuần tự</a:t>
            </a:r>
          </a:p>
        </p:txBody>
      </p:sp>
      <p:pic>
        <p:nvPicPr>
          <p:cNvPr id="4" name="Content Placeholder 3"/>
          <p:cNvPicPr>
            <a:picLocks noGrp="1" noChangeAspect="1"/>
          </p:cNvPicPr>
          <p:nvPr>
            <p:ph idx="1"/>
          </p:nvPr>
        </p:nvPicPr>
        <p:blipFill>
          <a:blip r:embed="rId2"/>
          <a:stretch>
            <a:fillRect/>
          </a:stretch>
        </p:blipFill>
        <p:spPr>
          <a:xfrm>
            <a:off x="597858" y="2068287"/>
            <a:ext cx="10996283" cy="292666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239414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a:t>Mô phỏng truy cập tuần tự trên một file truy nhập trực tiếp</a:t>
            </a:r>
          </a:p>
        </p:txBody>
      </p:sp>
      <p:pic>
        <p:nvPicPr>
          <p:cNvPr id="4" name="Content Placeholder 3"/>
          <p:cNvPicPr>
            <a:picLocks noGrp="1" noChangeAspect="1"/>
          </p:cNvPicPr>
          <p:nvPr>
            <p:ph idx="1"/>
          </p:nvPr>
        </p:nvPicPr>
        <p:blipFill>
          <a:blip r:embed="rId2"/>
          <a:stretch>
            <a:fillRect/>
          </a:stretch>
        </p:blipFill>
        <p:spPr>
          <a:xfrm>
            <a:off x="1371600" y="2211241"/>
            <a:ext cx="8991599" cy="314099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71951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chỉ số và các file tương đối</a:t>
            </a:r>
          </a:p>
        </p:txBody>
      </p:sp>
      <p:pic>
        <p:nvPicPr>
          <p:cNvPr id="4" name="Content Placeholder 3"/>
          <p:cNvPicPr>
            <a:picLocks noGrp="1" noChangeAspect="1"/>
          </p:cNvPicPr>
          <p:nvPr>
            <p:ph idx="1"/>
          </p:nvPr>
        </p:nvPicPr>
        <p:blipFill>
          <a:blip r:embed="rId2"/>
          <a:stretch>
            <a:fillRect/>
          </a:stretch>
        </p:blipFill>
        <p:spPr>
          <a:xfrm>
            <a:off x="2507182" y="2033041"/>
            <a:ext cx="6819048" cy="39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115631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thư mục</a:t>
            </a:r>
          </a:p>
        </p:txBody>
      </p:sp>
      <p:sp>
        <p:nvSpPr>
          <p:cNvPr id="3" name="Content Placeholder 2"/>
          <p:cNvSpPr>
            <a:spLocks noGrp="1"/>
          </p:cNvSpPr>
          <p:nvPr>
            <p:ph idx="1"/>
          </p:nvPr>
        </p:nvSpPr>
        <p:spPr/>
        <p:txBody>
          <a:bodyPr/>
          <a:lstStyle/>
          <a:p>
            <a:r>
              <a:rPr lang="vi-VN"/>
              <a:t>Các đĩa thường được tổ chức thành các phân vùng.</a:t>
            </a:r>
          </a:p>
          <a:p>
            <a:r>
              <a:rPr lang="vi-VN"/>
              <a:t>Các thư mục thu thập và tổ chức các file trên một phân vùng</a:t>
            </a:r>
          </a:p>
        </p:txBody>
      </p:sp>
      <p:pic>
        <p:nvPicPr>
          <p:cNvPr id="1026" name="Picture 2" descr="C:\Users\NGUYEN~1\AppData\Local\Temp\SNAGHTML56dd2e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7" y="3014442"/>
            <a:ext cx="5153025" cy="3152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373867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Cách thức tổ chức một hệ thống file điển hình</a:t>
            </a:r>
          </a:p>
        </p:txBody>
      </p:sp>
      <p:pic>
        <p:nvPicPr>
          <p:cNvPr id="4" name="Content Placeholder 3"/>
          <p:cNvPicPr>
            <a:picLocks noGrp="1" noChangeAspect="1"/>
          </p:cNvPicPr>
          <p:nvPr>
            <p:ph idx="1"/>
          </p:nvPr>
        </p:nvPicPr>
        <p:blipFill>
          <a:blip r:embed="rId2"/>
          <a:stretch>
            <a:fillRect/>
          </a:stretch>
        </p:blipFill>
        <p:spPr>
          <a:xfrm>
            <a:off x="2121015" y="1697594"/>
            <a:ext cx="7949970" cy="4333092"/>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167589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a:t>
            </a:r>
          </a:p>
        </p:txBody>
      </p:sp>
      <p:sp>
        <p:nvSpPr>
          <p:cNvPr id="3" name="Content Placeholder 2"/>
          <p:cNvSpPr>
            <a:spLocks noGrp="1"/>
          </p:cNvSpPr>
          <p:nvPr>
            <p:ph idx="1"/>
          </p:nvPr>
        </p:nvSpPr>
        <p:spPr/>
        <p:txBody>
          <a:bodyPr/>
          <a:lstStyle/>
          <a:p>
            <a:r>
              <a:rPr lang="vi-VN" dirty="0"/>
              <a:t>Khái niệm </a:t>
            </a:r>
            <a:r>
              <a:rPr lang="en-US" dirty="0" err="1">
                <a:latin typeface="Arial" pitchFamily="34" charset="0"/>
                <a:cs typeface="Arial" pitchFamily="34" charset="0"/>
              </a:rPr>
              <a:t>tập</a:t>
            </a:r>
            <a:r>
              <a:rPr lang="en-US" dirty="0">
                <a:latin typeface="Arial" pitchFamily="34" charset="0"/>
                <a:cs typeface="Arial" pitchFamily="34" charset="0"/>
              </a:rPr>
              <a:t> tin</a:t>
            </a:r>
            <a:r>
              <a:rPr lang="en-US" dirty="0"/>
              <a:t> (</a:t>
            </a:r>
            <a:r>
              <a:rPr lang="vi-VN" dirty="0"/>
              <a:t>file</a:t>
            </a:r>
            <a:r>
              <a:rPr lang="en-US" dirty="0"/>
              <a:t>)</a:t>
            </a:r>
            <a:endParaRPr lang="vi-VN" dirty="0"/>
          </a:p>
          <a:p>
            <a:r>
              <a:rPr lang="vi-VN" dirty="0"/>
              <a:t>Các phương pháp truy nhập file</a:t>
            </a:r>
          </a:p>
          <a:p>
            <a:r>
              <a:rPr lang="vi-VN" dirty="0"/>
              <a:t>Chia sẻ file</a:t>
            </a:r>
          </a:p>
          <a:p>
            <a:r>
              <a:rPr lang="vi-VN" dirty="0"/>
              <a:t>Gắn hệ thống file</a:t>
            </a:r>
          </a:p>
          <a:p>
            <a:r>
              <a:rPr lang="vi-VN" dirty="0"/>
              <a:t>Bảo vệ</a:t>
            </a:r>
            <a:endParaRPr lang="en-US" dirty="0"/>
          </a:p>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thống</a:t>
            </a:r>
            <a:r>
              <a:rPr lang="vi-VN"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itchFamily="34" charset="0"/>
              </a:rPr>
              <a:t>tập</a:t>
            </a:r>
            <a:r>
              <a:rPr lang="en-US" dirty="0">
                <a:latin typeface="Arial" panose="020B0604020202020204" pitchFamily="34" charset="0"/>
                <a:cs typeface="Arial" pitchFamily="34" charset="0"/>
              </a:rPr>
              <a:t> tin</a:t>
            </a:r>
          </a:p>
          <a:p>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phát</a:t>
            </a:r>
            <a:endParaRPr lang="en-US" dirty="0">
              <a:latin typeface="Arial" pitchFamily="34" charset="0"/>
              <a:cs typeface="Arial" pitchFamily="34" charset="0"/>
            </a:endParaRPr>
          </a:p>
          <a:p>
            <a:r>
              <a:rPr lang="en-US" dirty="0" err="1">
                <a:latin typeface="Arial" pitchFamily="34" charset="0"/>
                <a:cs typeface="Arial" pitchFamily="34" charset="0"/>
              </a:rPr>
              <a:t>Quản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trống</a:t>
            </a:r>
            <a:endParaRPr lang="vi-VN" dirty="0"/>
          </a:p>
        </p:txBody>
      </p:sp>
      <p:sp>
        <p:nvSpPr>
          <p:cNvPr id="4" name="Slide Number Placeholder 3"/>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270514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thư mục</a:t>
            </a:r>
          </a:p>
        </p:txBody>
      </p:sp>
      <p:sp>
        <p:nvSpPr>
          <p:cNvPr id="3" name="Content Placeholder 2"/>
          <p:cNvSpPr>
            <a:spLocks noGrp="1"/>
          </p:cNvSpPr>
          <p:nvPr>
            <p:ph idx="1"/>
          </p:nvPr>
        </p:nvSpPr>
        <p:spPr/>
        <p:txBody>
          <a:bodyPr/>
          <a:lstStyle/>
          <a:p>
            <a:pPr algn="just"/>
            <a:r>
              <a:rPr lang="vi-VN"/>
              <a:t>search: tìm một file hoặc tập các file khớp với điều kiện tìm kiếm</a:t>
            </a:r>
          </a:p>
          <a:p>
            <a:pPr algn="just"/>
            <a:r>
              <a:rPr lang="vi-VN"/>
              <a:t>create: tạo một file trên một thư mục</a:t>
            </a:r>
          </a:p>
          <a:p>
            <a:pPr algn="just"/>
            <a:r>
              <a:rPr lang="vi-VN"/>
              <a:t>delete: xóa một file khỏi một thư mục</a:t>
            </a:r>
          </a:p>
          <a:p>
            <a:pPr algn="just"/>
            <a:r>
              <a:rPr lang="vi-VN"/>
              <a:t>list: xem nội dung thư mục</a:t>
            </a:r>
          </a:p>
          <a:p>
            <a:pPr algn="just"/>
            <a:r>
              <a:rPr lang="vi-VN"/>
              <a:t>rename: thay đổi tên của một file</a:t>
            </a:r>
          </a:p>
          <a:p>
            <a:pPr algn="just"/>
            <a:r>
              <a:rPr lang="vi-VN"/>
              <a:t>traverse</a:t>
            </a:r>
          </a:p>
        </p:txBody>
      </p:sp>
      <p:sp>
        <p:nvSpPr>
          <p:cNvPr id="4" name="Slide Number Placeholder 3"/>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2896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Tổ chức thư mục (mức l</a:t>
            </a:r>
            <a:r>
              <a:rPr lang="en-US">
                <a:latin typeface="Times New Roman" pitchFamily="18" charset="0"/>
                <a:cs typeface="Times New Roman" pitchFamily="18" charset="0"/>
              </a:rPr>
              <a:t>uận lý</a:t>
            </a:r>
            <a:r>
              <a:rPr lang="vi-VN"/>
              <a:t>)</a:t>
            </a:r>
          </a:p>
        </p:txBody>
      </p:sp>
      <p:sp>
        <p:nvSpPr>
          <p:cNvPr id="3" name="Content Placeholder 2"/>
          <p:cNvSpPr>
            <a:spLocks noGrp="1"/>
          </p:cNvSpPr>
          <p:nvPr>
            <p:ph idx="1"/>
          </p:nvPr>
        </p:nvSpPr>
        <p:spPr/>
        <p:txBody>
          <a:bodyPr>
            <a:normAutofit/>
          </a:bodyPr>
          <a:lstStyle/>
          <a:p>
            <a:pPr algn="just"/>
            <a:r>
              <a:rPr lang="vi-VN"/>
              <a:t>Hiệu quả</a:t>
            </a:r>
          </a:p>
          <a:p>
            <a:pPr lvl="1" algn="just"/>
            <a:r>
              <a:rPr lang="vi-VN"/>
              <a:t>Xác định vị trí các file một cách nhanh chóng</a:t>
            </a:r>
          </a:p>
          <a:p>
            <a:pPr algn="just"/>
            <a:r>
              <a:rPr lang="vi-VN"/>
              <a:t>Đặt tên – thuận tiện cho người dùng</a:t>
            </a:r>
          </a:p>
          <a:p>
            <a:pPr lvl="1" algn="just"/>
            <a:r>
              <a:rPr lang="vi-VN"/>
              <a:t>Hai người dùng có thể dùng cùng 1 tên cho hai file khác nhau</a:t>
            </a:r>
          </a:p>
          <a:p>
            <a:pPr lvl="1" algn="just"/>
            <a:r>
              <a:rPr lang="vi-VN"/>
              <a:t>File giống nhau có thể có các tên khác nhau</a:t>
            </a:r>
          </a:p>
          <a:p>
            <a:pPr algn="just"/>
            <a:r>
              <a:rPr lang="vi-VN"/>
              <a:t>Gộp nhóm – gộp các file có cùng đặc trưng lại thành các nhóm (</a:t>
            </a:r>
            <a:r>
              <a:rPr lang="en-US"/>
              <a:t>ví dụ:</a:t>
            </a:r>
            <a:r>
              <a:rPr lang="vi-VN"/>
              <a:t> các file chương trình java, tất cả </a:t>
            </a:r>
            <a:r>
              <a:rPr lang="en-US"/>
              <a:t>các </a:t>
            </a:r>
            <a:r>
              <a:rPr lang="vi-VN"/>
              <a:t>trò chơi, …)</a:t>
            </a:r>
          </a:p>
        </p:txBody>
      </p:sp>
      <p:sp>
        <p:nvSpPr>
          <p:cNvPr id="4" name="Slide Number Placeholder 3"/>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405688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đơn mức</a:t>
            </a:r>
          </a:p>
        </p:txBody>
      </p:sp>
      <p:sp>
        <p:nvSpPr>
          <p:cNvPr id="3" name="Content Placeholder 2"/>
          <p:cNvSpPr>
            <a:spLocks noGrp="1"/>
          </p:cNvSpPr>
          <p:nvPr>
            <p:ph idx="1"/>
          </p:nvPr>
        </p:nvSpPr>
        <p:spPr/>
        <p:txBody>
          <a:bodyPr/>
          <a:lstStyle/>
          <a:p>
            <a:r>
              <a:rPr lang="vi-VN"/>
              <a:t>Một thư mục đơn cho tất cả người dùng</a:t>
            </a:r>
          </a:p>
          <a:p>
            <a:endParaRPr lang="vi-VN"/>
          </a:p>
          <a:p>
            <a:endParaRPr lang="vi-VN"/>
          </a:p>
          <a:p>
            <a:endParaRPr lang="vi-VN"/>
          </a:p>
          <a:p>
            <a:endParaRPr lang="vi-VN"/>
          </a:p>
          <a:p>
            <a:r>
              <a:rPr lang="vi-VN"/>
              <a:t>Vấn đề</a:t>
            </a:r>
          </a:p>
          <a:p>
            <a:pPr lvl="1"/>
            <a:r>
              <a:rPr lang="vi-VN"/>
              <a:t>Đặt tên</a:t>
            </a:r>
          </a:p>
          <a:p>
            <a:pPr lvl="1"/>
            <a:r>
              <a:rPr lang="vi-VN"/>
              <a:t>Gộp nhóm</a:t>
            </a:r>
          </a:p>
        </p:txBody>
      </p:sp>
      <p:pic>
        <p:nvPicPr>
          <p:cNvPr id="4" name="Picture 3"/>
          <p:cNvPicPr>
            <a:picLocks noChangeAspect="1"/>
          </p:cNvPicPr>
          <p:nvPr/>
        </p:nvPicPr>
        <p:blipFill>
          <a:blip r:embed="rId2"/>
          <a:stretch>
            <a:fillRect/>
          </a:stretch>
        </p:blipFill>
        <p:spPr>
          <a:xfrm>
            <a:off x="1401641" y="2177143"/>
            <a:ext cx="9388717" cy="1842314"/>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34837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hai mức</a:t>
            </a:r>
          </a:p>
        </p:txBody>
      </p:sp>
      <p:sp>
        <p:nvSpPr>
          <p:cNvPr id="3" name="Content Placeholder 2"/>
          <p:cNvSpPr>
            <a:spLocks noGrp="1"/>
          </p:cNvSpPr>
          <p:nvPr>
            <p:ph idx="1"/>
          </p:nvPr>
        </p:nvSpPr>
        <p:spPr/>
        <p:txBody>
          <a:bodyPr>
            <a:normAutofit lnSpcReduction="10000"/>
          </a:bodyPr>
          <a:lstStyle/>
          <a:p>
            <a:r>
              <a:rPr lang="vi-VN" sz="2400"/>
              <a:t>Mỗi người dùng có một thư mục</a:t>
            </a:r>
          </a:p>
          <a:p>
            <a:endParaRPr lang="vi-VN" sz="2400"/>
          </a:p>
          <a:p>
            <a:endParaRPr lang="vi-VN" sz="2400"/>
          </a:p>
          <a:p>
            <a:endParaRPr lang="vi-VN" sz="2400"/>
          </a:p>
          <a:p>
            <a:endParaRPr lang="vi-VN" sz="2400"/>
          </a:p>
          <a:p>
            <a:endParaRPr lang="vi-VN" sz="2400"/>
          </a:p>
          <a:p>
            <a:r>
              <a:rPr lang="vi-VN" sz="2400"/>
              <a:t>Đường dẫn</a:t>
            </a:r>
          </a:p>
          <a:p>
            <a:r>
              <a:rPr lang="vi-VN" sz="2400"/>
              <a:t>Cho phép hai người dùng khác nhau đặt cùng một tên file</a:t>
            </a:r>
          </a:p>
          <a:p>
            <a:r>
              <a:rPr lang="vi-VN" sz="2400"/>
              <a:t>Tìm kiếm hiệu quả</a:t>
            </a:r>
          </a:p>
          <a:p>
            <a:r>
              <a:rPr lang="vi-VN" sz="2400"/>
              <a:t>Chưa có tính năng gộp nhóm</a:t>
            </a:r>
          </a:p>
        </p:txBody>
      </p:sp>
      <p:pic>
        <p:nvPicPr>
          <p:cNvPr id="4" name="Picture 3"/>
          <p:cNvPicPr>
            <a:picLocks noChangeAspect="1"/>
          </p:cNvPicPr>
          <p:nvPr/>
        </p:nvPicPr>
        <p:blipFill>
          <a:blip r:embed="rId2"/>
          <a:stretch>
            <a:fillRect/>
          </a:stretch>
        </p:blipFill>
        <p:spPr>
          <a:xfrm>
            <a:off x="2578265" y="1985860"/>
            <a:ext cx="6957621" cy="229464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2287671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cây</a:t>
            </a:r>
          </a:p>
        </p:txBody>
      </p:sp>
      <p:pic>
        <p:nvPicPr>
          <p:cNvPr id="4" name="Content Placeholder 3"/>
          <p:cNvPicPr>
            <a:picLocks noGrp="1" noChangeAspect="1"/>
          </p:cNvPicPr>
          <p:nvPr>
            <p:ph idx="1"/>
          </p:nvPr>
        </p:nvPicPr>
        <p:blipFill>
          <a:blip r:embed="rId2"/>
          <a:stretch>
            <a:fillRect/>
          </a:stretch>
        </p:blipFill>
        <p:spPr>
          <a:xfrm>
            <a:off x="2748381" y="1728260"/>
            <a:ext cx="6695238" cy="426666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237496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cây</a:t>
            </a:r>
          </a:p>
        </p:txBody>
      </p:sp>
      <p:sp>
        <p:nvSpPr>
          <p:cNvPr id="3" name="Content Placeholder 2"/>
          <p:cNvSpPr>
            <a:spLocks noGrp="1"/>
          </p:cNvSpPr>
          <p:nvPr>
            <p:ph idx="1"/>
          </p:nvPr>
        </p:nvSpPr>
        <p:spPr/>
        <p:txBody>
          <a:bodyPr/>
          <a:lstStyle/>
          <a:p>
            <a:r>
              <a:rPr lang="vi-VN" dirty="0"/>
              <a:t>Tìm kiếm hiệu quả</a:t>
            </a:r>
          </a:p>
          <a:p>
            <a:r>
              <a:rPr lang="vi-VN" dirty="0"/>
              <a:t>Tính năng gộp nhóm</a:t>
            </a:r>
          </a:p>
          <a:p>
            <a:r>
              <a:rPr lang="vi-VN" dirty="0"/>
              <a:t>Thư mục hiện thời (thư mục làm việc)</a:t>
            </a:r>
          </a:p>
          <a:p>
            <a:pPr lvl="1"/>
            <a:r>
              <a:rPr lang="vi-VN" dirty="0"/>
              <a:t>cd /spell/mail/prog</a:t>
            </a:r>
          </a:p>
          <a:p>
            <a:pPr lvl="1"/>
            <a:r>
              <a:rPr lang="vi-VN" dirty="0"/>
              <a:t>type list</a:t>
            </a:r>
          </a:p>
        </p:txBody>
      </p:sp>
      <p:sp>
        <p:nvSpPr>
          <p:cNvPr id="4" name="Slide Number Placeholder 3"/>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3679831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đồ thị không có chu trình</a:t>
            </a:r>
          </a:p>
        </p:txBody>
      </p:sp>
      <p:pic>
        <p:nvPicPr>
          <p:cNvPr id="4" name="Content Placeholder 3"/>
          <p:cNvPicPr>
            <a:picLocks noGrp="1" noChangeAspect="1"/>
          </p:cNvPicPr>
          <p:nvPr>
            <p:ph idx="1"/>
          </p:nvPr>
        </p:nvPicPr>
        <p:blipFill>
          <a:blip r:embed="rId2"/>
          <a:stretch>
            <a:fillRect/>
          </a:stretch>
        </p:blipFill>
        <p:spPr>
          <a:xfrm>
            <a:off x="2220686" y="1526325"/>
            <a:ext cx="7170552" cy="432098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354967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Cấu trúc đồ thị không có chu trình </a:t>
            </a:r>
          </a:p>
        </p:txBody>
      </p:sp>
      <p:sp>
        <p:nvSpPr>
          <p:cNvPr id="3" name="Content Placeholder 2"/>
          <p:cNvSpPr>
            <a:spLocks noGrp="1"/>
          </p:cNvSpPr>
          <p:nvPr>
            <p:ph idx="1"/>
          </p:nvPr>
        </p:nvSpPr>
        <p:spPr/>
        <p:txBody>
          <a:bodyPr>
            <a:normAutofit/>
          </a:bodyPr>
          <a:lstStyle/>
          <a:p>
            <a:pPr algn="just"/>
            <a:r>
              <a:rPr lang="vi-VN" sz="3600"/>
              <a:t>Làm sao đảm bảo không có chu trình?</a:t>
            </a:r>
          </a:p>
          <a:p>
            <a:pPr lvl="1" algn="just"/>
            <a:r>
              <a:rPr lang="vi-VN" sz="3200"/>
              <a:t>Chỉ cho phép tạo liên kết đến file mà không cho tạo liên kết đến các thư mục con</a:t>
            </a:r>
          </a:p>
          <a:p>
            <a:pPr lvl="1" algn="just"/>
            <a:r>
              <a:rPr lang="vi-VN" sz="3200"/>
              <a:t>Thu rác (garbage collection)</a:t>
            </a:r>
          </a:p>
          <a:p>
            <a:pPr lvl="1" algn="just"/>
            <a:r>
              <a:rPr lang="vi-VN" sz="3200"/>
              <a:t>Mỗi khi một liên kết mới được thêm, sử dụng một thuật toán xác định chu trình để kiểm tra xem có thêm được không</a:t>
            </a:r>
          </a:p>
        </p:txBody>
      </p:sp>
      <p:sp>
        <p:nvSpPr>
          <p:cNvPr id="4" name="Slide Number Placeholder 3"/>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98917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Gắn hệ thống file</a:t>
            </a:r>
          </a:p>
        </p:txBody>
      </p:sp>
      <p:sp>
        <p:nvSpPr>
          <p:cNvPr id="3" name="Content Placeholder 2"/>
          <p:cNvSpPr>
            <a:spLocks noGrp="1"/>
          </p:cNvSpPr>
          <p:nvPr>
            <p:ph idx="1"/>
          </p:nvPr>
        </p:nvSpPr>
        <p:spPr/>
        <p:txBody>
          <a:bodyPr/>
          <a:lstStyle/>
          <a:p>
            <a:r>
              <a:rPr lang="vi-VN"/>
              <a:t>Một hệ thống file cần được gắn trước khi có thể truy cập</a:t>
            </a:r>
          </a:p>
        </p:txBody>
      </p:sp>
      <p:pic>
        <p:nvPicPr>
          <p:cNvPr id="4" name="Picture 3"/>
          <p:cNvPicPr>
            <a:picLocks noChangeAspect="1"/>
          </p:cNvPicPr>
          <p:nvPr/>
        </p:nvPicPr>
        <p:blipFill>
          <a:blip r:embed="rId2"/>
          <a:stretch>
            <a:fillRect/>
          </a:stretch>
        </p:blipFill>
        <p:spPr>
          <a:xfrm>
            <a:off x="2577014" y="2242566"/>
            <a:ext cx="7037971" cy="4105483"/>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162512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Điểm gắn </a:t>
            </a:r>
            <a:r>
              <a:rPr lang="en-US">
                <a:latin typeface="Times New Roman" pitchFamily="18" charset="0"/>
                <a:cs typeface="Times New Roman" pitchFamily="18" charset="0"/>
              </a:rPr>
              <a:t>h</a:t>
            </a:r>
            <a:r>
              <a:rPr lang="vi-VN"/>
              <a:t>ệ thống file</a:t>
            </a:r>
          </a:p>
        </p:txBody>
      </p:sp>
      <p:pic>
        <p:nvPicPr>
          <p:cNvPr id="4" name="Content Placeholder 3"/>
          <p:cNvPicPr>
            <a:picLocks noGrp="1" noChangeAspect="1"/>
          </p:cNvPicPr>
          <p:nvPr>
            <p:ph idx="1"/>
          </p:nvPr>
        </p:nvPicPr>
        <p:blipFill>
          <a:blip r:embed="rId2"/>
          <a:stretch>
            <a:fillRect/>
          </a:stretch>
        </p:blipFill>
        <p:spPr>
          <a:xfrm>
            <a:off x="4172190" y="1580641"/>
            <a:ext cx="3847619" cy="45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416766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a:t>
            </a:r>
            <a:r>
              <a:rPr lang="en-US">
                <a:latin typeface="Times New Roman" pitchFamily="18" charset="0"/>
                <a:cs typeface="Times New Roman" pitchFamily="18" charset="0"/>
              </a:rPr>
              <a:t>tập tin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a:t>Hệ thống </a:t>
            </a:r>
            <a:r>
              <a:rPr lang="en-US">
                <a:latin typeface="Arial" pitchFamily="34" charset="0"/>
                <a:cs typeface="Arial" pitchFamily="34" charset="0"/>
              </a:rPr>
              <a:t>tập tin </a:t>
            </a:r>
            <a:r>
              <a:rPr lang="vi-VN"/>
              <a:t>cung cấp kho lưu trữ lâu dài cho chương trình và dữ liệu.</a:t>
            </a:r>
          </a:p>
          <a:p>
            <a:pPr lvl="1" algn="just"/>
            <a:r>
              <a:rPr lang="vi-VN"/>
              <a:t>Để đảm bảo việc lưu trữ lâu dài, các </a:t>
            </a:r>
            <a:r>
              <a:rPr lang="en-US">
                <a:latin typeface="Arial" pitchFamily="34" charset="0"/>
                <a:cs typeface="Arial" pitchFamily="34" charset="0"/>
              </a:rPr>
              <a:t>tập tin </a:t>
            </a:r>
            <a:r>
              <a:rPr lang="vi-VN"/>
              <a:t>được lưu trữ trên đĩa</a:t>
            </a:r>
          </a:p>
          <a:p>
            <a:pPr lvl="1" algn="just"/>
            <a:r>
              <a:rPr lang="vi-VN"/>
              <a:t>Để có thể sử dụng nội dung </a:t>
            </a:r>
            <a:r>
              <a:rPr lang="en-US">
                <a:latin typeface="Arial" pitchFamily="34" charset="0"/>
                <a:cs typeface="Arial" pitchFamily="34" charset="0"/>
              </a:rPr>
              <a:t>tập tin</a:t>
            </a:r>
            <a:r>
              <a:rPr lang="vi-VN"/>
              <a:t>, CPU đọc </a:t>
            </a:r>
            <a:r>
              <a:rPr lang="en-US">
                <a:latin typeface="Arial" pitchFamily="34" charset="0"/>
                <a:cs typeface="Arial" pitchFamily="34" charset="0"/>
              </a:rPr>
              <a:t>tập tin</a:t>
            </a:r>
            <a:r>
              <a:rPr lang="vi-VN"/>
              <a:t> vào bộ nhớ trong</a:t>
            </a:r>
          </a:p>
          <a:p>
            <a:pPr algn="just"/>
            <a:r>
              <a:rPr lang="vi-VN"/>
              <a:t>Hệ thống </a:t>
            </a:r>
            <a:r>
              <a:rPr lang="en-US">
                <a:latin typeface="Arial" pitchFamily="34" charset="0"/>
                <a:cs typeface="Arial" pitchFamily="34" charset="0"/>
              </a:rPr>
              <a:t>tập tin </a:t>
            </a:r>
            <a:r>
              <a:rPr lang="vi-VN"/>
              <a:t>bao gồm</a:t>
            </a:r>
          </a:p>
          <a:p>
            <a:pPr lvl="1" algn="just"/>
            <a:r>
              <a:rPr lang="vi-VN"/>
              <a:t>Một tập các</a:t>
            </a:r>
            <a:r>
              <a:rPr lang="en-US"/>
              <a:t> </a:t>
            </a:r>
            <a:r>
              <a:rPr lang="en-US">
                <a:latin typeface="Arial" pitchFamily="34" charset="0"/>
                <a:cs typeface="Arial" pitchFamily="34" charset="0"/>
              </a:rPr>
              <a:t>tập tin</a:t>
            </a:r>
            <a:r>
              <a:rPr lang="vi-VN"/>
              <a:t> </a:t>
            </a:r>
          </a:p>
          <a:p>
            <a:pPr lvl="1" algn="just"/>
            <a:r>
              <a:rPr lang="vi-VN"/>
              <a:t>Một cấu trúc thư mục</a:t>
            </a:r>
          </a:p>
        </p:txBody>
      </p:sp>
      <p:sp>
        <p:nvSpPr>
          <p:cNvPr id="4" name="Slide Number Placeholder 3"/>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39096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a:t>
            </a:r>
          </a:p>
        </p:txBody>
      </p:sp>
      <p:sp>
        <p:nvSpPr>
          <p:cNvPr id="3" name="Content Placeholder 2"/>
          <p:cNvSpPr>
            <a:spLocks noGrp="1"/>
          </p:cNvSpPr>
          <p:nvPr>
            <p:ph idx="1"/>
          </p:nvPr>
        </p:nvSpPr>
        <p:spPr/>
        <p:txBody>
          <a:bodyPr/>
          <a:lstStyle/>
          <a:p>
            <a:pPr algn="just"/>
            <a:r>
              <a:rPr lang="vi-VN"/>
              <a:t>Nhu cầu chia sẻ file trong hệ thống đa người d</a:t>
            </a:r>
            <a:r>
              <a:rPr lang="en-US"/>
              <a:t>ùng ngày càng cao</a:t>
            </a:r>
            <a:endParaRPr lang="vi-VN"/>
          </a:p>
          <a:p>
            <a:pPr algn="just"/>
            <a:r>
              <a:rPr lang="vi-VN"/>
              <a:t>Thực hiện chia sẻ file thông qua lược đồ bảo vệ</a:t>
            </a:r>
          </a:p>
          <a:p>
            <a:pPr algn="just"/>
            <a:r>
              <a:rPr lang="vi-VN"/>
              <a:t>Trên các hệ thống phân tán, các file có thể được chia sẻ qua mạng</a:t>
            </a:r>
          </a:p>
          <a:p>
            <a:pPr algn="just"/>
            <a:r>
              <a:rPr lang="vi-VN"/>
              <a:t>Hệ thống file mạng (NFS) là phương pháp chia sẻ file phổ biến</a:t>
            </a:r>
            <a:r>
              <a:rPr lang="en-US"/>
              <a:t> </a:t>
            </a:r>
            <a:r>
              <a:rPr lang="en-US">
                <a:latin typeface="Arial" pitchFamily="34" charset="0"/>
                <a:cs typeface="Arial" pitchFamily="34" charset="0"/>
              </a:rPr>
              <a:t>trong Unix, Linux</a:t>
            </a:r>
            <a:endParaRPr lang="vi-VN">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380559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 –</a:t>
            </a:r>
            <a:r>
              <a:rPr lang="en-US"/>
              <a:t> </a:t>
            </a:r>
            <a:r>
              <a:rPr lang="vi-VN"/>
              <a:t>đa người dùng </a:t>
            </a:r>
          </a:p>
        </p:txBody>
      </p:sp>
      <p:sp>
        <p:nvSpPr>
          <p:cNvPr id="3" name="Content Placeholder 2"/>
          <p:cNvSpPr>
            <a:spLocks noGrp="1"/>
          </p:cNvSpPr>
          <p:nvPr>
            <p:ph idx="1"/>
          </p:nvPr>
        </p:nvSpPr>
        <p:spPr/>
        <p:txBody>
          <a:bodyPr/>
          <a:lstStyle/>
          <a:p>
            <a:pPr algn="just"/>
            <a:r>
              <a:rPr lang="vi-VN"/>
              <a:t>User Ids nhận diện người dùng, cho phép cấp quyền và bảo vệ file cấp người dùng.</a:t>
            </a:r>
          </a:p>
          <a:p>
            <a:pPr algn="just"/>
            <a:r>
              <a:rPr lang="vi-VN"/>
              <a:t>Group Ids xác định nhóm người dùng, cấp quyền truy nhập theo nhóm</a:t>
            </a:r>
          </a:p>
        </p:txBody>
      </p:sp>
      <p:sp>
        <p:nvSpPr>
          <p:cNvPr id="4" name="Slide Number Placeholder 3"/>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247835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320301"/>
            <a:ext cx="10515600" cy="1010295"/>
          </a:xfrm>
        </p:spPr>
        <p:txBody>
          <a:bodyPr>
            <a:normAutofit/>
          </a:bodyPr>
          <a:lstStyle/>
          <a:p>
            <a:r>
              <a:rPr lang="vi-VN"/>
              <a:t>Chia sẻ file – Các hệ thống file từ xa </a:t>
            </a:r>
          </a:p>
        </p:txBody>
      </p:sp>
      <p:sp>
        <p:nvSpPr>
          <p:cNvPr id="3" name="Content Placeholder 2"/>
          <p:cNvSpPr>
            <a:spLocks noGrp="1"/>
          </p:cNvSpPr>
          <p:nvPr>
            <p:ph idx="1"/>
          </p:nvPr>
        </p:nvSpPr>
        <p:spPr>
          <a:xfrm>
            <a:off x="654424" y="1296275"/>
            <a:ext cx="11412069" cy="4610965"/>
          </a:xfrm>
        </p:spPr>
        <p:txBody>
          <a:bodyPr>
            <a:noAutofit/>
          </a:bodyPr>
          <a:lstStyle/>
          <a:p>
            <a:pPr algn="just"/>
            <a:r>
              <a:rPr lang="vi-VN" sz="2400"/>
              <a:t>Thông qua mạng để truy cập hệ thống file giữa các hệ thống</a:t>
            </a:r>
          </a:p>
          <a:p>
            <a:pPr lvl="1" algn="just"/>
            <a:r>
              <a:rPr lang="vi-VN" sz="2000"/>
              <a:t>Truy  cập thủ công thông qua các chương trình như FTP</a:t>
            </a:r>
          </a:p>
          <a:p>
            <a:pPr lvl="1" algn="just"/>
            <a:r>
              <a:rPr lang="vi-VN" sz="2000"/>
              <a:t>Truy nhập tự động thông qua hệ thống file chia sẻ</a:t>
            </a:r>
          </a:p>
          <a:p>
            <a:pPr lvl="1" algn="just"/>
            <a:r>
              <a:rPr lang="vi-VN" sz="2000"/>
              <a:t>Truy nhập bán tự động thông qua world wide web</a:t>
            </a:r>
          </a:p>
          <a:p>
            <a:pPr algn="just"/>
            <a:r>
              <a:rPr lang="vi-VN" sz="2400"/>
              <a:t>Mô hình client – server cho phép khách gắn các hệ thống file của server</a:t>
            </a:r>
          </a:p>
          <a:p>
            <a:pPr lvl="1" algn="just"/>
            <a:r>
              <a:rPr lang="vi-VN" sz="2000"/>
              <a:t>Server có thể phục vụ nhiều client</a:t>
            </a:r>
          </a:p>
          <a:p>
            <a:pPr lvl="1" algn="just"/>
            <a:r>
              <a:rPr lang="vi-VN" sz="2000"/>
              <a:t>Việc nhận dạng người dùng trên máy client thường không bảo mật hoặc phức tạp</a:t>
            </a:r>
          </a:p>
          <a:p>
            <a:pPr lvl="1" algn="just"/>
            <a:r>
              <a:rPr lang="vi-VN" sz="2000"/>
              <a:t>NFS là giao thức chia sẻ file client - server chuẩn của UNIX</a:t>
            </a:r>
          </a:p>
          <a:p>
            <a:pPr lvl="1" algn="just"/>
            <a:r>
              <a:rPr lang="vi-VN" sz="2000"/>
              <a:t>CIFS là giao thức chuẩn của Windows.</a:t>
            </a:r>
          </a:p>
          <a:p>
            <a:pPr lvl="1" algn="just"/>
            <a:r>
              <a:rPr lang="vi-VN" sz="2000"/>
              <a:t>Các lời gọi file chuẩn của hệ điều hành được chuyển thành các lời gọi file từ xa. </a:t>
            </a:r>
          </a:p>
          <a:p>
            <a:pPr algn="just"/>
            <a:r>
              <a:rPr lang="vi-VN" sz="2400"/>
              <a:t>Các hệ thống thông tin phân tán (các dịch vụ định dạng phân tán) như LDAP, DNS, NIS, Active Directory thiết lập truy cập hợp nhất đến thông tin chia sẻ từ xa</a:t>
            </a:r>
          </a:p>
        </p:txBody>
      </p:sp>
      <p:sp>
        <p:nvSpPr>
          <p:cNvPr id="4" name="Slide Number Placeholder 3"/>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527118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Chia sẻ file – Các mode thất bại</a:t>
            </a:r>
          </a:p>
        </p:txBody>
      </p:sp>
      <p:sp>
        <p:nvSpPr>
          <p:cNvPr id="3" name="Content Placeholder 2"/>
          <p:cNvSpPr>
            <a:spLocks noGrp="1"/>
          </p:cNvSpPr>
          <p:nvPr>
            <p:ph idx="1"/>
          </p:nvPr>
        </p:nvSpPr>
        <p:spPr/>
        <p:txBody>
          <a:bodyPr/>
          <a:lstStyle/>
          <a:p>
            <a:pPr algn="just"/>
            <a:r>
              <a:rPr lang="vi-VN"/>
              <a:t>Các hệ thống file từ xa có thêm các mode thất bại, do mạng, do server</a:t>
            </a:r>
          </a:p>
          <a:p>
            <a:pPr algn="just"/>
            <a:r>
              <a:rPr lang="vi-VN"/>
              <a:t>Khôi phục từ thất bại cần thông tin trạng thái của mỗi yêu cầu từ xa.</a:t>
            </a:r>
          </a:p>
          <a:p>
            <a:pPr algn="just"/>
            <a:r>
              <a:rPr lang="vi-VN"/>
              <a:t>Các giao thức không hướng kết nối như NFS trong mỗi yêu cầu cho phép khôi phục dễ dàng hơn nhưng ít bảo mật hơn</a:t>
            </a:r>
          </a:p>
        </p:txBody>
      </p:sp>
      <p:sp>
        <p:nvSpPr>
          <p:cNvPr id="4" name="Slide Number Placeholder 3"/>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3748337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Chia sẻ file –</a:t>
            </a:r>
            <a:r>
              <a:rPr lang="en-US"/>
              <a:t> </a:t>
            </a:r>
            <a:r>
              <a:rPr lang="vi-VN"/>
              <a:t>Tính nhất </a:t>
            </a:r>
            <a:r>
              <a:rPr lang="en-US">
                <a:latin typeface="Times New Roman" pitchFamily="18" charset="0"/>
                <a:cs typeface="Times New Roman" pitchFamily="18" charset="0"/>
              </a:rPr>
              <a:t>quán</a:t>
            </a:r>
            <a:r>
              <a:rPr lang="en-US"/>
              <a:t> </a:t>
            </a:r>
            <a:r>
              <a:rPr lang="vi-VN"/>
              <a:t>về mặt ngữ nghĩa</a:t>
            </a:r>
          </a:p>
        </p:txBody>
      </p:sp>
      <p:sp>
        <p:nvSpPr>
          <p:cNvPr id="3" name="Content Placeholder 2"/>
          <p:cNvSpPr>
            <a:spLocks noGrp="1"/>
          </p:cNvSpPr>
          <p:nvPr>
            <p:ph idx="1"/>
          </p:nvPr>
        </p:nvSpPr>
        <p:spPr/>
        <p:txBody>
          <a:bodyPr>
            <a:normAutofit lnSpcReduction="10000"/>
          </a:bodyPr>
          <a:lstStyle/>
          <a:p>
            <a:pPr algn="just"/>
            <a:r>
              <a:rPr lang="vi-VN"/>
              <a:t>Tính nhất quán về ngữ nghĩa xác định cách thức cho phép nhiều người dùng truy cập vào file cùng lúc.</a:t>
            </a:r>
          </a:p>
          <a:p>
            <a:pPr lvl="1" algn="just"/>
            <a:r>
              <a:rPr lang="vi-VN"/>
              <a:t>Tương tự cách đồng bộ tiến trình cộng tác</a:t>
            </a:r>
          </a:p>
          <a:p>
            <a:pPr lvl="2" algn="just"/>
            <a:r>
              <a:rPr lang="vi-VN"/>
              <a:t>Hệ thống file Andrew (AFS) triển khai ngữ cảnh chia sẻ file từ xa</a:t>
            </a:r>
          </a:p>
          <a:p>
            <a:pPr lvl="1" algn="just"/>
            <a:r>
              <a:rPr lang="vi-VN"/>
              <a:t>Hệ thống file Unix (UFS) thiết lập:</a:t>
            </a:r>
          </a:p>
          <a:p>
            <a:pPr lvl="2" algn="just"/>
            <a:r>
              <a:rPr lang="vi-VN"/>
              <a:t>Việc ghi lên một file mở có thể thấy bởi những người dùng khác ngay lập tức</a:t>
            </a:r>
          </a:p>
          <a:p>
            <a:pPr lvl="2" algn="just"/>
            <a:r>
              <a:rPr lang="vi-VN"/>
              <a:t>Con trỏ đến file chia sẻ cho phép nhiều người dùng truy cập đến file đồng thời.</a:t>
            </a:r>
          </a:p>
          <a:p>
            <a:pPr algn="just"/>
            <a:r>
              <a:rPr lang="vi-VN"/>
              <a:t>AFS có các ngữ cảnh sessions</a:t>
            </a:r>
          </a:p>
          <a:p>
            <a:pPr lvl="1" algn="just"/>
            <a:r>
              <a:rPr lang="vi-VN"/>
              <a:t>Việc cập nhật lên file chỉ thấy được trong những sessions sau khi file đã đóng</a:t>
            </a:r>
          </a:p>
        </p:txBody>
      </p:sp>
      <p:sp>
        <p:nvSpPr>
          <p:cNvPr id="4" name="Slide Number Placeholder 3"/>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34942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 Bảo vệ</a:t>
            </a:r>
          </a:p>
        </p:txBody>
      </p:sp>
      <p:sp>
        <p:nvSpPr>
          <p:cNvPr id="3" name="Content Placeholder 2"/>
          <p:cNvSpPr>
            <a:spLocks noGrp="1"/>
          </p:cNvSpPr>
          <p:nvPr>
            <p:ph idx="1"/>
          </p:nvPr>
        </p:nvSpPr>
        <p:spPr/>
        <p:txBody>
          <a:bodyPr>
            <a:noAutofit/>
          </a:bodyPr>
          <a:lstStyle/>
          <a:p>
            <a:r>
              <a:rPr lang="vi-VN"/>
              <a:t>Người tạo/ sở hữu phải có khả năng điều khiển</a:t>
            </a:r>
          </a:p>
          <a:p>
            <a:r>
              <a:rPr lang="vi-VN"/>
              <a:t>Xác định ai có thể làm gì trên file</a:t>
            </a:r>
          </a:p>
          <a:p>
            <a:r>
              <a:rPr lang="vi-VN"/>
              <a:t>Các kiểu truy nhập</a:t>
            </a:r>
          </a:p>
          <a:p>
            <a:pPr lvl="1"/>
            <a:r>
              <a:rPr lang="vi-VN"/>
              <a:t>Read</a:t>
            </a:r>
          </a:p>
          <a:p>
            <a:pPr lvl="1"/>
            <a:r>
              <a:rPr lang="vi-VN"/>
              <a:t>Write</a:t>
            </a:r>
          </a:p>
          <a:p>
            <a:pPr lvl="1"/>
            <a:r>
              <a:rPr lang="vi-VN"/>
              <a:t>Execute</a:t>
            </a:r>
          </a:p>
          <a:p>
            <a:pPr lvl="1"/>
            <a:r>
              <a:rPr lang="vi-VN"/>
              <a:t>Append</a:t>
            </a:r>
          </a:p>
          <a:p>
            <a:pPr lvl="1"/>
            <a:r>
              <a:rPr lang="vi-VN"/>
              <a:t>Delete</a:t>
            </a:r>
          </a:p>
          <a:p>
            <a:pPr lvl="1"/>
            <a:r>
              <a:rPr lang="vi-VN"/>
              <a:t>List</a:t>
            </a:r>
          </a:p>
        </p:txBody>
      </p:sp>
      <p:sp>
        <p:nvSpPr>
          <p:cNvPr id="4" name="Slide Number Placeholder 3"/>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391855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Nhóm và quyền truy nhập</a:t>
            </a:r>
          </a:p>
        </p:txBody>
      </p:sp>
      <p:sp>
        <p:nvSpPr>
          <p:cNvPr id="3" name="Content Placeholder 2"/>
          <p:cNvSpPr>
            <a:spLocks noGrp="1"/>
          </p:cNvSpPr>
          <p:nvPr>
            <p:ph idx="1"/>
          </p:nvPr>
        </p:nvSpPr>
        <p:spPr>
          <a:xfrm>
            <a:off x="838201" y="1556252"/>
            <a:ext cx="10918370" cy="4975177"/>
          </a:xfrm>
        </p:spPr>
        <p:txBody>
          <a:bodyPr>
            <a:noAutofit/>
          </a:bodyPr>
          <a:lstStyle/>
          <a:p>
            <a:pPr>
              <a:spcBef>
                <a:spcPts val="0"/>
              </a:spcBef>
              <a:spcAft>
                <a:spcPts val="0"/>
              </a:spcAft>
            </a:pPr>
            <a:r>
              <a:rPr lang="vi-VN" sz="2000" dirty="0"/>
              <a:t>Các mode truy nhập: read, write, execute</a:t>
            </a:r>
          </a:p>
          <a:p>
            <a:pPr>
              <a:spcBef>
                <a:spcPts val="0"/>
              </a:spcBef>
              <a:spcAft>
                <a:spcPts val="0"/>
              </a:spcAft>
            </a:pPr>
            <a:r>
              <a:rPr lang="vi-VN" sz="2000" dirty="0"/>
              <a:t>Ba </a:t>
            </a:r>
            <a:r>
              <a:rPr lang="en-US" sz="2000" dirty="0" err="1"/>
              <a:t>đối</a:t>
            </a:r>
            <a:r>
              <a:rPr lang="en-US" sz="2000" dirty="0"/>
              <a:t> t</a:t>
            </a:r>
            <a:r>
              <a:rPr lang="vi-VN" sz="2000" dirty="0"/>
              <a:t>ư</a:t>
            </a:r>
            <a:r>
              <a:rPr lang="en-US" sz="2000" dirty="0" err="1"/>
              <a:t>ợng</a:t>
            </a:r>
            <a:r>
              <a:rPr lang="vi-VN" sz="2000" dirty="0"/>
              <a:t> người dùng</a:t>
            </a:r>
          </a:p>
          <a:p>
            <a:pPr marL="0" indent="0">
              <a:spcBef>
                <a:spcPts val="0"/>
              </a:spcBef>
              <a:spcAft>
                <a:spcPts val="0"/>
              </a:spcAft>
              <a:buNone/>
            </a:pPr>
            <a:r>
              <a:rPr lang="vi-VN" sz="2000" dirty="0"/>
              <a:t>				rwx</a:t>
            </a:r>
          </a:p>
          <a:p>
            <a:pPr marL="0" indent="0">
              <a:spcBef>
                <a:spcPts val="0"/>
              </a:spcBef>
              <a:spcAft>
                <a:spcPts val="0"/>
              </a:spcAft>
              <a:buNone/>
            </a:pPr>
            <a:r>
              <a:rPr lang="vi-VN" sz="2000" dirty="0"/>
              <a:t>	a) owner access	7 	⇒ 	1 1 1 </a:t>
            </a:r>
          </a:p>
          <a:p>
            <a:pPr marL="0" indent="0">
              <a:spcBef>
                <a:spcPts val="0"/>
              </a:spcBef>
              <a:spcAft>
                <a:spcPts val="0"/>
              </a:spcAft>
              <a:buNone/>
            </a:pPr>
            <a:r>
              <a:rPr lang="vi-VN" sz="2000" dirty="0"/>
              <a:t>				rw</a:t>
            </a:r>
            <a:r>
              <a:rPr lang="en-US" sz="2000" dirty="0"/>
              <a:t>-</a:t>
            </a:r>
            <a:endParaRPr lang="vi-VN" sz="2000" dirty="0"/>
          </a:p>
          <a:p>
            <a:pPr marL="0" indent="0">
              <a:spcBef>
                <a:spcPts val="0"/>
              </a:spcBef>
              <a:spcAft>
                <a:spcPts val="0"/>
              </a:spcAft>
              <a:buNone/>
            </a:pPr>
            <a:r>
              <a:rPr lang="vi-VN" sz="2000" dirty="0"/>
              <a:t>	b) group access 	6 	⇒ 	1 1 0</a:t>
            </a:r>
          </a:p>
          <a:p>
            <a:pPr marL="0" indent="0">
              <a:spcBef>
                <a:spcPts val="0"/>
              </a:spcBef>
              <a:spcAft>
                <a:spcPts val="0"/>
              </a:spcAft>
              <a:buNone/>
            </a:pPr>
            <a:r>
              <a:rPr lang="vi-VN" sz="2000" dirty="0"/>
              <a:t>				</a:t>
            </a:r>
            <a:r>
              <a:rPr lang="en-US" sz="2000" dirty="0"/>
              <a:t>--</a:t>
            </a:r>
            <a:r>
              <a:rPr lang="vi-VN" sz="2000" dirty="0"/>
              <a:t>x</a:t>
            </a:r>
          </a:p>
          <a:p>
            <a:pPr marL="0" indent="0">
              <a:spcBef>
                <a:spcPts val="0"/>
              </a:spcBef>
              <a:spcAft>
                <a:spcPts val="0"/>
              </a:spcAft>
              <a:buNone/>
            </a:pPr>
            <a:r>
              <a:rPr lang="vi-VN" sz="2000" dirty="0"/>
              <a:t>	c) public access 	1 	⇒ 	0 0 1</a:t>
            </a:r>
          </a:p>
          <a:p>
            <a:pPr>
              <a:spcBef>
                <a:spcPts val="0"/>
              </a:spcBef>
              <a:spcAft>
                <a:spcPts val="0"/>
              </a:spcAft>
            </a:pPr>
            <a:r>
              <a:rPr lang="vi-VN" sz="2000" dirty="0"/>
              <a:t>Tạo một nhóm G (tên duy nhất), và thêm người dùng vào nhóm đó.</a:t>
            </a:r>
          </a:p>
          <a:p>
            <a:pPr>
              <a:spcBef>
                <a:spcPts val="0"/>
              </a:spcBef>
              <a:spcAft>
                <a:spcPts val="0"/>
              </a:spcAft>
            </a:pPr>
            <a:r>
              <a:rPr lang="vi-VN" sz="2000" dirty="0"/>
              <a:t>Với một file (vd: game) hay thư mục con, định nghĩa một quyền truy nhập xác định</a:t>
            </a:r>
          </a:p>
        </p:txBody>
      </p:sp>
      <p:pic>
        <p:nvPicPr>
          <p:cNvPr id="4" name="Picture 3"/>
          <p:cNvPicPr>
            <a:picLocks noChangeAspect="1"/>
          </p:cNvPicPr>
          <p:nvPr/>
        </p:nvPicPr>
        <p:blipFill>
          <a:blip r:embed="rId2"/>
          <a:stretch>
            <a:fillRect/>
          </a:stretch>
        </p:blipFill>
        <p:spPr>
          <a:xfrm>
            <a:off x="4594167" y="5216673"/>
            <a:ext cx="3078857" cy="1314755"/>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232903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hệ thống file</a:t>
            </a:r>
          </a:p>
        </p:txBody>
      </p:sp>
      <p:sp>
        <p:nvSpPr>
          <p:cNvPr id="3" name="Content Placeholder 2"/>
          <p:cNvSpPr>
            <a:spLocks noGrp="1"/>
          </p:cNvSpPr>
          <p:nvPr>
            <p:ph idx="1"/>
          </p:nvPr>
        </p:nvSpPr>
        <p:spPr/>
        <p:txBody>
          <a:bodyPr/>
          <a:lstStyle/>
          <a:p>
            <a:r>
              <a:rPr lang="vi-VN"/>
              <a:t>Cấu trúc và cài đặt hệ thống file</a:t>
            </a:r>
          </a:p>
          <a:p>
            <a:r>
              <a:rPr lang="vi-VN"/>
              <a:t>Cài đặt thư mục</a:t>
            </a:r>
          </a:p>
          <a:p>
            <a:r>
              <a:rPr lang="vi-VN"/>
              <a:t>Các phương pháp phân phối</a:t>
            </a:r>
          </a:p>
          <a:p>
            <a:r>
              <a:rPr lang="vi-VN"/>
              <a:t>Quản lý không gian rỗi</a:t>
            </a:r>
          </a:p>
          <a:p>
            <a:r>
              <a:rPr lang="vi-VN"/>
              <a:t>Hiệu quả, hiệu suất</a:t>
            </a:r>
          </a:p>
          <a:p>
            <a:r>
              <a:rPr lang="en-US">
                <a:latin typeface="Arial" pitchFamily="34" charset="0"/>
                <a:cs typeface="Arial" pitchFamily="34" charset="0"/>
              </a:rPr>
              <a:t>Sao lưu và </a:t>
            </a:r>
            <a:r>
              <a:rPr lang="vi-VN"/>
              <a:t>Khôi phục</a:t>
            </a:r>
          </a:p>
        </p:txBody>
      </p:sp>
      <p:sp>
        <p:nvSpPr>
          <p:cNvPr id="4" name="Slide Number Placeholder 3"/>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286329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và cài đặt hệ thống file</a:t>
            </a:r>
          </a:p>
        </p:txBody>
      </p:sp>
      <p:sp>
        <p:nvSpPr>
          <p:cNvPr id="3" name="Content Placeholder 2"/>
          <p:cNvSpPr>
            <a:spLocks noGrp="1"/>
          </p:cNvSpPr>
          <p:nvPr>
            <p:ph idx="1"/>
          </p:nvPr>
        </p:nvSpPr>
        <p:spPr/>
        <p:txBody>
          <a:bodyPr>
            <a:normAutofit/>
          </a:bodyPr>
          <a:lstStyle/>
          <a:p>
            <a:pPr algn="just"/>
            <a:r>
              <a:rPr lang="vi-VN"/>
              <a:t>Cấu trúc file</a:t>
            </a:r>
          </a:p>
          <a:p>
            <a:pPr lvl="1" algn="just"/>
            <a:r>
              <a:rPr lang="vi-VN"/>
              <a:t>Đơn vị lưu trữ mức l</a:t>
            </a:r>
            <a:r>
              <a:rPr lang="en-US"/>
              <a:t>uận lý</a:t>
            </a:r>
            <a:endParaRPr lang="vi-VN"/>
          </a:p>
          <a:p>
            <a:pPr lvl="1" algn="just"/>
            <a:r>
              <a:rPr lang="vi-VN"/>
              <a:t>Tập các thông tin có liên quan đến nhau</a:t>
            </a:r>
          </a:p>
          <a:p>
            <a:pPr algn="just"/>
            <a:r>
              <a:rPr lang="vi-VN"/>
              <a:t>Hệ thống file được lưu trên thiết bị lưu trữ thứ cấp (các đĩa từ)</a:t>
            </a:r>
          </a:p>
          <a:p>
            <a:pPr algn="just"/>
            <a:r>
              <a:rPr lang="vi-VN"/>
              <a:t>Hệ thống file được tổ chức thành các tầng</a:t>
            </a:r>
          </a:p>
          <a:p>
            <a:pPr algn="just"/>
            <a:r>
              <a:rPr lang="vi-VN"/>
              <a:t>Khối điều khiển file – cấu trúc lưu trữ chứa thông tin về một file</a:t>
            </a:r>
          </a:p>
        </p:txBody>
      </p:sp>
      <p:sp>
        <p:nvSpPr>
          <p:cNvPr id="4" name="Slide Number Placeholder 3"/>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876350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file phân tầng</a:t>
            </a:r>
          </a:p>
        </p:txBody>
      </p:sp>
      <p:pic>
        <p:nvPicPr>
          <p:cNvPr id="4" name="Content Placeholder 3"/>
          <p:cNvPicPr>
            <a:picLocks noGrp="1" noChangeAspect="1"/>
          </p:cNvPicPr>
          <p:nvPr>
            <p:ph idx="1"/>
          </p:nvPr>
        </p:nvPicPr>
        <p:blipFill>
          <a:blip r:embed="rId2"/>
          <a:stretch>
            <a:fillRect/>
          </a:stretch>
        </p:blipFill>
        <p:spPr>
          <a:xfrm>
            <a:off x="4922367" y="1555750"/>
            <a:ext cx="2347265"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329677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Khái niệm </a:t>
            </a:r>
            <a:r>
              <a:rPr lang="en-US">
                <a:latin typeface="Times New Roman" pitchFamily="18" charset="0"/>
                <a:cs typeface="Times New Roman" pitchFamily="18" charset="0"/>
              </a:rPr>
              <a:t>tập tin</a:t>
            </a:r>
            <a:endParaRPr lang="vi-VN"/>
          </a:p>
        </p:txBody>
      </p:sp>
      <p:sp>
        <p:nvSpPr>
          <p:cNvPr id="3" name="Content Placeholder 2"/>
          <p:cNvSpPr>
            <a:spLocks noGrp="1"/>
          </p:cNvSpPr>
          <p:nvPr>
            <p:ph idx="1"/>
          </p:nvPr>
        </p:nvSpPr>
        <p:spPr/>
        <p:txBody>
          <a:bodyPr>
            <a:normAutofit/>
          </a:bodyPr>
          <a:lstStyle/>
          <a:p>
            <a:pPr algn="just"/>
            <a:r>
              <a:rPr lang="vi-VN" dirty="0"/>
              <a:t>Một tập dữ liệu được lưu trữ trong thiết bị lưu trữ thứ cấp.</a:t>
            </a:r>
          </a:p>
          <a:p>
            <a:pPr algn="just"/>
            <a:r>
              <a:rPr lang="vi-VN" dirty="0"/>
              <a:t>Thông thường, một </a:t>
            </a:r>
            <a:r>
              <a:rPr lang="en-US" dirty="0" err="1">
                <a:latin typeface="Arial" pitchFamily="34" charset="0"/>
                <a:cs typeface="Arial" pitchFamily="34" charset="0"/>
              </a:rPr>
              <a:t>tập</a:t>
            </a:r>
            <a:r>
              <a:rPr lang="en-US" dirty="0">
                <a:latin typeface="Arial" pitchFamily="34" charset="0"/>
                <a:cs typeface="Arial" pitchFamily="34" charset="0"/>
              </a:rPr>
              <a:t> tin</a:t>
            </a:r>
            <a:r>
              <a:rPr lang="vi-VN" dirty="0"/>
              <a:t> lưu trữ chương trình hoặc dữ liệu</a:t>
            </a:r>
          </a:p>
          <a:p>
            <a:pPr algn="just"/>
            <a:r>
              <a:rPr lang="vi-VN"/>
              <a:t>Một chuỗi các bit, byte, dòng hoặc bản ghi</a:t>
            </a:r>
          </a:p>
          <a:p>
            <a:pPr lvl="1" algn="just"/>
            <a:r>
              <a:rPr lang="vi-VN"/>
              <a:t>Ý nghĩa của các bản ghi này được định nghĩa bởi người tạo</a:t>
            </a:r>
          </a:p>
          <a:p>
            <a:pPr algn="just"/>
            <a:r>
              <a:rPr lang="vi-VN" dirty="0"/>
              <a:t>Hệ điều hành trừu tượng hóa chi tiết của mỗi thiết bị lưu trữ</a:t>
            </a:r>
          </a:p>
          <a:p>
            <a:pPr algn="just"/>
            <a:r>
              <a:rPr lang="vi-VN" dirty="0"/>
              <a:t>Người dùng thấy một mảng tuyến tính các bản ghi</a:t>
            </a:r>
          </a:p>
          <a:p>
            <a:pPr algn="just"/>
            <a:r>
              <a:rPr lang="vi-VN" dirty="0"/>
              <a:t>Hệ điều hành ánh xạ </a:t>
            </a:r>
            <a:r>
              <a:rPr lang="en-US" dirty="0" err="1">
                <a:latin typeface="Arial" pitchFamily="34" charset="0"/>
                <a:cs typeface="Arial" pitchFamily="34" charset="0"/>
              </a:rPr>
              <a:t>tập</a:t>
            </a:r>
            <a:r>
              <a:rPr lang="en-US" dirty="0">
                <a:latin typeface="Arial" pitchFamily="34" charset="0"/>
                <a:cs typeface="Arial" pitchFamily="34" charset="0"/>
              </a:rPr>
              <a:t> tin </a:t>
            </a:r>
            <a:r>
              <a:rPr lang="en-US" dirty="0" err="1">
                <a:latin typeface="Arial" pitchFamily="34" charset="0"/>
                <a:cs typeface="Arial" pitchFamily="34" charset="0"/>
              </a:rPr>
              <a:t>luận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lên thiết bị lưu</a:t>
            </a:r>
            <a:r>
              <a:rPr lang="en-US" dirty="0"/>
              <a:t> </a:t>
            </a:r>
            <a:r>
              <a:rPr lang="vi-VN" dirty="0"/>
              <a:t>trữ</a:t>
            </a:r>
          </a:p>
        </p:txBody>
      </p:sp>
      <p:sp>
        <p:nvSpPr>
          <p:cNvPr id="4" name="Slide Number Placeholder 3"/>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629513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Một khối điều khiển file điển hình</a:t>
            </a:r>
          </a:p>
        </p:txBody>
      </p:sp>
      <p:pic>
        <p:nvPicPr>
          <p:cNvPr id="4" name="Content Placeholder 3"/>
          <p:cNvPicPr>
            <a:picLocks noGrp="1" noChangeAspect="1"/>
          </p:cNvPicPr>
          <p:nvPr>
            <p:ph idx="1"/>
          </p:nvPr>
        </p:nvPicPr>
        <p:blipFill>
          <a:blip r:embed="rId2"/>
          <a:stretch>
            <a:fillRect/>
          </a:stretch>
        </p:blipFill>
        <p:spPr>
          <a:xfrm>
            <a:off x="2464781" y="1567288"/>
            <a:ext cx="7262438" cy="475695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379527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cấu trúc hệ thống file trong bộ nhớ</a:t>
            </a:r>
          </a:p>
        </p:txBody>
      </p:sp>
      <p:sp>
        <p:nvSpPr>
          <p:cNvPr id="3" name="Content Placeholder 2"/>
          <p:cNvSpPr>
            <a:spLocks noGrp="1"/>
          </p:cNvSpPr>
          <p:nvPr>
            <p:ph idx="1"/>
          </p:nvPr>
        </p:nvSpPr>
        <p:spPr>
          <a:xfrm>
            <a:off x="838200" y="1556252"/>
            <a:ext cx="3777343" cy="4610965"/>
          </a:xfrm>
        </p:spPr>
        <p:txBody>
          <a:bodyPr>
            <a:normAutofit/>
          </a:bodyPr>
          <a:lstStyle/>
          <a:p>
            <a:r>
              <a:rPr lang="vi-VN"/>
              <a:t>Các cấu trúc hệ thống file</a:t>
            </a:r>
            <a:r>
              <a:rPr lang="en-US"/>
              <a:t> </a:t>
            </a:r>
            <a:r>
              <a:rPr lang="vi-VN"/>
              <a:t>cần thiết và được cung cấp bởi hầu hết các hệ điều hành.</a:t>
            </a:r>
          </a:p>
          <a:p>
            <a:r>
              <a:rPr lang="vi-VN"/>
              <a:t>Hình a mô tả quá trình mở một file.</a:t>
            </a:r>
          </a:p>
          <a:p>
            <a:r>
              <a:rPr lang="vi-VN"/>
              <a:t>Hình b mô tả quá trình đọc một file</a:t>
            </a:r>
          </a:p>
        </p:txBody>
      </p:sp>
      <p:pic>
        <p:nvPicPr>
          <p:cNvPr id="4" name="Picture 3"/>
          <p:cNvPicPr>
            <a:picLocks noChangeAspect="1"/>
          </p:cNvPicPr>
          <p:nvPr/>
        </p:nvPicPr>
        <p:blipFill>
          <a:blip r:embed="rId2"/>
          <a:stretch>
            <a:fillRect/>
          </a:stretch>
        </p:blipFill>
        <p:spPr>
          <a:xfrm>
            <a:off x="4767944" y="1556252"/>
            <a:ext cx="6161314" cy="4960547"/>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2410054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t>
            </a:r>
            <a:r>
              <a:rPr lang="vi-VN" dirty="0"/>
              <a:t>ệ thống file ảo</a:t>
            </a:r>
            <a:r>
              <a:rPr lang="en-US" dirty="0"/>
              <a:t> </a:t>
            </a:r>
            <a:r>
              <a:rPr lang="en-US" dirty="0">
                <a:latin typeface="Times New Roman" pitchFamily="18" charset="0"/>
                <a:cs typeface="Times New Roman" pitchFamily="18" charset="0"/>
              </a:rPr>
              <a:t>(virtual file system)</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a:t>H</a:t>
            </a:r>
            <a:r>
              <a:rPr lang="vi-VN"/>
              <a:t>ệ </a:t>
            </a:r>
            <a:r>
              <a:rPr lang="vi-VN" dirty="0"/>
              <a:t>thống file ảo (VFS) cung cấp một cách thức hướng đối tượng để cài đặt hệ thống file</a:t>
            </a:r>
          </a:p>
          <a:p>
            <a:pPr algn="just"/>
            <a:r>
              <a:rPr lang="vi-VN" dirty="0"/>
              <a:t>VFS cho phép thiết lập giao diện lời gọi hệ thống (API) chung cho các loại hệ thống file khác nhau</a:t>
            </a:r>
          </a:p>
          <a:p>
            <a:pPr algn="just"/>
            <a:r>
              <a:rPr lang="vi-VN" dirty="0"/>
              <a:t>API là giao diện VFS thay vì giao diện của bất kì một hệ thống file cụ thể nào</a:t>
            </a:r>
          </a:p>
        </p:txBody>
      </p:sp>
      <p:sp>
        <p:nvSpPr>
          <p:cNvPr id="4" name="Slide Number Placeholder 3"/>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960383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file ảo</a:t>
            </a:r>
          </a:p>
        </p:txBody>
      </p:sp>
      <p:pic>
        <p:nvPicPr>
          <p:cNvPr id="4" name="Content Placeholder 3"/>
          <p:cNvPicPr>
            <a:picLocks noGrp="1" noChangeAspect="1"/>
          </p:cNvPicPr>
          <p:nvPr>
            <p:ph idx="1"/>
          </p:nvPr>
        </p:nvPicPr>
        <p:blipFill>
          <a:blip r:embed="rId2"/>
          <a:stretch>
            <a:fillRect/>
          </a:stretch>
        </p:blipFill>
        <p:spPr>
          <a:xfrm>
            <a:off x="3148381" y="1590165"/>
            <a:ext cx="5895238" cy="454285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1200983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 Cài đặt thư mục </a:t>
            </a:r>
          </a:p>
        </p:txBody>
      </p:sp>
      <p:sp>
        <p:nvSpPr>
          <p:cNvPr id="3" name="Content Placeholder 2"/>
          <p:cNvSpPr>
            <a:spLocks noGrp="1"/>
          </p:cNvSpPr>
          <p:nvPr>
            <p:ph idx="1"/>
          </p:nvPr>
        </p:nvSpPr>
        <p:spPr/>
        <p:txBody>
          <a:bodyPr>
            <a:normAutofit/>
          </a:bodyPr>
          <a:lstStyle/>
          <a:p>
            <a:r>
              <a:rPr lang="vi-VN"/>
              <a:t>Danh sách liên kết chứa tên file và con trỏ đến các file</a:t>
            </a:r>
          </a:p>
          <a:p>
            <a:pPr lvl="1"/>
            <a:r>
              <a:rPr lang="vi-VN"/>
              <a:t>Đơn giản</a:t>
            </a:r>
          </a:p>
          <a:p>
            <a:pPr lvl="1"/>
            <a:r>
              <a:rPr lang="vi-VN"/>
              <a:t>Tốn kém thời gian</a:t>
            </a:r>
          </a:p>
          <a:p>
            <a:r>
              <a:rPr lang="vi-VN"/>
              <a:t>Bảng băm.</a:t>
            </a:r>
          </a:p>
          <a:p>
            <a:pPr lvl="1"/>
            <a:r>
              <a:rPr lang="vi-VN"/>
              <a:t>Giảm thời gian tìm kiếm thư mục</a:t>
            </a:r>
          </a:p>
          <a:p>
            <a:pPr lvl="1"/>
            <a:r>
              <a:rPr lang="vi-VN"/>
              <a:t>Va chạm – tình huống xảy ra khi hai tên file được ánh xạ vào cùng một địa điểm</a:t>
            </a:r>
          </a:p>
          <a:p>
            <a:pPr lvl="1"/>
            <a:r>
              <a:rPr lang="vi-VN"/>
              <a:t>Kích cỡ cố định</a:t>
            </a:r>
          </a:p>
        </p:txBody>
      </p:sp>
      <p:sp>
        <p:nvSpPr>
          <p:cNvPr id="4" name="Slide Number Placeholder 3"/>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684381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phương pháp phân phối</a:t>
            </a:r>
          </a:p>
        </p:txBody>
      </p:sp>
      <p:sp>
        <p:nvSpPr>
          <p:cNvPr id="3" name="Content Placeholder 2"/>
          <p:cNvSpPr>
            <a:spLocks noGrp="1"/>
          </p:cNvSpPr>
          <p:nvPr>
            <p:ph idx="1"/>
          </p:nvPr>
        </p:nvSpPr>
        <p:spPr/>
        <p:txBody>
          <a:bodyPr/>
          <a:lstStyle/>
          <a:p>
            <a:r>
              <a:rPr lang="vi-VN"/>
              <a:t>Cách thức phân phối các khối đĩa cho các file:</a:t>
            </a:r>
          </a:p>
          <a:p>
            <a:pPr lvl="1"/>
            <a:r>
              <a:rPr lang="vi-VN"/>
              <a:t>Phân phối liên tục</a:t>
            </a:r>
          </a:p>
          <a:p>
            <a:pPr lvl="1"/>
            <a:r>
              <a:rPr lang="vi-VN"/>
              <a:t>Phân phối liên kết</a:t>
            </a:r>
          </a:p>
          <a:p>
            <a:pPr lvl="1"/>
            <a:r>
              <a:rPr lang="vi-VN"/>
              <a:t>Phân phối chỉ số</a:t>
            </a:r>
          </a:p>
        </p:txBody>
      </p:sp>
      <p:sp>
        <p:nvSpPr>
          <p:cNvPr id="4" name="Slide Number Placeholder 3"/>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2582236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liên tục...</a:t>
            </a:r>
          </a:p>
        </p:txBody>
      </p:sp>
      <p:sp>
        <p:nvSpPr>
          <p:cNvPr id="3" name="Content Placeholder 2"/>
          <p:cNvSpPr>
            <a:spLocks noGrp="1"/>
          </p:cNvSpPr>
          <p:nvPr>
            <p:ph idx="1"/>
          </p:nvPr>
        </p:nvSpPr>
        <p:spPr/>
        <p:txBody>
          <a:bodyPr/>
          <a:lstStyle/>
          <a:p>
            <a:r>
              <a:rPr lang="vi-VN"/>
              <a:t>Mỗi file lưu trong một tập các khối liên tục trên đĩa</a:t>
            </a:r>
          </a:p>
          <a:p>
            <a:pPr lvl="1"/>
            <a:r>
              <a:rPr lang="vi-VN"/>
              <a:t>Đơn giản – chỉ cần điểm bắt đầu (block #) và kích cỡ (số các blocks) </a:t>
            </a:r>
          </a:p>
          <a:p>
            <a:pPr lvl="1"/>
            <a:r>
              <a:rPr lang="vi-VN"/>
              <a:t>Truy nhập ngẫu nhiên</a:t>
            </a:r>
          </a:p>
          <a:p>
            <a:pPr lvl="1"/>
            <a:r>
              <a:rPr lang="vi-VN"/>
              <a:t>Không tận dụng không gian tối ưu</a:t>
            </a:r>
          </a:p>
          <a:p>
            <a:pPr lvl="1"/>
            <a:r>
              <a:rPr lang="vi-VN"/>
              <a:t>Các file không thể thay đổi kích cỡ</a:t>
            </a:r>
          </a:p>
        </p:txBody>
      </p:sp>
      <p:sp>
        <p:nvSpPr>
          <p:cNvPr id="4" name="Slide Number Placeholder 3"/>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152829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không gian đĩa liên tục</a:t>
            </a:r>
          </a:p>
        </p:txBody>
      </p:sp>
      <p:pic>
        <p:nvPicPr>
          <p:cNvPr id="4" name="Content Placeholder 3"/>
          <p:cNvPicPr>
            <a:picLocks noGrp="1" noChangeAspect="1"/>
          </p:cNvPicPr>
          <p:nvPr>
            <p:ph idx="1"/>
          </p:nvPr>
        </p:nvPicPr>
        <p:blipFill>
          <a:blip r:embed="rId2"/>
          <a:stretch>
            <a:fillRect/>
          </a:stretch>
        </p:blipFill>
        <p:spPr>
          <a:xfrm>
            <a:off x="3293943" y="1375420"/>
            <a:ext cx="5175143" cy="5185331"/>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1132622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hệ mở rộng dựa trên phân phối liên tục</a:t>
            </a:r>
          </a:p>
        </p:txBody>
      </p:sp>
      <p:sp>
        <p:nvSpPr>
          <p:cNvPr id="3" name="Content Placeholder 2"/>
          <p:cNvSpPr>
            <a:spLocks noGrp="1"/>
          </p:cNvSpPr>
          <p:nvPr>
            <p:ph idx="1"/>
          </p:nvPr>
        </p:nvSpPr>
        <p:spPr/>
        <p:txBody>
          <a:bodyPr>
            <a:normAutofit/>
          </a:bodyPr>
          <a:lstStyle/>
          <a:p>
            <a:pPr algn="just"/>
            <a:r>
              <a:rPr lang="vi-VN" sz="3200"/>
              <a:t>Nhiều hệ thống file mới (ví dụ: Veritas File System) sử dụng một lược đồ phân phối liên tục có sửa đổi</a:t>
            </a:r>
          </a:p>
          <a:p>
            <a:pPr algn="just"/>
            <a:r>
              <a:rPr lang="vi-VN" sz="3200"/>
              <a:t>Các hệ thống file mở rộng phân phối khối đĩa trong các extents</a:t>
            </a:r>
          </a:p>
          <a:p>
            <a:pPr algn="just"/>
            <a:r>
              <a:rPr lang="vi-VN" sz="3200"/>
              <a:t>Một extent là một tập các khối đĩa liên tục</a:t>
            </a:r>
          </a:p>
          <a:p>
            <a:pPr lvl="1" algn="just"/>
            <a:r>
              <a:rPr lang="vi-VN" sz="2800"/>
              <a:t>Extents được phân phối cho một file</a:t>
            </a:r>
          </a:p>
          <a:p>
            <a:pPr lvl="1" algn="just"/>
            <a:r>
              <a:rPr lang="vi-VN" sz="2800"/>
              <a:t>Một file có thể chứa một hay nhiều extent.</a:t>
            </a:r>
          </a:p>
        </p:txBody>
      </p:sp>
      <p:sp>
        <p:nvSpPr>
          <p:cNvPr id="4" name="Slide Number Placeholder 3"/>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4149475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liên kết...</a:t>
            </a:r>
          </a:p>
        </p:txBody>
      </p:sp>
      <p:sp>
        <p:nvSpPr>
          <p:cNvPr id="3" name="Content Placeholder 2"/>
          <p:cNvSpPr>
            <a:spLocks noGrp="1"/>
          </p:cNvSpPr>
          <p:nvPr>
            <p:ph idx="1"/>
          </p:nvPr>
        </p:nvSpPr>
        <p:spPr/>
        <p:txBody>
          <a:bodyPr/>
          <a:lstStyle/>
          <a:p>
            <a:pPr algn="just"/>
            <a:r>
              <a:rPr lang="vi-VN"/>
              <a:t>Một file có thể là một danh sách </a:t>
            </a:r>
            <a:r>
              <a:rPr lang="en-US">
                <a:latin typeface="Arial" pitchFamily="34" charset="0"/>
                <a:cs typeface="Arial" pitchFamily="34" charset="0"/>
              </a:rPr>
              <a:t>các </a:t>
            </a:r>
            <a:r>
              <a:rPr lang="vi-VN"/>
              <a:t>khối đĩa: các khối đĩa có thể nằm rải rác</a:t>
            </a:r>
          </a:p>
        </p:txBody>
      </p:sp>
      <p:pic>
        <p:nvPicPr>
          <p:cNvPr id="2050" name="Picture 2" descr="C:\Users\NGUYEN~1\AppData\Local\Temp\SNAGHTML5857c5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260" y="2822347"/>
            <a:ext cx="3916710" cy="238102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05836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a:t>
            </a:r>
            <a:r>
              <a:rPr lang="en-US">
                <a:latin typeface="Times New Roman" pitchFamily="18" charset="0"/>
                <a:cs typeface="Times New Roman" pitchFamily="18" charset="0"/>
              </a:rPr>
              <a:t>tập tin</a:t>
            </a:r>
            <a:endParaRPr lang="vi-VN"/>
          </a:p>
        </p:txBody>
      </p:sp>
      <p:sp>
        <p:nvSpPr>
          <p:cNvPr id="3" name="Content Placeholder 2"/>
          <p:cNvSpPr>
            <a:spLocks noGrp="1"/>
          </p:cNvSpPr>
          <p:nvPr>
            <p:ph idx="1"/>
          </p:nvPr>
        </p:nvSpPr>
        <p:spPr/>
        <p:txBody>
          <a:bodyPr>
            <a:normAutofit fontScale="92500" lnSpcReduction="20000"/>
          </a:bodyPr>
          <a:lstStyle/>
          <a:p>
            <a:pPr algn="just"/>
            <a:r>
              <a:rPr lang="vi-VN"/>
              <a:t>Không có cấu trúc – chuỗi các từ (word), </a:t>
            </a:r>
            <a:r>
              <a:rPr lang="en-US">
                <a:latin typeface="Arial" pitchFamily="34" charset="0"/>
                <a:cs typeface="Arial" pitchFamily="34" charset="0"/>
              </a:rPr>
              <a:t>các</a:t>
            </a:r>
            <a:r>
              <a:rPr lang="en-US"/>
              <a:t> </a:t>
            </a:r>
            <a:r>
              <a:rPr lang="vi-VN"/>
              <a:t>byte</a:t>
            </a:r>
          </a:p>
          <a:p>
            <a:pPr algn="just"/>
            <a:r>
              <a:rPr lang="vi-VN"/>
              <a:t>Cấu trúc bản ghi đơn giản</a:t>
            </a:r>
          </a:p>
          <a:p>
            <a:pPr algn="just"/>
            <a:r>
              <a:rPr lang="vi-VN"/>
              <a:t>Các dòng</a:t>
            </a:r>
          </a:p>
          <a:p>
            <a:pPr algn="just"/>
            <a:r>
              <a:rPr lang="vi-VN"/>
              <a:t>Kích cỡ cố định</a:t>
            </a:r>
          </a:p>
          <a:p>
            <a:pPr algn="just"/>
            <a:r>
              <a:rPr lang="vi-VN"/>
              <a:t>Kích cỡ thay đổi</a:t>
            </a:r>
          </a:p>
          <a:p>
            <a:pPr algn="just"/>
            <a:r>
              <a:rPr lang="vi-VN"/>
              <a:t>Các cấu trúc phức tạp</a:t>
            </a:r>
          </a:p>
          <a:p>
            <a:pPr algn="just"/>
            <a:r>
              <a:rPr lang="vi-VN"/>
              <a:t>Tài liệu được định dạng</a:t>
            </a:r>
          </a:p>
          <a:p>
            <a:pPr algn="just"/>
            <a:r>
              <a:rPr lang="en-US">
                <a:latin typeface="Arial" pitchFamily="34" charset="0"/>
                <a:cs typeface="Arial" pitchFamily="34" charset="0"/>
              </a:rPr>
              <a:t>Tập tin</a:t>
            </a:r>
            <a:r>
              <a:rPr lang="vi-VN"/>
              <a:t> có thể định vị lại được</a:t>
            </a:r>
          </a:p>
          <a:p>
            <a:pPr algn="just"/>
            <a:r>
              <a:rPr lang="vi-VN"/>
              <a:t>Có thể cài đặt cấu trúc phức tạp bằng cách thêm một số kí tự điều khiển vào </a:t>
            </a:r>
            <a:r>
              <a:rPr lang="en-US">
                <a:latin typeface="Arial" pitchFamily="34" charset="0"/>
                <a:cs typeface="Arial" pitchFamily="34" charset="0"/>
              </a:rPr>
              <a:t>tập tin</a:t>
            </a:r>
            <a:r>
              <a:rPr lang="en-US">
                <a:latin typeface="Times New Roman" pitchFamily="18" charset="0"/>
                <a:cs typeface="Times New Roman" pitchFamily="18" charset="0"/>
              </a:rPr>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86439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liên kết</a:t>
            </a:r>
          </a:p>
        </p:txBody>
      </p:sp>
      <p:pic>
        <p:nvPicPr>
          <p:cNvPr id="4" name="Content Placeholder 3"/>
          <p:cNvPicPr>
            <a:picLocks noGrp="1" noChangeAspect="1"/>
          </p:cNvPicPr>
          <p:nvPr>
            <p:ph idx="1"/>
          </p:nvPr>
        </p:nvPicPr>
        <p:blipFill>
          <a:blip r:embed="rId2"/>
          <a:stretch>
            <a:fillRect/>
          </a:stretch>
        </p:blipFill>
        <p:spPr>
          <a:xfrm>
            <a:off x="3871380" y="1555750"/>
            <a:ext cx="444924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874436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phân phối file</a:t>
            </a:r>
          </a:p>
        </p:txBody>
      </p:sp>
      <p:pic>
        <p:nvPicPr>
          <p:cNvPr id="4" name="Content Placeholder 3"/>
          <p:cNvPicPr>
            <a:picLocks noGrp="1" noChangeAspect="1"/>
          </p:cNvPicPr>
          <p:nvPr>
            <p:ph idx="1"/>
          </p:nvPr>
        </p:nvPicPr>
        <p:blipFill>
          <a:blip r:embed="rId2"/>
          <a:stretch>
            <a:fillRect/>
          </a:stretch>
        </p:blipFill>
        <p:spPr>
          <a:xfrm>
            <a:off x="3438655" y="1555750"/>
            <a:ext cx="5314689"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17510916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chỉ số...</a:t>
            </a:r>
          </a:p>
        </p:txBody>
      </p:sp>
      <p:sp>
        <p:nvSpPr>
          <p:cNvPr id="3" name="Content Placeholder 2"/>
          <p:cNvSpPr>
            <a:spLocks noGrp="1"/>
          </p:cNvSpPr>
          <p:nvPr>
            <p:ph idx="1"/>
          </p:nvPr>
        </p:nvSpPr>
        <p:spPr/>
        <p:txBody>
          <a:bodyPr/>
          <a:lstStyle/>
          <a:p>
            <a:r>
              <a:rPr lang="vi-VN"/>
              <a:t>Khối index: chứa toàn bộ con trỏ đến các khối đĩa</a:t>
            </a:r>
          </a:p>
        </p:txBody>
      </p:sp>
      <p:pic>
        <p:nvPicPr>
          <p:cNvPr id="4" name="Picture 3"/>
          <p:cNvPicPr>
            <a:picLocks noChangeAspect="1"/>
          </p:cNvPicPr>
          <p:nvPr/>
        </p:nvPicPr>
        <p:blipFill>
          <a:blip r:embed="rId2"/>
          <a:stretch>
            <a:fillRect/>
          </a:stretch>
        </p:blipFill>
        <p:spPr>
          <a:xfrm>
            <a:off x="3967276" y="2139170"/>
            <a:ext cx="2673010" cy="302288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1241418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phối chỉ số</a:t>
            </a:r>
          </a:p>
        </p:txBody>
      </p:sp>
      <p:pic>
        <p:nvPicPr>
          <p:cNvPr id="4" name="Content Placeholder 3"/>
          <p:cNvPicPr>
            <a:picLocks noGrp="1" noChangeAspect="1"/>
          </p:cNvPicPr>
          <p:nvPr>
            <p:ph idx="1"/>
          </p:nvPr>
        </p:nvPicPr>
        <p:blipFill>
          <a:blip r:embed="rId2"/>
          <a:stretch>
            <a:fillRect/>
          </a:stretch>
        </p:blipFill>
        <p:spPr>
          <a:xfrm>
            <a:off x="3458804" y="1555750"/>
            <a:ext cx="5274391"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216277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phối chỉ số... </a:t>
            </a:r>
          </a:p>
        </p:txBody>
      </p:sp>
      <p:sp>
        <p:nvSpPr>
          <p:cNvPr id="3" name="Content Placeholder 2"/>
          <p:cNvSpPr>
            <a:spLocks noGrp="1"/>
          </p:cNvSpPr>
          <p:nvPr>
            <p:ph idx="1"/>
          </p:nvPr>
        </p:nvSpPr>
        <p:spPr/>
        <p:txBody>
          <a:bodyPr>
            <a:normAutofit lnSpcReduction="10000"/>
          </a:bodyPr>
          <a:lstStyle/>
          <a:p>
            <a:pPr algn="just"/>
            <a:r>
              <a:rPr lang="vi-VN" dirty="0"/>
              <a:t>Cần bảng chỉ</a:t>
            </a:r>
            <a:r>
              <a:rPr lang="en-US" dirty="0"/>
              <a:t> </a:t>
            </a:r>
            <a:r>
              <a:rPr lang="en-US" dirty="0" err="1">
                <a:latin typeface="Arial" pitchFamily="34" charset="0"/>
                <a:cs typeface="Arial" pitchFamily="34" charset="0"/>
              </a:rPr>
              <a:t>số</a:t>
            </a:r>
            <a:endParaRPr lang="vi-VN" dirty="0">
              <a:latin typeface="Arial" pitchFamily="34" charset="0"/>
              <a:cs typeface="Arial" pitchFamily="34" charset="0"/>
            </a:endParaRPr>
          </a:p>
          <a:p>
            <a:pPr algn="just"/>
            <a:r>
              <a:rPr lang="vi-VN" dirty="0"/>
              <a:t>Truy cập ngẫu nhiên</a:t>
            </a:r>
          </a:p>
          <a:p>
            <a:pPr algn="just"/>
            <a:r>
              <a:rPr lang="vi-VN" dirty="0"/>
              <a:t>Phân phối động mà không sinh ra phân mảnh ngoài (chỉ tốn không gian cho bảng index)</a:t>
            </a:r>
          </a:p>
          <a:p>
            <a:pPr algn="just"/>
            <a:r>
              <a:rPr lang="vi-VN" dirty="0"/>
              <a:t>Ánh xạ từ không gian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t> </a:t>
            </a:r>
            <a:r>
              <a:rPr lang="vi-VN" dirty="0"/>
              <a:t>sang không gian vật lý trong một file kích cỡ tối đa là </a:t>
            </a:r>
            <a:r>
              <a:rPr lang="en-US" dirty="0">
                <a:latin typeface="Arial" pitchFamily="34" charset="0"/>
                <a:cs typeface="Arial" pitchFamily="34" charset="0"/>
              </a:rPr>
              <a:t>512</a:t>
            </a:r>
            <a:r>
              <a:rPr lang="vi-VN" dirty="0"/>
              <a:t>K</a:t>
            </a:r>
            <a:r>
              <a:rPr lang="en-US" dirty="0">
                <a:latin typeface="Arial" pitchFamily="34" charset="0"/>
                <a:cs typeface="Arial" pitchFamily="34" charset="0"/>
              </a:rPr>
              <a:t>B</a:t>
            </a:r>
            <a:r>
              <a:rPr lang="vi-VN" dirty="0"/>
              <a:t> và kích cỡ khối là </a:t>
            </a:r>
            <a:r>
              <a:rPr lang="en-US">
                <a:latin typeface="Arial" pitchFamily="34" charset="0"/>
                <a:cs typeface="Arial" pitchFamily="34" charset="0"/>
              </a:rPr>
              <a:t>1024B(1KB)</a:t>
            </a:r>
            <a:r>
              <a:rPr lang="vi-VN"/>
              <a:t> chúng ta chỉ cần một khối cho bảng index</a:t>
            </a:r>
          </a:p>
          <a:p>
            <a:pPr algn="just"/>
            <a:endParaRPr lang="vi-VN" dirty="0"/>
          </a:p>
          <a:p>
            <a:pPr marL="0" indent="5376863" algn="just">
              <a:buNone/>
            </a:pPr>
            <a:r>
              <a:rPr lang="en-US" dirty="0"/>
              <a:t> </a:t>
            </a:r>
            <a:endParaRPr lang="vi-VN" dirty="0"/>
          </a:p>
        </p:txBody>
      </p:sp>
      <p:sp>
        <p:nvSpPr>
          <p:cNvPr id="5" name="Slide Number Placeholder 4"/>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3780346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file chỉ số - Ánh xạ </a:t>
            </a:r>
          </a:p>
        </p:txBody>
      </p:sp>
      <p:pic>
        <p:nvPicPr>
          <p:cNvPr id="4" name="Content Placeholder 3"/>
          <p:cNvPicPr>
            <a:picLocks noGrp="1" noChangeAspect="1"/>
          </p:cNvPicPr>
          <p:nvPr>
            <p:ph idx="1"/>
          </p:nvPr>
        </p:nvPicPr>
        <p:blipFill>
          <a:blip r:embed="rId2"/>
          <a:stretch>
            <a:fillRect/>
          </a:stretch>
        </p:blipFill>
        <p:spPr>
          <a:xfrm>
            <a:off x="2891238" y="1785403"/>
            <a:ext cx="6888984" cy="4462997"/>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700930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kết hợp: UNIX (4K bytes mỗi khối)</a:t>
            </a:r>
          </a:p>
        </p:txBody>
      </p:sp>
      <p:pic>
        <p:nvPicPr>
          <p:cNvPr id="6" name="Content Placeholder 5"/>
          <p:cNvPicPr>
            <a:picLocks noGrp="1" noChangeAspect="1"/>
          </p:cNvPicPr>
          <p:nvPr>
            <p:ph idx="1"/>
          </p:nvPr>
        </p:nvPicPr>
        <p:blipFill>
          <a:blip r:embed="rId2"/>
          <a:stretch>
            <a:fillRect/>
          </a:stretch>
        </p:blipFill>
        <p:spPr>
          <a:xfrm>
            <a:off x="3262975" y="1555750"/>
            <a:ext cx="566605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2000714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Quản lý không gian rỗi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vi-VN" dirty="0"/>
                  <a:t>Vector bit (n khối)</a:t>
                </a:r>
                <a:r>
                  <a:rPr lang="en-US" dirty="0"/>
                  <a:t> </a:t>
                </a:r>
                <a:r>
                  <a:rPr lang="en-US" dirty="0">
                    <a:latin typeface="Arial" panose="020B0604020202020204" pitchFamily="34" charset="0"/>
                    <a:cs typeface="Arial" panose="020B0604020202020204" pitchFamily="34" charset="0"/>
                  </a:rPr>
                  <a:t>(bitmap)</a:t>
                </a:r>
                <a:endParaRPr lang="vi-VN" dirty="0">
                  <a:latin typeface="Arial" panose="020B0604020202020204" pitchFamily="34" charset="0"/>
                  <a:cs typeface="Arial" panose="020B0604020202020204" pitchFamily="34" charset="0"/>
                </a:endParaRPr>
              </a:p>
              <a:p>
                <a:endParaRPr lang="vi-VN" dirty="0"/>
              </a:p>
              <a:p>
                <a:pPr marL="0" indent="0">
                  <a:buNone/>
                </a:pPr>
                <a:endParaRPr lang="vi-V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vi-VN" sz="2600" i="1">
                          <a:latin typeface="Cambria Math" panose="02040503050406030204" pitchFamily="18" charset="0"/>
                        </a:rPr>
                        <m:t>𝑏𝑖𝑡</m:t>
                      </m:r>
                      <m:r>
                        <a:rPr lang="vi-VN" sz="2600" i="1">
                          <a:latin typeface="Cambria Math" panose="02040503050406030204" pitchFamily="18" charset="0"/>
                        </a:rPr>
                        <m:t>[</m:t>
                      </m:r>
                      <m:r>
                        <a:rPr lang="vi-VN" sz="2600" i="1">
                          <a:latin typeface="Cambria Math" panose="02040503050406030204" pitchFamily="18" charset="0"/>
                        </a:rPr>
                        <m:t>𝑖</m:t>
                      </m:r>
                      <m:r>
                        <a:rPr lang="vi-VN" sz="2600" i="1">
                          <a:latin typeface="Cambria Math" panose="02040503050406030204" pitchFamily="18" charset="0"/>
                        </a:rPr>
                        <m:t>] =</m:t>
                      </m:r>
                      <m:d>
                        <m:dPr>
                          <m:begChr m:val="{"/>
                          <m:endChr m:val=""/>
                          <m:ctrlPr>
                            <a:rPr lang="vi-VN" sz="2600" i="1">
                              <a:latin typeface="Cambria Math" panose="02040503050406030204" pitchFamily="18" charset="0"/>
                            </a:rPr>
                          </m:ctrlPr>
                        </m:dPr>
                        <m:e>
                          <m:eqArr>
                            <m:eqArrPr>
                              <m:ctrlPr>
                                <a:rPr lang="vi-VN" sz="2600" i="1">
                                  <a:latin typeface="Cambria Math" panose="02040503050406030204" pitchFamily="18" charset="0"/>
                                </a:rPr>
                              </m:ctrlPr>
                            </m:eqArrPr>
                            <m:e>
                              <m:r>
                                <m:rPr>
                                  <m:nor/>
                                </m:rPr>
                                <a:rPr lang="vi-VN" sz="2600" i="1">
                                  <a:latin typeface="Cambria Math" panose="02040503050406030204" pitchFamily="18" charset="0"/>
                                </a:rPr>
                                <m:t>0 ⇒</m:t>
                              </m:r>
                              <m:r>
                                <m:rPr>
                                  <m:nor/>
                                </m:rPr>
                                <a:rPr lang="vi-VN" sz="2600" i="1">
                                  <a:latin typeface="Cambria Math" panose="02040503050406030204" pitchFamily="18" charset="0"/>
                                </a:rPr>
                                <m:t>block</m:t>
                              </m:r>
                              <m:r>
                                <m:rPr>
                                  <m:nor/>
                                </m:rPr>
                                <a:rPr lang="vi-VN" sz="2600">
                                  <a:latin typeface="Cambria Math" panose="02040503050406030204" pitchFamily="18" charset="0"/>
                                </a:rPr>
                                <m:t>[</m:t>
                              </m:r>
                              <m:r>
                                <m:rPr>
                                  <m:nor/>
                                </m:rPr>
                                <a:rPr lang="vi-VN" sz="2600">
                                  <a:latin typeface="Cambria Math" panose="02040503050406030204" pitchFamily="18" charset="0"/>
                                </a:rPr>
                                <m:t>i</m:t>
                              </m:r>
                              <m:r>
                                <m:rPr>
                                  <m:nor/>
                                </m:rPr>
                                <a:rPr lang="vi-VN" sz="2600">
                                  <a:latin typeface="Cambria Math" panose="02040503050406030204" pitchFamily="18" charset="0"/>
                                </a:rPr>
                                <m:t>]</m:t>
                              </m:r>
                              <m:r>
                                <m:rPr>
                                  <m:nor/>
                                </m:rPr>
                                <a:rPr lang="vi-VN" sz="2600" i="1">
                                  <a:latin typeface="Cambria Math" panose="02040503050406030204" pitchFamily="18" charset="0"/>
                                </a:rPr>
                                <m:t> </m:t>
                              </m:r>
                              <m:r>
                                <m:rPr>
                                  <m:nor/>
                                </m:rPr>
                                <a:rPr lang="vi-VN" sz="2600" i="1">
                                  <a:latin typeface="Cambria Math" panose="02040503050406030204" pitchFamily="18" charset="0"/>
                                </a:rPr>
                                <m:t>free</m:t>
                              </m:r>
                              <m:r>
                                <m:rPr>
                                  <m:nor/>
                                </m:rPr>
                                <a:rPr lang="vi-VN" sz="2600" i="1">
                                  <a:latin typeface="Cambria Math" panose="02040503050406030204" pitchFamily="18" charset="0"/>
                                </a:rPr>
                                <m:t>         </m:t>
                              </m:r>
                            </m:e>
                            <m:e>
                              <m:r>
                                <m:rPr>
                                  <m:nor/>
                                </m:rPr>
                                <a:rPr lang="vi-VN" sz="2600" i="1">
                                  <a:latin typeface="Cambria Math" panose="02040503050406030204" pitchFamily="18" charset="0"/>
                                </a:rPr>
                                <m:t>1 ⇒</m:t>
                              </m:r>
                              <m:r>
                                <m:rPr>
                                  <m:nor/>
                                </m:rPr>
                                <a:rPr lang="vi-VN" sz="2600" i="1">
                                  <a:latin typeface="Cambria Math" panose="02040503050406030204" pitchFamily="18" charset="0"/>
                                </a:rPr>
                                <m:t>block</m:t>
                              </m:r>
                              <m:r>
                                <m:rPr>
                                  <m:nor/>
                                </m:rPr>
                                <a:rPr lang="vi-VN" sz="2600">
                                  <a:latin typeface="Cambria Math" panose="02040503050406030204" pitchFamily="18" charset="0"/>
                                </a:rPr>
                                <m:t>[</m:t>
                              </m:r>
                              <m:r>
                                <m:rPr>
                                  <m:nor/>
                                </m:rPr>
                                <a:rPr lang="vi-VN" sz="2600">
                                  <a:latin typeface="Cambria Math" panose="02040503050406030204" pitchFamily="18" charset="0"/>
                                </a:rPr>
                                <m:t>i</m:t>
                              </m:r>
                              <m:r>
                                <m:rPr>
                                  <m:nor/>
                                </m:rPr>
                                <a:rPr lang="vi-VN" sz="2600">
                                  <a:latin typeface="Cambria Math" panose="02040503050406030204" pitchFamily="18" charset="0"/>
                                </a:rPr>
                                <m:t>]</m:t>
                              </m:r>
                              <m:r>
                                <m:rPr>
                                  <m:nor/>
                                </m:rPr>
                                <a:rPr lang="vi-VN" sz="2600" i="1">
                                  <a:latin typeface="Cambria Math" panose="02040503050406030204" pitchFamily="18" charset="0"/>
                                </a:rPr>
                                <m:t> </m:t>
                              </m:r>
                              <m:r>
                                <m:rPr>
                                  <m:nor/>
                                </m:rPr>
                                <a:rPr lang="vi-VN" sz="2600" i="1">
                                  <a:latin typeface="Cambria Math" panose="02040503050406030204" pitchFamily="18" charset="0"/>
                                </a:rPr>
                                <m:t>occupied</m:t>
                              </m:r>
                              <m:r>
                                <m:rPr>
                                  <m:nor/>
                                </m:rPr>
                                <a:rPr lang="vi-VN" sz="2600" i="1">
                                  <a:latin typeface="Cambria Math" panose="02040503050406030204" pitchFamily="18" charset="0"/>
                                </a:rPr>
                                <m:t> </m:t>
                              </m:r>
                            </m:e>
                          </m:eqArr>
                        </m:e>
                      </m:d>
                    </m:oMath>
                  </m:oMathPara>
                </a14:m>
                <a:endParaRPr lang="vi-VN" sz="2600" i="1" dirty="0">
                  <a:latin typeface="Cambria Math" panose="02040503050406030204" pitchFamily="18" charset="0"/>
                </a:endParaRPr>
              </a:p>
              <a:p>
                <a:r>
                  <a:rPr lang="vi-VN" dirty="0"/>
                  <a:t>Tính toán số khối:</a:t>
                </a:r>
              </a:p>
              <a:p>
                <a:pPr marL="1981200" indent="-1981200">
                  <a:buNone/>
                </a:pPr>
                <a:r>
                  <a:rPr lang="vi-VN" dirty="0"/>
                  <a:t>	(số lượng bit mỗi từ) * (số lượng từ nhận giá trị 0) + (</a:t>
                </a:r>
                <a:r>
                  <a:rPr lang="en-US" dirty="0"/>
                  <a:t>g</a:t>
                </a:r>
                <a:r>
                  <a:rPr lang="vi-VN" dirty="0"/>
                  <a:t>ia số bit 1 đầu tiên)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r="-58"/>
                </a:stretch>
              </a:blipFill>
            </p:spPr>
            <p:txBody>
              <a:bodyPr/>
              <a:lstStyle/>
              <a:p>
                <a:r>
                  <a:rPr lang="en-US">
                    <a:noFill/>
                  </a:rPr>
                  <a:t> </a:t>
                </a:r>
              </a:p>
            </p:txBody>
          </p:sp>
        </mc:Fallback>
      </mc:AlternateContent>
      <p:pic>
        <p:nvPicPr>
          <p:cNvPr id="2050" name="Picture 2" descr="C:\Users\NGUYEN~1\AppData\Local\Temp\SNAGHTML70a9096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257" y="2094134"/>
            <a:ext cx="5169485" cy="10255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123336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không gian rỗi...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dirty="0"/>
                  <a:t>Ánh xạ bit cần thêm không gian</a:t>
                </a:r>
              </a:p>
              <a:p>
                <a:pPr lvl="1"/>
                <a:r>
                  <a:rPr lang="vi-VN" dirty="0"/>
                  <a:t>Ví dụ:</a:t>
                </a:r>
              </a:p>
              <a:p>
                <a:pPr marL="457200" lvl="1" indent="892175">
                  <a:buNone/>
                </a:pPr>
                <a:r>
                  <a:rPr lang="vi-VN" dirty="0"/>
                  <a:t>Kích cỡ khối = </a:t>
                </a:r>
                <a14:m>
                  <m:oMath xmlns:m="http://schemas.openxmlformats.org/officeDocument/2006/math">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12</m:t>
                        </m:r>
                      </m:sup>
                    </m:sSup>
                  </m:oMath>
                </a14:m>
                <a:r>
                  <a:rPr lang="vi-VN" dirty="0"/>
                  <a:t> bytes</a:t>
                </a:r>
              </a:p>
              <a:p>
                <a:pPr marL="457200" lvl="1" indent="892175">
                  <a:buNone/>
                </a:pPr>
                <a:r>
                  <a:rPr lang="vi-VN" dirty="0"/>
                  <a:t>Kích cỡ đĩa = </a:t>
                </a:r>
                <a14:m>
                  <m:oMath xmlns:m="http://schemas.openxmlformats.org/officeDocument/2006/math">
                    <m:sSup>
                      <m:sSupPr>
                        <m:ctrlPr>
                          <a:rPr lang="vi-VN" i="1">
                            <a:latin typeface="Cambria Math" panose="02040503050406030204" pitchFamily="18" charset="0"/>
                          </a:rPr>
                        </m:ctrlPr>
                      </m:sSupPr>
                      <m:e>
                        <m:r>
                          <a:rPr lang="vi-VN">
                            <a:latin typeface="Cambria Math"/>
                          </a:rPr>
                          <m:t>2</m:t>
                        </m:r>
                      </m:e>
                      <m:sup>
                        <m:r>
                          <a:rPr lang="vi-VN">
                            <a:latin typeface="Cambria Math"/>
                          </a:rPr>
                          <m:t>30</m:t>
                        </m:r>
                      </m:sup>
                    </m:sSup>
                  </m:oMath>
                </a14:m>
                <a:r>
                  <a:rPr lang="vi-VN" dirty="0"/>
                  <a:t> bytes (1 gigabyte)</a:t>
                </a:r>
              </a:p>
              <a:p>
                <a:pPr marL="457200" lvl="1" indent="892175">
                  <a:buNone/>
                </a:pPr>
                <a:r>
                  <a:rPr lang="vi-VN" sz="2000" dirty="0"/>
                  <a:t>N= </a:t>
                </a:r>
                <a14:m>
                  <m:oMath xmlns:m="http://schemas.openxmlformats.org/officeDocument/2006/math">
                    <m:f>
                      <m:fPr>
                        <m:ctrlPr>
                          <a:rPr lang="vi-VN" sz="2000" b="0" i="1" smtClean="0">
                            <a:latin typeface="Cambria Math" panose="02040503050406030204" pitchFamily="18" charset="0"/>
                          </a:rPr>
                        </m:ctrlPr>
                      </m:fPr>
                      <m:num>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30</m:t>
                            </m:r>
                          </m:sup>
                        </m:sSup>
                      </m:num>
                      <m:den>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1</m:t>
                            </m:r>
                            <m:r>
                              <a:rPr lang="en-US" sz="2000" b="0" i="1" smtClean="0">
                                <a:latin typeface="Cambria Math"/>
                              </a:rPr>
                              <m:t>2</m:t>
                            </m:r>
                          </m:sup>
                        </m:sSup>
                      </m:den>
                    </m:f>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2</m:t>
                        </m:r>
                      </m:e>
                      <m:sup>
                        <m:r>
                          <a:rPr lang="vi-VN" sz="2000" b="0" i="1" smtClean="0">
                            <a:latin typeface="Cambria Math" panose="02040503050406030204" pitchFamily="18" charset="0"/>
                          </a:rPr>
                          <m:t>18</m:t>
                        </m:r>
                      </m:sup>
                    </m:sSup>
                  </m:oMath>
                </a14:m>
                <a:r>
                  <a:rPr lang="vi-VN" sz="2000" dirty="0"/>
                  <a:t> bits (or 32K bytes)</a:t>
                </a:r>
              </a:p>
              <a:p>
                <a:r>
                  <a:rPr lang="vi-VN" dirty="0"/>
                  <a:t>Dễ dàng truy nhập đến file liên tục</a:t>
                </a:r>
              </a:p>
              <a:p>
                <a:endParaRPr lang="vi-V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2653926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...Quản lý không gian rỗi...</a:t>
            </a:r>
          </a:p>
        </p:txBody>
      </p:sp>
      <p:sp>
        <p:nvSpPr>
          <p:cNvPr id="3" name="Content Placeholder 2"/>
          <p:cNvSpPr>
            <a:spLocks noGrp="1"/>
          </p:cNvSpPr>
          <p:nvPr>
            <p:ph idx="1"/>
          </p:nvPr>
        </p:nvSpPr>
        <p:spPr/>
        <p:txBody>
          <a:bodyPr>
            <a:noAutofit/>
          </a:bodyPr>
          <a:lstStyle/>
          <a:p>
            <a:r>
              <a:rPr lang="en-US" dirty="0" err="1"/>
              <a:t>Dùng</a:t>
            </a:r>
            <a:r>
              <a:rPr lang="en-US" dirty="0"/>
              <a:t> d</a:t>
            </a:r>
            <a:r>
              <a:rPr lang="vi-VN" dirty="0"/>
              <a:t>anh sách liên kết (danh sách liên kết</a:t>
            </a:r>
            <a:r>
              <a:rPr lang="en-US" dirty="0"/>
              <a:t> </a:t>
            </a:r>
            <a:r>
              <a:rPr lang="en-US" dirty="0" err="1"/>
              <a:t>các</a:t>
            </a:r>
            <a:r>
              <a:rPr lang="en-US" dirty="0"/>
              <a:t> </a:t>
            </a:r>
            <a:r>
              <a:rPr lang="en-US" dirty="0" err="1"/>
              <a:t>khối</a:t>
            </a:r>
            <a:r>
              <a:rPr lang="en-US" dirty="0"/>
              <a:t> </a:t>
            </a:r>
            <a:r>
              <a:rPr lang="vi-VN" dirty="0"/>
              <a:t>rỗi)</a:t>
            </a:r>
          </a:p>
          <a:p>
            <a:pPr lvl="1"/>
            <a:r>
              <a:rPr lang="vi-VN" sz="2000" dirty="0"/>
              <a:t>Khó có được không gian liên tục</a:t>
            </a:r>
          </a:p>
          <a:p>
            <a:pPr lvl="1"/>
            <a:r>
              <a:rPr lang="vi-VN" sz="2000" dirty="0"/>
              <a:t>Không lãng phí không gian</a:t>
            </a:r>
          </a:p>
        </p:txBody>
      </p:sp>
      <p:sp>
        <p:nvSpPr>
          <p:cNvPr id="4" name="Slide Number Placeholder 3"/>
          <p:cNvSpPr>
            <a:spLocks noGrp="1"/>
          </p:cNvSpPr>
          <p:nvPr>
            <p:ph type="sldNum" sz="quarter" idx="12"/>
          </p:nvPr>
        </p:nvSpPr>
        <p:spPr/>
        <p:txBody>
          <a:bodyPr/>
          <a:lstStyle/>
          <a:p>
            <a:fld id="{CE4F60F1-D81D-4A0F-9A4C-4DEFF98A3653}" type="slidenum">
              <a:rPr lang="vi-VN" smtClean="0"/>
              <a:t>59</a:t>
            </a:fld>
            <a:endParaRPr lang="vi-VN"/>
          </a:p>
        </p:txBody>
      </p:sp>
      <p:pic>
        <p:nvPicPr>
          <p:cNvPr id="5" name="Content Placeholder 3">
            <a:extLst>
              <a:ext uri="{FF2B5EF4-FFF2-40B4-BE49-F238E27FC236}">
                <a16:creationId xmlns:a16="http://schemas.microsoft.com/office/drawing/2014/main" id="{1C9407ED-9226-4B05-B66D-07F4C252A200}"/>
              </a:ext>
            </a:extLst>
          </p:cNvPr>
          <p:cNvPicPr>
            <a:picLocks noChangeAspect="1"/>
          </p:cNvPicPr>
          <p:nvPr/>
        </p:nvPicPr>
        <p:blipFill>
          <a:blip r:embed="rId2"/>
          <a:stretch>
            <a:fillRect/>
          </a:stretch>
        </p:blipFill>
        <p:spPr>
          <a:xfrm>
            <a:off x="5767427" y="2110512"/>
            <a:ext cx="4445717" cy="4610964"/>
          </a:xfrm>
          <a:prstGeom prst="rect">
            <a:avLst/>
          </a:prstGeom>
          <a:ln>
            <a:noFill/>
          </a:ln>
        </p:spPr>
      </p:pic>
    </p:spTree>
    <p:extLst>
      <p:ext uri="{BB962C8B-B14F-4D97-AF65-F5344CB8AC3E}">
        <p14:creationId xmlns:p14="http://schemas.microsoft.com/office/powerpoint/2010/main" val="98293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Những thông tin về file mà HĐH quản lý</a:t>
            </a:r>
          </a:p>
        </p:txBody>
      </p:sp>
      <p:sp>
        <p:nvSpPr>
          <p:cNvPr id="3" name="Content Placeholder 2"/>
          <p:cNvSpPr>
            <a:spLocks noGrp="1"/>
          </p:cNvSpPr>
          <p:nvPr>
            <p:ph idx="1"/>
          </p:nvPr>
        </p:nvSpPr>
        <p:spPr/>
        <p:txBody>
          <a:bodyPr>
            <a:normAutofit/>
          </a:bodyPr>
          <a:lstStyle/>
          <a:p>
            <a:r>
              <a:rPr lang="vi-VN"/>
              <a:t>File có các thuộc tính:</a:t>
            </a:r>
          </a:p>
          <a:p>
            <a:pPr lvl="1"/>
            <a:r>
              <a:rPr lang="vi-VN"/>
              <a:t>Tên (name) </a:t>
            </a:r>
          </a:p>
          <a:p>
            <a:pPr lvl="1"/>
            <a:r>
              <a:rPr lang="vi-VN"/>
              <a:t>Số định danh (identifier)</a:t>
            </a:r>
          </a:p>
          <a:p>
            <a:pPr lvl="1"/>
            <a:r>
              <a:rPr lang="vi-VN"/>
              <a:t>Kiểu (type)</a:t>
            </a:r>
          </a:p>
          <a:p>
            <a:pPr lvl="1"/>
            <a:r>
              <a:rPr lang="vi-VN"/>
              <a:t>Vị trí (location)</a:t>
            </a:r>
          </a:p>
          <a:p>
            <a:pPr lvl="1"/>
            <a:r>
              <a:rPr lang="vi-VN"/>
              <a:t>Kích thước(size)</a:t>
            </a:r>
          </a:p>
          <a:p>
            <a:pPr lvl="1"/>
            <a:r>
              <a:rPr lang="vi-VN"/>
              <a:t>Bảo vệ (protection) : thông tin điều khiển truy cập</a:t>
            </a:r>
          </a:p>
          <a:p>
            <a:pPr lvl="1"/>
            <a:r>
              <a:rPr lang="vi-VN"/>
              <a:t>OwnerID</a:t>
            </a:r>
          </a:p>
          <a:p>
            <a:pPr lvl="1"/>
            <a:r>
              <a:rPr lang="vi-VN"/>
              <a:t>Thời gian: tạo, sửa đổi lần cuối, truy cập lần cuối</a:t>
            </a:r>
          </a:p>
        </p:txBody>
      </p:sp>
      <p:sp>
        <p:nvSpPr>
          <p:cNvPr id="4" name="Slide Number Placeholder 3"/>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2828481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...Quản lý không gian rỗi</a:t>
            </a:r>
          </a:p>
        </p:txBody>
      </p:sp>
      <p:sp>
        <p:nvSpPr>
          <p:cNvPr id="3" name="Content Placeholder 2"/>
          <p:cNvSpPr>
            <a:spLocks noGrp="1"/>
          </p:cNvSpPr>
          <p:nvPr>
            <p:ph idx="1"/>
          </p:nvPr>
        </p:nvSpPr>
        <p:spPr>
          <a:xfrm>
            <a:off x="838199" y="1556252"/>
            <a:ext cx="11183472" cy="4610965"/>
          </a:xfrm>
        </p:spPr>
        <p:txBody>
          <a:bodyPr>
            <a:normAutofit/>
          </a:bodyPr>
          <a:lstStyle/>
          <a:p>
            <a:r>
              <a:rPr lang="vi-VN"/>
              <a:t>Cần phải bảo vệ:</a:t>
            </a:r>
          </a:p>
          <a:p>
            <a:pPr lvl="1"/>
            <a:r>
              <a:rPr lang="vi-VN"/>
              <a:t>Con trỏ đến danh sách rỗi</a:t>
            </a:r>
          </a:p>
          <a:p>
            <a:pPr lvl="1"/>
            <a:r>
              <a:rPr lang="vi-VN"/>
              <a:t>Ánh xạ bit</a:t>
            </a:r>
          </a:p>
          <a:p>
            <a:pPr lvl="2"/>
            <a:r>
              <a:rPr lang="vi-VN"/>
              <a:t>Phải được giữ trên đĩa</a:t>
            </a:r>
          </a:p>
          <a:p>
            <a:pPr lvl="2"/>
            <a:r>
              <a:rPr lang="vi-VN"/>
              <a:t>Bản sao trong đĩa và trong bộ nhớ có thể khác nhau</a:t>
            </a:r>
          </a:p>
          <a:p>
            <a:pPr lvl="2"/>
            <a:r>
              <a:rPr lang="vi-VN"/>
              <a:t>Không cho phép khối[i] ở trong trạng thái mà bit[i] = 1 trong bộ nhớ và bit[i] = 0 trên đĩa</a:t>
            </a:r>
          </a:p>
          <a:p>
            <a:pPr lvl="1"/>
            <a:r>
              <a:rPr lang="vi-VN"/>
              <a:t>Giải pháp:</a:t>
            </a:r>
          </a:p>
          <a:p>
            <a:pPr lvl="2"/>
            <a:r>
              <a:rPr lang="vi-VN"/>
              <a:t>Thiết lập bit[i] = 1 trong đĩa</a:t>
            </a:r>
          </a:p>
          <a:p>
            <a:pPr lvl="2"/>
            <a:r>
              <a:rPr lang="vi-VN"/>
              <a:t>Phân phối khối[i]</a:t>
            </a:r>
          </a:p>
          <a:p>
            <a:pPr lvl="2"/>
            <a:r>
              <a:rPr lang="vi-VN"/>
              <a:t>Thiết lập bit[i] = 1 trong bộ nhớ</a:t>
            </a:r>
          </a:p>
        </p:txBody>
      </p:sp>
      <p:sp>
        <p:nvSpPr>
          <p:cNvPr id="4" name="Slide Number Placeholder 3"/>
          <p:cNvSpPr>
            <a:spLocks noGrp="1"/>
          </p:cNvSpPr>
          <p:nvPr>
            <p:ph type="sldNum" sz="quarter" idx="12"/>
          </p:nvPr>
        </p:nvSpPr>
        <p:spPr/>
        <p:txBody>
          <a:bodyPr/>
          <a:lstStyle/>
          <a:p>
            <a:fld id="{CE4F60F1-D81D-4A0F-9A4C-4DEFF98A3653}" type="slidenum">
              <a:rPr lang="vi-VN" smtClean="0"/>
              <a:t>60</a:t>
            </a:fld>
            <a:endParaRPr lang="vi-VN"/>
          </a:p>
        </p:txBody>
      </p:sp>
    </p:spTree>
    <p:extLst>
      <p:ext uri="{BB962C8B-B14F-4D97-AF65-F5344CB8AC3E}">
        <p14:creationId xmlns:p14="http://schemas.microsoft.com/office/powerpoint/2010/main" val="1766992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075459" cy="67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048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Hiệu năng </a:t>
            </a:r>
          </a:p>
        </p:txBody>
      </p:sp>
      <p:sp>
        <p:nvSpPr>
          <p:cNvPr id="3" name="Content Placeholder 2"/>
          <p:cNvSpPr>
            <a:spLocks noGrp="1"/>
          </p:cNvSpPr>
          <p:nvPr>
            <p:ph idx="1"/>
          </p:nvPr>
        </p:nvSpPr>
        <p:spPr/>
        <p:txBody>
          <a:bodyPr>
            <a:normAutofit/>
          </a:bodyPr>
          <a:lstStyle/>
          <a:p>
            <a:r>
              <a:rPr lang="vi-VN"/>
              <a:t>Hiệu quả phụ thuộc vào:</a:t>
            </a:r>
          </a:p>
          <a:p>
            <a:pPr lvl="1"/>
            <a:r>
              <a:rPr lang="vi-VN"/>
              <a:t>Các thuật toán phân phối đĩa và thư mục</a:t>
            </a:r>
          </a:p>
          <a:p>
            <a:pPr lvl="1"/>
            <a:r>
              <a:rPr lang="vi-VN"/>
              <a:t>Các kiểu dữ liệu được giữ trong đầu vào thư mục chứa file</a:t>
            </a:r>
          </a:p>
          <a:p>
            <a:r>
              <a:rPr lang="vi-VN"/>
              <a:t>Năng suất</a:t>
            </a:r>
          </a:p>
          <a:p>
            <a:pPr lvl="1"/>
            <a:r>
              <a:rPr lang="vi-VN"/>
              <a:t>Cache đĩa – lưu lại một phần đĩa thường xuyên được truy nhập</a:t>
            </a:r>
          </a:p>
          <a:p>
            <a:pPr lvl="1"/>
            <a:r>
              <a:rPr lang="vi-VN"/>
              <a:t>Giải phóng sau- đọc trước</a:t>
            </a:r>
            <a:r>
              <a:rPr lang="en-US"/>
              <a:t> </a:t>
            </a:r>
            <a:r>
              <a:rPr lang="vi-VN"/>
              <a:t>–</a:t>
            </a:r>
            <a:r>
              <a:rPr lang="en-US"/>
              <a:t> </a:t>
            </a:r>
            <a:r>
              <a:rPr lang="vi-VN"/>
              <a:t>kĩ thuật tối ưu truy nhập tuần tự</a:t>
            </a:r>
          </a:p>
          <a:p>
            <a:pPr lvl="1"/>
            <a:r>
              <a:rPr lang="vi-VN"/>
              <a:t>Tăng năng suất làm việc cho PC</a:t>
            </a:r>
          </a:p>
        </p:txBody>
      </p:sp>
      <p:sp>
        <p:nvSpPr>
          <p:cNvPr id="4" name="Slide Number Placeholder 3"/>
          <p:cNvSpPr>
            <a:spLocks noGrp="1"/>
          </p:cNvSpPr>
          <p:nvPr>
            <p:ph type="sldNum" sz="quarter" idx="12"/>
          </p:nvPr>
        </p:nvSpPr>
        <p:spPr/>
        <p:txBody>
          <a:bodyPr/>
          <a:lstStyle/>
          <a:p>
            <a:fld id="{CE4F60F1-D81D-4A0F-9A4C-4DEFF98A3653}" type="slidenum">
              <a:rPr lang="vi-VN" smtClean="0"/>
              <a:t>62</a:t>
            </a:fld>
            <a:endParaRPr lang="vi-VN"/>
          </a:p>
        </p:txBody>
      </p:sp>
    </p:spTree>
    <p:extLst>
      <p:ext uri="{BB962C8B-B14F-4D97-AF65-F5344CB8AC3E}">
        <p14:creationId xmlns:p14="http://schemas.microsoft.com/office/powerpoint/2010/main" val="3862428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Cache trang</a:t>
            </a:r>
          </a:p>
        </p:txBody>
      </p:sp>
      <p:sp>
        <p:nvSpPr>
          <p:cNvPr id="3" name="Content Placeholder 2"/>
          <p:cNvSpPr>
            <a:spLocks noGrp="1"/>
          </p:cNvSpPr>
          <p:nvPr>
            <p:ph idx="1"/>
          </p:nvPr>
        </p:nvSpPr>
        <p:spPr/>
        <p:txBody>
          <a:bodyPr/>
          <a:lstStyle/>
          <a:p>
            <a:pPr algn="just"/>
            <a:r>
              <a:rPr lang="vi-VN" dirty="0"/>
              <a:t>Một cache trang lưu lại các trang thay vì các khối đĩa sử dụng bởi các kĩ thuật bộ nhớ</a:t>
            </a:r>
          </a:p>
          <a:p>
            <a:pPr algn="just"/>
            <a:r>
              <a:rPr lang="vi-VN" dirty="0"/>
              <a:t>Ánh xạ bộ nhớ I/O sử dụng cache trang </a:t>
            </a:r>
          </a:p>
          <a:p>
            <a:pPr algn="just"/>
            <a:r>
              <a:rPr lang="vi-VN" dirty="0"/>
              <a:t>Các thao tác vào ra với hệ thống file sử </a:t>
            </a:r>
            <a:r>
              <a:rPr lang="vi-VN"/>
              <a:t>dụng disk </a:t>
            </a:r>
            <a:r>
              <a:rPr lang="vi-VN" dirty="0"/>
              <a:t>cache</a:t>
            </a:r>
          </a:p>
        </p:txBody>
      </p:sp>
      <p:sp>
        <p:nvSpPr>
          <p:cNvPr id="4" name="Slide Number Placeholder 3"/>
          <p:cNvSpPr>
            <a:spLocks noGrp="1"/>
          </p:cNvSpPr>
          <p:nvPr>
            <p:ph type="sldNum" sz="quarter" idx="12"/>
          </p:nvPr>
        </p:nvSpPr>
        <p:spPr/>
        <p:txBody>
          <a:bodyPr/>
          <a:lstStyle/>
          <a:p>
            <a:fld id="{CE4F60F1-D81D-4A0F-9A4C-4DEFF98A3653}" type="slidenum">
              <a:rPr lang="vi-VN" smtClean="0"/>
              <a:t>63</a:t>
            </a:fld>
            <a:endParaRPr lang="vi-VN"/>
          </a:p>
        </p:txBody>
      </p:sp>
    </p:spTree>
    <p:extLst>
      <p:ext uri="{BB962C8B-B14F-4D97-AF65-F5344CB8AC3E}">
        <p14:creationId xmlns:p14="http://schemas.microsoft.com/office/powerpoint/2010/main" val="718338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I/O mà không có một tổ chức cache hợp nhất</a:t>
            </a:r>
          </a:p>
        </p:txBody>
      </p:sp>
      <p:pic>
        <p:nvPicPr>
          <p:cNvPr id="4" name="Content Placeholder 3"/>
          <p:cNvPicPr>
            <a:picLocks noGrp="1" noChangeAspect="1"/>
          </p:cNvPicPr>
          <p:nvPr>
            <p:ph idx="1"/>
          </p:nvPr>
        </p:nvPicPr>
        <p:blipFill>
          <a:blip r:embed="rId2"/>
          <a:stretch>
            <a:fillRect/>
          </a:stretch>
        </p:blipFill>
        <p:spPr>
          <a:xfrm>
            <a:off x="3704587" y="1555750"/>
            <a:ext cx="4782825"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64</a:t>
            </a:fld>
            <a:endParaRPr lang="vi-VN"/>
          </a:p>
        </p:txBody>
      </p:sp>
    </p:spTree>
    <p:extLst>
      <p:ext uri="{BB962C8B-B14F-4D97-AF65-F5344CB8AC3E}">
        <p14:creationId xmlns:p14="http://schemas.microsoft.com/office/powerpoint/2010/main" val="3516952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Sử dụng cache bộ đệm hợp nhất</a:t>
            </a:r>
          </a:p>
        </p:txBody>
      </p:sp>
      <p:sp>
        <p:nvSpPr>
          <p:cNvPr id="3" name="Content Placeholder 2"/>
          <p:cNvSpPr>
            <a:spLocks noGrp="1"/>
          </p:cNvSpPr>
          <p:nvPr>
            <p:ph idx="1"/>
          </p:nvPr>
        </p:nvSpPr>
        <p:spPr/>
        <p:txBody>
          <a:bodyPr/>
          <a:lstStyle/>
          <a:p>
            <a:pPr algn="just"/>
            <a:r>
              <a:rPr lang="vi-VN"/>
              <a:t>Một cache bộ đệm hợp nhất: sử dụng không gian cache page để</a:t>
            </a:r>
          </a:p>
          <a:p>
            <a:pPr lvl="1" algn="just"/>
            <a:r>
              <a:rPr lang="vi-VN"/>
              <a:t>cache cả các trang ánh xạ bộ nhớ</a:t>
            </a:r>
          </a:p>
          <a:p>
            <a:pPr lvl="1" algn="just"/>
            <a:r>
              <a:rPr lang="vi-VN"/>
              <a:t>vào/ra các hệ thống file thông thường</a:t>
            </a:r>
          </a:p>
        </p:txBody>
      </p:sp>
      <p:sp>
        <p:nvSpPr>
          <p:cNvPr id="4" name="Slide Number Placeholder 3"/>
          <p:cNvSpPr>
            <a:spLocks noGrp="1"/>
          </p:cNvSpPr>
          <p:nvPr>
            <p:ph type="sldNum" sz="quarter" idx="12"/>
          </p:nvPr>
        </p:nvSpPr>
        <p:spPr/>
        <p:txBody>
          <a:bodyPr/>
          <a:lstStyle/>
          <a:p>
            <a:fld id="{CE4F60F1-D81D-4A0F-9A4C-4DEFF98A3653}" type="slidenum">
              <a:rPr lang="vi-VN" smtClean="0"/>
              <a:t>65</a:t>
            </a:fld>
            <a:endParaRPr lang="vi-VN"/>
          </a:p>
        </p:txBody>
      </p:sp>
    </p:spTree>
    <p:extLst>
      <p:ext uri="{BB962C8B-B14F-4D97-AF65-F5344CB8AC3E}">
        <p14:creationId xmlns:p14="http://schemas.microsoft.com/office/powerpoint/2010/main" val="1426432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I/O sử dụng cache bộ đệm hợp nhất</a:t>
            </a:r>
          </a:p>
        </p:txBody>
      </p:sp>
      <p:pic>
        <p:nvPicPr>
          <p:cNvPr id="4" name="Content Placeholder 3"/>
          <p:cNvPicPr>
            <a:picLocks noGrp="1" noChangeAspect="1"/>
          </p:cNvPicPr>
          <p:nvPr>
            <p:ph idx="1"/>
          </p:nvPr>
        </p:nvPicPr>
        <p:blipFill>
          <a:blip r:embed="rId2"/>
          <a:stretch>
            <a:fillRect/>
          </a:stretch>
        </p:blipFill>
        <p:spPr>
          <a:xfrm>
            <a:off x="2934095" y="1671118"/>
            <a:ext cx="6323809" cy="4380952"/>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66</a:t>
            </a:fld>
            <a:endParaRPr lang="vi-VN"/>
          </a:p>
        </p:txBody>
      </p:sp>
    </p:spTree>
    <p:extLst>
      <p:ext uri="{BB962C8B-B14F-4D97-AF65-F5344CB8AC3E}">
        <p14:creationId xmlns:p14="http://schemas.microsoft.com/office/powerpoint/2010/main" val="537099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Sao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k</a:t>
            </a:r>
            <a:r>
              <a:rPr lang="vi-VN" dirty="0"/>
              <a:t>hôi phục</a:t>
            </a:r>
            <a:r>
              <a:rPr lang="en-US" dirty="0"/>
              <a:t> </a:t>
            </a:r>
            <a:r>
              <a:rPr lang="en-US" dirty="0">
                <a:latin typeface="Times New Roman" pitchFamily="18" charset="0"/>
                <a:cs typeface="Times New Roman" pitchFamily="18" charset="0"/>
              </a:rPr>
              <a:t>(Backup </a:t>
            </a:r>
            <a:r>
              <a:rPr lang="en-US">
                <a:latin typeface="Times New Roman" pitchFamily="18" charset="0"/>
                <a:cs typeface="Times New Roman" pitchFamily="18" charset="0"/>
              </a:rPr>
              <a:t>and Restore</a:t>
            </a:r>
            <a:r>
              <a:rPr lang="en-US" dirty="0">
                <a:latin typeface="Times New Roman" pitchFamily="18" charset="0"/>
                <a:cs typeface="Times New Roman" pitchFamily="18" charset="0"/>
              </a:rPr>
              <a:t>)</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a:t>Kiểm tra tính nhất quán – so sánh dữ liệu trong cấu trúc thư mục và so sánh với khối đĩa, cố gắng giải quyết tính không nhất quán</a:t>
            </a:r>
          </a:p>
          <a:p>
            <a:pPr algn="just"/>
            <a:r>
              <a:rPr lang="vi-VN"/>
              <a:t>Sử dụng các chương trình hệ thống để back up dữ liệu từ đĩa sang các thiết bị lưu trữ khác (floppy disk, magnetic tape, other magnetic disk, optical)</a:t>
            </a:r>
          </a:p>
          <a:p>
            <a:pPr algn="just"/>
            <a:r>
              <a:rPr lang="vi-VN"/>
              <a:t>Khôi phục file hay thư mục bị mất bằng cách khôi phục lại</a:t>
            </a:r>
            <a:r>
              <a:rPr lang="en-US"/>
              <a:t> </a:t>
            </a:r>
            <a:r>
              <a:rPr lang="en-US">
                <a:latin typeface="Arial" pitchFamily="34" charset="0"/>
                <a:cs typeface="Arial" pitchFamily="34" charset="0"/>
              </a:rPr>
              <a:t>bản sao lưu</a:t>
            </a:r>
            <a:r>
              <a:rPr lang="vi-VN"/>
              <a:t> </a:t>
            </a:r>
          </a:p>
        </p:txBody>
      </p:sp>
      <p:sp>
        <p:nvSpPr>
          <p:cNvPr id="4" name="Slide Number Placeholder 3"/>
          <p:cNvSpPr>
            <a:spLocks noGrp="1"/>
          </p:cNvSpPr>
          <p:nvPr>
            <p:ph type="sldNum" sz="quarter" idx="12"/>
          </p:nvPr>
        </p:nvSpPr>
        <p:spPr/>
        <p:txBody>
          <a:bodyPr/>
          <a:lstStyle/>
          <a:p>
            <a:fld id="{CE4F60F1-D81D-4A0F-9A4C-4DEFF98A3653}" type="slidenum">
              <a:rPr lang="vi-VN" smtClean="0"/>
              <a:t>67</a:t>
            </a:fld>
            <a:endParaRPr lang="vi-VN"/>
          </a:p>
        </p:txBody>
      </p:sp>
    </p:spTree>
    <p:extLst>
      <p:ext uri="{BB962C8B-B14F-4D97-AF65-F5344CB8AC3E}">
        <p14:creationId xmlns:p14="http://schemas.microsoft.com/office/powerpoint/2010/main" val="2306840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68</a:t>
            </a:fld>
            <a:endParaRPr lang="vi-VN"/>
          </a:p>
        </p:txBody>
      </p:sp>
    </p:spTree>
    <p:extLst>
      <p:ext uri="{BB962C8B-B14F-4D97-AF65-F5344CB8AC3E}">
        <p14:creationId xmlns:p14="http://schemas.microsoft.com/office/powerpoint/2010/main" val="16731683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a:bodyPr>
          <a:lstStyle/>
          <a:p>
            <a:endParaRPr lang="vi-VN"/>
          </a:p>
        </p:txBody>
      </p:sp>
      <p:pic>
        <p:nvPicPr>
          <p:cNvPr id="6" name="Picture 5"/>
          <p:cNvPicPr>
            <a:picLocks noChangeAspect="1"/>
          </p:cNvPicPr>
          <p:nvPr/>
        </p:nvPicPr>
        <p:blipFill>
          <a:blip r:embed="rId2"/>
          <a:stretch>
            <a:fillRect/>
          </a:stretch>
        </p:blipFill>
        <p:spPr>
          <a:xfrm>
            <a:off x="10479314" y="1"/>
            <a:ext cx="1712686" cy="1412966"/>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69</a:t>
            </a:fld>
            <a:endParaRPr lang="vi-VN"/>
          </a:p>
        </p:txBody>
      </p:sp>
    </p:spTree>
    <p:extLst>
      <p:ext uri="{BB962C8B-B14F-4D97-AF65-F5344CB8AC3E}">
        <p14:creationId xmlns:p14="http://schemas.microsoft.com/office/powerpoint/2010/main" val="408202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khối điều khiển file trong Linux</a:t>
            </a:r>
          </a:p>
        </p:txBody>
      </p:sp>
      <p:pic>
        <p:nvPicPr>
          <p:cNvPr id="4" name="Content Placeholder 3"/>
          <p:cNvPicPr>
            <a:picLocks noGrp="1" noChangeAspect="1"/>
          </p:cNvPicPr>
          <p:nvPr>
            <p:ph idx="1"/>
          </p:nvPr>
        </p:nvPicPr>
        <p:blipFill>
          <a:blip r:embed="rId2"/>
          <a:stretch>
            <a:fillRect/>
          </a:stretch>
        </p:blipFill>
        <p:spPr>
          <a:xfrm>
            <a:off x="1706780" y="1718699"/>
            <a:ext cx="8144926" cy="420313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5603027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girlsheaven-job.net/img/img_sys/job/91621/upload/D375209B-7E09-3C1C-A0421BD396352AD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4457" y="1397099"/>
            <a:ext cx="5094513" cy="50945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E4F60F1-D81D-4A0F-9A4C-4DEFF98A3653}" type="slidenum">
              <a:rPr lang="vi-VN" smtClean="0"/>
              <a:t>70</a:t>
            </a:fld>
            <a:endParaRPr lang="vi-VN"/>
          </a:p>
        </p:txBody>
      </p:sp>
    </p:spTree>
    <p:extLst>
      <p:ext uri="{BB962C8B-B14F-4D97-AF65-F5344CB8AC3E}">
        <p14:creationId xmlns:p14="http://schemas.microsoft.com/office/powerpoint/2010/main" val="1926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file</a:t>
            </a:r>
          </a:p>
        </p:txBody>
      </p:sp>
      <p:sp>
        <p:nvSpPr>
          <p:cNvPr id="3" name="Content Placeholder 2"/>
          <p:cNvSpPr>
            <a:spLocks noGrp="1"/>
          </p:cNvSpPr>
          <p:nvPr>
            <p:ph idx="1"/>
          </p:nvPr>
        </p:nvSpPr>
        <p:spPr>
          <a:xfrm>
            <a:off x="838200" y="1556252"/>
            <a:ext cx="10896600" cy="4610965"/>
          </a:xfrm>
        </p:spPr>
        <p:txBody>
          <a:bodyPr>
            <a:normAutofit/>
          </a:bodyPr>
          <a:lstStyle/>
          <a:p>
            <a:pPr algn="just"/>
            <a:r>
              <a:rPr lang="vi-VN"/>
              <a:t>File là một kiểu dữ liệu trừu tượng</a:t>
            </a:r>
          </a:p>
          <a:p>
            <a:pPr algn="just"/>
            <a:r>
              <a:rPr lang="vi-VN"/>
              <a:t>Thông thường, có các thao tác trên file sau</a:t>
            </a:r>
          </a:p>
          <a:p>
            <a:pPr lvl="1" algn="just"/>
            <a:r>
              <a:rPr lang="vi-VN"/>
              <a:t>create(): tìm không gian trong hệ thống cho một file và sau đó thêm nó vào thư mục</a:t>
            </a:r>
          </a:p>
          <a:p>
            <a:pPr lvl="1" algn="just"/>
            <a:r>
              <a:rPr lang="vi-VN"/>
              <a:t>write(): thêm dữ liệu vào file tại vị trí hiện tại</a:t>
            </a:r>
          </a:p>
          <a:p>
            <a:pPr lvl="1" algn="just"/>
            <a:r>
              <a:rPr lang="vi-VN"/>
              <a:t>read(): đọc dữ liệu từ file bắt đầu từ vị trí hiện tại</a:t>
            </a:r>
          </a:p>
          <a:p>
            <a:pPr lvl="1" algn="just"/>
            <a:r>
              <a:rPr lang="vi-VN"/>
              <a:t>seek(): thay đổi vị trí con trỏ đọc hoặc ghi đến một ví trí xác định trong file</a:t>
            </a:r>
          </a:p>
          <a:p>
            <a:pPr lvl="1" algn="just"/>
            <a:r>
              <a:rPr lang="vi-VN"/>
              <a:t>delete(): xóa một file khỏi hệ thống file</a:t>
            </a:r>
          </a:p>
        </p:txBody>
      </p:sp>
      <p:sp>
        <p:nvSpPr>
          <p:cNvPr id="4" name="Slide Number Placeholder 3"/>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284138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file mở</a:t>
            </a:r>
          </a:p>
        </p:txBody>
      </p:sp>
      <p:sp>
        <p:nvSpPr>
          <p:cNvPr id="3" name="Content Placeholder 2"/>
          <p:cNvSpPr>
            <a:spLocks noGrp="1"/>
          </p:cNvSpPr>
          <p:nvPr>
            <p:ph idx="1"/>
          </p:nvPr>
        </p:nvSpPr>
        <p:spPr/>
        <p:txBody>
          <a:bodyPr>
            <a:normAutofit/>
          </a:bodyPr>
          <a:lstStyle/>
          <a:p>
            <a:r>
              <a:rPr lang="vi-VN" sz="3200"/>
              <a:t>Các thông tin để quản lý các file đang mở:</a:t>
            </a:r>
          </a:p>
          <a:p>
            <a:pPr lvl="1"/>
            <a:r>
              <a:rPr lang="vi-VN" sz="2800"/>
              <a:t>Con trỏ file: trỏ đến vị trí đọc/ ghi cuối</a:t>
            </a:r>
          </a:p>
          <a:p>
            <a:pPr lvl="2"/>
            <a:r>
              <a:rPr lang="vi-VN" sz="2400"/>
              <a:t>Thông tin đơn tiến trình</a:t>
            </a:r>
          </a:p>
          <a:p>
            <a:pPr lvl="1"/>
            <a:r>
              <a:rPr lang="vi-VN" sz="2800"/>
              <a:t>Số lần mở file – Khi các tiến trình mở file thoát </a:t>
            </a:r>
            <a:r>
              <a:rPr lang="vi-VN" sz="2800">
                <a:sym typeface="Symbol" panose="05050102010706020507" pitchFamily="18" charset="2"/>
              </a:rPr>
              <a:t> </a:t>
            </a:r>
            <a:r>
              <a:rPr lang="vi-VN" sz="2800"/>
              <a:t>xóa phần tử tương ứng với file trong bảng file mở</a:t>
            </a:r>
          </a:p>
          <a:p>
            <a:pPr lvl="2"/>
            <a:r>
              <a:rPr lang="vi-VN" sz="2400"/>
              <a:t>Thông tin hệ thống</a:t>
            </a:r>
          </a:p>
          <a:p>
            <a:pPr lvl="1"/>
            <a:r>
              <a:rPr lang="vi-VN" sz="2800"/>
              <a:t>Vị trí đĩa: Lưu lại thông tin truy nhập dữ liệu</a:t>
            </a:r>
          </a:p>
          <a:p>
            <a:pPr lvl="1"/>
            <a:r>
              <a:rPr lang="vi-VN" sz="2800"/>
              <a:t>Các quyền truy nhập: mode truy nhập đối với mỗi tiến trình</a:t>
            </a:r>
          </a:p>
        </p:txBody>
      </p:sp>
      <p:sp>
        <p:nvSpPr>
          <p:cNvPr id="4" name="Slide Number Placeholder 3"/>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282208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11640</TotalTime>
  <Words>2760</Words>
  <Application>Microsoft Office PowerPoint</Application>
  <PresentationFormat>Widescreen</PresentationFormat>
  <Paragraphs>419</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Cambria Math</vt:lpstr>
      <vt:lpstr>Times New Roman</vt:lpstr>
      <vt:lpstr>Office Theme</vt:lpstr>
      <vt:lpstr>  Chương 8 HỆ THỐNG TẬP TIN (File System)</vt:lpstr>
      <vt:lpstr>Nội dung</vt:lpstr>
      <vt:lpstr>Hệ thống tập tin</vt:lpstr>
      <vt:lpstr>Khái niệm tập tin</vt:lpstr>
      <vt:lpstr>Cấu trúc tập tin</vt:lpstr>
      <vt:lpstr>Những thông tin về file mà HĐH quản lý</vt:lpstr>
      <vt:lpstr>Ví dụ về khối điều khiển file trong Linux</vt:lpstr>
      <vt:lpstr>Các thao tác trên file</vt:lpstr>
      <vt:lpstr>Các file mở</vt:lpstr>
      <vt:lpstr>Khóa các file mở</vt:lpstr>
      <vt:lpstr>Ví dụ khóa file trong Java</vt:lpstr>
      <vt:lpstr>Ví dụ khóa file trong Java</vt:lpstr>
      <vt:lpstr>Các kiểu file – tên, phần mở rộng</vt:lpstr>
      <vt:lpstr> Các phương pháp truy cập</vt:lpstr>
      <vt:lpstr>File truy nhập tuần tự</vt:lpstr>
      <vt:lpstr>Mô phỏng truy cập tuần tự trên một file truy nhập trực tiếp</vt:lpstr>
      <vt:lpstr>Ví dụ về chỉ số và các file tương đối</vt:lpstr>
      <vt:lpstr>Cấu trúc thư mục</vt:lpstr>
      <vt:lpstr>Cách thức tổ chức một hệ thống file điển hình</vt:lpstr>
      <vt:lpstr>Các thao tác trên thư mục</vt:lpstr>
      <vt:lpstr>Tổ chức thư mục (mức luận lý)</vt:lpstr>
      <vt:lpstr>Cấu trúc đơn mức</vt:lpstr>
      <vt:lpstr>Cấu trúc hai mức</vt:lpstr>
      <vt:lpstr>Cấu trúc cây</vt:lpstr>
      <vt:lpstr>Cấu trúc cây</vt:lpstr>
      <vt:lpstr>Cấu trúc đồ thị không có chu trình</vt:lpstr>
      <vt:lpstr>Cấu trúc đồ thị không có chu trình </vt:lpstr>
      <vt:lpstr>Gắn hệ thống file</vt:lpstr>
      <vt:lpstr>Điểm gắn hệ thống file</vt:lpstr>
      <vt:lpstr>Chia sẻ file</vt:lpstr>
      <vt:lpstr>Chia sẻ file – đa người dùng </vt:lpstr>
      <vt:lpstr>Chia sẻ file – Các hệ thống file từ xa </vt:lpstr>
      <vt:lpstr>Chia sẻ file – Các mode thất bại</vt:lpstr>
      <vt:lpstr>Chia sẻ file – Tính nhất quán về mặt ngữ nghĩa</vt:lpstr>
      <vt:lpstr> Bảo vệ</vt:lpstr>
      <vt:lpstr>Nhóm và quyền truy nhập</vt:lpstr>
      <vt:lpstr>Cài đặt hệ thống file</vt:lpstr>
      <vt:lpstr>Cấu trúc và cài đặt hệ thống file</vt:lpstr>
      <vt:lpstr>Hệ thống file phân tầng</vt:lpstr>
      <vt:lpstr>Một khối điều khiển file điển hình</vt:lpstr>
      <vt:lpstr>Các cấu trúc hệ thống file trong bộ nhớ</vt:lpstr>
      <vt:lpstr>Hệ thống file ảo (virtual file system)</vt:lpstr>
      <vt:lpstr>Hệ thống file ảo</vt:lpstr>
      <vt:lpstr> Cài đặt thư mục </vt:lpstr>
      <vt:lpstr>Các phương pháp phân phối</vt:lpstr>
      <vt:lpstr>Phân phối liên tục...</vt:lpstr>
      <vt:lpstr>Phân phối không gian đĩa liên tục</vt:lpstr>
      <vt:lpstr>Các hệ mở rộng dựa trên phân phối liên tục</vt:lpstr>
      <vt:lpstr>Phân phối liên kết...</vt:lpstr>
      <vt:lpstr>Phân phối liên kết</vt:lpstr>
      <vt:lpstr>Bảng phân phối file</vt:lpstr>
      <vt:lpstr>Phân phối chỉ số...</vt:lpstr>
      <vt:lpstr>Ví dụ về phân phối chỉ số</vt:lpstr>
      <vt:lpstr>...Phân phối chỉ số... </vt:lpstr>
      <vt:lpstr>...Phân phối file chỉ số - Ánh xạ </vt:lpstr>
      <vt:lpstr>Lược đồ kết hợp: UNIX (4K bytes mỗi khối)</vt:lpstr>
      <vt:lpstr> Quản lý không gian rỗi</vt:lpstr>
      <vt:lpstr>...Quản lý không gian rỗi...</vt:lpstr>
      <vt:lpstr>...Quản lý không gian rỗi...</vt:lpstr>
      <vt:lpstr> ...Quản lý không gian rỗi</vt:lpstr>
      <vt:lpstr>PowerPoint Presentation</vt:lpstr>
      <vt:lpstr>Hiệu năng </vt:lpstr>
      <vt:lpstr>Cache trang</vt:lpstr>
      <vt:lpstr>I/O mà không có một tổ chức cache hợp nhất</vt:lpstr>
      <vt:lpstr>Sử dụng cache bộ đệm hợp nhất</vt:lpstr>
      <vt:lpstr>I/O sử dụng cache bộ đệm hợp nhất</vt:lpstr>
      <vt:lpstr>Sao lưu và khôi phục (Backup and Restore)</vt:lpstr>
      <vt:lpstr>PowerPoint Presentation</vt:lpstr>
      <vt:lpstr>Câu hỏi ôn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Nguyen Toan</cp:lastModifiedBy>
  <cp:revision>231</cp:revision>
  <dcterms:created xsi:type="dcterms:W3CDTF">2016-01-06T01:29:25Z</dcterms:created>
  <dcterms:modified xsi:type="dcterms:W3CDTF">2022-09-22T01:40:43Z</dcterms:modified>
</cp:coreProperties>
</file>