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0"/>
  </p:notesMasterIdLst>
  <p:sldIdLst>
    <p:sldId id="256" r:id="rId3"/>
    <p:sldId id="257" r:id="rId4"/>
    <p:sldId id="288" r:id="rId5"/>
    <p:sldId id="258" r:id="rId6"/>
    <p:sldId id="259" r:id="rId7"/>
    <p:sldId id="260" r:id="rId8"/>
    <p:sldId id="266" r:id="rId9"/>
    <p:sldId id="268" r:id="rId10"/>
    <p:sldId id="294" r:id="rId11"/>
    <p:sldId id="295" r:id="rId12"/>
    <p:sldId id="296" r:id="rId13"/>
    <p:sldId id="289" r:id="rId14"/>
    <p:sldId id="270" r:id="rId15"/>
    <p:sldId id="277" r:id="rId16"/>
    <p:sldId id="271" r:id="rId17"/>
    <p:sldId id="272" r:id="rId18"/>
    <p:sldId id="273" r:id="rId19"/>
    <p:sldId id="276" r:id="rId20"/>
    <p:sldId id="278" r:id="rId21"/>
    <p:sldId id="279" r:id="rId22"/>
    <p:sldId id="280" r:id="rId23"/>
    <p:sldId id="281" r:id="rId24"/>
    <p:sldId id="282" r:id="rId25"/>
    <p:sldId id="283" r:id="rId26"/>
    <p:sldId id="284" r:id="rId27"/>
    <p:sldId id="285" r:id="rId28"/>
    <p:sldId id="286" r:id="rId29"/>
    <p:sldId id="287" r:id="rId30"/>
    <p:sldId id="261" r:id="rId31"/>
    <p:sldId id="290" r:id="rId32"/>
    <p:sldId id="263" r:id="rId33"/>
    <p:sldId id="264" r:id="rId34"/>
    <p:sldId id="265" r:id="rId35"/>
    <p:sldId id="291" r:id="rId36"/>
    <p:sldId id="292" r:id="rId37"/>
    <p:sldId id="293"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 id="{E75E278A-FF0E-49A4-B170-79828D63BBAD}">
          <p14:sldIdLst>
            <p14:sldId id="256"/>
            <p14:sldId id="257"/>
            <p14:sldId id="288"/>
            <p14:sldId id="258"/>
          </p14:sldIdLst>
        </p14:section>
        <p14:section name="II" id="{6693569C-99F4-4C8C-A21B-9DAE951B41EC}">
          <p14:sldIdLst>
            <p14:sldId id="259"/>
            <p14:sldId id="260"/>
            <p14:sldId id="266"/>
            <p14:sldId id="268"/>
            <p14:sldId id="294"/>
            <p14:sldId id="295"/>
            <p14:sldId id="296"/>
            <p14:sldId id="289"/>
          </p14:sldIdLst>
        </p14:section>
        <p14:section name="III" id="{A4E4F716-8777-4E03-AE5D-C4327B094088}">
          <p14:sldIdLst>
            <p14:sldId id="270"/>
            <p14:sldId id="277"/>
            <p14:sldId id="271"/>
            <p14:sldId id="272"/>
            <p14:sldId id="273"/>
            <p14:sldId id="276"/>
          </p14:sldIdLst>
        </p14:section>
        <p14:section name="IV" id="{A4B27A3D-8AA5-4062-9903-1EC0933C76CB}">
          <p14:sldIdLst>
            <p14:sldId id="278"/>
            <p14:sldId id="279"/>
            <p14:sldId id="280"/>
            <p14:sldId id="281"/>
            <p14:sldId id="282"/>
            <p14:sldId id="283"/>
            <p14:sldId id="284"/>
            <p14:sldId id="285"/>
            <p14:sldId id="286"/>
            <p14:sldId id="287"/>
          </p14:sldIdLst>
        </p14:section>
        <p14:section name="V." id="{7E27612B-A752-46E3-B68F-65C726D406A1}">
          <p14:sldIdLst>
            <p14:sldId id="261"/>
            <p14:sldId id="290"/>
            <p14:sldId id="263"/>
            <p14:sldId id="264"/>
            <p14:sldId id="265"/>
          </p14:sldIdLst>
        </p14:section>
        <p14:section name="Bai tap" id="{81969ED2-587C-4BEE-BB0D-30D400AC25C2}">
          <p14:sldIdLst>
            <p14:sldId id="291"/>
            <p14:sldId id="292"/>
            <p14:sldId id="293"/>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505" autoAdjust="0"/>
  </p:normalViewPr>
  <p:slideViewPr>
    <p:cSldViewPr snapToGrid="0">
      <p:cViewPr varScale="1">
        <p:scale>
          <a:sx n="61" d="100"/>
          <a:sy n="61" d="100"/>
        </p:scale>
        <p:origin x="884" y="44"/>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a:t>Server Process</a:t>
            </a:r>
          </a:p>
          <a:p>
            <a:pPr lvl="1" eaLnBrk="1" hangingPunct="1"/>
            <a:r>
              <a:rPr lang="en-US" altLang="en-US"/>
              <a:t>Once a user has established a connection, a server process is started to handle the user processes requests. A server process can be either a dedicated server process or a shared server process. In a dedicated server environment, the server process handles the request of a single user process. Once a user process disconnects, the server process is terminated. In a shared server environment, the server process handles the request of several user processes. The server process communicates with the Oracle server using the Oracle Program Interface (OPI).</a:t>
            </a:r>
          </a:p>
          <a:p>
            <a:pPr lvl="1" eaLnBrk="1" hangingPunct="1"/>
            <a:r>
              <a:rPr lang="en-US" altLang="en-US" b="1"/>
              <a:t>Note: </a:t>
            </a:r>
            <a:r>
              <a:rPr lang="en-US" altLang="en-US"/>
              <a:t>Allocation of server process in a dedicated environment versus a shared environment is covered in further detail in the </a:t>
            </a:r>
            <a:r>
              <a:rPr lang="en-US" altLang="en-US" i="1"/>
              <a:t>Oracle9i Database Performance Tuning</a:t>
            </a:r>
            <a:r>
              <a:rPr lang="en-US" altLang="en-US"/>
              <a:t> course.</a:t>
            </a:r>
          </a:p>
          <a:p>
            <a:endParaRPr lang="vi-VN"/>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234968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196873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9/10/2022</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
        <p:nvSpPr>
          <p:cNvPr id="3" name="Action Button: Home 2">
            <a:hlinkClick r:id="rId2" action="ppaction://hlinksldjump" highlightClick="1"/>
          </p:cNvPr>
          <p:cNvSpPr/>
          <p:nvPr userDrawn="1"/>
        </p:nvSpPr>
        <p:spPr>
          <a:xfrm>
            <a:off x="11611970" y="6329034"/>
            <a:ext cx="523164" cy="501648"/>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9/10/2022</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9.xml"/><Relationship Id="rId4" Type="http://schemas.openxmlformats.org/officeDocument/2006/relationships/slide" Target="slide13.xml"/></Relationships>
</file>

<file path=ppt/slides/_rels/slide3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917" y="1010351"/>
            <a:ext cx="10515600" cy="2387600"/>
          </a:xfrm>
        </p:spPr>
        <p:txBody>
          <a:bodyPr/>
          <a:lstStyle/>
          <a:p>
            <a:pPr algn="ctr"/>
            <a:r>
              <a:rPr lang="en-US" b="1" dirty="0">
                <a:effectLst>
                  <a:outerShdw blurRad="38100" dist="38100" dir="2700000" algn="tl">
                    <a:srgbClr val="000000">
                      <a:alpha val="43137"/>
                    </a:srgbClr>
                  </a:outerShdw>
                </a:effectLst>
              </a:rPr>
              <a:t>CÁC THÀNH PHẦN CẤU TRÚC CỦA ORACLE</a:t>
            </a:r>
          </a:p>
        </p:txBody>
      </p:sp>
      <p:sp>
        <p:nvSpPr>
          <p:cNvPr id="3" name="Subtitle 2"/>
          <p:cNvSpPr>
            <a:spLocks noGrp="1"/>
          </p:cNvSpPr>
          <p:nvPr>
            <p:ph type="subTitle" idx="1"/>
          </p:nvPr>
        </p:nvSpPr>
        <p:spPr>
          <a:xfrm>
            <a:off x="5472332" y="4907230"/>
            <a:ext cx="6469148" cy="1747570"/>
          </a:xfrm>
        </p:spPr>
        <p:txBody>
          <a:bodyPr>
            <a:noAutofit/>
          </a:body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https://sites.google.com/site/viethung92gtvt/oracle-dba</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 </a:t>
            </a:r>
            <a:r>
              <a:rPr lang="en-US" sz="1800" b="1">
                <a:solidFill>
                  <a:schemeClr val="accent1">
                    <a:lumMod val="75000"/>
                  </a:schemeClr>
                </a:solidFill>
                <a:hlinkClick r:id="rId4"/>
              </a:rPr>
              <a:t>viethung92gtvt@gmail.com</a:t>
            </a:r>
            <a:endParaRPr lang="en-US" sz="1800" b="1">
              <a:solidFill>
                <a:schemeClr val="accent1">
                  <a:lumMod val="75000"/>
                </a:schemeClr>
              </a:solidFill>
            </a:endParaRP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 files</a:t>
            </a:r>
          </a:p>
        </p:txBody>
      </p:sp>
      <p:sp>
        <p:nvSpPr>
          <p:cNvPr id="3" name="Rectangle 2"/>
          <p:cNvSpPr/>
          <p:nvPr/>
        </p:nvSpPr>
        <p:spPr>
          <a:xfrm>
            <a:off x="469313" y="1067991"/>
            <a:ext cx="11239499" cy="2677656"/>
          </a:xfrm>
          <a:prstGeom prst="rect">
            <a:avLst/>
          </a:prstGeom>
        </p:spPr>
        <p:txBody>
          <a:bodyPr wrap="square">
            <a:spAutoFit/>
          </a:bodyPr>
          <a:lstStyle/>
          <a:p>
            <a:pPr marL="342900"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Đây là tập tin hết sức quan trọng với database, nếu không có nó sẽ không open được database. Tập tin này chứa </a:t>
            </a:r>
            <a:r>
              <a:rPr lang="en-US" sz="2400">
                <a:latin typeface="Times New Roman" panose="02020603050405020304" pitchFamily="18" charset="0"/>
                <a:cs typeface="Times New Roman" panose="02020603050405020304" pitchFamily="18" charset="0"/>
              </a:rPr>
              <a:t>thông tin mô tả </a:t>
            </a:r>
            <a:r>
              <a:rPr lang="vi-VN" sz="2400">
                <a:latin typeface="Times New Roman" panose="02020603050405020304" pitchFamily="18" charset="0"/>
                <a:cs typeface="Times New Roman" panose="02020603050405020304" pitchFamily="18" charset="0"/>
              </a:rPr>
              <a:t>về database, như tên database, vị trí các data files, redo log files, thông tin về backup,…</a:t>
            </a:r>
          </a:p>
          <a:p>
            <a:pPr marL="342900"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Do là tập tin quan trọng, nên chúng ta cần nhân bản file này ra làm </a:t>
            </a:r>
            <a:r>
              <a:rPr lang="en-US" sz="2400">
                <a:latin typeface="Times New Roman" panose="02020603050405020304" pitchFamily="18" charset="0"/>
                <a:cs typeface="Times New Roman" panose="02020603050405020304" pitchFamily="18" charset="0"/>
              </a:rPr>
              <a:t>nhiều </a:t>
            </a:r>
            <a:r>
              <a:rPr lang="vi-VN" sz="2400">
                <a:latin typeface="Times New Roman" panose="02020603050405020304" pitchFamily="18" charset="0"/>
                <a:cs typeface="Times New Roman" panose="02020603050405020304" pitchFamily="18" charset="0"/>
              </a:rPr>
              <a:t>bản ở các vị trí lưu trữ khác nhau, để trong trường hợp 1 file bị </a:t>
            </a:r>
            <a:r>
              <a:rPr lang="en-US" sz="2400">
                <a:latin typeface="Times New Roman" panose="02020603050405020304" pitchFamily="18" charset="0"/>
                <a:cs typeface="Times New Roman" panose="02020603050405020304" pitchFamily="18" charset="0"/>
              </a:rPr>
              <a:t>lỗi</a:t>
            </a:r>
            <a:r>
              <a:rPr lang="vi-VN" sz="2400">
                <a:latin typeface="Times New Roman" panose="02020603050405020304" pitchFamily="18" charset="0"/>
                <a:cs typeface="Times New Roman" panose="02020603050405020304" pitchFamily="18" charset="0"/>
              </a:rPr>
              <a:t> vẫn còn các file còn lại, đảm bảo hệ thống hoạt động.</a:t>
            </a:r>
          </a:p>
          <a:p>
            <a:pPr marL="342900" indent="-342900">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Các tập tin này hay có đuôi là </a:t>
            </a:r>
            <a:r>
              <a:rPr lang="vi-VN" sz="2400" b="1">
                <a:latin typeface="Times New Roman" panose="02020603050405020304" pitchFamily="18" charset="0"/>
                <a:cs typeface="Times New Roman" panose="02020603050405020304" pitchFamily="18" charset="0"/>
              </a:rPr>
              <a:t>.ctl</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4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redo log files</a:t>
            </a:r>
          </a:p>
        </p:txBody>
      </p:sp>
      <p:sp>
        <p:nvSpPr>
          <p:cNvPr id="3" name="Rectangle 2"/>
          <p:cNvSpPr/>
          <p:nvPr/>
        </p:nvSpPr>
        <p:spPr>
          <a:xfrm>
            <a:off x="469313" y="1067991"/>
            <a:ext cx="11239499" cy="4524315"/>
          </a:xfrm>
          <a:prstGeom prst="rect">
            <a:avLst/>
          </a:prstGeom>
        </p:spPr>
        <p:txBody>
          <a:bodyPr wrap="square">
            <a:spAutoFit/>
          </a:bodyPr>
          <a:lstStyle/>
          <a:p>
            <a:r>
              <a:rPr lang="vi-VN" sz="2400">
                <a:latin typeface="Times New Roman" panose="02020603050405020304" pitchFamily="18" charset="0"/>
                <a:cs typeface="Times New Roman" panose="02020603050405020304" pitchFamily="18" charset="0"/>
              </a:rPr>
              <a:t>Đây chính là các tập tin mà process LGWR ghi dữ liệu ra từ Redo log buffer. Các tập tin này cần thiết trong trường hợp instance </a:t>
            </a:r>
            <a:r>
              <a:rPr lang="en-US" sz="2400">
                <a:latin typeface="Times New Roman" panose="02020603050405020304" pitchFamily="18" charset="0"/>
                <a:cs typeface="Times New Roman" panose="02020603050405020304" pitchFamily="18" charset="0"/>
              </a:rPr>
              <a:t>bị lỗi</a:t>
            </a:r>
            <a:r>
              <a:rPr lang="vi-VN" sz="2400">
                <a:latin typeface="Times New Roman" panose="02020603050405020304" pitchFamily="18" charset="0"/>
                <a:cs typeface="Times New Roman" panose="02020603050405020304" pitchFamily="18" charset="0"/>
              </a:rPr>
              <a:t>, phải recover lại.</a:t>
            </a:r>
          </a:p>
          <a:p>
            <a:r>
              <a:rPr lang="vi-VN" sz="2400">
                <a:latin typeface="Times New Roman" panose="02020603050405020304" pitchFamily="18" charset="0"/>
                <a:cs typeface="Times New Roman" panose="02020603050405020304" pitchFamily="18" charset="0"/>
              </a:rPr>
              <a:t>Các redo log files được chia vào các log group. Mỗi log group cũng nên có 2 redo log files trở lên</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để đảm bảo khi có 1 file </a:t>
            </a:r>
            <a:r>
              <a:rPr lang="en-US" sz="2400">
                <a:latin typeface="Times New Roman" panose="02020603050405020304" pitchFamily="18" charset="0"/>
                <a:cs typeface="Times New Roman" panose="02020603050405020304" pitchFamily="18" charset="0"/>
              </a:rPr>
              <a:t>lỗi</a:t>
            </a:r>
            <a:r>
              <a:rPr lang="vi-VN" sz="2400">
                <a:latin typeface="Times New Roman" panose="02020603050405020304" pitchFamily="18" charset="0"/>
                <a:cs typeface="Times New Roman" panose="02020603050405020304" pitchFamily="18" charset="0"/>
              </a:rPr>
              <a:t> thì vẫn còn file còn lại để hệ thống hoạt động.</a:t>
            </a:r>
          </a:p>
          <a:p>
            <a:r>
              <a:rPr lang="en-US" sz="2400">
                <a:latin typeface="Times New Roman" panose="02020603050405020304" pitchFamily="18" charset="0"/>
                <a:cs typeface="Times New Roman" panose="02020603050405020304" pitchFamily="18" charset="0"/>
              </a:rPr>
              <a:t>Cần </a:t>
            </a:r>
            <a:r>
              <a:rPr lang="vi-VN" sz="2400">
                <a:latin typeface="Times New Roman" panose="02020603050405020304" pitchFamily="18" charset="0"/>
                <a:cs typeface="Times New Roman" panose="02020603050405020304" pitchFamily="18" charset="0"/>
              </a:rPr>
              <a:t>ít nhất 2 log group trong database. </a:t>
            </a:r>
          </a:p>
          <a:p>
            <a:r>
              <a:rPr lang="vi-VN" sz="2400">
                <a:latin typeface="Times New Roman" panose="02020603050405020304" pitchFamily="18" charset="0"/>
                <a:cs typeface="Times New Roman" panose="02020603050405020304" pitchFamily="18" charset="0"/>
              </a:rPr>
              <a:t> </a:t>
            </a:r>
          </a:p>
          <a:p>
            <a:r>
              <a:rPr lang="vi-VN" sz="2400">
                <a:latin typeface="Times New Roman" panose="02020603050405020304" pitchFamily="18" charset="0"/>
                <a:cs typeface="Times New Roman" panose="02020603050405020304" pitchFamily="18" charset="0"/>
              </a:rPr>
              <a:t>Khi hoạt động, log group có thể có các trạng thái sau:</a:t>
            </a:r>
          </a:p>
          <a:p>
            <a:r>
              <a:rPr lang="vi-VN" sz="2400" b="1">
                <a:latin typeface="Times New Roman" panose="02020603050405020304" pitchFamily="18" charset="0"/>
                <a:cs typeface="Times New Roman" panose="02020603050405020304" pitchFamily="18" charset="0"/>
              </a:rPr>
              <a:t>UNUSED</a:t>
            </a:r>
            <a:r>
              <a:rPr lang="vi-VN" sz="2400">
                <a:latin typeface="Times New Roman" panose="02020603050405020304" pitchFamily="18" charset="0"/>
                <a:cs typeface="Times New Roman" panose="02020603050405020304" pitchFamily="18" charset="0"/>
              </a:rPr>
              <a:t>: log group mới tạo, chưa sử dụng bao giờ</a:t>
            </a:r>
          </a:p>
          <a:p>
            <a:r>
              <a:rPr lang="vi-VN" sz="2400" b="1">
                <a:latin typeface="Times New Roman" panose="02020603050405020304" pitchFamily="18" charset="0"/>
                <a:cs typeface="Times New Roman" panose="02020603050405020304" pitchFamily="18" charset="0"/>
              </a:rPr>
              <a:t>CURRENT</a:t>
            </a:r>
            <a:r>
              <a:rPr lang="vi-VN" sz="2400">
                <a:latin typeface="Times New Roman" panose="02020603050405020304" pitchFamily="18" charset="0"/>
                <a:cs typeface="Times New Roman" panose="02020603050405020304" pitchFamily="18" charset="0"/>
              </a:rPr>
              <a:t>: log group đang được ghi dữ liệu</a:t>
            </a:r>
          </a:p>
          <a:p>
            <a:r>
              <a:rPr lang="vi-VN" sz="2400" b="1">
                <a:latin typeface="Times New Roman" panose="02020603050405020304" pitchFamily="18" charset="0"/>
                <a:cs typeface="Times New Roman" panose="02020603050405020304" pitchFamily="18" charset="0"/>
              </a:rPr>
              <a:t>ACTIVE</a:t>
            </a:r>
            <a:r>
              <a:rPr lang="vi-VN" sz="2400">
                <a:latin typeface="Times New Roman" panose="02020603050405020304" pitchFamily="18" charset="0"/>
                <a:cs typeface="Times New Roman" panose="02020603050405020304" pitchFamily="18" charset="0"/>
              </a:rPr>
              <a:t>: log group đang không ghi dữ liệu, nhưng đang cần phòng trường hợp instance </a:t>
            </a:r>
            <a:r>
              <a:rPr lang="en-US" sz="2400">
                <a:latin typeface="Times New Roman" panose="02020603050405020304" pitchFamily="18" charset="0"/>
                <a:cs typeface="Times New Roman" panose="02020603050405020304" pitchFamily="18" charset="0"/>
              </a:rPr>
              <a:t>lỗi</a:t>
            </a:r>
            <a:endParaRPr lang="vi-VN" sz="2400">
              <a:latin typeface="Times New Roman" panose="02020603050405020304" pitchFamily="18" charset="0"/>
              <a:cs typeface="Times New Roman" panose="02020603050405020304" pitchFamily="18" charset="0"/>
            </a:endParaRPr>
          </a:p>
          <a:p>
            <a:r>
              <a:rPr lang="vi-VN" sz="2400" b="1">
                <a:latin typeface="Times New Roman" panose="02020603050405020304" pitchFamily="18" charset="0"/>
                <a:cs typeface="Times New Roman" panose="02020603050405020304" pitchFamily="18" charset="0"/>
              </a:rPr>
              <a:t>INACTIVE</a:t>
            </a:r>
            <a:r>
              <a:rPr lang="vi-VN" sz="2400">
                <a:latin typeface="Times New Roman" panose="02020603050405020304" pitchFamily="18" charset="0"/>
                <a:cs typeface="Times New Roman" panose="02020603050405020304" pitchFamily="18" charset="0"/>
              </a:rPr>
              <a:t>: log group đang không ghi dữ liệu, không cần trong trường hợp instance </a:t>
            </a:r>
            <a:r>
              <a:rPr lang="en-US" sz="2400">
                <a:latin typeface="Times New Roman" panose="02020603050405020304" pitchFamily="18" charset="0"/>
                <a:cs typeface="Times New Roman" panose="02020603050405020304" pitchFamily="18" charset="0"/>
              </a:rPr>
              <a:t>lỗi.</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7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2. Oracle Database</a:t>
            </a:r>
            <a:endParaRPr lang="vi-VN"/>
          </a:p>
        </p:txBody>
      </p:sp>
      <p:sp>
        <p:nvSpPr>
          <p:cNvPr id="40" name="Rectangle 3"/>
          <p:cNvSpPr txBox="1">
            <a:spLocks noChangeArrowheads="1"/>
          </p:cNvSpPr>
          <p:nvPr/>
        </p:nvSpPr>
        <p:spPr bwMode="auto">
          <a:xfrm>
            <a:off x="920763" y="1686141"/>
            <a:ext cx="10563054" cy="83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Xác định xem khoảng trống CSDL được sử dụng như thế nào.</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Xét về hệ thống cấp bậc bao gồm các tablespaces, segments, extents,và blocks.</a:t>
            </a:r>
          </a:p>
        </p:txBody>
      </p:sp>
      <p:sp>
        <p:nvSpPr>
          <p:cNvPr id="41" name="Rectangle 4"/>
          <p:cNvSpPr>
            <a:spLocks noChangeArrowheads="1"/>
          </p:cNvSpPr>
          <p:nvPr/>
        </p:nvSpPr>
        <p:spPr bwMode="auto">
          <a:xfrm>
            <a:off x="4624315" y="2690998"/>
            <a:ext cx="2341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Tablespace</a:t>
            </a:r>
          </a:p>
        </p:txBody>
      </p:sp>
      <p:sp>
        <p:nvSpPr>
          <p:cNvPr id="42" name="Rectangle 5"/>
          <p:cNvSpPr>
            <a:spLocks noChangeArrowheads="1"/>
          </p:cNvSpPr>
          <p:nvPr/>
        </p:nvSpPr>
        <p:spPr bwMode="auto">
          <a:xfrm>
            <a:off x="5178353" y="3243448"/>
            <a:ext cx="1430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Datafile</a:t>
            </a:r>
          </a:p>
        </p:txBody>
      </p:sp>
      <p:sp>
        <p:nvSpPr>
          <p:cNvPr id="43" name="Oval 6"/>
          <p:cNvSpPr>
            <a:spLocks noChangeArrowheads="1"/>
          </p:cNvSpPr>
          <p:nvPr/>
        </p:nvSpPr>
        <p:spPr bwMode="auto">
          <a:xfrm>
            <a:off x="3352728" y="4472173"/>
            <a:ext cx="4886325" cy="800100"/>
          </a:xfrm>
          <a:prstGeom prst="ellipse">
            <a:avLst/>
          </a:prstGeom>
          <a:noFill/>
          <a:ln w="28575">
            <a:solidFill>
              <a:srgbClr val="00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 name="AutoShape 7"/>
          <p:cNvSpPr>
            <a:spLocks noChangeArrowheads="1"/>
          </p:cNvSpPr>
          <p:nvPr/>
        </p:nvSpPr>
        <p:spPr bwMode="blackWhite">
          <a:xfrm>
            <a:off x="3717853" y="3545073"/>
            <a:ext cx="1960562" cy="1454150"/>
          </a:xfrm>
          <a:prstGeom prst="cube">
            <a:avLst>
              <a:gd name="adj" fmla="val 24995"/>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 name="AutoShape 8"/>
          <p:cNvSpPr>
            <a:spLocks noChangeArrowheads="1"/>
          </p:cNvSpPr>
          <p:nvPr/>
        </p:nvSpPr>
        <p:spPr bwMode="blackWhite">
          <a:xfrm>
            <a:off x="3846440" y="4597585"/>
            <a:ext cx="1258888" cy="382588"/>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 name="AutoShape 9"/>
          <p:cNvSpPr>
            <a:spLocks noChangeArrowheads="1"/>
          </p:cNvSpPr>
          <p:nvPr/>
        </p:nvSpPr>
        <p:spPr bwMode="blackWhite">
          <a:xfrm>
            <a:off x="3846440" y="4300723"/>
            <a:ext cx="1258888"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 name="AutoShape 10"/>
          <p:cNvSpPr>
            <a:spLocks noChangeArrowheads="1"/>
          </p:cNvSpPr>
          <p:nvPr/>
        </p:nvSpPr>
        <p:spPr bwMode="blackWhite">
          <a:xfrm>
            <a:off x="3846440" y="4005448"/>
            <a:ext cx="1258888"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 name="AutoShape 11"/>
          <p:cNvSpPr>
            <a:spLocks noChangeArrowheads="1"/>
          </p:cNvSpPr>
          <p:nvPr/>
        </p:nvSpPr>
        <p:spPr bwMode="auto">
          <a:xfrm>
            <a:off x="3908353" y="4137210"/>
            <a:ext cx="369887"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9" name="AutoShape 12"/>
          <p:cNvSpPr>
            <a:spLocks noChangeArrowheads="1"/>
          </p:cNvSpPr>
          <p:nvPr/>
        </p:nvSpPr>
        <p:spPr bwMode="auto">
          <a:xfrm>
            <a:off x="4354440" y="4137210"/>
            <a:ext cx="369888"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AutoShape 13"/>
          <p:cNvSpPr>
            <a:spLocks noChangeArrowheads="1"/>
          </p:cNvSpPr>
          <p:nvPr/>
        </p:nvSpPr>
        <p:spPr bwMode="auto">
          <a:xfrm>
            <a:off x="3908353" y="4434073"/>
            <a:ext cx="369887"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AutoShape 14"/>
          <p:cNvSpPr>
            <a:spLocks noChangeArrowheads="1"/>
          </p:cNvSpPr>
          <p:nvPr/>
        </p:nvSpPr>
        <p:spPr bwMode="auto">
          <a:xfrm>
            <a:off x="4354440" y="4434073"/>
            <a:ext cx="369888"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AutoShape 15"/>
          <p:cNvSpPr>
            <a:spLocks noChangeArrowheads="1"/>
          </p:cNvSpPr>
          <p:nvPr/>
        </p:nvSpPr>
        <p:spPr bwMode="auto">
          <a:xfrm>
            <a:off x="3908353" y="4727760"/>
            <a:ext cx="369887"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AutoShape 16"/>
          <p:cNvSpPr>
            <a:spLocks noChangeArrowheads="1"/>
          </p:cNvSpPr>
          <p:nvPr/>
        </p:nvSpPr>
        <p:spPr bwMode="auto">
          <a:xfrm>
            <a:off x="4354440" y="4727760"/>
            <a:ext cx="369888"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Rectangle 17"/>
          <p:cNvSpPr>
            <a:spLocks noChangeArrowheads="1"/>
          </p:cNvSpPr>
          <p:nvPr/>
        </p:nvSpPr>
        <p:spPr bwMode="auto">
          <a:xfrm>
            <a:off x="4043290" y="3543485"/>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Segment</a:t>
            </a:r>
          </a:p>
        </p:txBody>
      </p:sp>
      <p:sp>
        <p:nvSpPr>
          <p:cNvPr id="55" name="Rectangle 18"/>
          <p:cNvSpPr>
            <a:spLocks noChangeArrowheads="1"/>
          </p:cNvSpPr>
          <p:nvPr/>
        </p:nvSpPr>
        <p:spPr bwMode="auto">
          <a:xfrm>
            <a:off x="6100690" y="4915085"/>
            <a:ext cx="1062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Blocks</a:t>
            </a:r>
          </a:p>
        </p:txBody>
      </p:sp>
      <p:sp>
        <p:nvSpPr>
          <p:cNvPr id="56" name="Rectangle 19"/>
          <p:cNvSpPr>
            <a:spLocks noChangeArrowheads="1"/>
          </p:cNvSpPr>
          <p:nvPr/>
        </p:nvSpPr>
        <p:spPr bwMode="auto">
          <a:xfrm>
            <a:off x="4351265" y="4915085"/>
            <a:ext cx="114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Extent</a:t>
            </a:r>
          </a:p>
        </p:txBody>
      </p:sp>
      <p:sp>
        <p:nvSpPr>
          <p:cNvPr id="57" name="AutoShape 20"/>
          <p:cNvSpPr>
            <a:spLocks noChangeArrowheads="1"/>
          </p:cNvSpPr>
          <p:nvPr/>
        </p:nvSpPr>
        <p:spPr bwMode="blackWhite">
          <a:xfrm>
            <a:off x="6011790" y="3510148"/>
            <a:ext cx="1960563" cy="1454150"/>
          </a:xfrm>
          <a:prstGeom prst="cube">
            <a:avLst>
              <a:gd name="adj" fmla="val 24995"/>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8" name="AutoShape 21"/>
          <p:cNvSpPr>
            <a:spLocks noChangeArrowheads="1"/>
          </p:cNvSpPr>
          <p:nvPr/>
        </p:nvSpPr>
        <p:spPr bwMode="blackWhite">
          <a:xfrm>
            <a:off x="6140378" y="4562660"/>
            <a:ext cx="1258887" cy="382588"/>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9" name="AutoShape 22"/>
          <p:cNvSpPr>
            <a:spLocks noChangeArrowheads="1"/>
          </p:cNvSpPr>
          <p:nvPr/>
        </p:nvSpPr>
        <p:spPr bwMode="blackWhite">
          <a:xfrm>
            <a:off x="6140378" y="4265798"/>
            <a:ext cx="1258887"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AutoShape 23"/>
          <p:cNvSpPr>
            <a:spLocks noChangeArrowheads="1"/>
          </p:cNvSpPr>
          <p:nvPr/>
        </p:nvSpPr>
        <p:spPr bwMode="blackWhite">
          <a:xfrm>
            <a:off x="6140378" y="3970523"/>
            <a:ext cx="1258887" cy="384175"/>
          </a:xfrm>
          <a:prstGeom prst="cube">
            <a:avLst>
              <a:gd name="adj" fmla="val 24995"/>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AutoShape 24"/>
          <p:cNvSpPr>
            <a:spLocks noChangeArrowheads="1"/>
          </p:cNvSpPr>
          <p:nvPr/>
        </p:nvSpPr>
        <p:spPr bwMode="auto">
          <a:xfrm>
            <a:off x="6202290" y="4102285"/>
            <a:ext cx="369888"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AutoShape 25"/>
          <p:cNvSpPr>
            <a:spLocks noChangeArrowheads="1"/>
          </p:cNvSpPr>
          <p:nvPr/>
        </p:nvSpPr>
        <p:spPr bwMode="auto">
          <a:xfrm>
            <a:off x="6648378" y="4102285"/>
            <a:ext cx="369887" cy="219075"/>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AutoShape 26"/>
          <p:cNvSpPr>
            <a:spLocks noChangeArrowheads="1"/>
          </p:cNvSpPr>
          <p:nvPr/>
        </p:nvSpPr>
        <p:spPr bwMode="auto">
          <a:xfrm>
            <a:off x="6202290" y="4399148"/>
            <a:ext cx="369888"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AutoShape 27"/>
          <p:cNvSpPr>
            <a:spLocks noChangeArrowheads="1"/>
          </p:cNvSpPr>
          <p:nvPr/>
        </p:nvSpPr>
        <p:spPr bwMode="auto">
          <a:xfrm>
            <a:off x="6648378" y="4399148"/>
            <a:ext cx="369887" cy="217487"/>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AutoShape 28"/>
          <p:cNvSpPr>
            <a:spLocks noChangeArrowheads="1"/>
          </p:cNvSpPr>
          <p:nvPr/>
        </p:nvSpPr>
        <p:spPr bwMode="auto">
          <a:xfrm>
            <a:off x="6202290" y="4692835"/>
            <a:ext cx="369888"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AutoShape 29"/>
          <p:cNvSpPr>
            <a:spLocks noChangeArrowheads="1"/>
          </p:cNvSpPr>
          <p:nvPr/>
        </p:nvSpPr>
        <p:spPr bwMode="auto">
          <a:xfrm>
            <a:off x="6648378" y="4692835"/>
            <a:ext cx="369887" cy="220663"/>
          </a:xfrm>
          <a:prstGeom prst="cube">
            <a:avLst>
              <a:gd name="adj" fmla="val 24995"/>
            </a:avLst>
          </a:prstGeom>
          <a:solidFill>
            <a:srgbClr val="CC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Rectangle 30"/>
          <p:cNvSpPr>
            <a:spLocks noChangeArrowheads="1"/>
          </p:cNvSpPr>
          <p:nvPr/>
        </p:nvSpPr>
        <p:spPr bwMode="auto">
          <a:xfrm>
            <a:off x="6329290" y="350221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Segment</a:t>
            </a:r>
          </a:p>
        </p:txBody>
      </p:sp>
      <p:sp>
        <p:nvSpPr>
          <p:cNvPr id="68" name="Line 31"/>
          <p:cNvSpPr>
            <a:spLocks noChangeShapeType="1"/>
          </p:cNvSpPr>
          <p:nvPr/>
        </p:nvSpPr>
        <p:spPr bwMode="auto">
          <a:xfrm>
            <a:off x="6381678" y="457218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Line 32"/>
          <p:cNvSpPr>
            <a:spLocks noChangeShapeType="1"/>
          </p:cNvSpPr>
          <p:nvPr/>
        </p:nvSpPr>
        <p:spPr bwMode="auto">
          <a:xfrm>
            <a:off x="6800778" y="457218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Line 33"/>
          <p:cNvSpPr>
            <a:spLocks noChangeShapeType="1"/>
          </p:cNvSpPr>
          <p:nvPr/>
        </p:nvSpPr>
        <p:spPr bwMode="auto">
          <a:xfrm>
            <a:off x="4783065" y="4578535"/>
            <a:ext cx="0" cy="406400"/>
          </a:xfrm>
          <a:prstGeom prst="line">
            <a:avLst/>
          </a:prstGeom>
          <a:noFill/>
          <a:ln w="25400">
            <a:solidFill>
              <a:srgbClr val="000000"/>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71" name="Group 34"/>
          <p:cNvGrpSpPr>
            <a:grpSpLocks/>
          </p:cNvGrpSpPr>
          <p:nvPr/>
        </p:nvGrpSpPr>
        <p:grpSpPr bwMode="auto">
          <a:xfrm>
            <a:off x="3346378" y="3257735"/>
            <a:ext cx="4899025" cy="1638300"/>
            <a:chOff x="1329" y="2464"/>
            <a:chExt cx="3086" cy="989"/>
          </a:xfrm>
        </p:grpSpPr>
        <p:sp>
          <p:nvSpPr>
            <p:cNvPr id="72" name="Line 35"/>
            <p:cNvSpPr>
              <a:spLocks noChangeShapeType="1"/>
            </p:cNvSpPr>
            <p:nvPr/>
          </p:nvSpPr>
          <p:spPr bwMode="auto">
            <a:xfrm>
              <a:off x="1329" y="2647"/>
              <a:ext cx="0" cy="80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Line 36"/>
            <p:cNvSpPr>
              <a:spLocks noChangeShapeType="1"/>
            </p:cNvSpPr>
            <p:nvPr/>
          </p:nvSpPr>
          <p:spPr bwMode="auto">
            <a:xfrm>
              <a:off x="4415" y="2647"/>
              <a:ext cx="0" cy="80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37"/>
            <p:cNvSpPr>
              <a:spLocks noChangeArrowheads="1"/>
            </p:cNvSpPr>
            <p:nvPr/>
          </p:nvSpPr>
          <p:spPr bwMode="auto">
            <a:xfrm>
              <a:off x="1333" y="2464"/>
              <a:ext cx="3078" cy="366"/>
            </a:xfrm>
            <a:prstGeom prst="ellipse">
              <a:avLst/>
            </a:prstGeom>
            <a:noFill/>
            <a:ln w="28575">
              <a:solidFill>
                <a:srgbClr val="000000"/>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5" name="Rectangle 74"/>
          <p:cNvSpPr/>
          <p:nvPr/>
        </p:nvSpPr>
        <p:spPr>
          <a:xfrm>
            <a:off x="4714622" y="956546"/>
            <a:ext cx="2448106" cy="523220"/>
          </a:xfrm>
          <a:prstGeom prst="rect">
            <a:avLst/>
          </a:prstGeom>
        </p:spPr>
        <p:txBody>
          <a:bodyPr wrap="none">
            <a:spAutoFit/>
          </a:bodyPr>
          <a:lstStyle/>
          <a:p>
            <a:r>
              <a:rPr lang="en-US" altLang="en-US" sz="2800" b="1">
                <a:latin typeface="Times New Roman" panose="02020603050405020304" pitchFamily="18" charset="0"/>
                <a:cs typeface="Times New Roman" panose="02020603050405020304" pitchFamily="18" charset="0"/>
              </a:rPr>
              <a:t>Cấu trúc logic </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15593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CẤU TRÚC BỘ NHỚ</a:t>
            </a:r>
          </a:p>
        </p:txBody>
      </p:sp>
      <p:sp>
        <p:nvSpPr>
          <p:cNvPr id="4" name="Rectangle 3"/>
          <p:cNvSpPr txBox="1">
            <a:spLocks noChangeArrowheads="1"/>
          </p:cNvSpPr>
          <p:nvPr/>
        </p:nvSpPr>
        <p:spPr>
          <a:xfrm>
            <a:off x="173360" y="1057414"/>
            <a:ext cx="3484240" cy="5502412"/>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a:latin typeface="Times New Roman" panose="02020603050405020304" pitchFamily="18" charset="0"/>
                <a:cs typeface="Times New Roman" panose="02020603050405020304" pitchFamily="18" charset="0"/>
              </a:rPr>
              <a:t>Cấu trúc bộ nhớ của Oracle bao gồm hai vùng bộ nhớ đó là:</a:t>
            </a:r>
          </a:p>
          <a:p>
            <a:pPr marL="228600" lvl="1" algn="just"/>
            <a:r>
              <a:rPr lang="en-US" altLang="en-US">
                <a:latin typeface="Times New Roman" panose="02020603050405020304" pitchFamily="18" charset="0"/>
                <a:cs typeface="Times New Roman" panose="02020603050405020304" pitchFamily="18" charset="0"/>
              </a:rPr>
              <a:t>Vùng nhớ hệ thống (System Global Area - SGA) được cấp phát khi instance khởi tạo, và đây là một thành phần cơ bản của một  Oracle instance</a:t>
            </a:r>
          </a:p>
          <a:p>
            <a:pPr marL="228600" lvl="1" algn="just"/>
            <a:r>
              <a:rPr lang="en-US" altLang="en-US">
                <a:latin typeface="Times New Roman" panose="02020603050405020304" pitchFamily="18" charset="0"/>
                <a:cs typeface="Times New Roman" panose="02020603050405020304" pitchFamily="18" charset="0"/>
              </a:rPr>
              <a:t>Vùng nhớ chương trình (Program Global Area-PGA): được cấp phát khi server process khởi tạo</a:t>
            </a:r>
          </a:p>
        </p:txBody>
      </p:sp>
      <p:pic>
        <p:nvPicPr>
          <p:cNvPr id="1026" name="Picture 2" descr="sga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924" y="1354137"/>
            <a:ext cx="7445605" cy="478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276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 System Global Area - SGA</a:t>
            </a:r>
            <a:endParaRPr lang="vi-VN"/>
          </a:p>
        </p:txBody>
      </p:sp>
      <p:sp>
        <p:nvSpPr>
          <p:cNvPr id="3" name="Rectangle 2"/>
          <p:cNvSpPr/>
          <p:nvPr/>
        </p:nvSpPr>
        <p:spPr>
          <a:xfrm>
            <a:off x="827949" y="996651"/>
            <a:ext cx="10522227" cy="3354765"/>
          </a:xfrm>
          <a:prstGeom prst="rect">
            <a:avLst/>
          </a:prstGeom>
        </p:spPr>
        <p:txBody>
          <a:bodyPr wrap="square">
            <a:spAutoFit/>
          </a:bodyPr>
          <a:lstStyle/>
          <a:p>
            <a:pPr marL="457200" indent="-457200" algn="just">
              <a:spcBef>
                <a:spcPts val="600"/>
              </a:spcBef>
              <a:spcAft>
                <a:spcPts val="600"/>
              </a:spcAft>
              <a:buClr>
                <a:srgbClr val="FF0000"/>
              </a:buClr>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SGA là vùng bộ nhớ chia sẻ chứa dữ dữ liệu và các thông tin điều khiển của Oracle server. </a:t>
            </a:r>
          </a:p>
          <a:p>
            <a:pPr marL="457200" indent="-457200" algn="just">
              <a:spcBef>
                <a:spcPts val="600"/>
              </a:spcBef>
              <a:spcAft>
                <a:spcPts val="600"/>
              </a:spcAft>
              <a:buClr>
                <a:srgbClr val="FF0000"/>
              </a:buClr>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SGA được cấp phát (allocated) trong bộ nhớ của máy tính mà Oracle server đang hoạt động trên đó. </a:t>
            </a:r>
          </a:p>
          <a:p>
            <a:pPr marL="457200" indent="-457200" algn="just">
              <a:spcBef>
                <a:spcPts val="600"/>
              </a:spcBef>
              <a:spcAft>
                <a:spcPts val="600"/>
              </a:spcAft>
              <a:buClr>
                <a:srgbClr val="FF0000"/>
              </a:buClr>
              <a:buFont typeface="Arial" panose="020B0604020202020204" pitchFamily="34" charset="0"/>
              <a:buChar char="•"/>
            </a:pPr>
            <a:r>
              <a:rPr lang="en-US" sz="2400">
                <a:latin typeface="Times New Roman" panose="02020603050405020304" pitchFamily="18" charset="0"/>
                <a:ea typeface="Batang" panose="02030600000101010101" pitchFamily="18" charset="-127"/>
                <a:cs typeface="Times New Roman" panose="02020603050405020304" pitchFamily="18" charset="0"/>
              </a:rPr>
              <a:t>Các User kết nối tới Oracle sẽ chia sẻ các dữ liệu có trong SGA, việc mở rộng không gian bộ nhớ cho SGA sẽ làm nâng cao hiệu suất của hệ thống, lưu trữ được nhiều dữ liệu trong hệ thống hơn đồng thời giảm thiểu các thao tác truy xuất đĩa (disk I/O).</a:t>
            </a:r>
            <a:endParaRPr lang="vi-VN" sz="2400">
              <a:effectLst/>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42544283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7675" y="-17876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1.1. Shared Pool</a:t>
            </a:r>
          </a:p>
        </p:txBody>
      </p:sp>
      <p:sp>
        <p:nvSpPr>
          <p:cNvPr id="5" name="Rectangle 8"/>
          <p:cNvSpPr>
            <a:spLocks noChangeArrowheads="1"/>
          </p:cNvSpPr>
          <p:nvPr/>
        </p:nvSpPr>
        <p:spPr bwMode="blackGray">
          <a:xfrm>
            <a:off x="8540750" y="5728710"/>
            <a:ext cx="3460750" cy="6699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1800">
                <a:latin typeface="Courier New" panose="02070309020205020404" pitchFamily="49" charset="0"/>
              </a:rPr>
              <a:t>ALTER SYSTEM SET </a:t>
            </a:r>
          </a:p>
          <a:p>
            <a:pPr>
              <a:spcBef>
                <a:spcPct val="0"/>
              </a:spcBef>
              <a:buClrTx/>
              <a:buFontTx/>
              <a:buNone/>
            </a:pPr>
            <a:r>
              <a:rPr lang="en-US" altLang="en-US" sz="1800">
                <a:latin typeface="Courier New" panose="02070309020205020404" pitchFamily="49" charset="0"/>
              </a:rPr>
              <a:t>SHARED_POOL_SIZE = 64M;</a:t>
            </a:r>
          </a:p>
        </p:txBody>
      </p:sp>
      <p:pic>
        <p:nvPicPr>
          <p:cNvPr id="2050" name="Picture 2" descr="Shared p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8003" y="815658"/>
            <a:ext cx="5923497" cy="43611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a:xfrm>
            <a:off x="-222916" y="815658"/>
            <a:ext cx="8209629" cy="4388765"/>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a:latin typeface="Times New Roman" panose="02020603050405020304" pitchFamily="18" charset="0"/>
                <a:cs typeface="Times New Roman" panose="02020603050405020304" pitchFamily="18" charset="0"/>
              </a:rPr>
              <a:t>Được sử dụng để lưu trữ:</a:t>
            </a:r>
          </a:p>
          <a:p>
            <a:pPr lvl="2" algn="just"/>
            <a:r>
              <a:rPr lang="en-US" altLang="en-US" sz="2400">
                <a:latin typeface="Times New Roman" panose="02020603050405020304" pitchFamily="18" charset="0"/>
                <a:cs typeface="Times New Roman" panose="02020603050405020304" pitchFamily="18" charset="0"/>
              </a:rPr>
              <a:t>Các lệnh SQL thực hiện gần đây nhất </a:t>
            </a:r>
          </a:p>
          <a:p>
            <a:pPr lvl="2" algn="just"/>
            <a:r>
              <a:rPr lang="en-US" altLang="en-US" sz="2400">
                <a:latin typeface="Times New Roman" panose="02020603050405020304" pitchFamily="18" charset="0"/>
                <a:cs typeface="Times New Roman" panose="02020603050405020304" pitchFamily="18" charset="0"/>
              </a:rPr>
              <a:t>Những định nghĩa dữ liệu được sử dụng gần đây nhất </a:t>
            </a:r>
          </a:p>
          <a:p>
            <a:pPr lvl="1" algn="just"/>
            <a:r>
              <a:rPr lang="en-US" altLang="en-US">
                <a:latin typeface="Times New Roman" panose="02020603050405020304" pitchFamily="18" charset="0"/>
                <a:cs typeface="Times New Roman" panose="02020603050405020304" pitchFamily="18" charset="0"/>
              </a:rPr>
              <a:t>Bao gồm hai cấu trúc bộ nhớ liên quan tới hoạt động chính:</a:t>
            </a:r>
          </a:p>
          <a:p>
            <a:pPr lvl="2" algn="just"/>
            <a:r>
              <a:rPr lang="en-US" altLang="en-US" sz="2400" b="1">
                <a:latin typeface="Times New Roman" panose="02020603050405020304" pitchFamily="18" charset="0"/>
                <a:cs typeface="Times New Roman" panose="02020603050405020304" pitchFamily="18" charset="0"/>
              </a:rPr>
              <a:t>Library Cache: </a:t>
            </a:r>
            <a:r>
              <a:rPr lang="en-US" altLang="en-US" sz="2400">
                <a:latin typeface="Times New Roman" panose="02020603050405020304" pitchFamily="18" charset="0"/>
                <a:cs typeface="Times New Roman" panose="02020603050405020304" pitchFamily="18" charset="0"/>
              </a:rPr>
              <a:t>Lưu trữ thông tin về các</a:t>
            </a:r>
          </a:p>
          <a:p>
            <a:pPr marL="914400" lvl="2" indent="0" algn="just">
              <a:buNone/>
            </a:pPr>
            <a:r>
              <a:rPr lang="en-US" altLang="en-US" sz="2400">
                <a:latin typeface="Times New Roman" panose="02020603050405020304" pitchFamily="18" charset="0"/>
                <a:cs typeface="Times New Roman" panose="02020603050405020304" pitchFamily="18" charset="0"/>
              </a:rPr>
              <a:t> lệnh SQL và PL/SQL được sử dụng gần </a:t>
            </a:r>
          </a:p>
          <a:p>
            <a:pPr marL="914400" lvl="2" indent="0" algn="just">
              <a:buNone/>
            </a:pPr>
            <a:r>
              <a:rPr lang="en-US" altLang="en-US" sz="2400">
                <a:latin typeface="Times New Roman" panose="02020603050405020304" pitchFamily="18" charset="0"/>
                <a:cs typeface="Times New Roman" panose="02020603050405020304" pitchFamily="18" charset="0"/>
              </a:rPr>
              <a:t>đây nhất.</a:t>
            </a:r>
          </a:p>
          <a:p>
            <a:pPr lvl="2" algn="just"/>
            <a:r>
              <a:rPr lang="en-US" altLang="en-US" sz="2400" b="1">
                <a:latin typeface="Times New Roman" panose="02020603050405020304" pitchFamily="18" charset="0"/>
                <a:cs typeface="Times New Roman" panose="02020603050405020304" pitchFamily="18" charset="0"/>
              </a:rPr>
              <a:t>Data Dictionary Cache: </a:t>
            </a:r>
            <a:r>
              <a:rPr lang="en-US" sz="2400">
                <a:latin typeface="Times New Roman" panose="02020603050405020304" pitchFamily="18" charset="0"/>
                <a:cs typeface="Times New Roman" panose="02020603050405020304" pitchFamily="18" charset="0"/>
              </a:rPr>
              <a:t>chứa các</a:t>
            </a:r>
          </a:p>
          <a:p>
            <a:pPr marL="914400" lvl="2" indent="0" algn="just">
              <a:buNone/>
            </a:pPr>
            <a:r>
              <a:rPr lang="en-US" sz="2400">
                <a:latin typeface="Times New Roman" panose="02020603050405020304" pitchFamily="18" charset="0"/>
                <a:cs typeface="Times New Roman" panose="02020603050405020304" pitchFamily="18" charset="0"/>
              </a:rPr>
              <a:t>thông tin về database, cấu trúc database, </a:t>
            </a:r>
          </a:p>
          <a:p>
            <a:pPr marL="914400" lvl="2" indent="0" algn="just">
              <a:buNone/>
            </a:pPr>
            <a:r>
              <a:rPr lang="en-US" sz="2400">
                <a:latin typeface="Times New Roman" panose="02020603050405020304" pitchFamily="18" charset="0"/>
                <a:cs typeface="Times New Roman" panose="02020603050405020304" pitchFamily="18" charset="0"/>
              </a:rPr>
              <a:t>thông tin về user… để hỗ trợ trong việc </a:t>
            </a:r>
          </a:p>
          <a:p>
            <a:pPr marL="914400" lvl="2" indent="0" algn="just">
              <a:buNone/>
            </a:pPr>
            <a:r>
              <a:rPr lang="en-US" sz="2400">
                <a:latin typeface="Times New Roman" panose="02020603050405020304" pitchFamily="18" charset="0"/>
                <a:cs typeface="Times New Roman" panose="02020603050405020304" pitchFamily="18" charset="0"/>
              </a:rPr>
              <a:t>thực thi các câu lệnh.</a:t>
            </a:r>
          </a:p>
          <a:p>
            <a:pPr lvl="2" algn="just"/>
            <a:r>
              <a:rPr 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Được xác định kích cỡ qua tham số </a:t>
            </a:r>
            <a:r>
              <a:rPr lang="en-US" altLang="en-US">
                <a:latin typeface="Times New Roman" panose="02020603050405020304" pitchFamily="18" charset="0"/>
                <a:cs typeface="Times New Roman" panose="02020603050405020304" pitchFamily="18" charset="0"/>
              </a:rPr>
              <a:t>SHARED_POOL_SIZE</a:t>
            </a:r>
          </a:p>
        </p:txBody>
      </p:sp>
    </p:spTree>
    <p:extLst>
      <p:ext uri="{BB962C8B-B14F-4D97-AF65-F5344CB8AC3E}">
        <p14:creationId xmlns:p14="http://schemas.microsoft.com/office/powerpoint/2010/main" val="415671096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ga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737" y="3280533"/>
            <a:ext cx="9393238" cy="357746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txBox="1">
            <a:spLocks noChangeArrowheads="1"/>
          </p:cNvSpPr>
          <p:nvPr/>
        </p:nvSpPr>
        <p:spPr>
          <a:xfrm>
            <a:off x="0" y="-14743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1.2. Database Buffer Cache</a:t>
            </a:r>
          </a:p>
        </p:txBody>
      </p:sp>
      <p:sp>
        <p:nvSpPr>
          <p:cNvPr id="20" name="Rectangle 19"/>
          <p:cNvSpPr txBox="1">
            <a:spLocks noChangeArrowheads="1"/>
          </p:cNvSpPr>
          <p:nvPr/>
        </p:nvSpPr>
        <p:spPr>
          <a:xfrm>
            <a:off x="735323" y="1069976"/>
            <a:ext cx="10405442" cy="223520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a:latin typeface="Times New Roman" panose="02020603050405020304" pitchFamily="18" charset="0"/>
                <a:cs typeface="Times New Roman" panose="02020603050405020304" pitchFamily="18" charset="0"/>
              </a:rPr>
              <a:t>Lưu trữ các bản sao của các khối dữ liệu lấy từ các data file. </a:t>
            </a:r>
          </a:p>
          <a:p>
            <a:pPr lvl="1"/>
            <a:r>
              <a:rPr lang="en-US" altLang="en-US">
                <a:latin typeface="Times New Roman" panose="02020603050405020304" pitchFamily="18" charset="0"/>
                <a:cs typeface="Times New Roman" panose="02020603050405020304" pitchFamily="18" charset="0"/>
              </a:rPr>
              <a:t>Cải thiện hoạt động khi truy vấn và cập nhật dữ liệu </a:t>
            </a:r>
          </a:p>
          <a:p>
            <a:pPr lvl="1"/>
            <a:r>
              <a:rPr lang="en-US" altLang="en-US">
                <a:latin typeface="Times New Roman" panose="02020603050405020304" pitchFamily="18" charset="0"/>
                <a:cs typeface="Times New Roman" panose="02020603050405020304" pitchFamily="18" charset="0"/>
              </a:rPr>
              <a:t>Được quản lý thông qua thuật toán </a:t>
            </a:r>
            <a:r>
              <a:rPr lang="en-US">
                <a:latin typeface="Times New Roman" panose="02020603050405020304" pitchFamily="18" charset="0"/>
                <a:cs typeface="Times New Roman" panose="02020603050405020304" pitchFamily="18" charset="0"/>
              </a:rPr>
              <a:t>least recently used (LRU)</a:t>
            </a:r>
          </a:p>
          <a:p>
            <a:pPr lvl="1"/>
            <a:r>
              <a:rPr lang="en-US" altLang="en-US">
                <a:latin typeface="Times New Roman" panose="02020603050405020304" pitchFamily="18" charset="0"/>
                <a:cs typeface="Times New Roman" panose="02020603050405020304" pitchFamily="18" charset="0"/>
              </a:rPr>
              <a:t>DB_BLOCK_SIZE xác định kích thước của 1 khối lưu trữ</a:t>
            </a:r>
          </a:p>
          <a:p>
            <a:pPr lvl="1"/>
            <a:r>
              <a:rPr lang="en-US">
                <a:latin typeface="Times New Roman" panose="02020603050405020304" pitchFamily="18" charset="0"/>
                <a:cs typeface="Times New Roman" panose="02020603050405020304" pitchFamily="18" charset="0"/>
              </a:rPr>
              <a:t>DB_BLOCK_BUFFERS xác định kích thước vùng đệm của db buffer cache</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92312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p:cNvSpPr txBox="1">
            <a:spLocks noChangeArrowheads="1"/>
          </p:cNvSpPr>
          <p:nvPr/>
        </p:nvSpPr>
        <p:spPr>
          <a:xfrm>
            <a:off x="201613" y="-14605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1.3. Redo Log Buffer</a:t>
            </a:r>
          </a:p>
        </p:txBody>
      </p:sp>
      <p:sp>
        <p:nvSpPr>
          <p:cNvPr id="4" name="Rectangle 19"/>
          <p:cNvSpPr txBox="1">
            <a:spLocks noChangeArrowheads="1"/>
          </p:cNvSpPr>
          <p:nvPr/>
        </p:nvSpPr>
        <p:spPr>
          <a:xfrm>
            <a:off x="922028" y="2705100"/>
            <a:ext cx="10494134" cy="1402343"/>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altLang="en-US">
              <a:latin typeface="Times New Roman" panose="02020603050405020304" pitchFamily="18" charset="0"/>
              <a:cs typeface="Times New Roman" panose="02020603050405020304" pitchFamily="18" charset="0"/>
            </a:endParaRPr>
          </a:p>
        </p:txBody>
      </p:sp>
      <p:pic>
        <p:nvPicPr>
          <p:cNvPr id="4098" name="Picture 2" descr="Redo Log 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442" y="3351311"/>
            <a:ext cx="9495257" cy="33242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33386" y="914916"/>
            <a:ext cx="11096625" cy="2308324"/>
          </a:xfrm>
          <a:prstGeom prst="rect">
            <a:avLst/>
          </a:prstGeom>
        </p:spPr>
        <p:txBody>
          <a:bodyPr wrap="square">
            <a:spAutoFit/>
          </a:bodyPr>
          <a:lstStyle/>
          <a:p>
            <a:pPr marL="342900" indent="-342900">
              <a:buFont typeface="Arial" panose="020B0604020202020204" pitchFamily="34" charset="0"/>
              <a:buChar char="•"/>
            </a:pPr>
            <a:r>
              <a:rPr lang="en-US" sz="2400">
                <a:solidFill>
                  <a:srgbClr val="333333"/>
                </a:solidFill>
                <a:latin typeface="Times New Roman" panose="02020603050405020304" pitchFamily="18" charset="0"/>
                <a:cs typeface="Times New Roman" panose="02020603050405020304" pitchFamily="18" charset="0"/>
              </a:rPr>
              <a:t>Redo log buffer là phần bộ nhớ chứa những thay đổi trên database, do các câu lệnh DML, DDL hay do các hoạt động nội bộ trong database. </a:t>
            </a:r>
          </a:p>
          <a:p>
            <a:pPr marL="342900" indent="-342900">
              <a:buFont typeface="Arial" panose="020B0604020202020204" pitchFamily="34" charset="0"/>
              <a:buChar char="•"/>
            </a:pPr>
            <a:r>
              <a:rPr lang="en-US" sz="2400">
                <a:solidFill>
                  <a:srgbClr val="333333"/>
                </a:solidFill>
                <a:latin typeface="Times New Roman" panose="02020603050405020304" pitchFamily="18" charset="0"/>
                <a:cs typeface="Times New Roman" panose="02020603050405020304" pitchFamily="18" charset="0"/>
              </a:rPr>
              <a:t>Khi Redo log buffer </a:t>
            </a:r>
            <a:r>
              <a:rPr lang="en-US" sz="2400" b="1">
                <a:solidFill>
                  <a:srgbClr val="333333"/>
                </a:solidFill>
                <a:latin typeface="Times New Roman" panose="02020603050405020304" pitchFamily="18" charset="0"/>
                <a:cs typeface="Times New Roman" panose="02020603050405020304" pitchFamily="18" charset="0"/>
              </a:rPr>
              <a:t>đầy 1/3</a:t>
            </a:r>
            <a:r>
              <a:rPr lang="en-US" sz="2400">
                <a:solidFill>
                  <a:srgbClr val="333333"/>
                </a:solidFill>
                <a:latin typeface="Times New Roman" panose="02020603050405020304" pitchFamily="18" charset="0"/>
                <a:cs typeface="Times New Roman" panose="02020603050405020304" pitchFamily="18" charset="0"/>
              </a:rPr>
              <a:t> hoặc cứ </a:t>
            </a:r>
            <a:r>
              <a:rPr lang="en-US" sz="2400" b="1">
                <a:solidFill>
                  <a:srgbClr val="333333"/>
                </a:solidFill>
                <a:latin typeface="Times New Roman" panose="02020603050405020304" pitchFamily="18" charset="0"/>
                <a:cs typeface="Times New Roman" panose="02020603050405020304" pitchFamily="18" charset="0"/>
              </a:rPr>
              <a:t>sau mỗi 3 giây</a:t>
            </a:r>
            <a:r>
              <a:rPr lang="en-US" sz="2400">
                <a:solidFill>
                  <a:srgbClr val="333333"/>
                </a:solidFill>
                <a:latin typeface="Times New Roman" panose="02020603050405020304" pitchFamily="18" charset="0"/>
                <a:cs typeface="Times New Roman" panose="02020603050405020304" pitchFamily="18" charset="0"/>
              </a:rPr>
              <a:t>, </a:t>
            </a:r>
            <a:r>
              <a:rPr lang="en-US" sz="2400" b="1">
                <a:solidFill>
                  <a:srgbClr val="333333"/>
                </a:solidFill>
                <a:latin typeface="Times New Roman" panose="02020603050405020304" pitchFamily="18" charset="0"/>
                <a:cs typeface="Times New Roman" panose="02020603050405020304" pitchFamily="18" charset="0"/>
              </a:rPr>
              <a:t>Log writer process</a:t>
            </a:r>
            <a:r>
              <a:rPr lang="en-US" sz="2400">
                <a:solidFill>
                  <a:srgbClr val="333333"/>
                </a:solidFill>
                <a:latin typeface="Times New Roman" panose="02020603050405020304" pitchFamily="18" charset="0"/>
                <a:cs typeface="Times New Roman" panose="02020603050405020304" pitchFamily="18" charset="0"/>
              </a:rPr>
              <a:t> sẽ ghi vào Redo log files, để lấy chỗ cho những nội dung thay đổi mới.</a:t>
            </a:r>
          </a:p>
          <a:p>
            <a:pPr marL="342900" indent="-342900">
              <a:buFont typeface="Arial" panose="020B0604020202020204" pitchFamily="34" charset="0"/>
              <a:buChar char="•"/>
            </a:pPr>
            <a:r>
              <a:rPr lang="en-US" altLang="en-US" sz="2400">
                <a:solidFill>
                  <a:srgbClr val="333333"/>
                </a:solidFill>
                <a:latin typeface="Times New Roman" panose="02020603050405020304" pitchFamily="18" charset="0"/>
                <a:cs typeface="Times New Roman" panose="02020603050405020304" pitchFamily="18" charset="0"/>
              </a:rPr>
              <a:t>Kích thước được xác định thông qua tham số LOG_BUFFER.</a:t>
            </a:r>
          </a:p>
          <a:p>
            <a:pPr marL="342900" indent="-342900">
              <a:buFont typeface="Arial" panose="020B0604020202020204" pitchFamily="34" charset="0"/>
              <a:buChar char="•"/>
            </a:pPr>
            <a:r>
              <a:rPr lang="en-US" sz="2400">
                <a:solidFill>
                  <a:srgbClr val="333333"/>
                </a:solidFill>
                <a:latin typeface="Times New Roman" panose="02020603050405020304" pitchFamily="18" charset="0"/>
                <a:cs typeface="Times New Roman" panose="02020603050405020304" pitchFamily="18" charset="0"/>
              </a:rPr>
              <a:t>Mục đích để khôi phục CSDL khi xảy ra lỗi.</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28824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24160" y="-168965"/>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2. Program Global Area (PGA) </a:t>
            </a:r>
          </a:p>
        </p:txBody>
      </p:sp>
      <p:sp>
        <p:nvSpPr>
          <p:cNvPr id="4" name="Rectangle 3"/>
          <p:cNvSpPr txBox="1">
            <a:spLocks noChangeArrowheads="1"/>
          </p:cNvSpPr>
          <p:nvPr/>
        </p:nvSpPr>
        <p:spPr>
          <a:xfrm>
            <a:off x="645181" y="4346988"/>
            <a:ext cx="6235492" cy="459194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altLang="en-US">
              <a:latin typeface="Times New Roman" panose="02020603050405020304" pitchFamily="18" charset="0"/>
              <a:cs typeface="Times New Roman" panose="02020603050405020304" pitchFamily="18" charset="0"/>
            </a:endParaRPr>
          </a:p>
        </p:txBody>
      </p:sp>
      <p:sp>
        <p:nvSpPr>
          <p:cNvPr id="5" name="Oval 4"/>
          <p:cNvSpPr>
            <a:spLocks noChangeArrowheads="1"/>
          </p:cNvSpPr>
          <p:nvPr/>
        </p:nvSpPr>
        <p:spPr bwMode="blackWhite">
          <a:xfrm>
            <a:off x="9057010" y="3578638"/>
            <a:ext cx="1804988" cy="692150"/>
          </a:xfrm>
          <a:prstGeom prst="ellipse">
            <a:avLst/>
          </a:prstGeom>
          <a:solidFill>
            <a:srgbClr val="FFDC4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User</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process</a:t>
            </a:r>
          </a:p>
        </p:txBody>
      </p:sp>
      <p:sp>
        <p:nvSpPr>
          <p:cNvPr id="6" name="AutoShape 5"/>
          <p:cNvSpPr>
            <a:spLocks noChangeArrowheads="1"/>
          </p:cNvSpPr>
          <p:nvPr/>
        </p:nvSpPr>
        <p:spPr bwMode="blackWhite">
          <a:xfrm>
            <a:off x="10366698" y="2008601"/>
            <a:ext cx="1077912" cy="533400"/>
          </a:xfrm>
          <a:prstGeom prst="roundRect">
            <a:avLst>
              <a:gd name="adj" fmla="val 12495"/>
            </a:avLst>
          </a:prstGeom>
          <a:solidFill>
            <a:srgbClr val="FF66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latin typeface="Times New Roman" panose="02020603050405020304" pitchFamily="18" charset="0"/>
              <a:cs typeface="Times New Roman" panose="02020603050405020304" pitchFamily="18" charset="0"/>
            </a:endParaRPr>
          </a:p>
        </p:txBody>
      </p:sp>
      <p:grpSp>
        <p:nvGrpSpPr>
          <p:cNvPr id="7" name="Group 6"/>
          <p:cNvGrpSpPr>
            <a:grpSpLocks/>
          </p:cNvGrpSpPr>
          <p:nvPr/>
        </p:nvGrpSpPr>
        <p:grpSpPr bwMode="auto">
          <a:xfrm>
            <a:off x="9482460" y="4346988"/>
            <a:ext cx="1100138" cy="1062038"/>
            <a:chOff x="1027" y="2544"/>
            <a:chExt cx="1066" cy="813"/>
          </a:xfrm>
        </p:grpSpPr>
        <p:sp>
          <p:nvSpPr>
            <p:cNvPr id="8" name="Freeform 7"/>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9" name="Freeform 8"/>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0" name="Freeform 9"/>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1" name="Freeform 10"/>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2" name="Freeform 11"/>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3" name="Freeform 12"/>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4" name="Freeform 13"/>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5" name="Freeform 14"/>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6" name="Freeform 15"/>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7" name="Freeform 16"/>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8" name="Freeform 17"/>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19" name="Freeform 18"/>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0" name="Freeform 19"/>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1" name="Line 20"/>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2" name="Freeform 21"/>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3" name="Freeform 22"/>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4" name="Freeform 23"/>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5" name="Freeform 24"/>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6" name="Freeform 25"/>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7" name="Freeform 26"/>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8" name="Freeform 27"/>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29" name="Freeform 28"/>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0" name="Freeform 29"/>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1" name="Freeform 30"/>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2" name="Freeform 31"/>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grpSp>
      <p:sp>
        <p:nvSpPr>
          <p:cNvPr id="33" name="Rectangle 32"/>
          <p:cNvSpPr>
            <a:spLocks noChangeArrowheads="1"/>
          </p:cNvSpPr>
          <p:nvPr/>
        </p:nvSpPr>
        <p:spPr bwMode="blackWhite">
          <a:xfrm>
            <a:off x="10442898" y="2046701"/>
            <a:ext cx="765175"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PGA</a:t>
            </a:r>
          </a:p>
        </p:txBody>
      </p:sp>
      <p:sp>
        <p:nvSpPr>
          <p:cNvPr id="34" name="Line 33"/>
          <p:cNvSpPr>
            <a:spLocks noChangeShapeType="1"/>
          </p:cNvSpPr>
          <p:nvPr/>
        </p:nvSpPr>
        <p:spPr bwMode="auto">
          <a:xfrm>
            <a:off x="9933310" y="2802351"/>
            <a:ext cx="0" cy="787400"/>
          </a:xfrm>
          <a:prstGeom prst="line">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latin typeface="Times New Roman" panose="02020603050405020304" pitchFamily="18" charset="0"/>
              <a:cs typeface="Times New Roman" panose="02020603050405020304" pitchFamily="18" charset="0"/>
            </a:endParaRPr>
          </a:p>
        </p:txBody>
      </p:sp>
      <p:sp>
        <p:nvSpPr>
          <p:cNvPr id="35" name="Oval 34"/>
          <p:cNvSpPr>
            <a:spLocks noChangeArrowheads="1"/>
          </p:cNvSpPr>
          <p:nvPr/>
        </p:nvSpPr>
        <p:spPr bwMode="blackWhite">
          <a:xfrm>
            <a:off x="9020498" y="2321338"/>
            <a:ext cx="1804987" cy="692150"/>
          </a:xfrm>
          <a:prstGeom prst="ellipse">
            <a:avLst/>
          </a:prstGeom>
          <a:solidFill>
            <a:srgbClr val="95CA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800">
                <a:latin typeface="Times New Roman" panose="02020603050405020304" pitchFamily="18" charset="0"/>
                <a:cs typeface="Times New Roman" panose="02020603050405020304" pitchFamily="18" charset="0"/>
              </a:rPr>
              <a:t>Server</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process</a:t>
            </a:r>
          </a:p>
        </p:txBody>
      </p:sp>
      <p:sp>
        <p:nvSpPr>
          <p:cNvPr id="2" name="Rectangle 1"/>
          <p:cNvSpPr/>
          <p:nvPr/>
        </p:nvSpPr>
        <p:spPr>
          <a:xfrm>
            <a:off x="202729" y="1006867"/>
            <a:ext cx="8198644" cy="5262979"/>
          </a:xfrm>
          <a:prstGeom prst="rect">
            <a:avLst/>
          </a:prstGeom>
        </p:spPr>
        <p:txBody>
          <a:bodyPr wrap="square">
            <a:spAutoFit/>
          </a:bodyPr>
          <a:lstStyle/>
          <a:p>
            <a:pPr marL="285750" indent="-285750" algn="just">
              <a:buFont typeface="Arial" panose="020B0604020202020204" pitchFamily="34" charset="0"/>
              <a:buChar char="•"/>
            </a:pPr>
            <a:r>
              <a:rPr lang="vi-VN" sz="2800" b="1">
                <a:solidFill>
                  <a:srgbClr val="333333"/>
                </a:solidFill>
                <a:latin typeface="Times New Roman" panose="02020603050405020304" pitchFamily="18" charset="0"/>
                <a:cs typeface="Times New Roman" panose="02020603050405020304" pitchFamily="18" charset="0"/>
              </a:rPr>
              <a:t>PGA</a:t>
            </a:r>
            <a:r>
              <a:rPr lang="vi-VN" sz="2800">
                <a:solidFill>
                  <a:srgbClr val="333333"/>
                </a:solidFill>
                <a:latin typeface="Times New Roman" panose="02020603050405020304" pitchFamily="18" charset="0"/>
                <a:cs typeface="Times New Roman" panose="02020603050405020304" pitchFamily="18" charset="0"/>
              </a:rPr>
              <a:t> là phần bộ nhớ riêng cho mỗi server process</a:t>
            </a:r>
            <a:r>
              <a:rPr lang="en-US" sz="2800">
                <a:solidFill>
                  <a:srgbClr val="333333"/>
                </a:solidFill>
                <a:latin typeface="Times New Roman" panose="02020603050405020304" pitchFamily="18" charset="0"/>
                <a:cs typeface="Times New Roman" panose="02020603050405020304" pitchFamily="18" charset="0"/>
              </a:rPr>
              <a:t>, lưu thông tin về phiên làm việc</a:t>
            </a:r>
            <a:r>
              <a:rPr lang="vi-VN" sz="2800">
                <a:solidFill>
                  <a:srgbClr val="333333"/>
                </a:solidFill>
                <a:latin typeface="Times New Roman" panose="02020603050405020304" pitchFamily="18" charset="0"/>
                <a:cs typeface="Times New Roman" panose="02020603050405020304" pitchFamily="18" charset="0"/>
              </a:rPr>
              <a:t>.</a:t>
            </a:r>
          </a:p>
          <a:p>
            <a:pPr algn="just"/>
            <a:r>
              <a:rPr lang="en-US" sz="2800">
                <a:solidFill>
                  <a:srgbClr val="333333"/>
                </a:solidFill>
                <a:latin typeface="Times New Roman" panose="02020603050405020304" pitchFamily="18" charset="0"/>
                <a:cs typeface="Times New Roman" panose="02020603050405020304" pitchFamily="18" charset="0"/>
              </a:rPr>
              <a:t>	</a:t>
            </a:r>
            <a:r>
              <a:rPr lang="vi-VN" sz="2800">
                <a:solidFill>
                  <a:srgbClr val="333333"/>
                </a:solidFill>
                <a:latin typeface="Times New Roman" panose="02020603050405020304" pitchFamily="18" charset="0"/>
                <a:cs typeface="Times New Roman" panose="02020603050405020304" pitchFamily="18" charset="0"/>
              </a:rPr>
              <a:t>– </a:t>
            </a:r>
            <a:r>
              <a:rPr lang="vi-VN" sz="2800" b="1">
                <a:solidFill>
                  <a:srgbClr val="333333"/>
                </a:solidFill>
                <a:latin typeface="Times New Roman" panose="02020603050405020304" pitchFamily="18" charset="0"/>
                <a:cs typeface="Times New Roman" panose="02020603050405020304" pitchFamily="18" charset="0"/>
              </a:rPr>
              <a:t>Private SQL Area</a:t>
            </a:r>
            <a:r>
              <a:rPr lang="vi-VN" sz="2800">
                <a:solidFill>
                  <a:srgbClr val="333333"/>
                </a:solidFill>
                <a:latin typeface="Times New Roman" panose="02020603050405020304" pitchFamily="18" charset="0"/>
                <a:cs typeface="Times New Roman" panose="02020603050405020304" pitchFamily="18" charset="0"/>
              </a:rPr>
              <a:t>: chứa các bind variables, thông tin về câu query (ví dụ như số dòng khi thực hiện </a:t>
            </a:r>
            <a:r>
              <a:rPr lang="en-US" sz="2800">
                <a:solidFill>
                  <a:srgbClr val="333333"/>
                </a:solidFill>
                <a:latin typeface="Times New Roman" panose="02020603050405020304" pitchFamily="18" charset="0"/>
                <a:cs typeface="Times New Roman" panose="02020603050405020304" pitchFamily="18" charset="0"/>
              </a:rPr>
              <a:t>truy vấn…).</a:t>
            </a:r>
            <a:endParaRPr lang="vi-VN" sz="2800">
              <a:solidFill>
                <a:srgbClr val="333333"/>
              </a:solidFill>
              <a:latin typeface="Times New Roman" panose="02020603050405020304" pitchFamily="18" charset="0"/>
              <a:cs typeface="Times New Roman" panose="02020603050405020304" pitchFamily="18" charset="0"/>
            </a:endParaRPr>
          </a:p>
          <a:p>
            <a:pPr algn="just"/>
            <a:r>
              <a:rPr lang="en-US" sz="2800">
                <a:solidFill>
                  <a:srgbClr val="333333"/>
                </a:solidFill>
                <a:latin typeface="Times New Roman" panose="02020603050405020304" pitchFamily="18" charset="0"/>
                <a:cs typeface="Times New Roman" panose="02020603050405020304" pitchFamily="18" charset="0"/>
              </a:rPr>
              <a:t>	</a:t>
            </a:r>
            <a:r>
              <a:rPr lang="vi-VN" sz="2800">
                <a:solidFill>
                  <a:srgbClr val="333333"/>
                </a:solidFill>
                <a:latin typeface="Times New Roman" panose="02020603050405020304" pitchFamily="18" charset="0"/>
                <a:cs typeface="Times New Roman" panose="02020603050405020304" pitchFamily="18" charset="0"/>
              </a:rPr>
              <a:t>– </a:t>
            </a:r>
            <a:r>
              <a:rPr lang="vi-VN" sz="2800" b="1">
                <a:solidFill>
                  <a:srgbClr val="333333"/>
                </a:solidFill>
                <a:latin typeface="Times New Roman" panose="02020603050405020304" pitchFamily="18" charset="0"/>
                <a:cs typeface="Times New Roman" panose="02020603050405020304" pitchFamily="18" charset="0"/>
              </a:rPr>
              <a:t>SQL Work Areas</a:t>
            </a:r>
            <a:r>
              <a:rPr lang="vi-VN" sz="2800">
                <a:solidFill>
                  <a:srgbClr val="333333"/>
                </a:solidFill>
                <a:latin typeface="Times New Roman" panose="02020603050405020304" pitchFamily="18" charset="0"/>
                <a:cs typeface="Times New Roman" panose="02020603050405020304" pitchFamily="18" charset="0"/>
              </a:rPr>
              <a:t>: vùng bộ nhớ này dùng cho các hoạt động khác liên quan đến câu query </a:t>
            </a:r>
            <a:r>
              <a:rPr lang="en-US" sz="2800">
                <a:solidFill>
                  <a:srgbClr val="333333"/>
                </a:solidFill>
                <a:latin typeface="Times New Roman" panose="02020603050405020304" pitchFamily="18" charset="0"/>
                <a:cs typeface="Times New Roman" panose="02020603050405020304" pitchFamily="18" charset="0"/>
              </a:rPr>
              <a:t> như </a:t>
            </a:r>
            <a:r>
              <a:rPr lang="vi-VN" sz="2800">
                <a:solidFill>
                  <a:srgbClr val="333333"/>
                </a:solidFill>
                <a:latin typeface="Times New Roman" panose="02020603050405020304" pitchFamily="18" charset="0"/>
                <a:cs typeface="Times New Roman" panose="02020603050405020304" pitchFamily="18" charset="0"/>
              </a:rPr>
              <a:t>sắp xếp</a:t>
            </a:r>
            <a:r>
              <a:rPr lang="en-US" sz="2800">
                <a:solidFill>
                  <a:srgbClr val="333333"/>
                </a:solidFill>
                <a:latin typeface="Times New Roman" panose="02020603050405020304" pitchFamily="18" charset="0"/>
                <a:cs typeface="Times New Roman" panose="02020603050405020304" pitchFamily="18" charset="0"/>
              </a:rPr>
              <a:t>, lọc,..</a:t>
            </a:r>
          </a:p>
          <a:p>
            <a:pPr marL="285750" indent="-285750" algn="just">
              <a:buFont typeface="Arial" panose="020B0604020202020204" pitchFamily="34" charset="0"/>
              <a:buChar char="•"/>
            </a:pPr>
            <a:r>
              <a:rPr lang="en-US" altLang="en-US" sz="2800">
                <a:solidFill>
                  <a:srgbClr val="333333"/>
                </a:solidFill>
                <a:latin typeface="Times New Roman" panose="02020603050405020304" pitchFamily="18" charset="0"/>
                <a:cs typeface="Times New Roman" panose="02020603050405020304" pitchFamily="18" charset="0"/>
              </a:rPr>
              <a:t>Được giải phóng khi server process đó chấm dứt hoạt động </a:t>
            </a:r>
          </a:p>
          <a:p>
            <a:pPr marL="285750" indent="-285750" algn="just">
              <a:buFont typeface="Arial" panose="020B0604020202020204" pitchFamily="34" charset="0"/>
              <a:buChar char="•"/>
            </a:pPr>
            <a:r>
              <a:rPr lang="en-US" altLang="en-US" sz="2800">
                <a:solidFill>
                  <a:srgbClr val="333333"/>
                </a:solidFill>
                <a:latin typeface="Times New Roman" panose="02020603050405020304" pitchFamily="18" charset="0"/>
                <a:cs typeface="Times New Roman" panose="02020603050405020304" pitchFamily="18" charset="0"/>
              </a:rPr>
              <a:t>Chỉ được sử dụng bởi một server process</a:t>
            </a:r>
          </a:p>
          <a:p>
            <a:pPr algn="just"/>
            <a:endParaRPr lang="vi-VN" sz="2800" b="0" i="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8653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PHÂN LOẠI PROCESS</a:t>
            </a:r>
          </a:p>
        </p:txBody>
      </p:sp>
      <p:sp>
        <p:nvSpPr>
          <p:cNvPr id="4" name="Rectangle 3"/>
          <p:cNvSpPr txBox="1">
            <a:spLocks noChangeArrowheads="1"/>
          </p:cNvSpPr>
          <p:nvPr/>
        </p:nvSpPr>
        <p:spPr>
          <a:xfrm>
            <a:off x="674818" y="1628124"/>
            <a:ext cx="10340184" cy="2905125"/>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b="1">
                <a:latin typeface="Times New Roman" panose="02020603050405020304" pitchFamily="18" charset="0"/>
                <a:cs typeface="Times New Roman" panose="02020603050405020304" pitchFamily="18" charset="0"/>
              </a:rPr>
              <a:t>User process: </a:t>
            </a:r>
            <a:r>
              <a:rPr lang="en-US" altLang="en-US">
                <a:latin typeface="Times New Roman" panose="02020603050405020304" pitchFamily="18" charset="0"/>
                <a:cs typeface="Times New Roman" panose="02020603050405020304" pitchFamily="18" charset="0"/>
              </a:rPr>
              <a:t>Khởi động vào thời điểm một CSDL người sử dụng yêu cầu kết nối với Oracle Server.</a:t>
            </a:r>
          </a:p>
          <a:p>
            <a:pPr lvl="1" algn="just"/>
            <a:r>
              <a:rPr lang="en-US" altLang="en-US" b="1">
                <a:latin typeface="Times New Roman" panose="02020603050405020304" pitchFamily="18" charset="0"/>
                <a:cs typeface="Times New Roman" panose="02020603050405020304" pitchFamily="18" charset="0"/>
              </a:rPr>
              <a:t>Server process: </a:t>
            </a:r>
            <a:r>
              <a:rPr lang="en-US" altLang="en-US">
                <a:latin typeface="Times New Roman" panose="02020603050405020304" pitchFamily="18" charset="0"/>
                <a:cs typeface="Times New Roman" panose="02020603050405020304" pitchFamily="18" charset="0"/>
              </a:rPr>
              <a:t>Kết nối với Oracle instance và được khởi động khi người sử dụng thiết lập một session, </a:t>
            </a:r>
            <a:r>
              <a:rPr lang="vi-VN">
                <a:latin typeface="Times New Roman" panose="02020603050405020304" pitchFamily="18" charset="0"/>
                <a:cs typeface="Times New Roman" panose="02020603050405020304" pitchFamily="18" charset="0"/>
              </a:rPr>
              <a:t>được sinh ra để phục vụ </a:t>
            </a:r>
            <a:r>
              <a:rPr lang="en-US">
                <a:latin typeface="Times New Roman" panose="02020603050405020304" pitchFamily="18" charset="0"/>
                <a:cs typeface="Times New Roman" panose="02020603050405020304" pitchFamily="18" charset="0"/>
              </a:rPr>
              <a:t>yêu cầu </a:t>
            </a:r>
            <a:r>
              <a:rPr lang="vi-VN">
                <a:latin typeface="Times New Roman" panose="02020603050405020304" pitchFamily="18" charset="0"/>
                <a:cs typeface="Times New Roman" panose="02020603050405020304" pitchFamily="18" charset="0"/>
              </a:rPr>
              <a:t>từ user process. </a:t>
            </a:r>
            <a:endParaRPr lang="en-US" altLang="en-US">
              <a:latin typeface="Times New Roman" panose="02020603050405020304" pitchFamily="18" charset="0"/>
              <a:cs typeface="Times New Roman" panose="02020603050405020304" pitchFamily="18" charset="0"/>
            </a:endParaRPr>
          </a:p>
          <a:p>
            <a:pPr lvl="1" algn="just"/>
            <a:r>
              <a:rPr lang="en-US" altLang="en-US" b="1">
                <a:latin typeface="Times New Roman" panose="02020603050405020304" pitchFamily="18" charset="0"/>
                <a:cs typeface="Times New Roman" panose="02020603050405020304" pitchFamily="18" charset="0"/>
              </a:rPr>
              <a:t>Background processes: </a:t>
            </a:r>
            <a:r>
              <a:rPr lang="en-US" altLang="en-US">
                <a:latin typeface="Times New Roman" panose="02020603050405020304" pitchFamily="18" charset="0"/>
                <a:cs typeface="Times New Roman" panose="02020603050405020304" pitchFamily="18" charset="0"/>
              </a:rPr>
              <a:t>Khởi động khi một Oracle instance khởi động.</a:t>
            </a:r>
          </a:p>
        </p:txBody>
      </p:sp>
    </p:spTree>
    <p:extLst>
      <p:ext uri="{BB962C8B-B14F-4D97-AF65-F5344CB8AC3E}">
        <p14:creationId xmlns:p14="http://schemas.microsoft.com/office/powerpoint/2010/main" val="4206298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4" name="Rectangle 3"/>
          <p:cNvSpPr txBox="1">
            <a:spLocks noChangeArrowheads="1"/>
          </p:cNvSpPr>
          <p:nvPr/>
        </p:nvSpPr>
        <p:spPr>
          <a:xfrm>
            <a:off x="516835" y="1158840"/>
            <a:ext cx="10482469" cy="1833563"/>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Clr>
                <a:srgbClr val="FF0000"/>
              </a:buClr>
            </a:pPr>
            <a:r>
              <a:rPr lang="en-US" altLang="en-US" b="1">
                <a:latin typeface="Times New Roman" panose="02020603050405020304" pitchFamily="18" charset="0"/>
                <a:cs typeface="Times New Roman" panose="02020603050405020304" pitchFamily="18" charset="0"/>
              </a:rPr>
              <a:t>Phác họa được cấu trúc của Oracle và các thành phần chính của nó </a:t>
            </a:r>
          </a:p>
          <a:p>
            <a:pPr lvl="1" algn="just">
              <a:lnSpc>
                <a:spcPct val="150000"/>
              </a:lnSpc>
              <a:buClr>
                <a:srgbClr val="FF0000"/>
              </a:buClr>
            </a:pPr>
            <a:r>
              <a:rPr lang="en-US" altLang="en-US" b="1">
                <a:latin typeface="Times New Roman" panose="02020603050405020304" pitchFamily="18" charset="0"/>
                <a:cs typeface="Times New Roman" panose="02020603050405020304" pitchFamily="18" charset="0"/>
              </a:rPr>
              <a:t>Liệt kê các cấu trúc trong việc kết nối từ một user tới một Oracle instance</a:t>
            </a:r>
          </a:p>
        </p:txBody>
      </p:sp>
    </p:spTree>
    <p:extLst>
      <p:ext uri="{BB962C8B-B14F-4D97-AF65-F5344CB8AC3E}">
        <p14:creationId xmlns:p14="http://schemas.microsoft.com/office/powerpoint/2010/main" val="26996366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42366" y="-19280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1. User Process</a:t>
            </a:r>
          </a:p>
        </p:txBody>
      </p:sp>
      <p:sp>
        <p:nvSpPr>
          <p:cNvPr id="4" name="Rectangle 3"/>
          <p:cNvSpPr txBox="1">
            <a:spLocks noChangeArrowheads="1"/>
          </p:cNvSpPr>
          <p:nvPr/>
        </p:nvSpPr>
        <p:spPr>
          <a:xfrm>
            <a:off x="863600" y="1354749"/>
            <a:ext cx="9512852" cy="1689709"/>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altLang="en-US">
                <a:latin typeface="Times New Roman" panose="02020603050405020304" pitchFamily="18" charset="0"/>
                <a:cs typeface="Times New Roman" panose="02020603050405020304" pitchFamily="18" charset="0"/>
              </a:rPr>
              <a:t>Là tiến trình ở máy client thực hiện gửi các yêu cầu của người dùng đến Oracle Server</a:t>
            </a:r>
          </a:p>
          <a:p>
            <a:pPr lvl="1" algn="just"/>
            <a:r>
              <a:rPr lang="en-US" altLang="en-US">
                <a:latin typeface="Times New Roman" panose="02020603050405020304" pitchFamily="18" charset="0"/>
                <a:cs typeface="Times New Roman" panose="02020603050405020304" pitchFamily="18" charset="0"/>
              </a:rPr>
              <a:t>Trước tiên phải thiết lập một kết nối.</a:t>
            </a:r>
          </a:p>
          <a:p>
            <a:pPr lvl="1" algn="just"/>
            <a:r>
              <a:rPr lang="en-US" altLang="en-US">
                <a:latin typeface="Times New Roman" panose="02020603050405020304" pitchFamily="18" charset="0"/>
                <a:cs typeface="Times New Roman" panose="02020603050405020304" pitchFamily="18" charset="0"/>
              </a:rPr>
              <a:t>Không tương tác trực tiếp với Oracle Server. </a:t>
            </a:r>
          </a:p>
        </p:txBody>
      </p:sp>
      <p:sp>
        <p:nvSpPr>
          <p:cNvPr id="5" name="Rectangle 4"/>
          <p:cNvSpPr>
            <a:spLocks noChangeArrowheads="1"/>
          </p:cNvSpPr>
          <p:nvPr/>
        </p:nvSpPr>
        <p:spPr bwMode="auto">
          <a:xfrm>
            <a:off x="2837139" y="5234344"/>
            <a:ext cx="2663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FontTx/>
              <a:buNone/>
            </a:pPr>
            <a:r>
              <a:rPr lang="en-US" altLang="en-US"/>
              <a:t>Database user</a:t>
            </a:r>
          </a:p>
        </p:txBody>
      </p:sp>
      <p:sp>
        <p:nvSpPr>
          <p:cNvPr id="6" name="Oval 5"/>
          <p:cNvSpPr>
            <a:spLocks noChangeArrowheads="1"/>
          </p:cNvSpPr>
          <p:nvPr/>
        </p:nvSpPr>
        <p:spPr bwMode="blackWhite">
          <a:xfrm>
            <a:off x="6839226" y="3207106"/>
            <a:ext cx="1138238" cy="608013"/>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r>
              <a:rPr lang="en-US" altLang="en-US" sz="1800"/>
              <a:t>Server</a:t>
            </a:r>
            <a:br>
              <a:rPr lang="en-US" altLang="en-US" sz="1800"/>
            </a:br>
            <a:r>
              <a:rPr lang="en-US" altLang="en-US" sz="1800"/>
              <a:t>process</a:t>
            </a:r>
          </a:p>
        </p:txBody>
      </p:sp>
      <p:grpSp>
        <p:nvGrpSpPr>
          <p:cNvPr id="7" name="Group 6"/>
          <p:cNvGrpSpPr>
            <a:grpSpLocks noChangeAspect="1"/>
          </p:cNvGrpSpPr>
          <p:nvPr/>
        </p:nvGrpSpPr>
        <p:grpSpPr bwMode="auto">
          <a:xfrm>
            <a:off x="3670576" y="4092931"/>
            <a:ext cx="1265238" cy="965200"/>
            <a:chOff x="1027" y="2544"/>
            <a:chExt cx="1066" cy="813"/>
          </a:xfrm>
        </p:grpSpPr>
        <p:sp>
          <p:nvSpPr>
            <p:cNvPr id="8" name="Freeform 7"/>
            <p:cNvSpPr>
              <a:spLocks noChangeAspect="1"/>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Freeform 8"/>
            <p:cNvSpPr>
              <a:spLocks noChangeAspect="1"/>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9"/>
            <p:cNvSpPr>
              <a:spLocks noChangeAspect="1"/>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10"/>
            <p:cNvSpPr>
              <a:spLocks noChangeAspect="1"/>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11"/>
            <p:cNvSpPr>
              <a:spLocks noChangeAspect="1"/>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12"/>
            <p:cNvSpPr>
              <a:spLocks noChangeAspect="1"/>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noChangeAspect="1"/>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noChangeAspect="1"/>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noChangeAspect="1"/>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noChangeAspect="1"/>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noChangeAspect="1"/>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noChangeAspect="1"/>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noChangeAspect="1"/>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Line 20"/>
            <p:cNvSpPr>
              <a:spLocks noChangeAspect="1"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Freeform 21"/>
            <p:cNvSpPr>
              <a:spLocks noChangeAspect="1"/>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22"/>
            <p:cNvSpPr>
              <a:spLocks noChangeAspect="1"/>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noChangeAspect="1"/>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noChangeAspect="1"/>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noChangeAspect="1"/>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noChangeAspect="1"/>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noChangeAspect="1"/>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noChangeAspect="1"/>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noChangeAspect="1"/>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noChangeAspect="1"/>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noChangeAspect="1"/>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3" name="Oval 32"/>
          <p:cNvSpPr>
            <a:spLocks noChangeArrowheads="1"/>
          </p:cNvSpPr>
          <p:nvPr/>
        </p:nvSpPr>
        <p:spPr bwMode="blackWhite">
          <a:xfrm>
            <a:off x="4342089" y="3664306"/>
            <a:ext cx="1206500" cy="595313"/>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r>
              <a:rPr lang="en-US" altLang="en-US" sz="1800"/>
              <a:t>User</a:t>
            </a:r>
            <a:br>
              <a:rPr lang="en-US" altLang="en-US" sz="1800"/>
            </a:br>
            <a:r>
              <a:rPr lang="en-US" altLang="en-US" sz="1800"/>
              <a:t>process</a:t>
            </a:r>
          </a:p>
        </p:txBody>
      </p:sp>
      <p:sp>
        <p:nvSpPr>
          <p:cNvPr id="34" name="Rectangle 33"/>
          <p:cNvSpPr>
            <a:spLocks noChangeArrowheads="1"/>
          </p:cNvSpPr>
          <p:nvPr/>
        </p:nvSpPr>
        <p:spPr bwMode="auto">
          <a:xfrm>
            <a:off x="5664476" y="4056419"/>
            <a:ext cx="2076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FontTx/>
              <a:buNone/>
            </a:pPr>
            <a:r>
              <a:rPr lang="en-US" altLang="en-US"/>
              <a:t>Connection</a:t>
            </a:r>
            <a:br>
              <a:rPr lang="en-US" altLang="en-US"/>
            </a:br>
            <a:r>
              <a:rPr lang="en-US" altLang="en-US"/>
              <a:t>established</a:t>
            </a:r>
          </a:p>
        </p:txBody>
      </p:sp>
      <p:sp>
        <p:nvSpPr>
          <p:cNvPr id="35" name="Freeform 34"/>
          <p:cNvSpPr>
            <a:spLocks/>
          </p:cNvSpPr>
          <p:nvPr/>
        </p:nvSpPr>
        <p:spPr bwMode="auto">
          <a:xfrm>
            <a:off x="5620026" y="3524606"/>
            <a:ext cx="1216025" cy="488950"/>
          </a:xfrm>
          <a:custGeom>
            <a:avLst/>
            <a:gdLst>
              <a:gd name="T0" fmla="*/ 0 w 713"/>
              <a:gd name="T1" fmla="*/ 487417 h 319"/>
              <a:gd name="T2" fmla="*/ 460486 w 713"/>
              <a:gd name="T3" fmla="*/ 332609 h 319"/>
              <a:gd name="T4" fmla="*/ 375211 w 713"/>
              <a:gd name="T5" fmla="*/ 168603 h 319"/>
              <a:gd name="T6" fmla="*/ 847636 w 713"/>
              <a:gd name="T7" fmla="*/ 308084 h 319"/>
              <a:gd name="T8" fmla="*/ 776005 w 713"/>
              <a:gd name="T9" fmla="*/ 165538 h 319"/>
              <a:gd name="T10" fmla="*/ 1214319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Tree>
    <p:extLst>
      <p:ext uri="{BB962C8B-B14F-4D97-AF65-F5344CB8AC3E}">
        <p14:creationId xmlns:p14="http://schemas.microsoft.com/office/powerpoint/2010/main" val="50186795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39148" y="25607"/>
            <a:ext cx="7315200" cy="69229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2. Server Process</a:t>
            </a:r>
          </a:p>
        </p:txBody>
      </p:sp>
      <p:sp>
        <p:nvSpPr>
          <p:cNvPr id="4" name="Rectangle 3"/>
          <p:cNvSpPr txBox="1">
            <a:spLocks noChangeArrowheads="1"/>
          </p:cNvSpPr>
          <p:nvPr/>
        </p:nvSpPr>
        <p:spPr>
          <a:xfrm>
            <a:off x="558799" y="900975"/>
            <a:ext cx="10824817" cy="1833563"/>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3200"/>
              <a:t>Là một tiến trình tương tác trực tiếp với Oracle Server.</a:t>
            </a:r>
          </a:p>
          <a:p>
            <a:pPr lvl="1"/>
            <a:r>
              <a:rPr lang="en-US" altLang="en-US" sz="3200"/>
              <a:t>Thay mặt User process giao tiếp với Oracle Server và trả lại kết quả cho User process. </a:t>
            </a:r>
          </a:p>
        </p:txBody>
      </p:sp>
      <p:sp>
        <p:nvSpPr>
          <p:cNvPr id="247" name="Rectangle 4"/>
          <p:cNvSpPr>
            <a:spLocks noChangeArrowheads="1"/>
          </p:cNvSpPr>
          <p:nvPr/>
        </p:nvSpPr>
        <p:spPr bwMode="auto">
          <a:xfrm>
            <a:off x="3313044" y="3119506"/>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Connection established</a:t>
            </a:r>
          </a:p>
        </p:txBody>
      </p:sp>
      <p:sp>
        <p:nvSpPr>
          <p:cNvPr id="248" name="Rectangle 5"/>
          <p:cNvSpPr>
            <a:spLocks noChangeArrowheads="1"/>
          </p:cNvSpPr>
          <p:nvPr/>
        </p:nvSpPr>
        <p:spPr bwMode="auto">
          <a:xfrm>
            <a:off x="6651557" y="3348106"/>
            <a:ext cx="1984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Session created</a:t>
            </a:r>
          </a:p>
        </p:txBody>
      </p:sp>
      <p:sp>
        <p:nvSpPr>
          <p:cNvPr id="249" name="Rectangle 6"/>
          <p:cNvSpPr>
            <a:spLocks noChangeArrowheads="1"/>
          </p:cNvSpPr>
          <p:nvPr/>
        </p:nvSpPr>
        <p:spPr bwMode="auto">
          <a:xfrm>
            <a:off x="2685982" y="5241994"/>
            <a:ext cx="2392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 user</a:t>
            </a:r>
          </a:p>
        </p:txBody>
      </p:sp>
      <p:grpSp>
        <p:nvGrpSpPr>
          <p:cNvPr id="250" name="Group 7"/>
          <p:cNvGrpSpPr>
            <a:grpSpLocks/>
          </p:cNvGrpSpPr>
          <p:nvPr/>
        </p:nvGrpSpPr>
        <p:grpSpPr bwMode="auto">
          <a:xfrm>
            <a:off x="3225732" y="4337119"/>
            <a:ext cx="1311275" cy="923925"/>
            <a:chOff x="1027" y="2544"/>
            <a:chExt cx="1066" cy="813"/>
          </a:xfrm>
        </p:grpSpPr>
        <p:sp>
          <p:nvSpPr>
            <p:cNvPr id="251" name="Freeform 8"/>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2" name="Freeform 9"/>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3" name="Freeform 10"/>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4" name="Freeform 11"/>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5" name="Freeform 12"/>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6" name="Freeform 13"/>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7" name="Freeform 14"/>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8" name="Freeform 15"/>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59" name="Freeform 16"/>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0" name="Freeform 17"/>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1" name="Freeform 18"/>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2" name="Freeform 19"/>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3" name="Freeform 20"/>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4" name="Line 21"/>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5" name="Freeform 22"/>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6" name="Freeform 23"/>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7" name="Freeform 24"/>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8" name="Freeform 25"/>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69" name="Freeform 26"/>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0" name="Freeform 27"/>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1" name="Freeform 28"/>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2" name="Freeform 29"/>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3" name="Freeform 30"/>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4" name="Freeform 31"/>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sp>
          <p:nvSpPr>
            <p:cNvPr id="275" name="Freeform 32"/>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vi-VN" b="1">
                <a:solidFill>
                  <a:srgbClr val="000000"/>
                </a:solidFill>
                <a:latin typeface="Arial" panose="020B0604020202020204" pitchFamily="34" charset="0"/>
              </a:endParaRPr>
            </a:p>
          </p:txBody>
        </p:sp>
      </p:grpSp>
      <p:sp>
        <p:nvSpPr>
          <p:cNvPr id="276" name="Oval 33"/>
          <p:cNvSpPr>
            <a:spLocks noChangeArrowheads="1"/>
          </p:cNvSpPr>
          <p:nvPr/>
        </p:nvSpPr>
        <p:spPr bwMode="blackWhite">
          <a:xfrm>
            <a:off x="3070157" y="3724344"/>
            <a:ext cx="1620837" cy="574675"/>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User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277" name="Oval 34"/>
          <p:cNvSpPr>
            <a:spLocks noChangeArrowheads="1"/>
          </p:cNvSpPr>
          <p:nvPr/>
        </p:nvSpPr>
        <p:spPr bwMode="blackWhite">
          <a:xfrm>
            <a:off x="4946582" y="2859156"/>
            <a:ext cx="1620837" cy="576263"/>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Server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278" name="Freeform 35"/>
          <p:cNvSpPr>
            <a:spLocks/>
          </p:cNvSpPr>
          <p:nvPr/>
        </p:nvSpPr>
        <p:spPr bwMode="auto">
          <a:xfrm>
            <a:off x="4659244" y="3429069"/>
            <a:ext cx="993775" cy="536575"/>
          </a:xfrm>
          <a:custGeom>
            <a:avLst/>
            <a:gdLst>
              <a:gd name="T0" fmla="*/ 0 w 713"/>
              <a:gd name="T1" fmla="*/ 534893 h 319"/>
              <a:gd name="T2" fmla="*/ 376324 w 713"/>
              <a:gd name="T3" fmla="*/ 365006 h 319"/>
              <a:gd name="T4" fmla="*/ 306635 w 713"/>
              <a:gd name="T5" fmla="*/ 185026 h 319"/>
              <a:gd name="T6" fmla="*/ 692716 w 713"/>
              <a:gd name="T7" fmla="*/ 338093 h 319"/>
              <a:gd name="T8" fmla="*/ 634176 w 713"/>
              <a:gd name="T9" fmla="*/ 181662 h 319"/>
              <a:gd name="T10" fmla="*/ 992381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79" name="Group 36"/>
          <p:cNvGrpSpPr>
            <a:grpSpLocks/>
          </p:cNvGrpSpPr>
          <p:nvPr/>
        </p:nvGrpSpPr>
        <p:grpSpPr bwMode="auto">
          <a:xfrm>
            <a:off x="6437244" y="3652906"/>
            <a:ext cx="2641600" cy="2009775"/>
            <a:chOff x="3456" y="1329"/>
            <a:chExt cx="1664" cy="1266"/>
          </a:xfrm>
        </p:grpSpPr>
        <p:sp>
          <p:nvSpPr>
            <p:cNvPr id="280" name="Rectangle 37"/>
            <p:cNvSpPr>
              <a:spLocks noChangeArrowheads="1"/>
            </p:cNvSpPr>
            <p:nvPr/>
          </p:nvSpPr>
          <p:spPr bwMode="blackWhite">
            <a:xfrm>
              <a:off x="3456" y="1334"/>
              <a:ext cx="1664" cy="1261"/>
            </a:xfrm>
            <a:prstGeom prst="rect">
              <a:avLst/>
            </a:prstGeom>
            <a:noFill/>
            <a:ln w="25400">
              <a:solidFill>
                <a:srgbClr val="000000"/>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1" name="Rectangle 38"/>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2" name="Rectangle 39"/>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3" name="Rectangle 40"/>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4" name="Rectangle 41"/>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5" name="Rectangle 42"/>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6" name="Oval 43"/>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7" name="Oval 44"/>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8" name="Oval 45"/>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9" name="Oval 46"/>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0" name="Oval 47"/>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91" name="Group 48"/>
            <p:cNvGrpSpPr>
              <a:grpSpLocks/>
            </p:cNvGrpSpPr>
            <p:nvPr/>
          </p:nvGrpSpPr>
          <p:grpSpPr bwMode="auto">
            <a:xfrm>
              <a:off x="4790" y="1761"/>
              <a:ext cx="58" cy="53"/>
              <a:chOff x="4606" y="1539"/>
              <a:chExt cx="58" cy="53"/>
            </a:xfrm>
          </p:grpSpPr>
          <p:sp>
            <p:nvSpPr>
              <p:cNvPr id="476" name="Line 49"/>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7" name="Line 50"/>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8" name="Line 51"/>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9" name="Freeform 52"/>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0" name="Freeform 53"/>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1" name="Freeform 54"/>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2" name="Freeform 55"/>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3" name="Freeform 56"/>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4" name="Freeform 57"/>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5" name="Freeform 58"/>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6" name="Freeform 59"/>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7" name="Freeform 60"/>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92" name="Line 61"/>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93" name="Group 62"/>
            <p:cNvGrpSpPr>
              <a:grpSpLocks/>
            </p:cNvGrpSpPr>
            <p:nvPr/>
          </p:nvGrpSpPr>
          <p:grpSpPr bwMode="auto">
            <a:xfrm>
              <a:off x="4727" y="1720"/>
              <a:ext cx="59" cy="52"/>
              <a:chOff x="4543" y="1498"/>
              <a:chExt cx="59" cy="52"/>
            </a:xfrm>
          </p:grpSpPr>
          <p:sp>
            <p:nvSpPr>
              <p:cNvPr id="464" name="Line 63"/>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5" name="Line 64"/>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6" name="Line 65"/>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7" name="Freeform 66"/>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8" name="Freeform 67"/>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9" name="Freeform 68"/>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0" name="Freeform 69"/>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1" name="Freeform 70"/>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2" name="Freeform 71"/>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3" name="Freeform 72"/>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4" name="Freeform 73"/>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5" name="Freeform 74"/>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4" name="Group 75"/>
            <p:cNvGrpSpPr>
              <a:grpSpLocks/>
            </p:cNvGrpSpPr>
            <p:nvPr/>
          </p:nvGrpSpPr>
          <p:grpSpPr bwMode="auto">
            <a:xfrm>
              <a:off x="4720" y="1773"/>
              <a:ext cx="58" cy="52"/>
              <a:chOff x="4536" y="1551"/>
              <a:chExt cx="58" cy="52"/>
            </a:xfrm>
          </p:grpSpPr>
          <p:sp>
            <p:nvSpPr>
              <p:cNvPr id="452" name="Line 76"/>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3" name="Line 77"/>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4" name="Line 78"/>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5" name="Freeform 79"/>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6" name="Freeform 80"/>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7" name="Freeform 81"/>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8" name="Freeform 82"/>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9" name="Freeform 83"/>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0" name="Freeform 84"/>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1" name="Freeform 85"/>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2" name="Freeform 86"/>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3" name="Freeform 87"/>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5" name="Group 88"/>
            <p:cNvGrpSpPr>
              <a:grpSpLocks/>
            </p:cNvGrpSpPr>
            <p:nvPr/>
          </p:nvGrpSpPr>
          <p:grpSpPr bwMode="auto">
            <a:xfrm>
              <a:off x="4596" y="1771"/>
              <a:ext cx="57" cy="52"/>
              <a:chOff x="4412" y="1549"/>
              <a:chExt cx="57" cy="52"/>
            </a:xfrm>
          </p:grpSpPr>
          <p:sp>
            <p:nvSpPr>
              <p:cNvPr id="440" name="Line 89"/>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1" name="Line 90"/>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2" name="Line 91"/>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3" name="Freeform 92"/>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4" name="Freeform 93"/>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5" name="Freeform 94"/>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6" name="Freeform 95"/>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7" name="Freeform 96"/>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8" name="Freeform 97"/>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9" name="Freeform 98"/>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0" name="Freeform 99"/>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1" name="Freeform 100"/>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6" name="Group 101"/>
            <p:cNvGrpSpPr>
              <a:grpSpLocks/>
            </p:cNvGrpSpPr>
            <p:nvPr/>
          </p:nvGrpSpPr>
          <p:grpSpPr bwMode="auto">
            <a:xfrm>
              <a:off x="4516" y="1742"/>
              <a:ext cx="60" cy="52"/>
              <a:chOff x="4332" y="1520"/>
              <a:chExt cx="60" cy="52"/>
            </a:xfrm>
          </p:grpSpPr>
          <p:sp>
            <p:nvSpPr>
              <p:cNvPr id="428" name="Line 102"/>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9" name="Line 103"/>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0" name="Line 104"/>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1" name="Freeform 105"/>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2" name="Freeform 106"/>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3" name="Freeform 107"/>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4" name="Freeform 108"/>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5" name="Freeform 109"/>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6" name="Freeform 110"/>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7" name="Freeform 111"/>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8" name="Freeform 112"/>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9" name="Freeform 113"/>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97" name="Group 114"/>
            <p:cNvGrpSpPr>
              <a:grpSpLocks/>
            </p:cNvGrpSpPr>
            <p:nvPr/>
          </p:nvGrpSpPr>
          <p:grpSpPr bwMode="auto">
            <a:xfrm>
              <a:off x="4637" y="1708"/>
              <a:ext cx="59" cy="53"/>
              <a:chOff x="4453" y="1486"/>
              <a:chExt cx="59" cy="53"/>
            </a:xfrm>
          </p:grpSpPr>
          <p:sp>
            <p:nvSpPr>
              <p:cNvPr id="416" name="Line 115"/>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7" name="Line 116"/>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8" name="Line 117"/>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9" name="Freeform 118"/>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0" name="Freeform 119"/>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1" name="Freeform 120"/>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2" name="Freeform 121"/>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3" name="Freeform 122"/>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4" name="Freeform 123"/>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5" name="Freeform 124"/>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6" name="Freeform 125"/>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7" name="Freeform 126"/>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98" name="Rectangle 127"/>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9" name="Rectangle 128"/>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0" name="Rectangle 129"/>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1" name="Rectangle 130"/>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2" name="Rectangle 131"/>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3" name="Rectangle 132"/>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4" name="Rectangle 133"/>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5" name="Rectangle 134"/>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6" name="Rectangle 135"/>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7" name="Rectangle 136"/>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8" name="Rectangle 137"/>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9" name="Rectangle 138"/>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0" name="Rectangle 139"/>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311" name="Group 140"/>
            <p:cNvGrpSpPr>
              <a:grpSpLocks/>
            </p:cNvGrpSpPr>
            <p:nvPr/>
          </p:nvGrpSpPr>
          <p:grpSpPr bwMode="auto">
            <a:xfrm>
              <a:off x="3673" y="1777"/>
              <a:ext cx="333" cy="196"/>
              <a:chOff x="3489" y="1555"/>
              <a:chExt cx="333" cy="196"/>
            </a:xfrm>
          </p:grpSpPr>
          <p:grpSp>
            <p:nvGrpSpPr>
              <p:cNvPr id="326" name="Group 141"/>
              <p:cNvGrpSpPr>
                <a:grpSpLocks/>
              </p:cNvGrpSpPr>
              <p:nvPr/>
            </p:nvGrpSpPr>
            <p:grpSpPr bwMode="auto">
              <a:xfrm>
                <a:off x="3490" y="1555"/>
                <a:ext cx="332" cy="196"/>
                <a:chOff x="3490" y="1555"/>
                <a:chExt cx="332" cy="196"/>
              </a:xfrm>
            </p:grpSpPr>
            <p:sp>
              <p:nvSpPr>
                <p:cNvPr id="328" name="Rectangle 142"/>
                <p:cNvSpPr>
                  <a:spLocks noChangeArrowheads="1"/>
                </p:cNvSpPr>
                <p:nvPr/>
              </p:nvSpPr>
              <p:spPr bwMode="blackWhite">
                <a:xfrm>
                  <a:off x="3490"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9" name="Rectangle 143"/>
                <p:cNvSpPr>
                  <a:spLocks noChangeArrowheads="1"/>
                </p:cNvSpPr>
                <p:nvPr/>
              </p:nvSpPr>
              <p:spPr bwMode="blackWhite">
                <a:xfrm>
                  <a:off x="3576" y="1610"/>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0" name="Rectangle 144"/>
                <p:cNvSpPr>
                  <a:spLocks noChangeArrowheads="1"/>
                </p:cNvSpPr>
                <p:nvPr/>
              </p:nvSpPr>
              <p:spPr bwMode="blackWhite">
                <a:xfrm>
                  <a:off x="3660" y="1610"/>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1" name="Rectangle 145"/>
                <p:cNvSpPr>
                  <a:spLocks noChangeArrowheads="1"/>
                </p:cNvSpPr>
                <p:nvPr/>
              </p:nvSpPr>
              <p:spPr bwMode="blackWhite">
                <a:xfrm>
                  <a:off x="3745" y="1610"/>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2" name="Rectangle 146"/>
                <p:cNvSpPr>
                  <a:spLocks noChangeArrowheads="1"/>
                </p:cNvSpPr>
                <p:nvPr/>
              </p:nvSpPr>
              <p:spPr bwMode="blackWhite">
                <a:xfrm>
                  <a:off x="3532"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3" name="Rectangle 147"/>
                <p:cNvSpPr>
                  <a:spLocks noChangeArrowheads="1"/>
                </p:cNvSpPr>
                <p:nvPr/>
              </p:nvSpPr>
              <p:spPr bwMode="blackWhite">
                <a:xfrm>
                  <a:off x="3619" y="1610"/>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4" name="Rectangle 148"/>
                <p:cNvSpPr>
                  <a:spLocks noChangeArrowheads="1"/>
                </p:cNvSpPr>
                <p:nvPr/>
              </p:nvSpPr>
              <p:spPr bwMode="blackWhite">
                <a:xfrm>
                  <a:off x="3701" y="1610"/>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5" name="Rectangle 149"/>
                <p:cNvSpPr>
                  <a:spLocks noChangeArrowheads="1"/>
                </p:cNvSpPr>
                <p:nvPr/>
              </p:nvSpPr>
              <p:spPr bwMode="blackWhite">
                <a:xfrm>
                  <a:off x="3490"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6" name="Rectangle 150"/>
                <p:cNvSpPr>
                  <a:spLocks noChangeArrowheads="1"/>
                </p:cNvSpPr>
                <p:nvPr/>
              </p:nvSpPr>
              <p:spPr bwMode="blackWhite">
                <a:xfrm>
                  <a:off x="3576"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7" name="Rectangle 151"/>
                <p:cNvSpPr>
                  <a:spLocks noChangeArrowheads="1"/>
                </p:cNvSpPr>
                <p:nvPr/>
              </p:nvSpPr>
              <p:spPr bwMode="blackWhite">
                <a:xfrm>
                  <a:off x="3659"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8" name="Rectangle 152"/>
                <p:cNvSpPr>
                  <a:spLocks noChangeArrowheads="1"/>
                </p:cNvSpPr>
                <p:nvPr/>
              </p:nvSpPr>
              <p:spPr bwMode="blackWhite">
                <a:xfrm>
                  <a:off x="3745"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9" name="Rectangle 153"/>
                <p:cNvSpPr>
                  <a:spLocks noChangeArrowheads="1"/>
                </p:cNvSpPr>
                <p:nvPr/>
              </p:nvSpPr>
              <p:spPr bwMode="blackWhite">
                <a:xfrm>
                  <a:off x="3532"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0" name="Rectangle 154"/>
                <p:cNvSpPr>
                  <a:spLocks noChangeArrowheads="1"/>
                </p:cNvSpPr>
                <p:nvPr/>
              </p:nvSpPr>
              <p:spPr bwMode="blackWhite">
                <a:xfrm>
                  <a:off x="3617" y="1555"/>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1" name="Rectangle 155"/>
                <p:cNvSpPr>
                  <a:spLocks noChangeArrowheads="1"/>
                </p:cNvSpPr>
                <p:nvPr/>
              </p:nvSpPr>
              <p:spPr bwMode="blackWhite">
                <a:xfrm>
                  <a:off x="3701" y="1555"/>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2" name="Rectangle 156"/>
                <p:cNvSpPr>
                  <a:spLocks noChangeArrowheads="1"/>
                </p:cNvSpPr>
                <p:nvPr/>
              </p:nvSpPr>
              <p:spPr bwMode="blackWhite">
                <a:xfrm>
                  <a:off x="3785" y="1555"/>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3" name="Rectangle 157"/>
                <p:cNvSpPr>
                  <a:spLocks noChangeArrowheads="1"/>
                </p:cNvSpPr>
                <p:nvPr/>
              </p:nvSpPr>
              <p:spPr bwMode="blackWhite">
                <a:xfrm>
                  <a:off x="3490"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4" name="Rectangle 158"/>
                <p:cNvSpPr>
                  <a:spLocks noChangeArrowheads="1"/>
                </p:cNvSpPr>
                <p:nvPr/>
              </p:nvSpPr>
              <p:spPr bwMode="blackWhite">
                <a:xfrm>
                  <a:off x="3576"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5" name="Rectangle 159"/>
                <p:cNvSpPr>
                  <a:spLocks noChangeArrowheads="1"/>
                </p:cNvSpPr>
                <p:nvPr/>
              </p:nvSpPr>
              <p:spPr bwMode="blackWhite">
                <a:xfrm>
                  <a:off x="3660" y="1572"/>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6" name="Rectangle 160"/>
                <p:cNvSpPr>
                  <a:spLocks noChangeArrowheads="1"/>
                </p:cNvSpPr>
                <p:nvPr/>
              </p:nvSpPr>
              <p:spPr bwMode="blackWhite">
                <a:xfrm>
                  <a:off x="3745" y="1572"/>
                  <a:ext cx="32"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7" name="Rectangle 161"/>
                <p:cNvSpPr>
                  <a:spLocks noChangeArrowheads="1"/>
                </p:cNvSpPr>
                <p:nvPr/>
              </p:nvSpPr>
              <p:spPr bwMode="blackWhite">
                <a:xfrm>
                  <a:off x="3532"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8" name="Rectangle 162"/>
                <p:cNvSpPr>
                  <a:spLocks noChangeArrowheads="1"/>
                </p:cNvSpPr>
                <p:nvPr/>
              </p:nvSpPr>
              <p:spPr bwMode="blackWhite">
                <a:xfrm>
                  <a:off x="3617" y="1572"/>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9" name="Rectangle 163"/>
                <p:cNvSpPr>
                  <a:spLocks noChangeArrowheads="1"/>
                </p:cNvSpPr>
                <p:nvPr/>
              </p:nvSpPr>
              <p:spPr bwMode="blackWhite">
                <a:xfrm>
                  <a:off x="3701" y="1572"/>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0" name="Rectangle 164"/>
                <p:cNvSpPr>
                  <a:spLocks noChangeArrowheads="1"/>
                </p:cNvSpPr>
                <p:nvPr/>
              </p:nvSpPr>
              <p:spPr bwMode="blackWhite">
                <a:xfrm>
                  <a:off x="3785" y="1572"/>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1" name="Rectangle 165"/>
                <p:cNvSpPr>
                  <a:spLocks noChangeArrowheads="1"/>
                </p:cNvSpPr>
                <p:nvPr/>
              </p:nvSpPr>
              <p:spPr bwMode="blackWhite">
                <a:xfrm>
                  <a:off x="3490"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2" name="Rectangle 166"/>
                <p:cNvSpPr>
                  <a:spLocks noChangeArrowheads="1"/>
                </p:cNvSpPr>
                <p:nvPr/>
              </p:nvSpPr>
              <p:spPr bwMode="blackWhite">
                <a:xfrm>
                  <a:off x="3576"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3" name="Rectangle 167"/>
                <p:cNvSpPr>
                  <a:spLocks noChangeArrowheads="1"/>
                </p:cNvSpPr>
                <p:nvPr/>
              </p:nvSpPr>
              <p:spPr bwMode="blackWhite">
                <a:xfrm>
                  <a:off x="3660" y="1592"/>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4" name="Rectangle 168"/>
                <p:cNvSpPr>
                  <a:spLocks noChangeArrowheads="1"/>
                </p:cNvSpPr>
                <p:nvPr/>
              </p:nvSpPr>
              <p:spPr bwMode="blackWhite">
                <a:xfrm>
                  <a:off x="3745"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5" name="Rectangle 169"/>
                <p:cNvSpPr>
                  <a:spLocks noChangeArrowheads="1"/>
                </p:cNvSpPr>
                <p:nvPr/>
              </p:nvSpPr>
              <p:spPr bwMode="blackWhite">
                <a:xfrm>
                  <a:off x="3532"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6" name="Rectangle 170"/>
                <p:cNvSpPr>
                  <a:spLocks noChangeArrowheads="1"/>
                </p:cNvSpPr>
                <p:nvPr/>
              </p:nvSpPr>
              <p:spPr bwMode="blackWhite">
                <a:xfrm>
                  <a:off x="3617" y="159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7" name="Rectangle 171"/>
                <p:cNvSpPr>
                  <a:spLocks noChangeArrowheads="1"/>
                </p:cNvSpPr>
                <p:nvPr/>
              </p:nvSpPr>
              <p:spPr bwMode="blackWhite">
                <a:xfrm>
                  <a:off x="3701" y="159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8" name="Rectangle 172"/>
                <p:cNvSpPr>
                  <a:spLocks noChangeArrowheads="1"/>
                </p:cNvSpPr>
                <p:nvPr/>
              </p:nvSpPr>
              <p:spPr bwMode="blackWhite">
                <a:xfrm>
                  <a:off x="3785" y="1592"/>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9" name="Rectangle 173"/>
                <p:cNvSpPr>
                  <a:spLocks noChangeArrowheads="1"/>
                </p:cNvSpPr>
                <p:nvPr/>
              </p:nvSpPr>
              <p:spPr bwMode="blackWhite">
                <a:xfrm>
                  <a:off x="3785" y="1610"/>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0" name="Rectangle 174"/>
                <p:cNvSpPr>
                  <a:spLocks noChangeArrowheads="1"/>
                </p:cNvSpPr>
                <p:nvPr/>
              </p:nvSpPr>
              <p:spPr bwMode="blackWhite">
                <a:xfrm>
                  <a:off x="3490"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1" name="Rectangle 175"/>
                <p:cNvSpPr>
                  <a:spLocks noChangeArrowheads="1"/>
                </p:cNvSpPr>
                <p:nvPr/>
              </p:nvSpPr>
              <p:spPr bwMode="blackWhite">
                <a:xfrm>
                  <a:off x="3576"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2" name="Rectangle 176"/>
                <p:cNvSpPr>
                  <a:spLocks noChangeArrowheads="1"/>
                </p:cNvSpPr>
                <p:nvPr/>
              </p:nvSpPr>
              <p:spPr bwMode="blackWhite">
                <a:xfrm>
                  <a:off x="3660" y="1627"/>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3" name="Rectangle 177"/>
                <p:cNvSpPr>
                  <a:spLocks noChangeArrowheads="1"/>
                </p:cNvSpPr>
                <p:nvPr/>
              </p:nvSpPr>
              <p:spPr bwMode="blackWhite">
                <a:xfrm>
                  <a:off x="3745" y="1627"/>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4" name="Rectangle 178"/>
                <p:cNvSpPr>
                  <a:spLocks noChangeArrowheads="1"/>
                </p:cNvSpPr>
                <p:nvPr/>
              </p:nvSpPr>
              <p:spPr bwMode="blackWhite">
                <a:xfrm>
                  <a:off x="3532" y="1627"/>
                  <a:ext cx="33"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5" name="Rectangle 179"/>
                <p:cNvSpPr>
                  <a:spLocks noChangeArrowheads="1"/>
                </p:cNvSpPr>
                <p:nvPr/>
              </p:nvSpPr>
              <p:spPr bwMode="blackWhite">
                <a:xfrm>
                  <a:off x="3617" y="1627"/>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6" name="Rectangle 180"/>
                <p:cNvSpPr>
                  <a:spLocks noChangeArrowheads="1"/>
                </p:cNvSpPr>
                <p:nvPr/>
              </p:nvSpPr>
              <p:spPr bwMode="blackWhite">
                <a:xfrm>
                  <a:off x="3701" y="1627"/>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7" name="Rectangle 181"/>
                <p:cNvSpPr>
                  <a:spLocks noChangeArrowheads="1"/>
                </p:cNvSpPr>
                <p:nvPr/>
              </p:nvSpPr>
              <p:spPr bwMode="blackWhite">
                <a:xfrm>
                  <a:off x="3785" y="1627"/>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8" name="Rectangle 182"/>
                <p:cNvSpPr>
                  <a:spLocks noChangeArrowheads="1"/>
                </p:cNvSpPr>
                <p:nvPr/>
              </p:nvSpPr>
              <p:spPr bwMode="blackWhite">
                <a:xfrm>
                  <a:off x="3490"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9" name="Rectangle 183"/>
                <p:cNvSpPr>
                  <a:spLocks noChangeArrowheads="1"/>
                </p:cNvSpPr>
                <p:nvPr/>
              </p:nvSpPr>
              <p:spPr bwMode="blackWhite">
                <a:xfrm>
                  <a:off x="3576" y="1646"/>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0" name="Rectangle 184"/>
                <p:cNvSpPr>
                  <a:spLocks noChangeArrowheads="1"/>
                </p:cNvSpPr>
                <p:nvPr/>
              </p:nvSpPr>
              <p:spPr bwMode="blackWhite">
                <a:xfrm>
                  <a:off x="3660" y="1646"/>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1" name="Rectangle 185"/>
                <p:cNvSpPr>
                  <a:spLocks noChangeArrowheads="1"/>
                </p:cNvSpPr>
                <p:nvPr/>
              </p:nvSpPr>
              <p:spPr bwMode="blackWhite">
                <a:xfrm>
                  <a:off x="3745" y="1646"/>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2" name="Rectangle 186"/>
                <p:cNvSpPr>
                  <a:spLocks noChangeArrowheads="1"/>
                </p:cNvSpPr>
                <p:nvPr/>
              </p:nvSpPr>
              <p:spPr bwMode="blackWhite">
                <a:xfrm>
                  <a:off x="3532"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3" name="Rectangle 187"/>
                <p:cNvSpPr>
                  <a:spLocks noChangeArrowheads="1"/>
                </p:cNvSpPr>
                <p:nvPr/>
              </p:nvSpPr>
              <p:spPr bwMode="blackWhite">
                <a:xfrm>
                  <a:off x="3619" y="1646"/>
                  <a:ext cx="33"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4" name="Rectangle 188"/>
                <p:cNvSpPr>
                  <a:spLocks noChangeArrowheads="1"/>
                </p:cNvSpPr>
                <p:nvPr/>
              </p:nvSpPr>
              <p:spPr bwMode="blackWhite">
                <a:xfrm>
                  <a:off x="3701" y="1646"/>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5" name="Rectangle 189"/>
                <p:cNvSpPr>
                  <a:spLocks noChangeArrowheads="1"/>
                </p:cNvSpPr>
                <p:nvPr/>
              </p:nvSpPr>
              <p:spPr bwMode="blackWhite">
                <a:xfrm>
                  <a:off x="3785" y="1646"/>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6" name="Rectangle 190"/>
                <p:cNvSpPr>
                  <a:spLocks noChangeArrowheads="1"/>
                </p:cNvSpPr>
                <p:nvPr/>
              </p:nvSpPr>
              <p:spPr bwMode="blackWhite">
                <a:xfrm>
                  <a:off x="3490"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7" name="Rectangle 191"/>
                <p:cNvSpPr>
                  <a:spLocks noChangeArrowheads="1"/>
                </p:cNvSpPr>
                <p:nvPr/>
              </p:nvSpPr>
              <p:spPr bwMode="blackWhite">
                <a:xfrm>
                  <a:off x="3576"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8" name="Rectangle 192"/>
                <p:cNvSpPr>
                  <a:spLocks noChangeArrowheads="1"/>
                </p:cNvSpPr>
                <p:nvPr/>
              </p:nvSpPr>
              <p:spPr bwMode="blackWhite">
                <a:xfrm>
                  <a:off x="3660" y="1666"/>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9" name="Rectangle 193"/>
                <p:cNvSpPr>
                  <a:spLocks noChangeArrowheads="1"/>
                </p:cNvSpPr>
                <p:nvPr/>
              </p:nvSpPr>
              <p:spPr bwMode="blackWhite">
                <a:xfrm>
                  <a:off x="3745" y="1666"/>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0" name="Rectangle 194"/>
                <p:cNvSpPr>
                  <a:spLocks noChangeArrowheads="1"/>
                </p:cNvSpPr>
                <p:nvPr/>
              </p:nvSpPr>
              <p:spPr bwMode="blackWhite">
                <a:xfrm>
                  <a:off x="3532" y="1666"/>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1" name="Rectangle 195"/>
                <p:cNvSpPr>
                  <a:spLocks noChangeArrowheads="1"/>
                </p:cNvSpPr>
                <p:nvPr/>
              </p:nvSpPr>
              <p:spPr bwMode="blackWhite">
                <a:xfrm>
                  <a:off x="3617" y="1666"/>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2" name="Rectangle 196"/>
                <p:cNvSpPr>
                  <a:spLocks noChangeArrowheads="1"/>
                </p:cNvSpPr>
                <p:nvPr/>
              </p:nvSpPr>
              <p:spPr bwMode="blackWhite">
                <a:xfrm>
                  <a:off x="3701" y="1666"/>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3" name="Rectangle 197"/>
                <p:cNvSpPr>
                  <a:spLocks noChangeArrowheads="1"/>
                </p:cNvSpPr>
                <p:nvPr/>
              </p:nvSpPr>
              <p:spPr bwMode="blackWhite">
                <a:xfrm>
                  <a:off x="3785" y="1666"/>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4" name="Rectangle 198"/>
                <p:cNvSpPr>
                  <a:spLocks noChangeArrowheads="1"/>
                </p:cNvSpPr>
                <p:nvPr/>
              </p:nvSpPr>
              <p:spPr bwMode="blackWhite">
                <a:xfrm>
                  <a:off x="3490" y="1684"/>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5" name="Rectangle 199"/>
                <p:cNvSpPr>
                  <a:spLocks noChangeArrowheads="1"/>
                </p:cNvSpPr>
                <p:nvPr/>
              </p:nvSpPr>
              <p:spPr bwMode="blackWhite">
                <a:xfrm>
                  <a:off x="3576" y="1684"/>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6" name="Rectangle 200"/>
                <p:cNvSpPr>
                  <a:spLocks noChangeArrowheads="1"/>
                </p:cNvSpPr>
                <p:nvPr/>
              </p:nvSpPr>
              <p:spPr bwMode="blackWhite">
                <a:xfrm>
                  <a:off x="3659"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7" name="Rectangle 201"/>
                <p:cNvSpPr>
                  <a:spLocks noChangeArrowheads="1"/>
                </p:cNvSpPr>
                <p:nvPr/>
              </p:nvSpPr>
              <p:spPr bwMode="blackWhite">
                <a:xfrm>
                  <a:off x="3745"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8" name="Rectangle 202"/>
                <p:cNvSpPr>
                  <a:spLocks noChangeArrowheads="1"/>
                </p:cNvSpPr>
                <p:nvPr/>
              </p:nvSpPr>
              <p:spPr bwMode="blackWhite">
                <a:xfrm>
                  <a:off x="3532" y="1684"/>
                  <a:ext cx="33"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9" name="Rectangle 203"/>
                <p:cNvSpPr>
                  <a:spLocks noChangeArrowheads="1"/>
                </p:cNvSpPr>
                <p:nvPr/>
              </p:nvSpPr>
              <p:spPr bwMode="blackWhite">
                <a:xfrm>
                  <a:off x="3617" y="1684"/>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0" name="Rectangle 204"/>
                <p:cNvSpPr>
                  <a:spLocks noChangeArrowheads="1"/>
                </p:cNvSpPr>
                <p:nvPr/>
              </p:nvSpPr>
              <p:spPr bwMode="blackWhite">
                <a:xfrm>
                  <a:off x="3701" y="1684"/>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1" name="Rectangle 205"/>
                <p:cNvSpPr>
                  <a:spLocks noChangeArrowheads="1"/>
                </p:cNvSpPr>
                <p:nvPr/>
              </p:nvSpPr>
              <p:spPr bwMode="blackWhite">
                <a:xfrm>
                  <a:off x="3785" y="1684"/>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2" name="Rectangle 206"/>
                <p:cNvSpPr>
                  <a:spLocks noChangeArrowheads="1"/>
                </p:cNvSpPr>
                <p:nvPr/>
              </p:nvSpPr>
              <p:spPr bwMode="blackWhite">
                <a:xfrm>
                  <a:off x="3490"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3" name="Rectangle 207"/>
                <p:cNvSpPr>
                  <a:spLocks noChangeArrowheads="1"/>
                </p:cNvSpPr>
                <p:nvPr/>
              </p:nvSpPr>
              <p:spPr bwMode="blackWhite">
                <a:xfrm>
                  <a:off x="3576"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4" name="Rectangle 208"/>
                <p:cNvSpPr>
                  <a:spLocks noChangeArrowheads="1"/>
                </p:cNvSpPr>
                <p:nvPr/>
              </p:nvSpPr>
              <p:spPr bwMode="blackWhite">
                <a:xfrm>
                  <a:off x="3660" y="1702"/>
                  <a:ext cx="34"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5" name="Rectangle 209"/>
                <p:cNvSpPr>
                  <a:spLocks noChangeArrowheads="1"/>
                </p:cNvSpPr>
                <p:nvPr/>
              </p:nvSpPr>
              <p:spPr bwMode="blackWhite">
                <a:xfrm>
                  <a:off x="3745"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6" name="Rectangle 210"/>
                <p:cNvSpPr>
                  <a:spLocks noChangeArrowheads="1"/>
                </p:cNvSpPr>
                <p:nvPr/>
              </p:nvSpPr>
              <p:spPr bwMode="blackWhite">
                <a:xfrm>
                  <a:off x="3532"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7" name="Rectangle 211"/>
                <p:cNvSpPr>
                  <a:spLocks noChangeArrowheads="1"/>
                </p:cNvSpPr>
                <p:nvPr/>
              </p:nvSpPr>
              <p:spPr bwMode="blackWhite">
                <a:xfrm>
                  <a:off x="3617" y="1702"/>
                  <a:ext cx="35"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8" name="Rectangle 212"/>
                <p:cNvSpPr>
                  <a:spLocks noChangeArrowheads="1"/>
                </p:cNvSpPr>
                <p:nvPr/>
              </p:nvSpPr>
              <p:spPr bwMode="blackWhite">
                <a:xfrm>
                  <a:off x="3701" y="1702"/>
                  <a:ext cx="36"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9" name="Rectangle 213"/>
                <p:cNvSpPr>
                  <a:spLocks noChangeArrowheads="1"/>
                </p:cNvSpPr>
                <p:nvPr/>
              </p:nvSpPr>
              <p:spPr bwMode="blackWhite">
                <a:xfrm>
                  <a:off x="3785" y="1702"/>
                  <a:ext cx="37" cy="1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0" name="Rectangle 214"/>
                <p:cNvSpPr>
                  <a:spLocks noChangeArrowheads="1"/>
                </p:cNvSpPr>
                <p:nvPr/>
              </p:nvSpPr>
              <p:spPr bwMode="blackWhite">
                <a:xfrm>
                  <a:off x="3490"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1" name="Rectangle 215"/>
                <p:cNvSpPr>
                  <a:spLocks noChangeArrowheads="1"/>
                </p:cNvSpPr>
                <p:nvPr/>
              </p:nvSpPr>
              <p:spPr bwMode="blackWhite">
                <a:xfrm>
                  <a:off x="3576"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2" name="Rectangle 216"/>
                <p:cNvSpPr>
                  <a:spLocks noChangeArrowheads="1"/>
                </p:cNvSpPr>
                <p:nvPr/>
              </p:nvSpPr>
              <p:spPr bwMode="blackWhite">
                <a:xfrm>
                  <a:off x="3660" y="1720"/>
                  <a:ext cx="34"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3" name="Rectangle 217"/>
                <p:cNvSpPr>
                  <a:spLocks noChangeArrowheads="1"/>
                </p:cNvSpPr>
                <p:nvPr/>
              </p:nvSpPr>
              <p:spPr bwMode="blackWhite">
                <a:xfrm>
                  <a:off x="3745"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4" name="Rectangle 218"/>
                <p:cNvSpPr>
                  <a:spLocks noChangeArrowheads="1"/>
                </p:cNvSpPr>
                <p:nvPr/>
              </p:nvSpPr>
              <p:spPr bwMode="blackWhite">
                <a:xfrm>
                  <a:off x="3532"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5" name="Rectangle 219"/>
                <p:cNvSpPr>
                  <a:spLocks noChangeArrowheads="1"/>
                </p:cNvSpPr>
                <p:nvPr/>
              </p:nvSpPr>
              <p:spPr bwMode="blackWhite">
                <a:xfrm>
                  <a:off x="3617" y="1720"/>
                  <a:ext cx="35"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6" name="Rectangle 220"/>
                <p:cNvSpPr>
                  <a:spLocks noChangeArrowheads="1"/>
                </p:cNvSpPr>
                <p:nvPr/>
              </p:nvSpPr>
              <p:spPr bwMode="blackWhite">
                <a:xfrm>
                  <a:off x="3701" y="1720"/>
                  <a:ext cx="36"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7" name="Rectangle 221"/>
                <p:cNvSpPr>
                  <a:spLocks noChangeArrowheads="1"/>
                </p:cNvSpPr>
                <p:nvPr/>
              </p:nvSpPr>
              <p:spPr bwMode="blackWhite">
                <a:xfrm>
                  <a:off x="3785" y="1720"/>
                  <a:ext cx="37" cy="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8" name="Rectangle 222"/>
                <p:cNvSpPr>
                  <a:spLocks noChangeArrowheads="1"/>
                </p:cNvSpPr>
                <p:nvPr/>
              </p:nvSpPr>
              <p:spPr bwMode="blackWhite">
                <a:xfrm>
                  <a:off x="3491" y="1740"/>
                  <a:ext cx="33"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9" name="Rectangle 223"/>
                <p:cNvSpPr>
                  <a:spLocks noChangeArrowheads="1"/>
                </p:cNvSpPr>
                <p:nvPr/>
              </p:nvSpPr>
              <p:spPr bwMode="blackWhite">
                <a:xfrm>
                  <a:off x="3576" y="1740"/>
                  <a:ext cx="36"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0" name="Rectangle 224"/>
                <p:cNvSpPr>
                  <a:spLocks noChangeArrowheads="1"/>
                </p:cNvSpPr>
                <p:nvPr/>
              </p:nvSpPr>
              <p:spPr bwMode="blackWhite">
                <a:xfrm>
                  <a:off x="3660" y="1740"/>
                  <a:ext cx="34"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1" name="Rectangle 225"/>
                <p:cNvSpPr>
                  <a:spLocks noChangeArrowheads="1"/>
                </p:cNvSpPr>
                <p:nvPr/>
              </p:nvSpPr>
              <p:spPr bwMode="blackWhite">
                <a:xfrm>
                  <a:off x="3745" y="1740"/>
                  <a:ext cx="35"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2" name="Rectangle 226"/>
                <p:cNvSpPr>
                  <a:spLocks noChangeArrowheads="1"/>
                </p:cNvSpPr>
                <p:nvPr/>
              </p:nvSpPr>
              <p:spPr bwMode="blackWhite">
                <a:xfrm>
                  <a:off x="3532" y="1740"/>
                  <a:ext cx="33"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3" name="Rectangle 227"/>
                <p:cNvSpPr>
                  <a:spLocks noChangeArrowheads="1"/>
                </p:cNvSpPr>
                <p:nvPr/>
              </p:nvSpPr>
              <p:spPr bwMode="blackWhite">
                <a:xfrm>
                  <a:off x="3617" y="1740"/>
                  <a:ext cx="35"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4" name="Rectangle 228"/>
                <p:cNvSpPr>
                  <a:spLocks noChangeArrowheads="1"/>
                </p:cNvSpPr>
                <p:nvPr/>
              </p:nvSpPr>
              <p:spPr bwMode="blackWhite">
                <a:xfrm>
                  <a:off x="3701" y="1740"/>
                  <a:ext cx="36"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5" name="Rectangle 229"/>
                <p:cNvSpPr>
                  <a:spLocks noChangeArrowheads="1"/>
                </p:cNvSpPr>
                <p:nvPr/>
              </p:nvSpPr>
              <p:spPr bwMode="blackWhite">
                <a:xfrm>
                  <a:off x="3785" y="1740"/>
                  <a:ext cx="37" cy="1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327" name="Rectangle 230"/>
              <p:cNvSpPr>
                <a:spLocks noChangeArrowheads="1"/>
              </p:cNvSpPr>
              <p:nvPr/>
            </p:nvSpPr>
            <p:spPr bwMode="blackWhite">
              <a:xfrm>
                <a:off x="3489" y="1556"/>
                <a:ext cx="329" cy="19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312" name="Rectangle 231"/>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3" name="Rectangle 232"/>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Oracle server</a:t>
              </a:r>
            </a:p>
          </p:txBody>
        </p:sp>
        <p:grpSp>
          <p:nvGrpSpPr>
            <p:cNvPr id="314" name="Group 233"/>
            <p:cNvGrpSpPr>
              <a:grpSpLocks/>
            </p:cNvGrpSpPr>
            <p:nvPr/>
          </p:nvGrpSpPr>
          <p:grpSpPr bwMode="auto">
            <a:xfrm>
              <a:off x="3552" y="2215"/>
              <a:ext cx="432" cy="335"/>
              <a:chOff x="288" y="2982"/>
              <a:chExt cx="532" cy="412"/>
            </a:xfrm>
          </p:grpSpPr>
          <p:sp>
            <p:nvSpPr>
              <p:cNvPr id="323" name="Rectangle 23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4" name="Oval 23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5" name="Oval 23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15" name="Group 237"/>
            <p:cNvGrpSpPr>
              <a:grpSpLocks/>
            </p:cNvGrpSpPr>
            <p:nvPr/>
          </p:nvGrpSpPr>
          <p:grpSpPr bwMode="auto">
            <a:xfrm>
              <a:off x="4080" y="2215"/>
              <a:ext cx="432" cy="335"/>
              <a:chOff x="288" y="2982"/>
              <a:chExt cx="532" cy="412"/>
            </a:xfrm>
          </p:grpSpPr>
          <p:sp>
            <p:nvSpPr>
              <p:cNvPr id="320" name="Rectangle 23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1" name="Oval 23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2" name="Oval 24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316" name="Group 241"/>
            <p:cNvGrpSpPr>
              <a:grpSpLocks/>
            </p:cNvGrpSpPr>
            <p:nvPr/>
          </p:nvGrpSpPr>
          <p:grpSpPr bwMode="auto">
            <a:xfrm>
              <a:off x="4608" y="2215"/>
              <a:ext cx="432" cy="335"/>
              <a:chOff x="288" y="2982"/>
              <a:chExt cx="532" cy="412"/>
            </a:xfrm>
          </p:grpSpPr>
          <p:sp>
            <p:nvSpPr>
              <p:cNvPr id="317" name="Rectangle 24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8" name="Oval 24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19" name="Oval 24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488" name="Freeform 245"/>
          <p:cNvSpPr>
            <a:spLocks/>
          </p:cNvSpPr>
          <p:nvPr/>
        </p:nvSpPr>
        <p:spPr bwMode="auto">
          <a:xfrm>
            <a:off x="6599169" y="3141731"/>
            <a:ext cx="1066800" cy="304800"/>
          </a:xfrm>
          <a:custGeom>
            <a:avLst/>
            <a:gdLst>
              <a:gd name="T0" fmla="*/ 0 w 672"/>
              <a:gd name="T1" fmla="*/ 0 h 192"/>
              <a:gd name="T2" fmla="*/ 1066800 w 672"/>
              <a:gd name="T3" fmla="*/ 0 h 192"/>
              <a:gd name="T4" fmla="*/ 1066800 w 672"/>
              <a:gd name="T5" fmla="*/ 304800 h 192"/>
              <a:gd name="T6" fmla="*/ 0 60000 65536"/>
              <a:gd name="T7" fmla="*/ 0 60000 65536"/>
              <a:gd name="T8" fmla="*/ 0 60000 65536"/>
            </a:gdLst>
            <a:ahLst/>
            <a:cxnLst>
              <a:cxn ang="T6">
                <a:pos x="T0" y="T1"/>
              </a:cxn>
              <a:cxn ang="T7">
                <a:pos x="T2" y="T3"/>
              </a:cxn>
              <a:cxn ang="T8">
                <a:pos x="T4" y="T5"/>
              </a:cxn>
            </a:cxnLst>
            <a:rect l="0" t="0" r="r" b="b"/>
            <a:pathLst>
              <a:path w="672" h="192">
                <a:moveTo>
                  <a:pt x="0" y="0"/>
                </a:moveTo>
                <a:lnTo>
                  <a:pt x="672" y="0"/>
                </a:lnTo>
                <a:lnTo>
                  <a:pt x="672" y="192"/>
                </a:lnTo>
              </a:path>
            </a:pathLst>
          </a:custGeom>
          <a:noFill/>
          <a:ln w="28575"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317259321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1778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3. Background Processes</a:t>
            </a:r>
          </a:p>
        </p:txBody>
      </p:sp>
      <p:sp>
        <p:nvSpPr>
          <p:cNvPr id="4" name="Rectangle 3"/>
          <p:cNvSpPr txBox="1">
            <a:spLocks noChangeArrowheads="1"/>
          </p:cNvSpPr>
          <p:nvPr/>
        </p:nvSpPr>
        <p:spPr>
          <a:xfrm>
            <a:off x="487890" y="1004888"/>
            <a:ext cx="11277601" cy="368935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a:latin typeface="Times New Roman" panose="02020603050405020304" pitchFamily="18" charset="0"/>
                <a:cs typeface="Times New Roman" panose="02020603050405020304" pitchFamily="18" charset="0"/>
              </a:rPr>
              <a:t>Là các tiến trình chạy ngầm ngay khi instance được khởi động thực hiện nhiệm vụ luôn duy trì hoạt động thông suốt của CSDLnhư </a:t>
            </a:r>
            <a:r>
              <a:rPr lang="en-US">
                <a:latin typeface="Times New Roman" panose="02020603050405020304" pitchFamily="18" charset="0"/>
                <a:cs typeface="Times New Roman" panose="02020603050405020304" pitchFamily="18" charset="0"/>
              </a:rPr>
              <a:t>quản lý memory, process, quản lý I/O, giao tiếp giữa các thành phần…</a:t>
            </a:r>
          </a:p>
          <a:p>
            <a:pPr algn="just"/>
            <a:r>
              <a:rPr lang="en-US" altLang="en-US">
                <a:latin typeface="Times New Roman" panose="02020603050405020304" pitchFamily="18" charset="0"/>
                <a:cs typeface="Times New Roman" panose="02020603050405020304" pitchFamily="18" charset="0"/>
              </a:rPr>
              <a:t>Các background processe bắt buộc:</a:t>
            </a:r>
            <a:endParaRPr lang="en-US" altLang="en-US">
              <a:solidFill>
                <a:schemeClr val="accent2"/>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p>
        </p:txBody>
      </p:sp>
      <p:sp>
        <p:nvSpPr>
          <p:cNvPr id="5" name="Oval 12"/>
          <p:cNvSpPr>
            <a:spLocks noChangeArrowheads="1"/>
          </p:cNvSpPr>
          <p:nvPr/>
        </p:nvSpPr>
        <p:spPr bwMode="blackWhite">
          <a:xfrm>
            <a:off x="1349904" y="3152771"/>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6" name="Oval 13"/>
          <p:cNvSpPr>
            <a:spLocks noChangeArrowheads="1"/>
          </p:cNvSpPr>
          <p:nvPr/>
        </p:nvSpPr>
        <p:spPr bwMode="blackWhite">
          <a:xfrm>
            <a:off x="5556575" y="3152770"/>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7" name="Oval 14"/>
          <p:cNvSpPr>
            <a:spLocks noChangeArrowheads="1"/>
          </p:cNvSpPr>
          <p:nvPr/>
        </p:nvSpPr>
        <p:spPr bwMode="blackWhite">
          <a:xfrm>
            <a:off x="7624478" y="3152770"/>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8" name="Oval 15"/>
          <p:cNvSpPr>
            <a:spLocks noChangeArrowheads="1"/>
          </p:cNvSpPr>
          <p:nvPr/>
        </p:nvSpPr>
        <p:spPr bwMode="blackWhite">
          <a:xfrm>
            <a:off x="9763246" y="3152769"/>
            <a:ext cx="1696506"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9" name="Oval 16"/>
          <p:cNvSpPr>
            <a:spLocks noChangeArrowheads="1"/>
          </p:cNvSpPr>
          <p:nvPr/>
        </p:nvSpPr>
        <p:spPr bwMode="blackWhite">
          <a:xfrm>
            <a:off x="3420533" y="3152771"/>
            <a:ext cx="1707742" cy="938211"/>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Tree>
    <p:extLst>
      <p:ext uri="{BB962C8B-B14F-4D97-AF65-F5344CB8AC3E}">
        <p14:creationId xmlns:p14="http://schemas.microsoft.com/office/powerpoint/2010/main" val="182186718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3.1. Database Writer (DBWn)</a:t>
            </a:r>
            <a:endParaRPr lang="vi-VN"/>
          </a:p>
        </p:txBody>
      </p:sp>
      <p:sp>
        <p:nvSpPr>
          <p:cNvPr id="49" name="Rectangle 3"/>
          <p:cNvSpPr txBox="1">
            <a:spLocks noChangeArrowheads="1"/>
          </p:cNvSpPr>
          <p:nvPr/>
        </p:nvSpPr>
        <p:spPr bwMode="auto">
          <a:xfrm>
            <a:off x="6145893" y="1662067"/>
            <a:ext cx="5897322" cy="224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defTabSz="914400">
              <a:spcBef>
                <a:spcPct val="0"/>
              </a:spcBef>
              <a:buClrTx/>
              <a:buFontTx/>
              <a:buChar char="-"/>
              <a:tabLst/>
            </a:pPr>
            <a:r>
              <a:rPr lang="vi-VN" sz="2400" b="0" dirty="0">
                <a:solidFill>
                  <a:srgbClr val="222222"/>
                </a:solidFill>
                <a:latin typeface="Times New Roman" panose="02020603050405020304" pitchFamily="18" charset="0"/>
                <a:cs typeface="Times New Roman" panose="02020603050405020304" pitchFamily="18" charset="0"/>
              </a:rPr>
              <a:t>Database writer ghi sự thay đổi blocks từ database buffer cache xuống data files.</a:t>
            </a:r>
          </a:p>
          <a:p>
            <a:pPr marL="342900" indent="-342900" algn="just" defTabSz="914400">
              <a:spcBef>
                <a:spcPct val="0"/>
              </a:spcBef>
              <a:buClrTx/>
              <a:buFontTx/>
              <a:buChar char="-"/>
              <a:tabLst/>
            </a:pPr>
            <a:r>
              <a:rPr lang="vi-VN" sz="2400" b="0" dirty="0">
                <a:solidFill>
                  <a:srgbClr val="212121"/>
                </a:solidFill>
                <a:latin typeface="Times New Roman" panose="02020603050405020304" pitchFamily="18" charset="0"/>
                <a:cs typeface="Times New Roman" panose="02020603050405020304" pitchFamily="18" charset="0"/>
              </a:rPr>
              <a:t>Có thể có tối đa 20 DBWn ( DBW0-DBW9 và DBWa-DBWj)</a:t>
            </a:r>
          </a:p>
          <a:p>
            <a:pPr marL="342900" lvl="0" indent="-342900" algn="just" defTabSz="914400">
              <a:spcBef>
                <a:spcPct val="0"/>
              </a:spcBef>
              <a:buClrTx/>
              <a:buFontTx/>
              <a:buChar char="-"/>
              <a:tabLst/>
            </a:pPr>
            <a:r>
              <a:rPr lang="vi-VN" sz="2400" b="0" dirty="0">
                <a:solidFill>
                  <a:srgbClr val="212121"/>
                </a:solidFill>
                <a:latin typeface="Times New Roman" panose="02020603050405020304" pitchFamily="18" charset="0"/>
                <a:cs typeface="Times New Roman" panose="02020603050405020304" pitchFamily="18" charset="0"/>
              </a:rPr>
              <a:t>DB_WRITER_PROCESSES xác định số lượng DBWn</a:t>
            </a:r>
          </a:p>
        </p:txBody>
      </p:sp>
      <p:sp>
        <p:nvSpPr>
          <p:cNvPr id="50" name="Rectangle 4"/>
          <p:cNvSpPr>
            <a:spLocks noChangeArrowheads="1"/>
          </p:cNvSpPr>
          <p:nvPr/>
        </p:nvSpPr>
        <p:spPr bwMode="blackWhite">
          <a:xfrm>
            <a:off x="1491343" y="1766888"/>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Rectangle 5"/>
          <p:cNvSpPr>
            <a:spLocks noChangeArrowheads="1"/>
          </p:cNvSpPr>
          <p:nvPr/>
        </p:nvSpPr>
        <p:spPr bwMode="blackWhite">
          <a:xfrm>
            <a:off x="1518331" y="2046288"/>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6"/>
          <p:cNvSpPr>
            <a:spLocks noChangeArrowheads="1"/>
          </p:cNvSpPr>
          <p:nvPr/>
        </p:nvSpPr>
        <p:spPr bwMode="blackWhite">
          <a:xfrm>
            <a:off x="1562781"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Rectangle 7"/>
          <p:cNvSpPr>
            <a:spLocks noChangeArrowheads="1"/>
          </p:cNvSpPr>
          <p:nvPr/>
        </p:nvSpPr>
        <p:spPr bwMode="blackWhite">
          <a:xfrm>
            <a:off x="2710543" y="4662488"/>
            <a:ext cx="3289300" cy="155098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4" name="Group 8"/>
          <p:cNvGrpSpPr>
            <a:grpSpLocks/>
          </p:cNvGrpSpPr>
          <p:nvPr/>
        </p:nvGrpSpPr>
        <p:grpSpPr bwMode="auto">
          <a:xfrm>
            <a:off x="3988481" y="4710113"/>
            <a:ext cx="912812" cy="714375"/>
            <a:chOff x="1070" y="1910"/>
            <a:chExt cx="532" cy="412"/>
          </a:xfrm>
        </p:grpSpPr>
        <p:sp>
          <p:nvSpPr>
            <p:cNvPr id="55"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7"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12"/>
          <p:cNvGrpSpPr>
            <a:grpSpLocks/>
          </p:cNvGrpSpPr>
          <p:nvPr/>
        </p:nvGrpSpPr>
        <p:grpSpPr bwMode="auto">
          <a:xfrm>
            <a:off x="2862943" y="5254625"/>
            <a:ext cx="990600" cy="654050"/>
            <a:chOff x="1070" y="1910"/>
            <a:chExt cx="532" cy="412"/>
          </a:xfrm>
        </p:grpSpPr>
        <p:sp>
          <p:nvSpPr>
            <p:cNvPr id="59"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16"/>
          <p:cNvGrpSpPr>
            <a:grpSpLocks/>
          </p:cNvGrpSpPr>
          <p:nvPr/>
        </p:nvGrpSpPr>
        <p:grpSpPr bwMode="auto">
          <a:xfrm>
            <a:off x="2864531" y="4710113"/>
            <a:ext cx="989012" cy="654050"/>
            <a:chOff x="1070" y="1910"/>
            <a:chExt cx="532" cy="412"/>
          </a:xfrm>
        </p:grpSpPr>
        <p:sp>
          <p:nvSpPr>
            <p:cNvPr id="63" name="Rectangle 1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Oval 1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1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6" name="Rectangle 20"/>
          <p:cNvSpPr>
            <a:spLocks noChangeArrowheads="1"/>
          </p:cNvSpPr>
          <p:nvPr/>
        </p:nvSpPr>
        <p:spPr bwMode="auto">
          <a:xfrm>
            <a:off x="3859893" y="4953000"/>
            <a:ext cx="11699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7" name="Rectangle 21"/>
          <p:cNvSpPr>
            <a:spLocks noChangeArrowheads="1"/>
          </p:cNvSpPr>
          <p:nvPr/>
        </p:nvSpPr>
        <p:spPr bwMode="auto">
          <a:xfrm>
            <a:off x="2748643" y="4953000"/>
            <a:ext cx="121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68" name="Group 22"/>
          <p:cNvGrpSpPr>
            <a:grpSpLocks/>
          </p:cNvGrpSpPr>
          <p:nvPr/>
        </p:nvGrpSpPr>
        <p:grpSpPr bwMode="auto">
          <a:xfrm>
            <a:off x="5015593" y="5256213"/>
            <a:ext cx="912813" cy="654050"/>
            <a:chOff x="1070" y="1910"/>
            <a:chExt cx="532" cy="412"/>
          </a:xfrm>
        </p:grpSpPr>
        <p:sp>
          <p:nvSpPr>
            <p:cNvPr id="69"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2" name="Group 26"/>
          <p:cNvGrpSpPr>
            <a:grpSpLocks/>
          </p:cNvGrpSpPr>
          <p:nvPr/>
        </p:nvGrpSpPr>
        <p:grpSpPr bwMode="auto">
          <a:xfrm>
            <a:off x="5015593" y="4738688"/>
            <a:ext cx="912813" cy="654050"/>
            <a:chOff x="1070" y="1910"/>
            <a:chExt cx="532" cy="412"/>
          </a:xfrm>
        </p:grpSpPr>
        <p:sp>
          <p:nvSpPr>
            <p:cNvPr id="7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6" name="Rectangle 30"/>
          <p:cNvSpPr>
            <a:spLocks noChangeArrowheads="1"/>
          </p:cNvSpPr>
          <p:nvPr/>
        </p:nvSpPr>
        <p:spPr bwMode="auto">
          <a:xfrm>
            <a:off x="4950506" y="4819650"/>
            <a:ext cx="10429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77" name="Text Box 31"/>
          <p:cNvSpPr txBox="1">
            <a:spLocks noChangeArrowheads="1"/>
          </p:cNvSpPr>
          <p:nvPr/>
        </p:nvSpPr>
        <p:spPr bwMode="auto">
          <a:xfrm>
            <a:off x="3777343" y="5881688"/>
            <a:ext cx="1200150" cy="36671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78" name="Rectangle 32"/>
          <p:cNvSpPr>
            <a:spLocks noChangeArrowheads="1"/>
          </p:cNvSpPr>
          <p:nvPr/>
        </p:nvSpPr>
        <p:spPr bwMode="blackWhite">
          <a:xfrm>
            <a:off x="4461556" y="2435225"/>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33"/>
          <p:cNvSpPr>
            <a:spLocks noChangeArrowheads="1"/>
          </p:cNvSpPr>
          <p:nvPr/>
        </p:nvSpPr>
        <p:spPr bwMode="blackWhite">
          <a:xfrm>
            <a:off x="1611993" y="2128838"/>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4"/>
          <p:cNvSpPr>
            <a:spLocks noChangeArrowheads="1"/>
          </p:cNvSpPr>
          <p:nvPr/>
        </p:nvSpPr>
        <p:spPr bwMode="blackWhite">
          <a:xfrm>
            <a:off x="1718356" y="3038475"/>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5"/>
          <p:cNvSpPr>
            <a:spLocks noChangeArrowheads="1"/>
          </p:cNvSpPr>
          <p:nvPr/>
        </p:nvSpPr>
        <p:spPr bwMode="blackWhite">
          <a:xfrm>
            <a:off x="1718356" y="2505075"/>
            <a:ext cx="1165225" cy="47148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6"/>
          <p:cNvSpPr>
            <a:spLocks noChangeArrowheads="1"/>
          </p:cNvSpPr>
          <p:nvPr/>
        </p:nvSpPr>
        <p:spPr bwMode="blackWhite">
          <a:xfrm>
            <a:off x="2977243"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7"/>
          <p:cNvSpPr>
            <a:spLocks noChangeArrowheads="1"/>
          </p:cNvSpPr>
          <p:nvPr/>
        </p:nvSpPr>
        <p:spPr bwMode="blackWhite">
          <a:xfrm>
            <a:off x="2269218"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8"/>
          <p:cNvSpPr>
            <a:spLocks noChangeArrowheads="1"/>
          </p:cNvSpPr>
          <p:nvPr/>
        </p:nvSpPr>
        <p:spPr bwMode="blackWhite">
          <a:xfrm>
            <a:off x="3670981" y="368458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5" name="Oval 39"/>
          <p:cNvSpPr>
            <a:spLocks noChangeArrowheads="1"/>
          </p:cNvSpPr>
          <p:nvPr/>
        </p:nvSpPr>
        <p:spPr bwMode="blackWhite">
          <a:xfrm>
            <a:off x="5096556" y="368458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Rectangle 40"/>
          <p:cNvSpPr>
            <a:spLocks noChangeArrowheads="1"/>
          </p:cNvSpPr>
          <p:nvPr/>
        </p:nvSpPr>
        <p:spPr bwMode="blackWhite">
          <a:xfrm>
            <a:off x="3093131" y="2432050"/>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6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a:p>
            <a:pPr marL="0" marR="0" lvl="0" indent="0" algn="ctr" defTabSz="822325" eaLnBrk="0" fontAlgn="base" latinLnBrk="0" hangingPunct="0">
              <a:lnSpc>
                <a:spcPct val="75000"/>
              </a:lnSpc>
              <a:spcBef>
                <a:spcPct val="15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Buffer</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Cache</a:t>
            </a:r>
          </a:p>
        </p:txBody>
      </p:sp>
      <p:sp>
        <p:nvSpPr>
          <p:cNvPr id="87" name="Rectangle 41"/>
          <p:cNvSpPr>
            <a:spLocks noChangeArrowheads="1"/>
          </p:cNvSpPr>
          <p:nvPr/>
        </p:nvSpPr>
        <p:spPr bwMode="blackWhite">
          <a:xfrm>
            <a:off x="3167743" y="3270250"/>
            <a:ext cx="1176338" cy="2873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2"/>
          <p:cNvSpPr>
            <a:spLocks noChangeArrowheads="1"/>
          </p:cNvSpPr>
          <p:nvPr/>
        </p:nvSpPr>
        <p:spPr bwMode="blackWhite">
          <a:xfrm>
            <a:off x="4474256" y="3225800"/>
            <a:ext cx="1125537" cy="3381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43"/>
          <p:cNvSpPr>
            <a:spLocks noChangeArrowheads="1"/>
          </p:cNvSpPr>
          <p:nvPr/>
        </p:nvSpPr>
        <p:spPr bwMode="blackWhite">
          <a:xfrm>
            <a:off x="4382181" y="368458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Line 44"/>
          <p:cNvSpPr>
            <a:spLocks noChangeShapeType="1"/>
          </p:cNvSpPr>
          <p:nvPr/>
        </p:nvSpPr>
        <p:spPr bwMode="auto">
          <a:xfrm>
            <a:off x="3320143" y="4129088"/>
            <a:ext cx="0" cy="52070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Line 45"/>
          <p:cNvSpPr>
            <a:spLocks noChangeShapeType="1"/>
          </p:cNvSpPr>
          <p:nvPr/>
        </p:nvSpPr>
        <p:spPr bwMode="auto">
          <a:xfrm>
            <a:off x="3320143" y="3138488"/>
            <a:ext cx="0" cy="52070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383106838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3</a:t>
            </a:r>
            <a:r>
              <a:rPr lang="en-US" altLang="en-US">
                <a:latin typeface="Arial"/>
              </a:rPr>
              <a:t>.2. Log Writer (LGWR)</a:t>
            </a:r>
            <a:endParaRPr lang="vi-VN"/>
          </a:p>
        </p:txBody>
      </p:sp>
      <p:sp>
        <p:nvSpPr>
          <p:cNvPr id="49" name="Rectangle 3"/>
          <p:cNvSpPr txBox="1">
            <a:spLocks noChangeArrowheads="1"/>
          </p:cNvSpPr>
          <p:nvPr/>
        </p:nvSpPr>
        <p:spPr bwMode="auto">
          <a:xfrm>
            <a:off x="6328825" y="1482888"/>
            <a:ext cx="5621997" cy="3349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LGWR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tuần</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tự</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từ</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redo log buffer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xuống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Online redo log files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commit</a:t>
            </a:r>
          </a:p>
          <a:p>
            <a:pPr lvl="1" eaLnBrk="1" hangingPunct="1"/>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redo </a:t>
            </a:r>
            <a:r>
              <a:rPr lang="en-US" altLang="en-US" sz="2400" b="0" dirty="0">
                <a:solidFill>
                  <a:srgbClr val="000000"/>
                </a:solidFill>
                <a:latin typeface="Times New Roman" panose="02020603050405020304" pitchFamily="18" charset="0"/>
                <a:cs typeface="Times New Roman" panose="02020603050405020304" pitchFamily="18" charset="0"/>
              </a:rPr>
              <a:t>log buffer </a:t>
            </a:r>
            <a:r>
              <a:rPr lang="en-US" altLang="en-US" sz="2400" b="0" dirty="0" err="1">
                <a:solidFill>
                  <a:srgbClr val="000000"/>
                </a:solidFill>
                <a:latin typeface="Times New Roman" panose="02020603050405020304" pitchFamily="18" charset="0"/>
                <a:cs typeface="Times New Roman" panose="02020603050405020304" pitchFamily="18" charset="0"/>
              </a:rPr>
              <a:t>đầy</a:t>
            </a:r>
            <a:r>
              <a:rPr lang="en-US" altLang="en-US" sz="2400" b="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1/3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có</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nhiều</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hơn</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 MB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thay</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đổi</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noProof="0" dirty="0" err="1">
                <a:ln>
                  <a:noFill/>
                </a:ln>
                <a:solidFill>
                  <a:srgbClr val="000000"/>
                </a:solidFill>
                <a:effectLst/>
                <a:uLnTx/>
                <a:uFillTx/>
                <a:latin typeface="Times New Roman" panose="02020603050405020304" pitchFamily="18" charset="0"/>
                <a:cs typeface="Times New Roman" panose="02020603050405020304" pitchFamily="18" charset="0"/>
              </a:rPr>
              <a:t>trong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redo log</a:t>
            </a:r>
            <a:r>
              <a:rPr kumimoji="0" lang="en-US" altLang="en-US" sz="2400" b="0" i="0" u="none" strike="noStrike" kern="1200" cap="none" spc="0" normalizeH="0" noProof="0" dirty="0">
                <a:ln>
                  <a:noFill/>
                </a:ln>
                <a:solidFill>
                  <a:srgbClr val="000000"/>
                </a:solidFill>
                <a:effectLst/>
                <a:uLnTx/>
                <a:uFillTx/>
                <a:latin typeface="Times New Roman" panose="02020603050405020304" pitchFamily="18" charset="0"/>
                <a:cs typeface="Times New Roman" panose="02020603050405020304" pitchFamily="18" charset="0"/>
              </a:rPr>
              <a:t> buffer</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Sau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mỗi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3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giây</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Trước</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khi</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DBWn</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ghi</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0" name="Rectangle 4"/>
          <p:cNvSpPr>
            <a:spLocks noChangeArrowheads="1"/>
          </p:cNvSpPr>
          <p:nvPr/>
        </p:nvSpPr>
        <p:spPr bwMode="blackWhite">
          <a:xfrm>
            <a:off x="1583788" y="1747618"/>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Rectangle 5"/>
          <p:cNvSpPr>
            <a:spLocks noChangeArrowheads="1"/>
          </p:cNvSpPr>
          <p:nvPr/>
        </p:nvSpPr>
        <p:spPr bwMode="blackWhite">
          <a:xfrm>
            <a:off x="1610776" y="2027018"/>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Oval 6"/>
          <p:cNvSpPr>
            <a:spLocks noChangeArrowheads="1"/>
          </p:cNvSpPr>
          <p:nvPr/>
        </p:nvSpPr>
        <p:spPr bwMode="blackWhite">
          <a:xfrm>
            <a:off x="1655226"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Rectangle 7"/>
          <p:cNvSpPr>
            <a:spLocks noChangeArrowheads="1"/>
          </p:cNvSpPr>
          <p:nvPr/>
        </p:nvSpPr>
        <p:spPr bwMode="blackWhite">
          <a:xfrm>
            <a:off x="1355188" y="4643218"/>
            <a:ext cx="3289300" cy="15509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4" name="Group 8"/>
          <p:cNvGrpSpPr>
            <a:grpSpLocks/>
          </p:cNvGrpSpPr>
          <p:nvPr/>
        </p:nvGrpSpPr>
        <p:grpSpPr bwMode="auto">
          <a:xfrm>
            <a:off x="2633126" y="4690843"/>
            <a:ext cx="912812" cy="654050"/>
            <a:chOff x="1070" y="1910"/>
            <a:chExt cx="532" cy="412"/>
          </a:xfrm>
        </p:grpSpPr>
        <p:sp>
          <p:nvSpPr>
            <p:cNvPr id="55" name="Rectangle 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Oval 1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7" name="Oval 1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12"/>
          <p:cNvGrpSpPr>
            <a:grpSpLocks/>
          </p:cNvGrpSpPr>
          <p:nvPr/>
        </p:nvGrpSpPr>
        <p:grpSpPr bwMode="auto">
          <a:xfrm>
            <a:off x="1507588" y="5235356"/>
            <a:ext cx="990600" cy="654050"/>
            <a:chOff x="1070" y="1910"/>
            <a:chExt cx="532" cy="412"/>
          </a:xfrm>
        </p:grpSpPr>
        <p:sp>
          <p:nvSpPr>
            <p:cNvPr id="59" name="Rectangle 1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Oval 1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Oval 1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2" name="Group 16"/>
          <p:cNvGrpSpPr>
            <a:grpSpLocks/>
          </p:cNvGrpSpPr>
          <p:nvPr/>
        </p:nvGrpSpPr>
        <p:grpSpPr bwMode="auto">
          <a:xfrm>
            <a:off x="1509176" y="4690843"/>
            <a:ext cx="989012" cy="654050"/>
            <a:chOff x="1070" y="1910"/>
            <a:chExt cx="532" cy="412"/>
          </a:xfrm>
        </p:grpSpPr>
        <p:sp>
          <p:nvSpPr>
            <p:cNvPr id="63" name="Rectangle 1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Oval 1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1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6" name="Rectangle 20"/>
          <p:cNvSpPr>
            <a:spLocks noChangeArrowheads="1"/>
          </p:cNvSpPr>
          <p:nvPr/>
        </p:nvSpPr>
        <p:spPr bwMode="auto">
          <a:xfrm>
            <a:off x="2504538" y="4895631"/>
            <a:ext cx="11699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7" name="Rectangle 21"/>
          <p:cNvSpPr>
            <a:spLocks noChangeArrowheads="1"/>
          </p:cNvSpPr>
          <p:nvPr/>
        </p:nvSpPr>
        <p:spPr bwMode="auto">
          <a:xfrm>
            <a:off x="1393288" y="4933731"/>
            <a:ext cx="1219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68" name="Group 22"/>
          <p:cNvGrpSpPr>
            <a:grpSpLocks/>
          </p:cNvGrpSpPr>
          <p:nvPr/>
        </p:nvGrpSpPr>
        <p:grpSpPr bwMode="auto">
          <a:xfrm>
            <a:off x="3660238" y="5236943"/>
            <a:ext cx="912813" cy="654050"/>
            <a:chOff x="1070" y="1910"/>
            <a:chExt cx="532" cy="412"/>
          </a:xfrm>
        </p:grpSpPr>
        <p:sp>
          <p:nvSpPr>
            <p:cNvPr id="69"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72" name="Group 26"/>
          <p:cNvGrpSpPr>
            <a:grpSpLocks/>
          </p:cNvGrpSpPr>
          <p:nvPr/>
        </p:nvGrpSpPr>
        <p:grpSpPr bwMode="auto">
          <a:xfrm>
            <a:off x="3660238" y="4719418"/>
            <a:ext cx="912813" cy="654050"/>
            <a:chOff x="1070" y="1910"/>
            <a:chExt cx="532" cy="412"/>
          </a:xfrm>
        </p:grpSpPr>
        <p:sp>
          <p:nvSpPr>
            <p:cNvPr id="7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76" name="Rectangle 30"/>
          <p:cNvSpPr>
            <a:spLocks noChangeArrowheads="1"/>
          </p:cNvSpPr>
          <p:nvPr/>
        </p:nvSpPr>
        <p:spPr bwMode="auto">
          <a:xfrm>
            <a:off x="3595151" y="4719418"/>
            <a:ext cx="10429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77" name="Text Box 31"/>
          <p:cNvSpPr txBox="1">
            <a:spLocks noChangeArrowheads="1"/>
          </p:cNvSpPr>
          <p:nvPr/>
        </p:nvSpPr>
        <p:spPr bwMode="auto">
          <a:xfrm>
            <a:off x="2421988" y="5862418"/>
            <a:ext cx="1200150" cy="36671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78" name="Rectangle 32"/>
          <p:cNvSpPr>
            <a:spLocks noChangeArrowheads="1"/>
          </p:cNvSpPr>
          <p:nvPr/>
        </p:nvSpPr>
        <p:spPr bwMode="blackWhite">
          <a:xfrm>
            <a:off x="4554001" y="2415956"/>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a:t>
            </a:r>
          </a:p>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7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Buffer</a:t>
            </a:r>
          </a:p>
        </p:txBody>
      </p:sp>
      <p:sp>
        <p:nvSpPr>
          <p:cNvPr id="79" name="Rectangle 33"/>
          <p:cNvSpPr>
            <a:spLocks noChangeArrowheads="1"/>
          </p:cNvSpPr>
          <p:nvPr/>
        </p:nvSpPr>
        <p:spPr bwMode="blackWhite">
          <a:xfrm>
            <a:off x="1704438" y="2109568"/>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4"/>
          <p:cNvSpPr>
            <a:spLocks noChangeArrowheads="1"/>
          </p:cNvSpPr>
          <p:nvPr/>
        </p:nvSpPr>
        <p:spPr bwMode="blackWhite">
          <a:xfrm>
            <a:off x="1810801" y="3019206"/>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5"/>
          <p:cNvSpPr>
            <a:spLocks noChangeArrowheads="1"/>
          </p:cNvSpPr>
          <p:nvPr/>
        </p:nvSpPr>
        <p:spPr bwMode="blackWhite">
          <a:xfrm>
            <a:off x="1810801" y="2485806"/>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6"/>
          <p:cNvSpPr>
            <a:spLocks noChangeArrowheads="1"/>
          </p:cNvSpPr>
          <p:nvPr/>
        </p:nvSpPr>
        <p:spPr bwMode="blackWhite">
          <a:xfrm>
            <a:off x="3069688"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7"/>
          <p:cNvSpPr>
            <a:spLocks noChangeArrowheads="1"/>
          </p:cNvSpPr>
          <p:nvPr/>
        </p:nvSpPr>
        <p:spPr bwMode="blackWhite">
          <a:xfrm>
            <a:off x="2361663"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8"/>
          <p:cNvSpPr>
            <a:spLocks noChangeArrowheads="1"/>
          </p:cNvSpPr>
          <p:nvPr/>
        </p:nvSpPr>
        <p:spPr bwMode="blackWhite">
          <a:xfrm>
            <a:off x="3763426" y="3665318"/>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LGWR</a:t>
            </a:r>
          </a:p>
        </p:txBody>
      </p:sp>
      <p:sp>
        <p:nvSpPr>
          <p:cNvPr id="85" name="Oval 39"/>
          <p:cNvSpPr>
            <a:spLocks noChangeArrowheads="1"/>
          </p:cNvSpPr>
          <p:nvPr/>
        </p:nvSpPr>
        <p:spPr bwMode="blackWhite">
          <a:xfrm>
            <a:off x="5189001" y="366531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Rectangle 40"/>
          <p:cNvSpPr>
            <a:spLocks noChangeArrowheads="1"/>
          </p:cNvSpPr>
          <p:nvPr/>
        </p:nvSpPr>
        <p:spPr bwMode="blackWhite">
          <a:xfrm>
            <a:off x="3185576" y="2412781"/>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Rectangle 41"/>
          <p:cNvSpPr>
            <a:spLocks noChangeArrowheads="1"/>
          </p:cNvSpPr>
          <p:nvPr/>
        </p:nvSpPr>
        <p:spPr bwMode="blackWhite">
          <a:xfrm>
            <a:off x="3260188" y="3250981"/>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2"/>
          <p:cNvSpPr>
            <a:spLocks noChangeArrowheads="1"/>
          </p:cNvSpPr>
          <p:nvPr/>
        </p:nvSpPr>
        <p:spPr bwMode="blackWhite">
          <a:xfrm>
            <a:off x="4566701" y="3206531"/>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43"/>
          <p:cNvSpPr>
            <a:spLocks noChangeArrowheads="1"/>
          </p:cNvSpPr>
          <p:nvPr/>
        </p:nvSpPr>
        <p:spPr bwMode="blackWhite">
          <a:xfrm>
            <a:off x="4474626" y="3665318"/>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Line 44"/>
          <p:cNvSpPr>
            <a:spLocks noChangeShapeType="1"/>
          </p:cNvSpPr>
          <p:nvPr/>
        </p:nvSpPr>
        <p:spPr bwMode="auto">
          <a:xfrm>
            <a:off x="4098388" y="4122518"/>
            <a:ext cx="0" cy="592138"/>
          </a:xfrm>
          <a:prstGeom prst="line">
            <a:avLst/>
          </a:prstGeom>
          <a:noFill/>
          <a:ln w="254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45"/>
          <p:cNvSpPr>
            <a:spLocks/>
          </p:cNvSpPr>
          <p:nvPr/>
        </p:nvSpPr>
        <p:spPr bwMode="auto">
          <a:xfrm>
            <a:off x="4479388" y="3119218"/>
            <a:ext cx="609600" cy="685800"/>
          </a:xfrm>
          <a:custGeom>
            <a:avLst/>
            <a:gdLst>
              <a:gd name="T0" fmla="*/ 609600 w 384"/>
              <a:gd name="T1" fmla="*/ 0 h 432"/>
              <a:gd name="T2" fmla="*/ 609600 w 384"/>
              <a:gd name="T3" fmla="*/ 685800 h 432"/>
              <a:gd name="T4" fmla="*/ 0 w 384"/>
              <a:gd name="T5" fmla="*/ 685800 h 432"/>
              <a:gd name="T6" fmla="*/ 0 60000 65536"/>
              <a:gd name="T7" fmla="*/ 0 60000 65536"/>
              <a:gd name="T8" fmla="*/ 0 60000 65536"/>
            </a:gdLst>
            <a:ahLst/>
            <a:cxnLst>
              <a:cxn ang="T6">
                <a:pos x="T0" y="T1"/>
              </a:cxn>
              <a:cxn ang="T7">
                <a:pos x="T2" y="T3"/>
              </a:cxn>
              <a:cxn ang="T8">
                <a:pos x="T4" y="T5"/>
              </a:cxn>
            </a:cxnLst>
            <a:rect l="0" t="0" r="r" b="b"/>
            <a:pathLst>
              <a:path w="384" h="432">
                <a:moveTo>
                  <a:pt x="384" y="0"/>
                </a:moveTo>
                <a:lnTo>
                  <a:pt x="384" y="432"/>
                </a:lnTo>
                <a:lnTo>
                  <a:pt x="0" y="432"/>
                </a:lnTo>
              </a:path>
            </a:pathLst>
          </a:custGeom>
          <a:noFill/>
          <a:ln w="28575"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2" name="Freeform 46"/>
          <p:cNvSpPr>
            <a:spLocks/>
          </p:cNvSpPr>
          <p:nvPr/>
        </p:nvSpPr>
        <p:spPr bwMode="auto">
          <a:xfrm>
            <a:off x="3412588" y="3424018"/>
            <a:ext cx="838200" cy="228600"/>
          </a:xfrm>
          <a:custGeom>
            <a:avLst/>
            <a:gdLst>
              <a:gd name="T0" fmla="*/ 838200 w 528"/>
              <a:gd name="T1" fmla="*/ 0 h 144"/>
              <a:gd name="T2" fmla="*/ 0 w 528"/>
              <a:gd name="T3" fmla="*/ 0 h 144"/>
              <a:gd name="T4" fmla="*/ 0 w 528"/>
              <a:gd name="T5" fmla="*/ 228600 h 144"/>
              <a:gd name="T6" fmla="*/ 0 60000 65536"/>
              <a:gd name="T7" fmla="*/ 0 60000 65536"/>
              <a:gd name="T8" fmla="*/ 0 60000 65536"/>
            </a:gdLst>
            <a:ahLst/>
            <a:cxnLst>
              <a:cxn ang="T6">
                <a:pos x="T0" y="T1"/>
              </a:cxn>
              <a:cxn ang="T7">
                <a:pos x="T2" y="T3"/>
              </a:cxn>
              <a:cxn ang="T8">
                <a:pos x="T4" y="T5"/>
              </a:cxn>
            </a:cxnLst>
            <a:rect l="0" t="0" r="r" b="b"/>
            <a:pathLst>
              <a:path w="528" h="144">
                <a:moveTo>
                  <a:pt x="528" y="0"/>
                </a:moveTo>
                <a:lnTo>
                  <a:pt x="0" y="0"/>
                </a:lnTo>
                <a:lnTo>
                  <a:pt x="0" y="144"/>
                </a:lnTo>
              </a:path>
            </a:pathLst>
          </a:custGeom>
          <a:noFill/>
          <a:ln w="28575"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25532837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p:cNvSpPr txBox="1">
            <a:spLocks noChangeArrowheads="1"/>
          </p:cNvSpPr>
          <p:nvPr/>
        </p:nvSpPr>
        <p:spPr bwMode="auto">
          <a:xfrm>
            <a:off x="-104823" y="80101"/>
            <a:ext cx="7315200" cy="65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3600" b="1" i="0" u="none" strike="noStrike" kern="1200" cap="none" spc="0" normalizeH="0" baseline="0" noProof="0">
                <a:ln>
                  <a:noFill/>
                </a:ln>
                <a:solidFill>
                  <a:schemeClr val="bg1"/>
                </a:solidFill>
                <a:effectLst/>
                <a:uLnTx/>
                <a:uFillTx/>
                <a:latin typeface="Arial"/>
              </a:rPr>
              <a:t>3.3. System Monitor (SMON)</a:t>
            </a:r>
          </a:p>
        </p:txBody>
      </p:sp>
      <p:sp>
        <p:nvSpPr>
          <p:cNvPr id="48" name="Rectangle 3"/>
          <p:cNvSpPr txBox="1">
            <a:spLocks noChangeArrowheads="1"/>
          </p:cNvSpPr>
          <p:nvPr/>
        </p:nvSpPr>
        <p:spPr bwMode="auto">
          <a:xfrm>
            <a:off x="6363507" y="1158113"/>
            <a:ext cx="5550289" cy="422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Có các vai trò:</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Khôi phục instance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Phục hồi những thay đổi đã được ghi trong các Online Redo Log Files (Rolls forward).</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Mở CSDL để người sử dụng truy cập.</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Khôi phục lại những thay đổi chưa được commit (Rolls back).</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Giải phóng các vùng nhớ.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Giải phóng các temporary segment. </a:t>
            </a:r>
          </a:p>
        </p:txBody>
      </p:sp>
      <p:grpSp>
        <p:nvGrpSpPr>
          <p:cNvPr id="49" name="Group 45"/>
          <p:cNvGrpSpPr>
            <a:grpSpLocks/>
          </p:cNvGrpSpPr>
          <p:nvPr/>
        </p:nvGrpSpPr>
        <p:grpSpPr bwMode="auto">
          <a:xfrm>
            <a:off x="1624818" y="1128920"/>
            <a:ext cx="4343400" cy="4252913"/>
            <a:chOff x="488" y="864"/>
            <a:chExt cx="2736" cy="2679"/>
          </a:xfrm>
        </p:grpSpPr>
        <p:sp>
          <p:nvSpPr>
            <p:cNvPr id="50" name="Rectangle 4"/>
            <p:cNvSpPr>
              <a:spLocks noChangeArrowheads="1"/>
            </p:cNvSpPr>
            <p:nvPr/>
          </p:nvSpPr>
          <p:spPr bwMode="blackWhite">
            <a:xfrm>
              <a:off x="496" y="2544"/>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1" name="Group 5"/>
            <p:cNvGrpSpPr>
              <a:grpSpLocks/>
            </p:cNvGrpSpPr>
            <p:nvPr/>
          </p:nvGrpSpPr>
          <p:grpSpPr bwMode="auto">
            <a:xfrm>
              <a:off x="1277" y="2574"/>
              <a:ext cx="575" cy="412"/>
              <a:chOff x="1070" y="1910"/>
              <a:chExt cx="532" cy="412"/>
            </a:xfrm>
          </p:grpSpPr>
          <p:sp>
            <p:nvSpPr>
              <p:cNvPr id="88" name="Rectangle 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Oval 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2" name="Group 9"/>
            <p:cNvGrpSpPr>
              <a:grpSpLocks/>
            </p:cNvGrpSpPr>
            <p:nvPr/>
          </p:nvGrpSpPr>
          <p:grpSpPr bwMode="auto">
            <a:xfrm>
              <a:off x="568" y="2917"/>
              <a:ext cx="632" cy="412"/>
              <a:chOff x="1070" y="1910"/>
              <a:chExt cx="532" cy="412"/>
            </a:xfrm>
          </p:grpSpPr>
          <p:sp>
            <p:nvSpPr>
              <p:cNvPr id="85" name="Rectangle 10"/>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6" name="Oval 11"/>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Oval 12"/>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3" name="Group 13"/>
            <p:cNvGrpSpPr>
              <a:grpSpLocks/>
            </p:cNvGrpSpPr>
            <p:nvPr/>
          </p:nvGrpSpPr>
          <p:grpSpPr bwMode="auto">
            <a:xfrm>
              <a:off x="569" y="2574"/>
              <a:ext cx="631" cy="412"/>
              <a:chOff x="1070" y="1910"/>
              <a:chExt cx="532" cy="412"/>
            </a:xfrm>
          </p:grpSpPr>
          <p:sp>
            <p:nvSpPr>
              <p:cNvPr id="82" name="Rectangle 1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3" name="Oval 15"/>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1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4" name="Rectangle 17"/>
            <p:cNvSpPr>
              <a:spLocks noChangeArrowheads="1"/>
            </p:cNvSpPr>
            <p:nvPr/>
          </p:nvSpPr>
          <p:spPr bwMode="auto">
            <a:xfrm>
              <a:off x="1196" y="270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55" name="Rectangle 18"/>
            <p:cNvSpPr>
              <a:spLocks noChangeArrowheads="1"/>
            </p:cNvSpPr>
            <p:nvPr/>
          </p:nvSpPr>
          <p:spPr bwMode="auto">
            <a:xfrm>
              <a:off x="496" y="2727"/>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56" name="Group 19"/>
            <p:cNvGrpSpPr>
              <a:grpSpLocks/>
            </p:cNvGrpSpPr>
            <p:nvPr/>
          </p:nvGrpSpPr>
          <p:grpSpPr bwMode="auto">
            <a:xfrm>
              <a:off x="1924" y="2918"/>
              <a:ext cx="575" cy="412"/>
              <a:chOff x="1070" y="1910"/>
              <a:chExt cx="532" cy="412"/>
            </a:xfrm>
          </p:grpSpPr>
          <p:sp>
            <p:nvSpPr>
              <p:cNvPr id="79" name="Rectangle 20"/>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Oval 21"/>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Oval 22"/>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7" name="Group 23"/>
            <p:cNvGrpSpPr>
              <a:grpSpLocks/>
            </p:cNvGrpSpPr>
            <p:nvPr/>
          </p:nvGrpSpPr>
          <p:grpSpPr bwMode="auto">
            <a:xfrm>
              <a:off x="1924" y="2592"/>
              <a:ext cx="575" cy="412"/>
              <a:chOff x="1070" y="1910"/>
              <a:chExt cx="532" cy="412"/>
            </a:xfrm>
          </p:grpSpPr>
          <p:sp>
            <p:nvSpPr>
              <p:cNvPr id="76" name="Rectangle 2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Oval 25"/>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Oval 2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8" name="Rectangle 27"/>
            <p:cNvSpPr>
              <a:spLocks noChangeArrowheads="1"/>
            </p:cNvSpPr>
            <p:nvPr/>
          </p:nvSpPr>
          <p:spPr bwMode="auto">
            <a:xfrm>
              <a:off x="1883" y="2595"/>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59" name="Text Box 28"/>
            <p:cNvSpPr txBox="1">
              <a:spLocks noChangeArrowheads="1"/>
            </p:cNvSpPr>
            <p:nvPr/>
          </p:nvSpPr>
          <p:spPr bwMode="auto">
            <a:xfrm>
              <a:off x="1144" y="3312"/>
              <a:ext cx="756"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sp>
          <p:nvSpPr>
            <p:cNvPr id="60" name="Rectangle 29"/>
            <p:cNvSpPr>
              <a:spLocks noChangeArrowheads="1"/>
            </p:cNvSpPr>
            <p:nvPr/>
          </p:nvSpPr>
          <p:spPr bwMode="blackWhite">
            <a:xfrm>
              <a:off x="488" y="864"/>
              <a:ext cx="2736" cy="1474"/>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Rectangle 30"/>
            <p:cNvSpPr>
              <a:spLocks noChangeArrowheads="1"/>
            </p:cNvSpPr>
            <p:nvPr/>
          </p:nvSpPr>
          <p:spPr bwMode="blackWhite">
            <a:xfrm>
              <a:off x="505" y="1040"/>
              <a:ext cx="2655" cy="998"/>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Oval 31"/>
            <p:cNvSpPr>
              <a:spLocks noChangeArrowheads="1"/>
            </p:cNvSpPr>
            <p:nvPr/>
          </p:nvSpPr>
          <p:spPr bwMode="blackWhite">
            <a:xfrm>
              <a:off x="533"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Rectangle 32"/>
            <p:cNvSpPr>
              <a:spLocks noChangeArrowheads="1"/>
            </p:cNvSpPr>
            <p:nvPr/>
          </p:nvSpPr>
          <p:spPr bwMode="blackWhite">
            <a:xfrm>
              <a:off x="2359" y="1285"/>
              <a:ext cx="732" cy="4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Rectangle 33"/>
            <p:cNvSpPr>
              <a:spLocks noChangeArrowheads="1"/>
            </p:cNvSpPr>
            <p:nvPr/>
          </p:nvSpPr>
          <p:spPr bwMode="blackWhite">
            <a:xfrm>
              <a:off x="564" y="1092"/>
              <a:ext cx="870" cy="892"/>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Rectangle 34"/>
            <p:cNvSpPr>
              <a:spLocks noChangeArrowheads="1"/>
            </p:cNvSpPr>
            <p:nvPr/>
          </p:nvSpPr>
          <p:spPr bwMode="blackWhite">
            <a:xfrm>
              <a:off x="631" y="1665"/>
              <a:ext cx="734" cy="29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Rectangle 35"/>
            <p:cNvSpPr>
              <a:spLocks noChangeArrowheads="1"/>
            </p:cNvSpPr>
            <p:nvPr/>
          </p:nvSpPr>
          <p:spPr bwMode="blackWhite">
            <a:xfrm>
              <a:off x="631" y="1329"/>
              <a:ext cx="734" cy="29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Oval 36"/>
            <p:cNvSpPr>
              <a:spLocks noChangeArrowheads="1"/>
            </p:cNvSpPr>
            <p:nvPr/>
          </p:nvSpPr>
          <p:spPr bwMode="blackWhite">
            <a:xfrm>
              <a:off x="1424"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37"/>
            <p:cNvSpPr>
              <a:spLocks noChangeArrowheads="1"/>
            </p:cNvSpPr>
            <p:nvPr/>
          </p:nvSpPr>
          <p:spPr bwMode="blackWhite">
            <a:xfrm>
              <a:off x="978"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SMON</a:t>
              </a:r>
            </a:p>
          </p:txBody>
        </p:sp>
        <p:sp>
          <p:nvSpPr>
            <p:cNvPr id="69" name="Oval 38"/>
            <p:cNvSpPr>
              <a:spLocks noChangeArrowheads="1"/>
            </p:cNvSpPr>
            <p:nvPr/>
          </p:nvSpPr>
          <p:spPr bwMode="blackWhite">
            <a:xfrm>
              <a:off x="1861" y="2072"/>
              <a:ext cx="400"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39"/>
            <p:cNvSpPr>
              <a:spLocks noChangeArrowheads="1"/>
            </p:cNvSpPr>
            <p:nvPr/>
          </p:nvSpPr>
          <p:spPr bwMode="blackWhite">
            <a:xfrm>
              <a:off x="2759" y="2072"/>
              <a:ext cx="397"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Rectangle 40"/>
            <p:cNvSpPr>
              <a:spLocks noChangeArrowheads="1"/>
            </p:cNvSpPr>
            <p:nvPr/>
          </p:nvSpPr>
          <p:spPr bwMode="blackWhite">
            <a:xfrm>
              <a:off x="1497" y="1283"/>
              <a:ext cx="835" cy="50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7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Rectangle 41"/>
            <p:cNvSpPr>
              <a:spLocks noChangeArrowheads="1"/>
            </p:cNvSpPr>
            <p:nvPr/>
          </p:nvSpPr>
          <p:spPr bwMode="blackWhite">
            <a:xfrm>
              <a:off x="1544" y="1811"/>
              <a:ext cx="741" cy="181"/>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Rectangle 42"/>
            <p:cNvSpPr>
              <a:spLocks noChangeArrowheads="1"/>
            </p:cNvSpPr>
            <p:nvPr/>
          </p:nvSpPr>
          <p:spPr bwMode="blackWhite">
            <a:xfrm>
              <a:off x="2367" y="1783"/>
              <a:ext cx="709" cy="21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43"/>
            <p:cNvSpPr>
              <a:spLocks noChangeArrowheads="1"/>
            </p:cNvSpPr>
            <p:nvPr/>
          </p:nvSpPr>
          <p:spPr bwMode="blackWhite">
            <a:xfrm>
              <a:off x="2309" y="2072"/>
              <a:ext cx="397" cy="236"/>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Line 44"/>
            <p:cNvSpPr>
              <a:spLocks noChangeShapeType="1"/>
            </p:cNvSpPr>
            <p:nvPr/>
          </p:nvSpPr>
          <p:spPr bwMode="auto">
            <a:xfrm rot="16200000" flipV="1">
              <a:off x="1043" y="2423"/>
              <a:ext cx="241" cy="2"/>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Tree>
    <p:extLst>
      <p:ext uri="{BB962C8B-B14F-4D97-AF65-F5344CB8AC3E}">
        <p14:creationId xmlns:p14="http://schemas.microsoft.com/office/powerpoint/2010/main" val="136540689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8738" y="-1"/>
            <a:ext cx="9753600" cy="717551"/>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latin typeface="Arial"/>
              </a:rPr>
              <a:t>3.4. </a:t>
            </a:r>
            <a:r>
              <a:rPr lang="en-US" altLang="en-US"/>
              <a:t>Process Monitor (PMON)</a:t>
            </a:r>
          </a:p>
        </p:txBody>
      </p:sp>
      <p:sp>
        <p:nvSpPr>
          <p:cNvPr id="5" name="Rectangle 3"/>
          <p:cNvSpPr txBox="1">
            <a:spLocks noChangeArrowheads="1"/>
          </p:cNvSpPr>
          <p:nvPr/>
        </p:nvSpPr>
        <p:spPr>
          <a:xfrm>
            <a:off x="6908800" y="1295401"/>
            <a:ext cx="4978400" cy="3306763"/>
          </a:xfrm>
          <a:prstGeom prst="rect">
            <a:avLst/>
          </a:prstGeom>
        </p:spPr>
        <p:txBody>
          <a:bodyPr>
            <a:normAutofit/>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PMON làm nhiệm vụ </a:t>
            </a:r>
            <a:r>
              <a:rPr lang="en-US" b="1">
                <a:latin typeface="Times New Roman" panose="02020603050405020304" pitchFamily="18" charset="0"/>
                <a:cs typeface="Times New Roman" panose="02020603050405020304" pitchFamily="18" charset="0"/>
              </a:rPr>
              <a:t>theo dõi các user process.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Thực </a:t>
            </a:r>
            <a:r>
              <a:rPr lang="en-US" altLang="en-US" dirty="0" err="1">
                <a:latin typeface="Times New Roman" panose="02020603050405020304" pitchFamily="18" charset="0"/>
                <a:cs typeface="Times New Roman" panose="02020603050405020304" pitchFamily="18" charset="0"/>
              </a:rPr>
              <a:t>hiện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khôi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phục</a:t>
            </a:r>
            <a:r>
              <a:rPr lang="en-US" altLang="en-US" dirty="0">
                <a:latin typeface="Times New Roman" panose="02020603050405020304" pitchFamily="18" charset="0"/>
                <a:cs typeface="Times New Roman" panose="02020603050405020304" pitchFamily="18" charset="0"/>
              </a:rPr>
              <a:t> process </a:t>
            </a:r>
            <a:r>
              <a:rPr lang="en-US" altLang="en-US" dirty="0" err="1">
                <a:latin typeface="Times New Roman" panose="02020603050405020304" pitchFamily="18" charset="0"/>
                <a:cs typeface="Times New Roman" panose="02020603050405020304" pitchFamily="18" charset="0"/>
              </a:rPr>
              <a:t>khi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bị</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lỗi</a:t>
            </a:r>
            <a:r>
              <a:rPr lang="en-US" altLang="en-US" dirty="0">
                <a:latin typeface="Times New Roman" panose="02020603050405020304" pitchFamily="18" charset="0"/>
                <a:cs typeface="Times New Roman" panose="02020603050405020304" pitchFamily="18" charset="0"/>
              </a:rPr>
              <a:t>:</a:t>
            </a:r>
          </a:p>
          <a:p>
            <a:pPr lvl="1"/>
            <a:r>
              <a:rPr lang="en-US" altLang="en-US" dirty="0" err="1">
                <a:latin typeface="Times New Roman" panose="02020603050405020304" pitchFamily="18" charset="0"/>
                <a:cs typeface="Times New Roman" panose="02020603050405020304" pitchFamily="18" charset="0"/>
              </a:rPr>
              <a:t>Phục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hồi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lại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giao</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dịch</a:t>
            </a:r>
            <a:r>
              <a:rPr lang="en-US" altLang="en-US" dirty="0">
                <a:latin typeface="Times New Roman" panose="02020603050405020304" pitchFamily="18" charset="0"/>
                <a:cs typeface="Times New Roman" panose="02020603050405020304" pitchFamily="18" charset="0"/>
              </a:rPr>
              <a:t> (Roll back).</a:t>
            </a:r>
          </a:p>
          <a:p>
            <a:pPr lvl="1"/>
            <a:r>
              <a:rPr lang="en-US" altLang="en-US" dirty="0" err="1">
                <a:latin typeface="Times New Roman" panose="02020603050405020304" pitchFamily="18" charset="0"/>
                <a:cs typeface="Times New Roman" panose="02020603050405020304" pitchFamily="18" charset="0"/>
              </a:rPr>
              <a:t>Giải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phóng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err="1">
                <a:latin typeface="Times New Roman" panose="02020603050405020304" pitchFamily="18" charset="0"/>
                <a:cs typeface="Times New Roman" panose="02020603050405020304" pitchFamily="18" charset="0"/>
              </a:rPr>
              <a:t>tài</a:t>
            </a:r>
            <a:r>
              <a:rPr lang="en-US" altLang="en-US">
                <a:latin typeface="Times New Roman" panose="02020603050405020304" pitchFamily="18" charset="0"/>
                <a:cs typeface="Times New Roman" panose="02020603050405020304" pitchFamily="18" charset="0"/>
              </a:rPr>
              <a:t> nguyên khi user ngắt kết nối.</a:t>
            </a:r>
            <a:endParaRPr lang="en-US" altLang="en-US" dirty="0">
              <a:latin typeface="Times New Roman" panose="02020603050405020304" pitchFamily="18" charset="0"/>
              <a:cs typeface="Times New Roman" panose="02020603050405020304" pitchFamily="18" charset="0"/>
            </a:endParaRPr>
          </a:p>
        </p:txBody>
      </p:sp>
      <p:sp>
        <p:nvSpPr>
          <p:cNvPr id="6" name="Oval 4"/>
          <p:cNvSpPr>
            <a:spLocks noChangeArrowheads="1"/>
          </p:cNvSpPr>
          <p:nvPr/>
        </p:nvSpPr>
        <p:spPr bwMode="blackWhite">
          <a:xfrm>
            <a:off x="3462338" y="4325938"/>
            <a:ext cx="1903412" cy="893762"/>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a:p>
            <a:pPr algn="ctr">
              <a:lnSpc>
                <a:spcPct val="95000"/>
              </a:lnSpc>
              <a:spcBef>
                <a:spcPct val="0"/>
              </a:spcBef>
              <a:buClrTx/>
              <a:buFontTx/>
              <a:buNone/>
            </a:pPr>
            <a:r>
              <a:rPr lang="en-US" altLang="en-US" sz="1800"/>
              <a:t>PGA area</a:t>
            </a:r>
          </a:p>
          <a:p>
            <a:pPr algn="ctr">
              <a:lnSpc>
                <a:spcPct val="95000"/>
              </a:lnSpc>
              <a:spcBef>
                <a:spcPct val="0"/>
              </a:spcBef>
              <a:buClrTx/>
              <a:buFontTx/>
              <a:buNone/>
            </a:pPr>
            <a:endParaRPr lang="en-US" altLang="en-US" sz="1800"/>
          </a:p>
        </p:txBody>
      </p:sp>
      <p:sp>
        <p:nvSpPr>
          <p:cNvPr id="7" name="Freeform 5"/>
          <p:cNvSpPr>
            <a:spLocks/>
          </p:cNvSpPr>
          <p:nvPr/>
        </p:nvSpPr>
        <p:spPr bwMode="auto">
          <a:xfrm>
            <a:off x="2762250" y="3729039"/>
            <a:ext cx="693738" cy="1044575"/>
          </a:xfrm>
          <a:custGeom>
            <a:avLst/>
            <a:gdLst>
              <a:gd name="T0" fmla="*/ 0 w 333"/>
              <a:gd name="T1" fmla="*/ 0 h 429"/>
              <a:gd name="T2" fmla="*/ 0 w 333"/>
              <a:gd name="T3" fmla="*/ 1042140 h 429"/>
              <a:gd name="T4" fmla="*/ 691655 w 333"/>
              <a:gd name="T5" fmla="*/ 1042140 h 429"/>
              <a:gd name="T6" fmla="*/ 0 60000 65536"/>
              <a:gd name="T7" fmla="*/ 0 60000 65536"/>
              <a:gd name="T8" fmla="*/ 0 60000 65536"/>
            </a:gdLst>
            <a:ahLst/>
            <a:cxnLst>
              <a:cxn ang="T6">
                <a:pos x="T0" y="T1"/>
              </a:cxn>
              <a:cxn ang="T7">
                <a:pos x="T2" y="T3"/>
              </a:cxn>
              <a:cxn ang="T8">
                <a:pos x="T4" y="T5"/>
              </a:cxn>
            </a:cxnLst>
            <a:rect l="0" t="0" r="r" b="b"/>
            <a:pathLst>
              <a:path w="333" h="429">
                <a:moveTo>
                  <a:pt x="0" y="0"/>
                </a:moveTo>
                <a:lnTo>
                  <a:pt x="0" y="428"/>
                </a:lnTo>
                <a:lnTo>
                  <a:pt x="332" y="42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Rectangle 6"/>
          <p:cNvSpPr>
            <a:spLocks noChangeArrowheads="1"/>
          </p:cNvSpPr>
          <p:nvPr/>
        </p:nvSpPr>
        <p:spPr bwMode="blackWhite">
          <a:xfrm>
            <a:off x="2438400" y="1371601"/>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9" name="Rectangle 7"/>
          <p:cNvSpPr>
            <a:spLocks noChangeArrowheads="1"/>
          </p:cNvSpPr>
          <p:nvPr/>
        </p:nvSpPr>
        <p:spPr bwMode="blackWhite">
          <a:xfrm>
            <a:off x="2465388" y="1651001"/>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0" name="Oval 8"/>
          <p:cNvSpPr>
            <a:spLocks noChangeArrowheads="1"/>
          </p:cNvSpPr>
          <p:nvPr/>
        </p:nvSpPr>
        <p:spPr bwMode="blackWhite">
          <a:xfrm>
            <a:off x="2509838"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500"/>
              <a:t>PMON</a:t>
            </a:r>
          </a:p>
        </p:txBody>
      </p:sp>
      <p:sp>
        <p:nvSpPr>
          <p:cNvPr id="11" name="Rectangle 9"/>
          <p:cNvSpPr>
            <a:spLocks noChangeArrowheads="1"/>
          </p:cNvSpPr>
          <p:nvPr/>
        </p:nvSpPr>
        <p:spPr bwMode="blackWhite">
          <a:xfrm>
            <a:off x="5408613" y="2039939"/>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endParaRPr lang="en-US" altLang="en-US" sz="1800"/>
          </a:p>
        </p:txBody>
      </p:sp>
      <p:sp>
        <p:nvSpPr>
          <p:cNvPr id="12" name="Rectangle 10"/>
          <p:cNvSpPr>
            <a:spLocks noChangeArrowheads="1"/>
          </p:cNvSpPr>
          <p:nvPr/>
        </p:nvSpPr>
        <p:spPr bwMode="blackWhite">
          <a:xfrm>
            <a:off x="2559051" y="1720850"/>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3" name="Rectangle 11"/>
          <p:cNvSpPr>
            <a:spLocks noChangeArrowheads="1"/>
          </p:cNvSpPr>
          <p:nvPr/>
        </p:nvSpPr>
        <p:spPr bwMode="blackWhite">
          <a:xfrm>
            <a:off x="2665414" y="2630489"/>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4" name="Rectangle 12"/>
          <p:cNvSpPr>
            <a:spLocks noChangeArrowheads="1"/>
          </p:cNvSpPr>
          <p:nvPr/>
        </p:nvSpPr>
        <p:spPr bwMode="blackWhite">
          <a:xfrm>
            <a:off x="2665414" y="2109789"/>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5" name="Oval 13"/>
          <p:cNvSpPr>
            <a:spLocks noChangeArrowheads="1"/>
          </p:cNvSpPr>
          <p:nvPr/>
        </p:nvSpPr>
        <p:spPr bwMode="blackWhite">
          <a:xfrm>
            <a:off x="3924300"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6" name="Oval 14"/>
          <p:cNvSpPr>
            <a:spLocks noChangeArrowheads="1"/>
          </p:cNvSpPr>
          <p:nvPr/>
        </p:nvSpPr>
        <p:spPr bwMode="blackWhite">
          <a:xfrm>
            <a:off x="3216275"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7" name="Oval 15"/>
          <p:cNvSpPr>
            <a:spLocks noChangeArrowheads="1"/>
          </p:cNvSpPr>
          <p:nvPr/>
        </p:nvSpPr>
        <p:spPr bwMode="blackWhite">
          <a:xfrm>
            <a:off x="4618038" y="3289300"/>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8" name="Oval 16"/>
          <p:cNvSpPr>
            <a:spLocks noChangeArrowheads="1"/>
          </p:cNvSpPr>
          <p:nvPr/>
        </p:nvSpPr>
        <p:spPr bwMode="blackWhite">
          <a:xfrm>
            <a:off x="6043614" y="3289300"/>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19" name="Rectangle 17"/>
          <p:cNvSpPr>
            <a:spLocks noChangeArrowheads="1"/>
          </p:cNvSpPr>
          <p:nvPr/>
        </p:nvSpPr>
        <p:spPr bwMode="blackWhite">
          <a:xfrm>
            <a:off x="4040188" y="2036764"/>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5000"/>
              </a:lnSpc>
              <a:spcBef>
                <a:spcPct val="0"/>
              </a:spcBef>
              <a:buClrTx/>
              <a:buFontTx/>
              <a:buNone/>
            </a:pPr>
            <a:endParaRPr lang="en-US" altLang="en-US" sz="1800"/>
          </a:p>
        </p:txBody>
      </p:sp>
      <p:sp>
        <p:nvSpPr>
          <p:cNvPr id="20" name="Rectangle 18"/>
          <p:cNvSpPr>
            <a:spLocks noChangeArrowheads="1"/>
          </p:cNvSpPr>
          <p:nvPr/>
        </p:nvSpPr>
        <p:spPr bwMode="blackWhite">
          <a:xfrm>
            <a:off x="4114800" y="2874964"/>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1" name="Rectangle 19"/>
          <p:cNvSpPr>
            <a:spLocks noChangeArrowheads="1"/>
          </p:cNvSpPr>
          <p:nvPr/>
        </p:nvSpPr>
        <p:spPr bwMode="blackWhite">
          <a:xfrm>
            <a:off x="5421314" y="2830514"/>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2" name="Oval 20"/>
          <p:cNvSpPr>
            <a:spLocks noChangeArrowheads="1"/>
          </p:cNvSpPr>
          <p:nvPr/>
        </p:nvSpPr>
        <p:spPr bwMode="blackWhite">
          <a:xfrm>
            <a:off x="5329239" y="3289300"/>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sp>
        <p:nvSpPr>
          <p:cNvPr id="23" name="Freeform 21"/>
          <p:cNvSpPr>
            <a:spLocks/>
          </p:cNvSpPr>
          <p:nvPr/>
        </p:nvSpPr>
        <p:spPr bwMode="auto">
          <a:xfrm rot="5400000" flipH="1" flipV="1">
            <a:off x="3075782" y="2932907"/>
            <a:ext cx="179387" cy="692150"/>
          </a:xfrm>
          <a:custGeom>
            <a:avLst/>
            <a:gdLst>
              <a:gd name="T0" fmla="*/ 0 w 220"/>
              <a:gd name="T1" fmla="*/ 0 h 517"/>
              <a:gd name="T2" fmla="*/ 178572 w 220"/>
              <a:gd name="T3" fmla="*/ 0 h 517"/>
              <a:gd name="T4" fmla="*/ 178572 w 220"/>
              <a:gd name="T5" fmla="*/ 690811 h 517"/>
              <a:gd name="T6" fmla="*/ 0 60000 65536"/>
              <a:gd name="T7" fmla="*/ 0 60000 65536"/>
              <a:gd name="T8" fmla="*/ 0 60000 65536"/>
            </a:gdLst>
            <a:ahLst/>
            <a:cxnLst>
              <a:cxn ang="T6">
                <a:pos x="T0" y="T1"/>
              </a:cxn>
              <a:cxn ang="T7">
                <a:pos x="T2" y="T3"/>
              </a:cxn>
              <a:cxn ang="T8">
                <a:pos x="T4" y="T5"/>
              </a:cxn>
            </a:cxnLst>
            <a:rect l="0" t="0" r="r" b="b"/>
            <a:pathLst>
              <a:path w="220" h="517">
                <a:moveTo>
                  <a:pt x="0" y="0"/>
                </a:moveTo>
                <a:lnTo>
                  <a:pt x="219" y="0"/>
                </a:lnTo>
                <a:lnTo>
                  <a:pt x="219" y="516"/>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Tree>
    <p:extLst>
      <p:ext uri="{BB962C8B-B14F-4D97-AF65-F5344CB8AC3E}">
        <p14:creationId xmlns:p14="http://schemas.microsoft.com/office/powerpoint/2010/main" val="127583275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3.5. Checkpoint (CKPT)</a:t>
            </a:r>
            <a:endParaRPr lang="vi-VN"/>
          </a:p>
        </p:txBody>
      </p:sp>
      <p:grpSp>
        <p:nvGrpSpPr>
          <p:cNvPr id="50" name="Group 5"/>
          <p:cNvGrpSpPr>
            <a:grpSpLocks/>
          </p:cNvGrpSpPr>
          <p:nvPr/>
        </p:nvGrpSpPr>
        <p:grpSpPr bwMode="auto">
          <a:xfrm>
            <a:off x="2443089" y="3957711"/>
            <a:ext cx="3289300" cy="1585913"/>
            <a:chOff x="1344" y="2688"/>
            <a:chExt cx="2072" cy="999"/>
          </a:xfrm>
        </p:grpSpPr>
        <p:sp>
          <p:nvSpPr>
            <p:cNvPr id="51" name="Rectangle 6"/>
            <p:cNvSpPr>
              <a:spLocks noChangeArrowheads="1"/>
            </p:cNvSpPr>
            <p:nvPr/>
          </p:nvSpPr>
          <p:spPr bwMode="blackWhite">
            <a:xfrm>
              <a:off x="1344" y="2688"/>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2" name="Group 7"/>
            <p:cNvGrpSpPr>
              <a:grpSpLocks/>
            </p:cNvGrpSpPr>
            <p:nvPr/>
          </p:nvGrpSpPr>
          <p:grpSpPr bwMode="auto">
            <a:xfrm>
              <a:off x="2149" y="2718"/>
              <a:ext cx="575" cy="412"/>
              <a:chOff x="1070" y="1910"/>
              <a:chExt cx="532" cy="412"/>
            </a:xfrm>
          </p:grpSpPr>
          <p:sp>
            <p:nvSpPr>
              <p:cNvPr id="73" name="Rectangle 8"/>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9"/>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Oval 10"/>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3" name="Group 11"/>
            <p:cNvGrpSpPr>
              <a:grpSpLocks/>
            </p:cNvGrpSpPr>
            <p:nvPr/>
          </p:nvGrpSpPr>
          <p:grpSpPr bwMode="auto">
            <a:xfrm>
              <a:off x="1440" y="3061"/>
              <a:ext cx="624" cy="412"/>
              <a:chOff x="1070" y="1910"/>
              <a:chExt cx="532" cy="412"/>
            </a:xfrm>
          </p:grpSpPr>
          <p:sp>
            <p:nvSpPr>
              <p:cNvPr id="70" name="Rectangle 1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1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Oval 1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4" name="Group 15"/>
            <p:cNvGrpSpPr>
              <a:grpSpLocks/>
            </p:cNvGrpSpPr>
            <p:nvPr/>
          </p:nvGrpSpPr>
          <p:grpSpPr bwMode="auto">
            <a:xfrm>
              <a:off x="1441" y="2718"/>
              <a:ext cx="623" cy="412"/>
              <a:chOff x="1070" y="1910"/>
              <a:chExt cx="532" cy="412"/>
            </a:xfrm>
          </p:grpSpPr>
          <p:sp>
            <p:nvSpPr>
              <p:cNvPr id="67" name="Rectangle 1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1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Oval 1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5" name="Rectangle 19"/>
            <p:cNvSpPr>
              <a:spLocks noChangeArrowheads="1"/>
            </p:cNvSpPr>
            <p:nvPr/>
          </p:nvSpPr>
          <p:spPr bwMode="auto">
            <a:xfrm>
              <a:off x="2068" y="2847"/>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56" name="Rectangle 20"/>
            <p:cNvSpPr>
              <a:spLocks noChangeArrowheads="1"/>
            </p:cNvSpPr>
            <p:nvPr/>
          </p:nvSpPr>
          <p:spPr bwMode="auto">
            <a:xfrm>
              <a:off x="1368" y="2871"/>
              <a:ext cx="76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 files </a:t>
              </a:r>
            </a:p>
          </p:txBody>
        </p:sp>
        <p:grpSp>
          <p:nvGrpSpPr>
            <p:cNvPr id="57" name="Group 21"/>
            <p:cNvGrpSpPr>
              <a:grpSpLocks/>
            </p:cNvGrpSpPr>
            <p:nvPr/>
          </p:nvGrpSpPr>
          <p:grpSpPr bwMode="auto">
            <a:xfrm>
              <a:off x="2796" y="3062"/>
              <a:ext cx="575" cy="412"/>
              <a:chOff x="1070" y="1910"/>
              <a:chExt cx="532" cy="412"/>
            </a:xfrm>
          </p:grpSpPr>
          <p:sp>
            <p:nvSpPr>
              <p:cNvPr id="64" name="Rectangle 2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Oval 2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Oval 2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8" name="Group 25"/>
            <p:cNvGrpSpPr>
              <a:grpSpLocks/>
            </p:cNvGrpSpPr>
            <p:nvPr/>
          </p:nvGrpSpPr>
          <p:grpSpPr bwMode="auto">
            <a:xfrm>
              <a:off x="2796" y="2736"/>
              <a:ext cx="575" cy="412"/>
              <a:chOff x="1070" y="1910"/>
              <a:chExt cx="532" cy="412"/>
            </a:xfrm>
          </p:grpSpPr>
          <p:sp>
            <p:nvSpPr>
              <p:cNvPr id="61" name="Rectangle 2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Oval 27"/>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Oval 2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9" name="Rectangle 29"/>
            <p:cNvSpPr>
              <a:spLocks noChangeArrowheads="1"/>
            </p:cNvSpPr>
            <p:nvPr/>
          </p:nvSpPr>
          <p:spPr bwMode="auto">
            <a:xfrm>
              <a:off x="2755" y="273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sp>
          <p:nvSpPr>
            <p:cNvPr id="60" name="Text Box 30"/>
            <p:cNvSpPr txBox="1">
              <a:spLocks noChangeArrowheads="1"/>
            </p:cNvSpPr>
            <p:nvPr/>
          </p:nvSpPr>
          <p:spPr bwMode="auto">
            <a:xfrm>
              <a:off x="2016" y="3456"/>
              <a:ext cx="756" cy="23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solidFill>
                    <a:srgbClr val="0000FF"/>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a:t>
              </a:r>
            </a:p>
          </p:txBody>
        </p:sp>
      </p:grpSp>
      <p:sp>
        <p:nvSpPr>
          <p:cNvPr id="76" name="Rectangle 31"/>
          <p:cNvSpPr>
            <a:spLocks noChangeArrowheads="1"/>
          </p:cNvSpPr>
          <p:nvPr/>
        </p:nvSpPr>
        <p:spPr bwMode="blackWhite">
          <a:xfrm>
            <a:off x="1223889" y="1062111"/>
            <a:ext cx="4343400" cy="2339975"/>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0" rIns="46038" bIns="0"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Instance</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Rectangle 32"/>
          <p:cNvSpPr>
            <a:spLocks noChangeArrowheads="1"/>
          </p:cNvSpPr>
          <p:nvPr/>
        </p:nvSpPr>
        <p:spPr bwMode="blackWhite">
          <a:xfrm>
            <a:off x="1250877" y="1341511"/>
            <a:ext cx="4214812" cy="1584325"/>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SGA</a:t>
            </a: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Rectangle 33"/>
          <p:cNvSpPr>
            <a:spLocks noChangeArrowheads="1"/>
          </p:cNvSpPr>
          <p:nvPr/>
        </p:nvSpPr>
        <p:spPr bwMode="blackWhite">
          <a:xfrm>
            <a:off x="4194102" y="1730449"/>
            <a:ext cx="1162050" cy="6953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34"/>
          <p:cNvSpPr>
            <a:spLocks noChangeArrowheads="1"/>
          </p:cNvSpPr>
          <p:nvPr/>
        </p:nvSpPr>
        <p:spPr bwMode="blackWhite">
          <a:xfrm>
            <a:off x="1344539" y="1424061"/>
            <a:ext cx="1381125" cy="141605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35"/>
          <p:cNvSpPr>
            <a:spLocks noChangeArrowheads="1"/>
          </p:cNvSpPr>
          <p:nvPr/>
        </p:nvSpPr>
        <p:spPr bwMode="blackWhite">
          <a:xfrm>
            <a:off x="1450902" y="2333699"/>
            <a:ext cx="1165225" cy="4730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1" name="Rectangle 36"/>
          <p:cNvSpPr>
            <a:spLocks noChangeArrowheads="1"/>
          </p:cNvSpPr>
          <p:nvPr/>
        </p:nvSpPr>
        <p:spPr bwMode="blackWhite">
          <a:xfrm>
            <a:off x="1450902" y="1800299"/>
            <a:ext cx="1165225" cy="47148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2" name="Oval 37"/>
          <p:cNvSpPr>
            <a:spLocks noChangeArrowheads="1"/>
          </p:cNvSpPr>
          <p:nvPr/>
        </p:nvSpPr>
        <p:spPr bwMode="blackWhite">
          <a:xfrm>
            <a:off x="2709789"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DBWn</a:t>
            </a:r>
          </a:p>
        </p:txBody>
      </p:sp>
      <p:sp>
        <p:nvSpPr>
          <p:cNvPr id="83" name="Oval 38"/>
          <p:cNvSpPr>
            <a:spLocks noChangeArrowheads="1"/>
          </p:cNvSpPr>
          <p:nvPr/>
        </p:nvSpPr>
        <p:spPr bwMode="blackWhite">
          <a:xfrm>
            <a:off x="2001764"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Oval 39"/>
          <p:cNvSpPr>
            <a:spLocks noChangeArrowheads="1"/>
          </p:cNvSpPr>
          <p:nvPr/>
        </p:nvSpPr>
        <p:spPr bwMode="blackWhite">
          <a:xfrm>
            <a:off x="1295327"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5" name="Oval 40"/>
          <p:cNvSpPr>
            <a:spLocks noChangeArrowheads="1"/>
          </p:cNvSpPr>
          <p:nvPr/>
        </p:nvSpPr>
        <p:spPr bwMode="blackWhite">
          <a:xfrm>
            <a:off x="3403527" y="2979811"/>
            <a:ext cx="635000"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LGWR</a:t>
            </a:r>
          </a:p>
        </p:txBody>
      </p:sp>
      <p:sp>
        <p:nvSpPr>
          <p:cNvPr id="86" name="Oval 41"/>
          <p:cNvSpPr>
            <a:spLocks noChangeArrowheads="1"/>
          </p:cNvSpPr>
          <p:nvPr/>
        </p:nvSpPr>
        <p:spPr bwMode="blackWhite">
          <a:xfrm>
            <a:off x="4829102" y="2979811"/>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Rectangle 42"/>
          <p:cNvSpPr>
            <a:spLocks noChangeArrowheads="1"/>
          </p:cNvSpPr>
          <p:nvPr/>
        </p:nvSpPr>
        <p:spPr bwMode="blackWhite">
          <a:xfrm>
            <a:off x="2825677" y="1727274"/>
            <a:ext cx="1325562" cy="79692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Rectangle 43"/>
          <p:cNvSpPr>
            <a:spLocks noChangeArrowheads="1"/>
          </p:cNvSpPr>
          <p:nvPr/>
        </p:nvSpPr>
        <p:spPr bwMode="blackWhite">
          <a:xfrm>
            <a:off x="2900289" y="2565474"/>
            <a:ext cx="1176338" cy="2873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Rectangle 44"/>
          <p:cNvSpPr>
            <a:spLocks noChangeArrowheads="1"/>
          </p:cNvSpPr>
          <p:nvPr/>
        </p:nvSpPr>
        <p:spPr bwMode="blackWhite">
          <a:xfrm>
            <a:off x="4206802" y="2521024"/>
            <a:ext cx="1125537" cy="338137"/>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0" name="Freeform 45"/>
          <p:cNvSpPr>
            <a:spLocks/>
          </p:cNvSpPr>
          <p:nvPr/>
        </p:nvSpPr>
        <p:spPr bwMode="auto">
          <a:xfrm>
            <a:off x="2976489" y="2621036"/>
            <a:ext cx="1447800" cy="1295400"/>
          </a:xfrm>
          <a:custGeom>
            <a:avLst/>
            <a:gdLst>
              <a:gd name="T0" fmla="*/ 0 w 912"/>
              <a:gd name="T1" fmla="*/ 381000 h 816"/>
              <a:gd name="T2" fmla="*/ 0 w 912"/>
              <a:gd name="T3" fmla="*/ 0 h 816"/>
              <a:gd name="T4" fmla="*/ 1447800 w 912"/>
              <a:gd name="T5" fmla="*/ 0 h 816"/>
              <a:gd name="T6" fmla="*/ 1447800 w 912"/>
              <a:gd name="T7" fmla="*/ 1295400 h 8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816">
                <a:moveTo>
                  <a:pt x="0" y="240"/>
                </a:moveTo>
                <a:lnTo>
                  <a:pt x="0" y="0"/>
                </a:lnTo>
                <a:lnTo>
                  <a:pt x="912" y="0"/>
                </a:lnTo>
                <a:lnTo>
                  <a:pt x="912" y="816"/>
                </a:lnTo>
              </a:path>
            </a:pathLst>
          </a:custGeom>
          <a:noFill/>
          <a:ln w="25400"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46"/>
          <p:cNvSpPr>
            <a:spLocks/>
          </p:cNvSpPr>
          <p:nvPr/>
        </p:nvSpPr>
        <p:spPr bwMode="auto">
          <a:xfrm>
            <a:off x="3398764" y="2703586"/>
            <a:ext cx="914400" cy="1219200"/>
          </a:xfrm>
          <a:custGeom>
            <a:avLst/>
            <a:gdLst>
              <a:gd name="T0" fmla="*/ 76200 w 576"/>
              <a:gd name="T1" fmla="*/ 304800 h 768"/>
              <a:gd name="T2" fmla="*/ 76200 w 576"/>
              <a:gd name="T3" fmla="*/ 0 h 768"/>
              <a:gd name="T4" fmla="*/ 914400 w 576"/>
              <a:gd name="T5" fmla="*/ 0 h 768"/>
              <a:gd name="T6" fmla="*/ 914400 w 576"/>
              <a:gd name="T7" fmla="*/ 838200 h 768"/>
              <a:gd name="T8" fmla="*/ 0 w 576"/>
              <a:gd name="T9" fmla="*/ 838200 h 768"/>
              <a:gd name="T10" fmla="*/ 0 w 576"/>
              <a:gd name="T11" fmla="*/ 1219200 h 7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 h="768">
                <a:moveTo>
                  <a:pt x="48" y="192"/>
                </a:moveTo>
                <a:lnTo>
                  <a:pt x="48" y="0"/>
                </a:lnTo>
                <a:lnTo>
                  <a:pt x="576" y="0"/>
                </a:lnTo>
                <a:lnTo>
                  <a:pt x="576" y="528"/>
                </a:lnTo>
                <a:lnTo>
                  <a:pt x="0" y="528"/>
                </a:lnTo>
                <a:lnTo>
                  <a:pt x="0" y="768"/>
                </a:lnTo>
              </a:path>
            </a:pathLst>
          </a:custGeom>
          <a:noFill/>
          <a:ln w="25400" cap="flat" cmpd="sng">
            <a:solidFill>
              <a:srgbClr val="0000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2" name="Oval 47"/>
          <p:cNvSpPr>
            <a:spLocks noChangeArrowheads="1"/>
          </p:cNvSpPr>
          <p:nvPr/>
        </p:nvSpPr>
        <p:spPr bwMode="blackWhite">
          <a:xfrm>
            <a:off x="4114727" y="2979811"/>
            <a:ext cx="630237" cy="3746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r>
              <a:rPr kumimoji="0" lang="en-US" altLang="en-US" sz="1500" b="1" i="0" u="none" strike="noStrike" kern="0" cap="none" spc="0" normalizeH="0" baseline="0" noProof="0">
                <a:ln>
                  <a:noFill/>
                </a:ln>
                <a:solidFill>
                  <a:srgbClr val="000000"/>
                </a:solidFill>
                <a:effectLst/>
                <a:uLnTx/>
                <a:uFillTx/>
                <a:latin typeface="Arial" panose="020B0604020202020204" pitchFamily="34" charset="0"/>
              </a:rPr>
              <a:t>CKPT</a:t>
            </a:r>
          </a:p>
        </p:txBody>
      </p:sp>
      <p:sp>
        <p:nvSpPr>
          <p:cNvPr id="3" name="Rectangle 2"/>
          <p:cNvSpPr/>
          <p:nvPr/>
        </p:nvSpPr>
        <p:spPr>
          <a:xfrm>
            <a:off x="5757880" y="1020379"/>
            <a:ext cx="6096000" cy="4832092"/>
          </a:xfrm>
          <a:prstGeom prst="rect">
            <a:avLst/>
          </a:prstGeom>
        </p:spPr>
        <p:txBody>
          <a:bodyPr>
            <a:spAutoFit/>
          </a:bodyPr>
          <a:lstStyle/>
          <a:p>
            <a:pPr marL="285750" indent="-285750" algn="just">
              <a:buFont typeface="Arial" panose="020B0604020202020204" pitchFamily="34" charset="0"/>
              <a:buChar char="•"/>
            </a:pPr>
            <a:r>
              <a:rPr lang="vi-VN" sz="2800">
                <a:solidFill>
                  <a:srgbClr val="333333"/>
                </a:solidFill>
                <a:latin typeface="Times New Roman" panose="02020603050405020304" pitchFamily="18" charset="0"/>
                <a:cs typeface="Times New Roman" panose="02020603050405020304" pitchFamily="18" charset="0"/>
              </a:rPr>
              <a:t>Process này </a:t>
            </a:r>
            <a:r>
              <a:rPr lang="vi-VN" sz="2800" b="1">
                <a:solidFill>
                  <a:srgbClr val="333333"/>
                </a:solidFill>
                <a:latin typeface="Times New Roman" panose="02020603050405020304" pitchFamily="18" charset="0"/>
                <a:cs typeface="Times New Roman" panose="02020603050405020304" pitchFamily="18" charset="0"/>
              </a:rPr>
              <a:t>cập nhật checkpoint (thông tin về System Change Number (SCN)) trong control file và data header</a:t>
            </a:r>
            <a:r>
              <a:rPr lang="vi-VN" sz="2800">
                <a:solidFill>
                  <a:srgbClr val="333333"/>
                </a:solidFill>
                <a:latin typeface="Times New Roman" panose="02020603050405020304" pitchFamily="18" charset="0"/>
                <a:cs typeface="Times New Roman" panose="02020603050405020304" pitchFamily="18" charset="0"/>
              </a:rPr>
              <a:t>. </a:t>
            </a:r>
            <a:endParaRPr lang="en-US" sz="280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sz="2800">
                <a:solidFill>
                  <a:srgbClr val="333333"/>
                </a:solidFill>
                <a:latin typeface="Times New Roman" panose="02020603050405020304" pitchFamily="18" charset="0"/>
                <a:cs typeface="Times New Roman" panose="02020603050405020304" pitchFamily="18" charset="0"/>
              </a:rPr>
              <a:t>CKPT cập nhật checkpoint khi redo log đầy, hoặc trước khi DBW ghi dữ liệu, để đánh dấu vị trí cần khôi phục khi instance crash (đảm bảo tất cả dữ liệu trước SCN đó đã ghi vào disk, đánh dấu điểm thực hiện quá trình instance recovery).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99570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3.6. Archiver (ARCn)</a:t>
            </a:r>
            <a:endParaRPr lang="vi-VN"/>
          </a:p>
        </p:txBody>
      </p:sp>
      <p:sp>
        <p:nvSpPr>
          <p:cNvPr id="43" name="Rectangle 3"/>
          <p:cNvSpPr txBox="1">
            <a:spLocks noChangeArrowheads="1"/>
          </p:cNvSpPr>
          <p:nvPr/>
        </p:nvSpPr>
        <p:spPr bwMode="auto">
          <a:xfrm>
            <a:off x="1299698" y="1436272"/>
            <a:ext cx="8829039" cy="165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Là một background process lựa chọn.</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Lưu lại một cách tự động các online redo log file khi đặt ở chế độ ARCHIVELOG.</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Lưu giữ ghi nhận tất cả những thay đổi đối với CSDL.</a:t>
            </a:r>
          </a:p>
        </p:txBody>
      </p:sp>
      <p:sp>
        <p:nvSpPr>
          <p:cNvPr id="44" name="Line 4"/>
          <p:cNvSpPr>
            <a:spLocks noChangeShapeType="1"/>
          </p:cNvSpPr>
          <p:nvPr/>
        </p:nvSpPr>
        <p:spPr bwMode="auto">
          <a:xfrm rot="16200000" flipV="1">
            <a:off x="5798674" y="3741322"/>
            <a:ext cx="0" cy="1079500"/>
          </a:xfrm>
          <a:prstGeom prst="line">
            <a:avLst/>
          </a:prstGeom>
          <a:noFill/>
          <a:ln w="28575">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 name="Rectangle 5"/>
          <p:cNvSpPr>
            <a:spLocks noChangeArrowheads="1"/>
          </p:cNvSpPr>
          <p:nvPr/>
        </p:nvSpPr>
        <p:spPr bwMode="auto">
          <a:xfrm>
            <a:off x="5398624" y="3879435"/>
            <a:ext cx="858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ARCn</a:t>
            </a:r>
          </a:p>
        </p:txBody>
      </p:sp>
      <p:grpSp>
        <p:nvGrpSpPr>
          <p:cNvPr id="46" name="Group 6"/>
          <p:cNvGrpSpPr>
            <a:grpSpLocks/>
          </p:cNvGrpSpPr>
          <p:nvPr/>
        </p:nvGrpSpPr>
        <p:grpSpPr bwMode="auto">
          <a:xfrm>
            <a:off x="6354299" y="3973097"/>
            <a:ext cx="1143000" cy="1171575"/>
            <a:chOff x="3744" y="2742"/>
            <a:chExt cx="720" cy="738"/>
          </a:xfrm>
        </p:grpSpPr>
        <p:grpSp>
          <p:nvGrpSpPr>
            <p:cNvPr id="47" name="Group 7"/>
            <p:cNvGrpSpPr>
              <a:grpSpLocks/>
            </p:cNvGrpSpPr>
            <p:nvPr/>
          </p:nvGrpSpPr>
          <p:grpSpPr bwMode="auto">
            <a:xfrm>
              <a:off x="3744" y="3068"/>
              <a:ext cx="720" cy="412"/>
              <a:chOff x="1070" y="1910"/>
              <a:chExt cx="532" cy="412"/>
            </a:xfrm>
          </p:grpSpPr>
          <p:sp>
            <p:nvSpPr>
              <p:cNvPr id="52" name="Rectangle 8"/>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3" name="Oval 9"/>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Oval 10"/>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48" name="Group 11"/>
            <p:cNvGrpSpPr>
              <a:grpSpLocks/>
            </p:cNvGrpSpPr>
            <p:nvPr/>
          </p:nvGrpSpPr>
          <p:grpSpPr bwMode="auto">
            <a:xfrm>
              <a:off x="3744" y="2742"/>
              <a:ext cx="720" cy="412"/>
              <a:chOff x="1070" y="1910"/>
              <a:chExt cx="532" cy="412"/>
            </a:xfrm>
          </p:grpSpPr>
          <p:sp>
            <p:nvSpPr>
              <p:cNvPr id="49" name="Rectangle 12"/>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Oval 13"/>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Oval 14"/>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55" name="Rectangle 15"/>
          <p:cNvSpPr>
            <a:spLocks noChangeArrowheads="1"/>
          </p:cNvSpPr>
          <p:nvPr/>
        </p:nvSpPr>
        <p:spPr bwMode="auto">
          <a:xfrm>
            <a:off x="6295562" y="3996910"/>
            <a:ext cx="12954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Archived redo log files</a:t>
            </a:r>
          </a:p>
        </p:txBody>
      </p:sp>
      <p:grpSp>
        <p:nvGrpSpPr>
          <p:cNvPr id="56" name="Group 16"/>
          <p:cNvGrpSpPr>
            <a:grpSpLocks/>
          </p:cNvGrpSpPr>
          <p:nvPr/>
        </p:nvGrpSpPr>
        <p:grpSpPr bwMode="auto">
          <a:xfrm>
            <a:off x="1972799" y="3785772"/>
            <a:ext cx="3289300" cy="1550988"/>
            <a:chOff x="952" y="2616"/>
            <a:chExt cx="2072" cy="977"/>
          </a:xfrm>
        </p:grpSpPr>
        <p:sp>
          <p:nvSpPr>
            <p:cNvPr id="57" name="Rectangle 17"/>
            <p:cNvSpPr>
              <a:spLocks noChangeArrowheads="1"/>
            </p:cNvSpPr>
            <p:nvPr/>
          </p:nvSpPr>
          <p:spPr bwMode="blackWhite">
            <a:xfrm>
              <a:off x="952" y="2616"/>
              <a:ext cx="2072" cy="97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95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58" name="Group 18"/>
            <p:cNvGrpSpPr>
              <a:grpSpLocks/>
            </p:cNvGrpSpPr>
            <p:nvPr/>
          </p:nvGrpSpPr>
          <p:grpSpPr bwMode="auto">
            <a:xfrm>
              <a:off x="1757" y="2646"/>
              <a:ext cx="575" cy="412"/>
              <a:chOff x="1070" y="1910"/>
              <a:chExt cx="532" cy="412"/>
            </a:xfrm>
          </p:grpSpPr>
          <p:sp>
            <p:nvSpPr>
              <p:cNvPr id="78" name="Rectangle 1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Oval 20"/>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Oval 2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59" name="Group 22"/>
            <p:cNvGrpSpPr>
              <a:grpSpLocks/>
            </p:cNvGrpSpPr>
            <p:nvPr/>
          </p:nvGrpSpPr>
          <p:grpSpPr bwMode="auto">
            <a:xfrm>
              <a:off x="1048" y="2989"/>
              <a:ext cx="624" cy="412"/>
              <a:chOff x="1070" y="1910"/>
              <a:chExt cx="532" cy="412"/>
            </a:xfrm>
          </p:grpSpPr>
          <p:sp>
            <p:nvSpPr>
              <p:cNvPr id="75" name="Rectangle 2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6" name="Oval 2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Oval 2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0" name="Group 26"/>
            <p:cNvGrpSpPr>
              <a:grpSpLocks/>
            </p:cNvGrpSpPr>
            <p:nvPr/>
          </p:nvGrpSpPr>
          <p:grpSpPr bwMode="auto">
            <a:xfrm>
              <a:off x="1049" y="2646"/>
              <a:ext cx="623" cy="412"/>
              <a:chOff x="1070" y="1910"/>
              <a:chExt cx="532" cy="412"/>
            </a:xfrm>
          </p:grpSpPr>
          <p:sp>
            <p:nvSpPr>
              <p:cNvPr id="72"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Oval 2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1" name="Rectangle 30"/>
            <p:cNvSpPr>
              <a:spLocks noChangeArrowheads="1"/>
            </p:cNvSpPr>
            <p:nvPr/>
          </p:nvSpPr>
          <p:spPr bwMode="auto">
            <a:xfrm>
              <a:off x="1676" y="2775"/>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Control files</a:t>
              </a:r>
            </a:p>
          </p:txBody>
        </p:sp>
        <p:sp>
          <p:nvSpPr>
            <p:cNvPr id="62" name="Rectangle 31"/>
            <p:cNvSpPr>
              <a:spLocks noChangeArrowheads="1"/>
            </p:cNvSpPr>
            <p:nvPr/>
          </p:nvSpPr>
          <p:spPr bwMode="auto">
            <a:xfrm>
              <a:off x="976" y="2799"/>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a:t>
              </a:r>
            </a:p>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files </a:t>
              </a:r>
            </a:p>
          </p:txBody>
        </p:sp>
        <p:grpSp>
          <p:nvGrpSpPr>
            <p:cNvPr id="63" name="Group 32"/>
            <p:cNvGrpSpPr>
              <a:grpSpLocks/>
            </p:cNvGrpSpPr>
            <p:nvPr/>
          </p:nvGrpSpPr>
          <p:grpSpPr bwMode="auto">
            <a:xfrm>
              <a:off x="2404" y="2990"/>
              <a:ext cx="575" cy="412"/>
              <a:chOff x="1070" y="1910"/>
              <a:chExt cx="532" cy="412"/>
            </a:xfrm>
          </p:grpSpPr>
          <p:sp>
            <p:nvSpPr>
              <p:cNvPr id="69" name="Rectangle 3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Oval 34"/>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Oval 3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64" name="Group 36"/>
            <p:cNvGrpSpPr>
              <a:grpSpLocks/>
            </p:cNvGrpSpPr>
            <p:nvPr/>
          </p:nvGrpSpPr>
          <p:grpSpPr bwMode="auto">
            <a:xfrm>
              <a:off x="2404" y="2664"/>
              <a:ext cx="575" cy="412"/>
              <a:chOff x="1070" y="1910"/>
              <a:chExt cx="532" cy="412"/>
            </a:xfrm>
          </p:grpSpPr>
          <p:sp>
            <p:nvSpPr>
              <p:cNvPr id="66" name="Rectangle 3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Oval 38"/>
              <p:cNvSpPr>
                <a:spLocks noChangeArrowheads="1"/>
              </p:cNvSpPr>
              <p:nvPr/>
            </p:nvSpPr>
            <p:spPr bwMode="ltGray">
              <a:xfrm>
                <a:off x="1070" y="1910"/>
                <a:ext cx="532" cy="158"/>
              </a:xfrm>
              <a:prstGeom prst="ellipse">
                <a:avLst/>
              </a:prstGeom>
              <a:solidFill>
                <a:srgbClr val="CC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Oval 3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5" name="Rectangle 40"/>
            <p:cNvSpPr>
              <a:spLocks noChangeArrowheads="1"/>
            </p:cNvSpPr>
            <p:nvPr/>
          </p:nvSpPr>
          <p:spPr bwMode="auto">
            <a:xfrm>
              <a:off x="2363" y="2664"/>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1041400" eaLnBrk="0" fontAlgn="base" latinLnBrk="0" hangingPunct="0">
                <a:lnSpc>
                  <a:spcPct val="7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Redo log files</a:t>
              </a:r>
            </a:p>
          </p:txBody>
        </p:sp>
      </p:grpSp>
    </p:spTree>
    <p:extLst>
      <p:ext uri="{BB962C8B-B14F-4D97-AF65-F5344CB8AC3E}">
        <p14:creationId xmlns:p14="http://schemas.microsoft.com/office/powerpoint/2010/main" val="5365697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CÁC MÔ HÌNH KẾT NỐI ĐẾN ORACLE SERVER</a:t>
            </a:r>
          </a:p>
        </p:txBody>
      </p:sp>
      <p:sp>
        <p:nvSpPr>
          <p:cNvPr id="27" name="Rectangle 26"/>
          <p:cNvSpPr>
            <a:spLocks noChangeArrowheads="1"/>
          </p:cNvSpPr>
          <p:nvPr/>
        </p:nvSpPr>
        <p:spPr bwMode="auto">
          <a:xfrm>
            <a:off x="4061308" y="3298099"/>
            <a:ext cx="207645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nSpc>
                <a:spcPct val="50000"/>
              </a:lnSpc>
              <a:spcBef>
                <a:spcPct val="50000"/>
              </a:spcBef>
              <a:buClrTx/>
              <a:buFontTx/>
              <a:buNone/>
            </a:pPr>
            <a:endParaRPr lang="en-US" altLang="en-US"/>
          </a:p>
        </p:txBody>
      </p:sp>
      <p:sp>
        <p:nvSpPr>
          <p:cNvPr id="28" name="Rectangle 27"/>
          <p:cNvSpPr>
            <a:spLocks noChangeArrowheads="1"/>
          </p:cNvSpPr>
          <p:nvPr/>
        </p:nvSpPr>
        <p:spPr bwMode="auto">
          <a:xfrm>
            <a:off x="7768121" y="3717199"/>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a:t>Session created</a:t>
            </a:r>
          </a:p>
        </p:txBody>
      </p:sp>
      <p:sp>
        <p:nvSpPr>
          <p:cNvPr id="29" name="Rectangle 28"/>
          <p:cNvSpPr>
            <a:spLocks noChangeArrowheads="1"/>
          </p:cNvSpPr>
          <p:nvPr/>
        </p:nvSpPr>
        <p:spPr bwMode="auto">
          <a:xfrm>
            <a:off x="3351696" y="5926999"/>
            <a:ext cx="266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a:t>Database user</a:t>
            </a:r>
          </a:p>
        </p:txBody>
      </p:sp>
      <p:grpSp>
        <p:nvGrpSpPr>
          <p:cNvPr id="30" name="Group 29"/>
          <p:cNvGrpSpPr>
            <a:grpSpLocks/>
          </p:cNvGrpSpPr>
          <p:nvPr/>
        </p:nvGrpSpPr>
        <p:grpSpPr bwMode="auto">
          <a:xfrm>
            <a:off x="3953356" y="4836405"/>
            <a:ext cx="1460498" cy="1114431"/>
            <a:chOff x="1027" y="2544"/>
            <a:chExt cx="1066" cy="813"/>
          </a:xfrm>
        </p:grpSpPr>
        <p:sp>
          <p:nvSpPr>
            <p:cNvPr id="245" name="Freeform 244"/>
            <p:cNvSpPr>
              <a:spLocks/>
            </p:cNvSpPr>
            <p:nvPr/>
          </p:nvSpPr>
          <p:spPr bwMode="auto">
            <a:xfrm>
              <a:off x="1917" y="3160"/>
              <a:ext cx="174" cy="71"/>
            </a:xfrm>
            <a:custGeom>
              <a:avLst/>
              <a:gdLst>
                <a:gd name="T0" fmla="*/ 165 w 174"/>
                <a:gd name="T1" fmla="*/ 13 h 71"/>
                <a:gd name="T2" fmla="*/ 56 w 174"/>
                <a:gd name="T3" fmla="*/ 0 h 71"/>
                <a:gd name="T4" fmla="*/ 1 w 174"/>
                <a:gd name="T5" fmla="*/ 36 h 71"/>
                <a:gd name="T6" fmla="*/ 0 w 174"/>
                <a:gd name="T7" fmla="*/ 36 h 71"/>
                <a:gd name="T8" fmla="*/ 0 w 174"/>
                <a:gd name="T9" fmla="*/ 37 h 71"/>
                <a:gd name="T10" fmla="*/ 0 w 174"/>
                <a:gd name="T11" fmla="*/ 38 h 71"/>
                <a:gd name="T12" fmla="*/ 0 w 174"/>
                <a:gd name="T13" fmla="*/ 40 h 71"/>
                <a:gd name="T14" fmla="*/ 0 w 174"/>
                <a:gd name="T15" fmla="*/ 41 h 71"/>
                <a:gd name="T16" fmla="*/ 1 w 174"/>
                <a:gd name="T17" fmla="*/ 42 h 71"/>
                <a:gd name="T18" fmla="*/ 1 w 174"/>
                <a:gd name="T19" fmla="*/ 43 h 71"/>
                <a:gd name="T20" fmla="*/ 2 w 174"/>
                <a:gd name="T21" fmla="*/ 44 h 71"/>
                <a:gd name="T22" fmla="*/ 8 w 174"/>
                <a:gd name="T23" fmla="*/ 45 h 71"/>
                <a:gd name="T24" fmla="*/ 23 w 174"/>
                <a:gd name="T25" fmla="*/ 50 h 71"/>
                <a:gd name="T26" fmla="*/ 43 w 174"/>
                <a:gd name="T27" fmla="*/ 55 h 71"/>
                <a:gd name="T28" fmla="*/ 66 w 174"/>
                <a:gd name="T29" fmla="*/ 60 h 71"/>
                <a:gd name="T30" fmla="*/ 92 w 174"/>
                <a:gd name="T31" fmla="*/ 64 h 71"/>
                <a:gd name="T32" fmla="*/ 115 w 174"/>
                <a:gd name="T33" fmla="*/ 68 h 71"/>
                <a:gd name="T34" fmla="*/ 133 w 174"/>
                <a:gd name="T35" fmla="*/ 70 h 71"/>
                <a:gd name="T36" fmla="*/ 146 w 174"/>
                <a:gd name="T37" fmla="*/ 68 h 71"/>
                <a:gd name="T38" fmla="*/ 149 w 174"/>
                <a:gd name="T39" fmla="*/ 66 h 71"/>
                <a:gd name="T40" fmla="*/ 152 w 174"/>
                <a:gd name="T41" fmla="*/ 64 h 71"/>
                <a:gd name="T42" fmla="*/ 156 w 174"/>
                <a:gd name="T43" fmla="*/ 62 h 71"/>
                <a:gd name="T44" fmla="*/ 160 w 174"/>
                <a:gd name="T45" fmla="*/ 59 h 71"/>
                <a:gd name="T46" fmla="*/ 162 w 174"/>
                <a:gd name="T47" fmla="*/ 57 h 71"/>
                <a:gd name="T48" fmla="*/ 166 w 174"/>
                <a:gd name="T49" fmla="*/ 54 h 71"/>
                <a:gd name="T50" fmla="*/ 169 w 174"/>
                <a:gd name="T51" fmla="*/ 52 h 71"/>
                <a:gd name="T52" fmla="*/ 170 w 174"/>
                <a:gd name="T53" fmla="*/ 50 h 71"/>
                <a:gd name="T54" fmla="*/ 171 w 174"/>
                <a:gd name="T55" fmla="*/ 42 h 71"/>
                <a:gd name="T56" fmla="*/ 173 w 174"/>
                <a:gd name="T57" fmla="*/ 36 h 71"/>
                <a:gd name="T58" fmla="*/ 171 w 174"/>
                <a:gd name="T59" fmla="*/ 31 h 71"/>
                <a:gd name="T60" fmla="*/ 170 w 174"/>
                <a:gd name="T61" fmla="*/ 25 h 71"/>
                <a:gd name="T62" fmla="*/ 169 w 174"/>
                <a:gd name="T63" fmla="*/ 19 h 71"/>
                <a:gd name="T64" fmla="*/ 166 w 174"/>
                <a:gd name="T65" fmla="*/ 16 h 71"/>
                <a:gd name="T66" fmla="*/ 165 w 174"/>
                <a:gd name="T67" fmla="*/ 13 h 71"/>
                <a:gd name="T68" fmla="*/ 165 w 174"/>
                <a:gd name="T69" fmla="*/ 13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71">
                  <a:moveTo>
                    <a:pt x="165" y="13"/>
                  </a:moveTo>
                  <a:lnTo>
                    <a:pt x="56" y="0"/>
                  </a:lnTo>
                  <a:lnTo>
                    <a:pt x="1" y="36"/>
                  </a:lnTo>
                  <a:lnTo>
                    <a:pt x="0" y="36"/>
                  </a:lnTo>
                  <a:lnTo>
                    <a:pt x="0" y="37"/>
                  </a:lnTo>
                  <a:lnTo>
                    <a:pt x="0" y="38"/>
                  </a:lnTo>
                  <a:lnTo>
                    <a:pt x="0" y="40"/>
                  </a:lnTo>
                  <a:lnTo>
                    <a:pt x="0" y="41"/>
                  </a:lnTo>
                  <a:lnTo>
                    <a:pt x="1" y="42"/>
                  </a:lnTo>
                  <a:lnTo>
                    <a:pt x="1" y="43"/>
                  </a:lnTo>
                  <a:lnTo>
                    <a:pt x="2" y="44"/>
                  </a:lnTo>
                  <a:lnTo>
                    <a:pt x="8" y="45"/>
                  </a:lnTo>
                  <a:lnTo>
                    <a:pt x="23" y="50"/>
                  </a:lnTo>
                  <a:lnTo>
                    <a:pt x="43" y="55"/>
                  </a:lnTo>
                  <a:lnTo>
                    <a:pt x="66" y="60"/>
                  </a:lnTo>
                  <a:lnTo>
                    <a:pt x="92" y="64"/>
                  </a:lnTo>
                  <a:lnTo>
                    <a:pt x="115" y="68"/>
                  </a:lnTo>
                  <a:lnTo>
                    <a:pt x="133" y="70"/>
                  </a:lnTo>
                  <a:lnTo>
                    <a:pt x="146" y="68"/>
                  </a:lnTo>
                  <a:lnTo>
                    <a:pt x="149" y="66"/>
                  </a:lnTo>
                  <a:lnTo>
                    <a:pt x="152" y="64"/>
                  </a:lnTo>
                  <a:lnTo>
                    <a:pt x="156" y="62"/>
                  </a:lnTo>
                  <a:lnTo>
                    <a:pt x="160" y="59"/>
                  </a:lnTo>
                  <a:lnTo>
                    <a:pt x="162" y="57"/>
                  </a:lnTo>
                  <a:lnTo>
                    <a:pt x="166" y="54"/>
                  </a:lnTo>
                  <a:lnTo>
                    <a:pt x="169" y="52"/>
                  </a:lnTo>
                  <a:lnTo>
                    <a:pt x="170" y="50"/>
                  </a:lnTo>
                  <a:lnTo>
                    <a:pt x="171" y="42"/>
                  </a:lnTo>
                  <a:lnTo>
                    <a:pt x="173" y="36"/>
                  </a:lnTo>
                  <a:lnTo>
                    <a:pt x="171" y="31"/>
                  </a:lnTo>
                  <a:lnTo>
                    <a:pt x="170" y="25"/>
                  </a:lnTo>
                  <a:lnTo>
                    <a:pt x="169" y="19"/>
                  </a:lnTo>
                  <a:lnTo>
                    <a:pt x="166" y="16"/>
                  </a:lnTo>
                  <a:lnTo>
                    <a:pt x="165" y="1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6" name="Freeform 245"/>
            <p:cNvSpPr>
              <a:spLocks/>
            </p:cNvSpPr>
            <p:nvPr/>
          </p:nvSpPr>
          <p:spPr bwMode="auto">
            <a:xfrm>
              <a:off x="1928" y="3160"/>
              <a:ext cx="165" cy="65"/>
            </a:xfrm>
            <a:custGeom>
              <a:avLst/>
              <a:gdLst>
                <a:gd name="T0" fmla="*/ 157 w 165"/>
                <a:gd name="T1" fmla="*/ 11 h 65"/>
                <a:gd name="T2" fmla="*/ 53 w 165"/>
                <a:gd name="T3" fmla="*/ 0 h 65"/>
                <a:gd name="T4" fmla="*/ 0 w 165"/>
                <a:gd name="T5" fmla="*/ 33 h 65"/>
                <a:gd name="T6" fmla="*/ 0 w 165"/>
                <a:gd name="T7" fmla="*/ 33 h 65"/>
                <a:gd name="T8" fmla="*/ 0 w 165"/>
                <a:gd name="T9" fmla="*/ 34 h 65"/>
                <a:gd name="T10" fmla="*/ 0 w 165"/>
                <a:gd name="T11" fmla="*/ 35 h 65"/>
                <a:gd name="T12" fmla="*/ 0 w 165"/>
                <a:gd name="T13" fmla="*/ 36 h 65"/>
                <a:gd name="T14" fmla="*/ 0 w 165"/>
                <a:gd name="T15" fmla="*/ 37 h 65"/>
                <a:gd name="T16" fmla="*/ 0 w 165"/>
                <a:gd name="T17" fmla="*/ 38 h 65"/>
                <a:gd name="T18" fmla="*/ 1 w 165"/>
                <a:gd name="T19" fmla="*/ 39 h 65"/>
                <a:gd name="T20" fmla="*/ 2 w 165"/>
                <a:gd name="T21" fmla="*/ 39 h 65"/>
                <a:gd name="T22" fmla="*/ 7 w 165"/>
                <a:gd name="T23" fmla="*/ 41 h 65"/>
                <a:gd name="T24" fmla="*/ 21 w 165"/>
                <a:gd name="T25" fmla="*/ 45 h 65"/>
                <a:gd name="T26" fmla="*/ 41 w 165"/>
                <a:gd name="T27" fmla="*/ 49 h 65"/>
                <a:gd name="T28" fmla="*/ 63 w 165"/>
                <a:gd name="T29" fmla="*/ 54 h 65"/>
                <a:gd name="T30" fmla="*/ 87 w 165"/>
                <a:gd name="T31" fmla="*/ 58 h 65"/>
                <a:gd name="T32" fmla="*/ 109 w 165"/>
                <a:gd name="T33" fmla="*/ 61 h 65"/>
                <a:gd name="T34" fmla="*/ 127 w 165"/>
                <a:gd name="T35" fmla="*/ 64 h 65"/>
                <a:gd name="T36" fmla="*/ 138 w 165"/>
                <a:gd name="T37" fmla="*/ 61 h 65"/>
                <a:gd name="T38" fmla="*/ 142 w 165"/>
                <a:gd name="T39" fmla="*/ 60 h 65"/>
                <a:gd name="T40" fmla="*/ 146 w 165"/>
                <a:gd name="T41" fmla="*/ 58 h 65"/>
                <a:gd name="T42" fmla="*/ 148 w 165"/>
                <a:gd name="T43" fmla="*/ 56 h 65"/>
                <a:gd name="T44" fmla="*/ 152 w 165"/>
                <a:gd name="T45" fmla="*/ 54 h 65"/>
                <a:gd name="T46" fmla="*/ 155 w 165"/>
                <a:gd name="T47" fmla="*/ 51 h 65"/>
                <a:gd name="T48" fmla="*/ 158 w 165"/>
                <a:gd name="T49" fmla="*/ 49 h 65"/>
                <a:gd name="T50" fmla="*/ 160 w 165"/>
                <a:gd name="T51" fmla="*/ 47 h 65"/>
                <a:gd name="T52" fmla="*/ 161 w 165"/>
                <a:gd name="T53" fmla="*/ 45 h 65"/>
                <a:gd name="T54" fmla="*/ 164 w 165"/>
                <a:gd name="T55" fmla="*/ 38 h 65"/>
                <a:gd name="T56" fmla="*/ 164 w 165"/>
                <a:gd name="T57" fmla="*/ 33 h 65"/>
                <a:gd name="T58" fmla="*/ 164 w 165"/>
                <a:gd name="T59" fmla="*/ 27 h 65"/>
                <a:gd name="T60" fmla="*/ 162 w 165"/>
                <a:gd name="T61" fmla="*/ 23 h 65"/>
                <a:gd name="T62" fmla="*/ 160 w 165"/>
                <a:gd name="T63" fmla="*/ 17 h 65"/>
                <a:gd name="T64" fmla="*/ 158 w 165"/>
                <a:gd name="T65" fmla="*/ 14 h 65"/>
                <a:gd name="T66" fmla="*/ 157 w 165"/>
                <a:gd name="T67" fmla="*/ 12 h 65"/>
                <a:gd name="T68" fmla="*/ 157 w 165"/>
                <a:gd name="T69" fmla="*/ 11 h 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65">
                  <a:moveTo>
                    <a:pt x="157" y="11"/>
                  </a:moveTo>
                  <a:lnTo>
                    <a:pt x="53" y="0"/>
                  </a:lnTo>
                  <a:lnTo>
                    <a:pt x="0" y="33"/>
                  </a:lnTo>
                  <a:lnTo>
                    <a:pt x="0" y="34"/>
                  </a:lnTo>
                  <a:lnTo>
                    <a:pt x="0" y="35"/>
                  </a:lnTo>
                  <a:lnTo>
                    <a:pt x="0" y="36"/>
                  </a:lnTo>
                  <a:lnTo>
                    <a:pt x="0" y="37"/>
                  </a:lnTo>
                  <a:lnTo>
                    <a:pt x="0" y="38"/>
                  </a:lnTo>
                  <a:lnTo>
                    <a:pt x="1" y="39"/>
                  </a:lnTo>
                  <a:lnTo>
                    <a:pt x="2" y="39"/>
                  </a:lnTo>
                  <a:lnTo>
                    <a:pt x="7" y="41"/>
                  </a:lnTo>
                  <a:lnTo>
                    <a:pt x="21" y="45"/>
                  </a:lnTo>
                  <a:lnTo>
                    <a:pt x="41" y="49"/>
                  </a:lnTo>
                  <a:lnTo>
                    <a:pt x="63" y="54"/>
                  </a:lnTo>
                  <a:lnTo>
                    <a:pt x="87" y="58"/>
                  </a:lnTo>
                  <a:lnTo>
                    <a:pt x="109" y="61"/>
                  </a:lnTo>
                  <a:lnTo>
                    <a:pt x="127" y="64"/>
                  </a:lnTo>
                  <a:lnTo>
                    <a:pt x="138" y="61"/>
                  </a:lnTo>
                  <a:lnTo>
                    <a:pt x="142" y="60"/>
                  </a:lnTo>
                  <a:lnTo>
                    <a:pt x="146" y="58"/>
                  </a:lnTo>
                  <a:lnTo>
                    <a:pt x="148" y="56"/>
                  </a:lnTo>
                  <a:lnTo>
                    <a:pt x="152" y="54"/>
                  </a:lnTo>
                  <a:lnTo>
                    <a:pt x="155" y="51"/>
                  </a:lnTo>
                  <a:lnTo>
                    <a:pt x="158" y="49"/>
                  </a:lnTo>
                  <a:lnTo>
                    <a:pt x="160" y="47"/>
                  </a:lnTo>
                  <a:lnTo>
                    <a:pt x="161" y="45"/>
                  </a:lnTo>
                  <a:lnTo>
                    <a:pt x="164" y="38"/>
                  </a:lnTo>
                  <a:lnTo>
                    <a:pt x="164" y="33"/>
                  </a:lnTo>
                  <a:lnTo>
                    <a:pt x="164" y="27"/>
                  </a:lnTo>
                  <a:lnTo>
                    <a:pt x="162" y="23"/>
                  </a:lnTo>
                  <a:lnTo>
                    <a:pt x="160" y="17"/>
                  </a:lnTo>
                  <a:lnTo>
                    <a:pt x="158" y="14"/>
                  </a:lnTo>
                  <a:lnTo>
                    <a:pt x="157" y="12"/>
                  </a:lnTo>
                  <a:lnTo>
                    <a:pt x="157" y="11"/>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7" name="Freeform 246"/>
            <p:cNvSpPr>
              <a:spLocks/>
            </p:cNvSpPr>
            <p:nvPr/>
          </p:nvSpPr>
          <p:spPr bwMode="auto">
            <a:xfrm>
              <a:off x="1929" y="3146"/>
              <a:ext cx="162" cy="67"/>
            </a:xfrm>
            <a:custGeom>
              <a:avLst/>
              <a:gdLst>
                <a:gd name="T0" fmla="*/ 108 w 162"/>
                <a:gd name="T1" fmla="*/ 2 h 67"/>
                <a:gd name="T2" fmla="*/ 95 w 162"/>
                <a:gd name="T3" fmla="*/ 0 h 67"/>
                <a:gd name="T4" fmla="*/ 84 w 162"/>
                <a:gd name="T5" fmla="*/ 0 h 67"/>
                <a:gd name="T6" fmla="*/ 74 w 162"/>
                <a:gd name="T7" fmla="*/ 1 h 67"/>
                <a:gd name="T8" fmla="*/ 65 w 162"/>
                <a:gd name="T9" fmla="*/ 2 h 67"/>
                <a:gd name="T10" fmla="*/ 58 w 162"/>
                <a:gd name="T11" fmla="*/ 4 h 67"/>
                <a:gd name="T12" fmla="*/ 53 w 162"/>
                <a:gd name="T13" fmla="*/ 6 h 67"/>
                <a:gd name="T14" fmla="*/ 49 w 162"/>
                <a:gd name="T15" fmla="*/ 8 h 67"/>
                <a:gd name="T16" fmla="*/ 49 w 162"/>
                <a:gd name="T17" fmla="*/ 8 h 67"/>
                <a:gd name="T18" fmla="*/ 0 w 162"/>
                <a:gd name="T19" fmla="*/ 41 h 67"/>
                <a:gd name="T20" fmla="*/ 0 w 162"/>
                <a:gd name="T21" fmla="*/ 45 h 67"/>
                <a:gd name="T22" fmla="*/ 1 w 162"/>
                <a:gd name="T23" fmla="*/ 45 h 67"/>
                <a:gd name="T24" fmla="*/ 3 w 162"/>
                <a:gd name="T25" fmla="*/ 44 h 67"/>
                <a:gd name="T26" fmla="*/ 8 w 162"/>
                <a:gd name="T27" fmla="*/ 42 h 67"/>
                <a:gd name="T28" fmla="*/ 15 w 162"/>
                <a:gd name="T29" fmla="*/ 40 h 67"/>
                <a:gd name="T30" fmla="*/ 23 w 162"/>
                <a:gd name="T31" fmla="*/ 39 h 67"/>
                <a:gd name="T32" fmla="*/ 31 w 162"/>
                <a:gd name="T33" fmla="*/ 39 h 67"/>
                <a:gd name="T34" fmla="*/ 40 w 162"/>
                <a:gd name="T35" fmla="*/ 39 h 67"/>
                <a:gd name="T36" fmla="*/ 52 w 162"/>
                <a:gd name="T37" fmla="*/ 41 h 67"/>
                <a:gd name="T38" fmla="*/ 66 w 162"/>
                <a:gd name="T39" fmla="*/ 45 h 67"/>
                <a:gd name="T40" fmla="*/ 77 w 162"/>
                <a:gd name="T41" fmla="*/ 48 h 67"/>
                <a:gd name="T42" fmla="*/ 86 w 162"/>
                <a:gd name="T43" fmla="*/ 52 h 67"/>
                <a:gd name="T44" fmla="*/ 93 w 162"/>
                <a:gd name="T45" fmla="*/ 55 h 67"/>
                <a:gd name="T46" fmla="*/ 99 w 162"/>
                <a:gd name="T47" fmla="*/ 57 h 67"/>
                <a:gd name="T48" fmla="*/ 103 w 162"/>
                <a:gd name="T49" fmla="*/ 59 h 67"/>
                <a:gd name="T50" fmla="*/ 108 w 162"/>
                <a:gd name="T51" fmla="*/ 60 h 67"/>
                <a:gd name="T52" fmla="*/ 113 w 162"/>
                <a:gd name="T53" fmla="*/ 62 h 67"/>
                <a:gd name="T54" fmla="*/ 134 w 162"/>
                <a:gd name="T55" fmla="*/ 66 h 67"/>
                <a:gd name="T56" fmla="*/ 148 w 162"/>
                <a:gd name="T57" fmla="*/ 63 h 67"/>
                <a:gd name="T58" fmla="*/ 157 w 162"/>
                <a:gd name="T59" fmla="*/ 58 h 67"/>
                <a:gd name="T60" fmla="*/ 161 w 162"/>
                <a:gd name="T61" fmla="*/ 51 h 67"/>
                <a:gd name="T62" fmla="*/ 161 w 162"/>
                <a:gd name="T63" fmla="*/ 41 h 67"/>
                <a:gd name="T64" fmla="*/ 159 w 162"/>
                <a:gd name="T65" fmla="*/ 33 h 67"/>
                <a:gd name="T66" fmla="*/ 157 w 162"/>
                <a:gd name="T67" fmla="*/ 26 h 67"/>
                <a:gd name="T68" fmla="*/ 154 w 162"/>
                <a:gd name="T69" fmla="*/ 23 h 67"/>
                <a:gd name="T70" fmla="*/ 153 w 162"/>
                <a:gd name="T71" fmla="*/ 22 h 67"/>
                <a:gd name="T72" fmla="*/ 150 w 162"/>
                <a:gd name="T73" fmla="*/ 20 h 67"/>
                <a:gd name="T74" fmla="*/ 146 w 162"/>
                <a:gd name="T75" fmla="*/ 17 h 67"/>
                <a:gd name="T76" fmla="*/ 143 w 162"/>
                <a:gd name="T77" fmla="*/ 14 h 67"/>
                <a:gd name="T78" fmla="*/ 136 w 162"/>
                <a:gd name="T79" fmla="*/ 11 h 67"/>
                <a:gd name="T80" fmla="*/ 129 w 162"/>
                <a:gd name="T81" fmla="*/ 8 h 67"/>
                <a:gd name="T82" fmla="*/ 120 w 162"/>
                <a:gd name="T83" fmla="*/ 5 h 67"/>
                <a:gd name="T84" fmla="*/ 108 w 162"/>
                <a:gd name="T85" fmla="*/ 2 h 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2" h="67">
                  <a:moveTo>
                    <a:pt x="108" y="2"/>
                  </a:moveTo>
                  <a:lnTo>
                    <a:pt x="95" y="0"/>
                  </a:lnTo>
                  <a:lnTo>
                    <a:pt x="84" y="0"/>
                  </a:lnTo>
                  <a:lnTo>
                    <a:pt x="74" y="1"/>
                  </a:lnTo>
                  <a:lnTo>
                    <a:pt x="65" y="2"/>
                  </a:lnTo>
                  <a:lnTo>
                    <a:pt x="58" y="4"/>
                  </a:lnTo>
                  <a:lnTo>
                    <a:pt x="53" y="6"/>
                  </a:lnTo>
                  <a:lnTo>
                    <a:pt x="49" y="8"/>
                  </a:lnTo>
                  <a:lnTo>
                    <a:pt x="0" y="41"/>
                  </a:lnTo>
                  <a:lnTo>
                    <a:pt x="0" y="45"/>
                  </a:lnTo>
                  <a:lnTo>
                    <a:pt x="1" y="45"/>
                  </a:lnTo>
                  <a:lnTo>
                    <a:pt x="3" y="44"/>
                  </a:lnTo>
                  <a:lnTo>
                    <a:pt x="8" y="42"/>
                  </a:lnTo>
                  <a:lnTo>
                    <a:pt x="15" y="40"/>
                  </a:lnTo>
                  <a:lnTo>
                    <a:pt x="23" y="39"/>
                  </a:lnTo>
                  <a:lnTo>
                    <a:pt x="31" y="39"/>
                  </a:lnTo>
                  <a:lnTo>
                    <a:pt x="40" y="39"/>
                  </a:lnTo>
                  <a:lnTo>
                    <a:pt x="52" y="41"/>
                  </a:lnTo>
                  <a:lnTo>
                    <a:pt x="66" y="45"/>
                  </a:lnTo>
                  <a:lnTo>
                    <a:pt x="77" y="48"/>
                  </a:lnTo>
                  <a:lnTo>
                    <a:pt x="86" y="52"/>
                  </a:lnTo>
                  <a:lnTo>
                    <a:pt x="93" y="55"/>
                  </a:lnTo>
                  <a:lnTo>
                    <a:pt x="99" y="57"/>
                  </a:lnTo>
                  <a:lnTo>
                    <a:pt x="103" y="59"/>
                  </a:lnTo>
                  <a:lnTo>
                    <a:pt x="108" y="60"/>
                  </a:lnTo>
                  <a:lnTo>
                    <a:pt x="113" y="62"/>
                  </a:lnTo>
                  <a:lnTo>
                    <a:pt x="134" y="66"/>
                  </a:lnTo>
                  <a:lnTo>
                    <a:pt x="148" y="63"/>
                  </a:lnTo>
                  <a:lnTo>
                    <a:pt x="157" y="58"/>
                  </a:lnTo>
                  <a:lnTo>
                    <a:pt x="161" y="51"/>
                  </a:lnTo>
                  <a:lnTo>
                    <a:pt x="161" y="41"/>
                  </a:lnTo>
                  <a:lnTo>
                    <a:pt x="159" y="33"/>
                  </a:lnTo>
                  <a:lnTo>
                    <a:pt x="157" y="26"/>
                  </a:lnTo>
                  <a:lnTo>
                    <a:pt x="154" y="23"/>
                  </a:lnTo>
                  <a:lnTo>
                    <a:pt x="153" y="22"/>
                  </a:lnTo>
                  <a:lnTo>
                    <a:pt x="150" y="20"/>
                  </a:lnTo>
                  <a:lnTo>
                    <a:pt x="146" y="17"/>
                  </a:lnTo>
                  <a:lnTo>
                    <a:pt x="143" y="14"/>
                  </a:lnTo>
                  <a:lnTo>
                    <a:pt x="136" y="11"/>
                  </a:lnTo>
                  <a:lnTo>
                    <a:pt x="129" y="8"/>
                  </a:lnTo>
                  <a:lnTo>
                    <a:pt x="120" y="5"/>
                  </a:lnTo>
                  <a:lnTo>
                    <a:pt x="108" y="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8" name="Freeform 247"/>
            <p:cNvSpPr>
              <a:spLocks/>
            </p:cNvSpPr>
            <p:nvPr/>
          </p:nvSpPr>
          <p:spPr bwMode="auto">
            <a:xfrm>
              <a:off x="1722" y="3040"/>
              <a:ext cx="262" cy="150"/>
            </a:xfrm>
            <a:custGeom>
              <a:avLst/>
              <a:gdLst>
                <a:gd name="T0" fmla="*/ 230 w 262"/>
                <a:gd name="T1" fmla="*/ 142 h 150"/>
                <a:gd name="T2" fmla="*/ 213 w 262"/>
                <a:gd name="T3" fmla="*/ 136 h 150"/>
                <a:gd name="T4" fmla="*/ 193 w 262"/>
                <a:gd name="T5" fmla="*/ 124 h 150"/>
                <a:gd name="T6" fmla="*/ 183 w 262"/>
                <a:gd name="T7" fmla="*/ 112 h 150"/>
                <a:gd name="T8" fmla="*/ 196 w 262"/>
                <a:gd name="T9" fmla="*/ 100 h 150"/>
                <a:gd name="T10" fmla="*/ 222 w 262"/>
                <a:gd name="T11" fmla="*/ 95 h 150"/>
                <a:gd name="T12" fmla="*/ 248 w 262"/>
                <a:gd name="T13" fmla="*/ 90 h 150"/>
                <a:gd name="T14" fmla="*/ 261 w 262"/>
                <a:gd name="T15" fmla="*/ 80 h 150"/>
                <a:gd name="T16" fmla="*/ 250 w 262"/>
                <a:gd name="T17" fmla="*/ 62 h 150"/>
                <a:gd name="T18" fmla="*/ 231 w 262"/>
                <a:gd name="T19" fmla="*/ 48 h 150"/>
                <a:gd name="T20" fmla="*/ 208 w 262"/>
                <a:gd name="T21" fmla="*/ 39 h 150"/>
                <a:gd name="T22" fmla="*/ 185 w 262"/>
                <a:gd name="T23" fmla="*/ 35 h 150"/>
                <a:gd name="T24" fmla="*/ 155 w 262"/>
                <a:gd name="T25" fmla="*/ 35 h 150"/>
                <a:gd name="T26" fmla="*/ 120 w 262"/>
                <a:gd name="T27" fmla="*/ 37 h 150"/>
                <a:gd name="T28" fmla="*/ 94 w 262"/>
                <a:gd name="T29" fmla="*/ 37 h 150"/>
                <a:gd name="T30" fmla="*/ 67 w 262"/>
                <a:gd name="T31" fmla="*/ 30 h 150"/>
                <a:gd name="T32" fmla="*/ 36 w 262"/>
                <a:gd name="T33" fmla="*/ 15 h 150"/>
                <a:gd name="T34" fmla="*/ 17 w 262"/>
                <a:gd name="T35" fmla="*/ 5 h 150"/>
                <a:gd name="T36" fmla="*/ 8 w 262"/>
                <a:gd name="T37" fmla="*/ 1 h 150"/>
                <a:gd name="T38" fmla="*/ 7 w 262"/>
                <a:gd name="T39" fmla="*/ 0 h 150"/>
                <a:gd name="T40" fmla="*/ 0 w 262"/>
                <a:gd name="T41" fmla="*/ 4 h 150"/>
                <a:gd name="T42" fmla="*/ 57 w 262"/>
                <a:gd name="T43" fmla="*/ 32 h 150"/>
                <a:gd name="T44" fmla="*/ 78 w 262"/>
                <a:gd name="T45" fmla="*/ 39 h 150"/>
                <a:gd name="T46" fmla="*/ 99 w 262"/>
                <a:gd name="T47" fmla="*/ 43 h 150"/>
                <a:gd name="T48" fmla="*/ 120 w 262"/>
                <a:gd name="T49" fmla="*/ 43 h 150"/>
                <a:gd name="T50" fmla="*/ 136 w 262"/>
                <a:gd name="T51" fmla="*/ 41 h 150"/>
                <a:gd name="T52" fmla="*/ 143 w 262"/>
                <a:gd name="T53" fmla="*/ 40 h 150"/>
                <a:gd name="T54" fmla="*/ 151 w 262"/>
                <a:gd name="T55" fmla="*/ 40 h 150"/>
                <a:gd name="T56" fmla="*/ 161 w 262"/>
                <a:gd name="T57" fmla="*/ 39 h 150"/>
                <a:gd name="T58" fmla="*/ 174 w 262"/>
                <a:gd name="T59" fmla="*/ 39 h 150"/>
                <a:gd name="T60" fmla="*/ 193 w 262"/>
                <a:gd name="T61" fmla="*/ 41 h 150"/>
                <a:gd name="T62" fmla="*/ 216 w 262"/>
                <a:gd name="T63" fmla="*/ 48 h 150"/>
                <a:gd name="T64" fmla="*/ 238 w 262"/>
                <a:gd name="T65" fmla="*/ 59 h 150"/>
                <a:gd name="T66" fmla="*/ 248 w 262"/>
                <a:gd name="T67" fmla="*/ 73 h 150"/>
                <a:gd name="T68" fmla="*/ 250 w 262"/>
                <a:gd name="T69" fmla="*/ 79 h 150"/>
                <a:gd name="T70" fmla="*/ 246 w 262"/>
                <a:gd name="T71" fmla="*/ 82 h 150"/>
                <a:gd name="T72" fmla="*/ 238 w 262"/>
                <a:gd name="T73" fmla="*/ 86 h 150"/>
                <a:gd name="T74" fmla="*/ 221 w 262"/>
                <a:gd name="T75" fmla="*/ 89 h 150"/>
                <a:gd name="T76" fmla="*/ 210 w 262"/>
                <a:gd name="T77" fmla="*/ 91 h 150"/>
                <a:gd name="T78" fmla="*/ 197 w 262"/>
                <a:gd name="T79" fmla="*/ 93 h 150"/>
                <a:gd name="T80" fmla="*/ 185 w 262"/>
                <a:gd name="T81" fmla="*/ 96 h 150"/>
                <a:gd name="T82" fmla="*/ 178 w 262"/>
                <a:gd name="T83" fmla="*/ 101 h 150"/>
                <a:gd name="T84" fmla="*/ 174 w 262"/>
                <a:gd name="T85" fmla="*/ 105 h 150"/>
                <a:gd name="T86" fmla="*/ 173 w 262"/>
                <a:gd name="T87" fmla="*/ 109 h 150"/>
                <a:gd name="T88" fmla="*/ 173 w 262"/>
                <a:gd name="T89" fmla="*/ 113 h 150"/>
                <a:gd name="T90" fmla="*/ 174 w 262"/>
                <a:gd name="T91" fmla="*/ 116 h 150"/>
                <a:gd name="T92" fmla="*/ 184 w 262"/>
                <a:gd name="T93" fmla="*/ 128 h 150"/>
                <a:gd name="T94" fmla="*/ 202 w 262"/>
                <a:gd name="T95" fmla="*/ 138 h 150"/>
                <a:gd name="T96" fmla="*/ 218 w 262"/>
                <a:gd name="T97" fmla="*/ 145 h 150"/>
                <a:gd name="T98" fmla="*/ 227 w 262"/>
                <a:gd name="T99" fmla="*/ 149 h 1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2" h="150">
                  <a:moveTo>
                    <a:pt x="232" y="143"/>
                  </a:moveTo>
                  <a:lnTo>
                    <a:pt x="230" y="142"/>
                  </a:lnTo>
                  <a:lnTo>
                    <a:pt x="222" y="140"/>
                  </a:lnTo>
                  <a:lnTo>
                    <a:pt x="213" y="136"/>
                  </a:lnTo>
                  <a:lnTo>
                    <a:pt x="202" y="131"/>
                  </a:lnTo>
                  <a:lnTo>
                    <a:pt x="193" y="124"/>
                  </a:lnTo>
                  <a:lnTo>
                    <a:pt x="185" y="118"/>
                  </a:lnTo>
                  <a:lnTo>
                    <a:pt x="183" y="112"/>
                  </a:lnTo>
                  <a:lnTo>
                    <a:pt x="187" y="105"/>
                  </a:lnTo>
                  <a:lnTo>
                    <a:pt x="196" y="100"/>
                  </a:lnTo>
                  <a:lnTo>
                    <a:pt x="208" y="97"/>
                  </a:lnTo>
                  <a:lnTo>
                    <a:pt x="222" y="95"/>
                  </a:lnTo>
                  <a:lnTo>
                    <a:pt x="236" y="93"/>
                  </a:lnTo>
                  <a:lnTo>
                    <a:pt x="248" y="90"/>
                  </a:lnTo>
                  <a:lnTo>
                    <a:pt x="257" y="86"/>
                  </a:lnTo>
                  <a:lnTo>
                    <a:pt x="261" y="80"/>
                  </a:lnTo>
                  <a:lnTo>
                    <a:pt x="258" y="72"/>
                  </a:lnTo>
                  <a:lnTo>
                    <a:pt x="250" y="62"/>
                  </a:lnTo>
                  <a:lnTo>
                    <a:pt x="241" y="55"/>
                  </a:lnTo>
                  <a:lnTo>
                    <a:pt x="231" y="48"/>
                  </a:lnTo>
                  <a:lnTo>
                    <a:pt x="220" y="43"/>
                  </a:lnTo>
                  <a:lnTo>
                    <a:pt x="208" y="39"/>
                  </a:lnTo>
                  <a:lnTo>
                    <a:pt x="197" y="36"/>
                  </a:lnTo>
                  <a:lnTo>
                    <a:pt x="185" y="35"/>
                  </a:lnTo>
                  <a:lnTo>
                    <a:pt x="176" y="34"/>
                  </a:lnTo>
                  <a:lnTo>
                    <a:pt x="155" y="35"/>
                  </a:lnTo>
                  <a:lnTo>
                    <a:pt x="137" y="36"/>
                  </a:lnTo>
                  <a:lnTo>
                    <a:pt x="120" y="37"/>
                  </a:lnTo>
                  <a:lnTo>
                    <a:pt x="106" y="37"/>
                  </a:lnTo>
                  <a:lnTo>
                    <a:pt x="94" y="37"/>
                  </a:lnTo>
                  <a:lnTo>
                    <a:pt x="81" y="34"/>
                  </a:lnTo>
                  <a:lnTo>
                    <a:pt x="67" y="30"/>
                  </a:lnTo>
                  <a:lnTo>
                    <a:pt x="52" y="23"/>
                  </a:lnTo>
                  <a:lnTo>
                    <a:pt x="36" y="15"/>
                  </a:lnTo>
                  <a:lnTo>
                    <a:pt x="25" y="9"/>
                  </a:lnTo>
                  <a:lnTo>
                    <a:pt x="17" y="5"/>
                  </a:lnTo>
                  <a:lnTo>
                    <a:pt x="12" y="3"/>
                  </a:lnTo>
                  <a:lnTo>
                    <a:pt x="8" y="1"/>
                  </a:lnTo>
                  <a:lnTo>
                    <a:pt x="7" y="1"/>
                  </a:lnTo>
                  <a:lnTo>
                    <a:pt x="7" y="0"/>
                  </a:lnTo>
                  <a:lnTo>
                    <a:pt x="0" y="4"/>
                  </a:lnTo>
                  <a:lnTo>
                    <a:pt x="44" y="27"/>
                  </a:lnTo>
                  <a:lnTo>
                    <a:pt x="57" y="32"/>
                  </a:lnTo>
                  <a:lnTo>
                    <a:pt x="68" y="37"/>
                  </a:lnTo>
                  <a:lnTo>
                    <a:pt x="78" y="39"/>
                  </a:lnTo>
                  <a:lnTo>
                    <a:pt x="90" y="41"/>
                  </a:lnTo>
                  <a:lnTo>
                    <a:pt x="99" y="43"/>
                  </a:lnTo>
                  <a:lnTo>
                    <a:pt x="109" y="43"/>
                  </a:lnTo>
                  <a:lnTo>
                    <a:pt x="120" y="43"/>
                  </a:lnTo>
                  <a:lnTo>
                    <a:pt x="131" y="41"/>
                  </a:lnTo>
                  <a:lnTo>
                    <a:pt x="136" y="41"/>
                  </a:lnTo>
                  <a:lnTo>
                    <a:pt x="140" y="41"/>
                  </a:lnTo>
                  <a:lnTo>
                    <a:pt x="143" y="40"/>
                  </a:lnTo>
                  <a:lnTo>
                    <a:pt x="147" y="40"/>
                  </a:lnTo>
                  <a:lnTo>
                    <a:pt x="151" y="40"/>
                  </a:lnTo>
                  <a:lnTo>
                    <a:pt x="156" y="40"/>
                  </a:lnTo>
                  <a:lnTo>
                    <a:pt x="161" y="39"/>
                  </a:lnTo>
                  <a:lnTo>
                    <a:pt x="168" y="39"/>
                  </a:lnTo>
                  <a:lnTo>
                    <a:pt x="174" y="39"/>
                  </a:lnTo>
                  <a:lnTo>
                    <a:pt x="183" y="40"/>
                  </a:lnTo>
                  <a:lnTo>
                    <a:pt x="193" y="41"/>
                  </a:lnTo>
                  <a:lnTo>
                    <a:pt x="204" y="45"/>
                  </a:lnTo>
                  <a:lnTo>
                    <a:pt x="216" y="48"/>
                  </a:lnTo>
                  <a:lnTo>
                    <a:pt x="227" y="53"/>
                  </a:lnTo>
                  <a:lnTo>
                    <a:pt x="238" y="59"/>
                  </a:lnTo>
                  <a:lnTo>
                    <a:pt x="245" y="69"/>
                  </a:lnTo>
                  <a:lnTo>
                    <a:pt x="248" y="73"/>
                  </a:lnTo>
                  <a:lnTo>
                    <a:pt x="250" y="76"/>
                  </a:lnTo>
                  <a:lnTo>
                    <a:pt x="250" y="79"/>
                  </a:lnTo>
                  <a:lnTo>
                    <a:pt x="249" y="81"/>
                  </a:lnTo>
                  <a:lnTo>
                    <a:pt x="246" y="82"/>
                  </a:lnTo>
                  <a:lnTo>
                    <a:pt x="243" y="84"/>
                  </a:lnTo>
                  <a:lnTo>
                    <a:pt x="238" y="86"/>
                  </a:lnTo>
                  <a:lnTo>
                    <a:pt x="230" y="87"/>
                  </a:lnTo>
                  <a:lnTo>
                    <a:pt x="221" y="89"/>
                  </a:lnTo>
                  <a:lnTo>
                    <a:pt x="215" y="90"/>
                  </a:lnTo>
                  <a:lnTo>
                    <a:pt x="210" y="91"/>
                  </a:lnTo>
                  <a:lnTo>
                    <a:pt x="203" y="92"/>
                  </a:lnTo>
                  <a:lnTo>
                    <a:pt x="197" y="93"/>
                  </a:lnTo>
                  <a:lnTo>
                    <a:pt x="192" y="95"/>
                  </a:lnTo>
                  <a:lnTo>
                    <a:pt x="185" y="96"/>
                  </a:lnTo>
                  <a:lnTo>
                    <a:pt x="182" y="99"/>
                  </a:lnTo>
                  <a:lnTo>
                    <a:pt x="178" y="101"/>
                  </a:lnTo>
                  <a:lnTo>
                    <a:pt x="175" y="103"/>
                  </a:lnTo>
                  <a:lnTo>
                    <a:pt x="174" y="105"/>
                  </a:lnTo>
                  <a:lnTo>
                    <a:pt x="173" y="107"/>
                  </a:lnTo>
                  <a:lnTo>
                    <a:pt x="173" y="109"/>
                  </a:lnTo>
                  <a:lnTo>
                    <a:pt x="171" y="111"/>
                  </a:lnTo>
                  <a:lnTo>
                    <a:pt x="173" y="113"/>
                  </a:lnTo>
                  <a:lnTo>
                    <a:pt x="173" y="115"/>
                  </a:lnTo>
                  <a:lnTo>
                    <a:pt x="174" y="116"/>
                  </a:lnTo>
                  <a:lnTo>
                    <a:pt x="178" y="122"/>
                  </a:lnTo>
                  <a:lnTo>
                    <a:pt x="184" y="128"/>
                  </a:lnTo>
                  <a:lnTo>
                    <a:pt x="193" y="133"/>
                  </a:lnTo>
                  <a:lnTo>
                    <a:pt x="202" y="138"/>
                  </a:lnTo>
                  <a:lnTo>
                    <a:pt x="211" y="142"/>
                  </a:lnTo>
                  <a:lnTo>
                    <a:pt x="218" y="145"/>
                  </a:lnTo>
                  <a:lnTo>
                    <a:pt x="225" y="147"/>
                  </a:lnTo>
                  <a:lnTo>
                    <a:pt x="227" y="149"/>
                  </a:lnTo>
                  <a:lnTo>
                    <a:pt x="232" y="14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9" name="Freeform 248"/>
            <p:cNvSpPr>
              <a:spLocks/>
            </p:cNvSpPr>
            <p:nvPr/>
          </p:nvSpPr>
          <p:spPr bwMode="auto">
            <a:xfrm>
              <a:off x="1722" y="3040"/>
              <a:ext cx="263" cy="149"/>
            </a:xfrm>
            <a:custGeom>
              <a:avLst/>
              <a:gdLst>
                <a:gd name="T0" fmla="*/ 230 w 263"/>
                <a:gd name="T1" fmla="*/ 141 h 149"/>
                <a:gd name="T2" fmla="*/ 213 w 263"/>
                <a:gd name="T3" fmla="*/ 134 h 149"/>
                <a:gd name="T4" fmla="*/ 193 w 263"/>
                <a:gd name="T5" fmla="*/ 124 h 149"/>
                <a:gd name="T6" fmla="*/ 183 w 263"/>
                <a:gd name="T7" fmla="*/ 110 h 149"/>
                <a:gd name="T8" fmla="*/ 197 w 263"/>
                <a:gd name="T9" fmla="*/ 100 h 149"/>
                <a:gd name="T10" fmla="*/ 222 w 263"/>
                <a:gd name="T11" fmla="*/ 93 h 149"/>
                <a:gd name="T12" fmla="*/ 249 w 263"/>
                <a:gd name="T13" fmla="*/ 89 h 149"/>
                <a:gd name="T14" fmla="*/ 262 w 263"/>
                <a:gd name="T15" fmla="*/ 80 h 149"/>
                <a:gd name="T16" fmla="*/ 251 w 263"/>
                <a:gd name="T17" fmla="*/ 62 h 149"/>
                <a:gd name="T18" fmla="*/ 231 w 263"/>
                <a:gd name="T19" fmla="*/ 47 h 149"/>
                <a:gd name="T20" fmla="*/ 208 w 263"/>
                <a:gd name="T21" fmla="*/ 38 h 149"/>
                <a:gd name="T22" fmla="*/ 186 w 263"/>
                <a:gd name="T23" fmla="*/ 34 h 149"/>
                <a:gd name="T24" fmla="*/ 155 w 263"/>
                <a:gd name="T25" fmla="*/ 35 h 149"/>
                <a:gd name="T26" fmla="*/ 122 w 263"/>
                <a:gd name="T27" fmla="*/ 37 h 149"/>
                <a:gd name="T28" fmla="*/ 94 w 263"/>
                <a:gd name="T29" fmla="*/ 36 h 149"/>
                <a:gd name="T30" fmla="*/ 67 w 263"/>
                <a:gd name="T31" fmla="*/ 29 h 149"/>
                <a:gd name="T32" fmla="*/ 36 w 263"/>
                <a:gd name="T33" fmla="*/ 14 h 149"/>
                <a:gd name="T34" fmla="*/ 17 w 263"/>
                <a:gd name="T35" fmla="*/ 5 h 149"/>
                <a:gd name="T36" fmla="*/ 10 w 263"/>
                <a:gd name="T37" fmla="*/ 1 h 149"/>
                <a:gd name="T38" fmla="*/ 7 w 263"/>
                <a:gd name="T39" fmla="*/ 0 h 149"/>
                <a:gd name="T40" fmla="*/ 0 w 263"/>
                <a:gd name="T41" fmla="*/ 4 h 149"/>
                <a:gd name="T42" fmla="*/ 57 w 263"/>
                <a:gd name="T43" fmla="*/ 32 h 149"/>
                <a:gd name="T44" fmla="*/ 80 w 263"/>
                <a:gd name="T45" fmla="*/ 39 h 149"/>
                <a:gd name="T46" fmla="*/ 100 w 263"/>
                <a:gd name="T47" fmla="*/ 41 h 149"/>
                <a:gd name="T48" fmla="*/ 120 w 263"/>
                <a:gd name="T49" fmla="*/ 41 h 149"/>
                <a:gd name="T50" fmla="*/ 136 w 263"/>
                <a:gd name="T51" fmla="*/ 41 h 149"/>
                <a:gd name="T52" fmla="*/ 143 w 263"/>
                <a:gd name="T53" fmla="*/ 40 h 149"/>
                <a:gd name="T54" fmla="*/ 151 w 263"/>
                <a:gd name="T55" fmla="*/ 39 h 149"/>
                <a:gd name="T56" fmla="*/ 161 w 263"/>
                <a:gd name="T57" fmla="*/ 39 h 149"/>
                <a:gd name="T58" fmla="*/ 175 w 263"/>
                <a:gd name="T59" fmla="*/ 39 h 149"/>
                <a:gd name="T60" fmla="*/ 194 w 263"/>
                <a:gd name="T61" fmla="*/ 41 h 149"/>
                <a:gd name="T62" fmla="*/ 217 w 263"/>
                <a:gd name="T63" fmla="*/ 47 h 149"/>
                <a:gd name="T64" fmla="*/ 237 w 263"/>
                <a:gd name="T65" fmla="*/ 59 h 149"/>
                <a:gd name="T66" fmla="*/ 249 w 263"/>
                <a:gd name="T67" fmla="*/ 72 h 149"/>
                <a:gd name="T68" fmla="*/ 250 w 263"/>
                <a:gd name="T69" fmla="*/ 78 h 149"/>
                <a:gd name="T70" fmla="*/ 248 w 263"/>
                <a:gd name="T71" fmla="*/ 82 h 149"/>
                <a:gd name="T72" fmla="*/ 237 w 263"/>
                <a:gd name="T73" fmla="*/ 85 h 149"/>
                <a:gd name="T74" fmla="*/ 222 w 263"/>
                <a:gd name="T75" fmla="*/ 87 h 149"/>
                <a:gd name="T76" fmla="*/ 209 w 263"/>
                <a:gd name="T77" fmla="*/ 89 h 149"/>
                <a:gd name="T78" fmla="*/ 197 w 263"/>
                <a:gd name="T79" fmla="*/ 92 h 149"/>
                <a:gd name="T80" fmla="*/ 186 w 263"/>
                <a:gd name="T81" fmla="*/ 95 h 149"/>
                <a:gd name="T82" fmla="*/ 178 w 263"/>
                <a:gd name="T83" fmla="*/ 101 h 149"/>
                <a:gd name="T84" fmla="*/ 174 w 263"/>
                <a:gd name="T85" fmla="*/ 104 h 149"/>
                <a:gd name="T86" fmla="*/ 172 w 263"/>
                <a:gd name="T87" fmla="*/ 108 h 149"/>
                <a:gd name="T88" fmla="*/ 172 w 263"/>
                <a:gd name="T89" fmla="*/ 111 h 149"/>
                <a:gd name="T90" fmla="*/ 174 w 263"/>
                <a:gd name="T91" fmla="*/ 115 h 149"/>
                <a:gd name="T92" fmla="*/ 185 w 263"/>
                <a:gd name="T93" fmla="*/ 127 h 149"/>
                <a:gd name="T94" fmla="*/ 202 w 263"/>
                <a:gd name="T95" fmla="*/ 137 h 149"/>
                <a:gd name="T96" fmla="*/ 218 w 263"/>
                <a:gd name="T97" fmla="*/ 143 h 149"/>
                <a:gd name="T98" fmla="*/ 228 w 263"/>
                <a:gd name="T99" fmla="*/ 148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3" h="149">
                  <a:moveTo>
                    <a:pt x="234" y="142"/>
                  </a:moveTo>
                  <a:lnTo>
                    <a:pt x="230" y="141"/>
                  </a:lnTo>
                  <a:lnTo>
                    <a:pt x="223" y="138"/>
                  </a:lnTo>
                  <a:lnTo>
                    <a:pt x="213" y="134"/>
                  </a:lnTo>
                  <a:lnTo>
                    <a:pt x="203" y="129"/>
                  </a:lnTo>
                  <a:lnTo>
                    <a:pt x="193" y="124"/>
                  </a:lnTo>
                  <a:lnTo>
                    <a:pt x="186" y="117"/>
                  </a:lnTo>
                  <a:lnTo>
                    <a:pt x="183" y="110"/>
                  </a:lnTo>
                  <a:lnTo>
                    <a:pt x="186" y="104"/>
                  </a:lnTo>
                  <a:lnTo>
                    <a:pt x="197" y="100"/>
                  </a:lnTo>
                  <a:lnTo>
                    <a:pt x="208" y="96"/>
                  </a:lnTo>
                  <a:lnTo>
                    <a:pt x="222" y="93"/>
                  </a:lnTo>
                  <a:lnTo>
                    <a:pt x="236" y="91"/>
                  </a:lnTo>
                  <a:lnTo>
                    <a:pt x="249" y="89"/>
                  </a:lnTo>
                  <a:lnTo>
                    <a:pt x="258" y="85"/>
                  </a:lnTo>
                  <a:lnTo>
                    <a:pt x="262" y="80"/>
                  </a:lnTo>
                  <a:lnTo>
                    <a:pt x="259" y="71"/>
                  </a:lnTo>
                  <a:lnTo>
                    <a:pt x="251" y="62"/>
                  </a:lnTo>
                  <a:lnTo>
                    <a:pt x="241" y="54"/>
                  </a:lnTo>
                  <a:lnTo>
                    <a:pt x="231" y="47"/>
                  </a:lnTo>
                  <a:lnTo>
                    <a:pt x="220" y="42"/>
                  </a:lnTo>
                  <a:lnTo>
                    <a:pt x="208" y="38"/>
                  </a:lnTo>
                  <a:lnTo>
                    <a:pt x="197" y="36"/>
                  </a:lnTo>
                  <a:lnTo>
                    <a:pt x="186" y="34"/>
                  </a:lnTo>
                  <a:lnTo>
                    <a:pt x="176" y="34"/>
                  </a:lnTo>
                  <a:lnTo>
                    <a:pt x="155" y="35"/>
                  </a:lnTo>
                  <a:lnTo>
                    <a:pt x="137" y="36"/>
                  </a:lnTo>
                  <a:lnTo>
                    <a:pt x="122" y="37"/>
                  </a:lnTo>
                  <a:lnTo>
                    <a:pt x="108" y="37"/>
                  </a:lnTo>
                  <a:lnTo>
                    <a:pt x="94" y="36"/>
                  </a:lnTo>
                  <a:lnTo>
                    <a:pt x="81" y="34"/>
                  </a:lnTo>
                  <a:lnTo>
                    <a:pt x="67" y="29"/>
                  </a:lnTo>
                  <a:lnTo>
                    <a:pt x="52" y="22"/>
                  </a:lnTo>
                  <a:lnTo>
                    <a:pt x="36" y="14"/>
                  </a:lnTo>
                  <a:lnTo>
                    <a:pt x="26" y="9"/>
                  </a:lnTo>
                  <a:lnTo>
                    <a:pt x="17" y="5"/>
                  </a:lnTo>
                  <a:lnTo>
                    <a:pt x="12" y="3"/>
                  </a:lnTo>
                  <a:lnTo>
                    <a:pt x="10" y="1"/>
                  </a:lnTo>
                  <a:lnTo>
                    <a:pt x="8" y="0"/>
                  </a:lnTo>
                  <a:lnTo>
                    <a:pt x="7" y="0"/>
                  </a:lnTo>
                  <a:lnTo>
                    <a:pt x="0" y="4"/>
                  </a:lnTo>
                  <a:lnTo>
                    <a:pt x="44" y="27"/>
                  </a:lnTo>
                  <a:lnTo>
                    <a:pt x="57" y="32"/>
                  </a:lnTo>
                  <a:lnTo>
                    <a:pt x="68" y="36"/>
                  </a:lnTo>
                  <a:lnTo>
                    <a:pt x="80" y="39"/>
                  </a:lnTo>
                  <a:lnTo>
                    <a:pt x="90" y="41"/>
                  </a:lnTo>
                  <a:lnTo>
                    <a:pt x="100" y="41"/>
                  </a:lnTo>
                  <a:lnTo>
                    <a:pt x="110" y="42"/>
                  </a:lnTo>
                  <a:lnTo>
                    <a:pt x="120" y="41"/>
                  </a:lnTo>
                  <a:lnTo>
                    <a:pt x="131" y="41"/>
                  </a:lnTo>
                  <a:lnTo>
                    <a:pt x="136" y="41"/>
                  </a:lnTo>
                  <a:lnTo>
                    <a:pt x="139" y="40"/>
                  </a:lnTo>
                  <a:lnTo>
                    <a:pt x="143" y="40"/>
                  </a:lnTo>
                  <a:lnTo>
                    <a:pt x="147" y="40"/>
                  </a:lnTo>
                  <a:lnTo>
                    <a:pt x="151" y="39"/>
                  </a:lnTo>
                  <a:lnTo>
                    <a:pt x="156" y="39"/>
                  </a:lnTo>
                  <a:lnTo>
                    <a:pt x="161" y="39"/>
                  </a:lnTo>
                  <a:lnTo>
                    <a:pt x="167" y="39"/>
                  </a:lnTo>
                  <a:lnTo>
                    <a:pt x="175" y="39"/>
                  </a:lnTo>
                  <a:lnTo>
                    <a:pt x="184" y="40"/>
                  </a:lnTo>
                  <a:lnTo>
                    <a:pt x="194" y="41"/>
                  </a:lnTo>
                  <a:lnTo>
                    <a:pt x="206" y="43"/>
                  </a:lnTo>
                  <a:lnTo>
                    <a:pt x="217" y="47"/>
                  </a:lnTo>
                  <a:lnTo>
                    <a:pt x="227" y="53"/>
                  </a:lnTo>
                  <a:lnTo>
                    <a:pt x="237" y="59"/>
                  </a:lnTo>
                  <a:lnTo>
                    <a:pt x="245" y="67"/>
                  </a:lnTo>
                  <a:lnTo>
                    <a:pt x="249" y="72"/>
                  </a:lnTo>
                  <a:lnTo>
                    <a:pt x="250" y="76"/>
                  </a:lnTo>
                  <a:lnTo>
                    <a:pt x="250" y="78"/>
                  </a:lnTo>
                  <a:lnTo>
                    <a:pt x="249" y="80"/>
                  </a:lnTo>
                  <a:lnTo>
                    <a:pt x="248" y="82"/>
                  </a:lnTo>
                  <a:lnTo>
                    <a:pt x="244" y="83"/>
                  </a:lnTo>
                  <a:lnTo>
                    <a:pt x="237" y="85"/>
                  </a:lnTo>
                  <a:lnTo>
                    <a:pt x="231" y="86"/>
                  </a:lnTo>
                  <a:lnTo>
                    <a:pt x="222" y="87"/>
                  </a:lnTo>
                  <a:lnTo>
                    <a:pt x="216" y="88"/>
                  </a:lnTo>
                  <a:lnTo>
                    <a:pt x="209" y="89"/>
                  </a:lnTo>
                  <a:lnTo>
                    <a:pt x="203" y="90"/>
                  </a:lnTo>
                  <a:lnTo>
                    <a:pt x="197" y="92"/>
                  </a:lnTo>
                  <a:lnTo>
                    <a:pt x="192" y="93"/>
                  </a:lnTo>
                  <a:lnTo>
                    <a:pt x="186" y="95"/>
                  </a:lnTo>
                  <a:lnTo>
                    <a:pt x="181" y="97"/>
                  </a:lnTo>
                  <a:lnTo>
                    <a:pt x="178" y="101"/>
                  </a:lnTo>
                  <a:lnTo>
                    <a:pt x="176" y="103"/>
                  </a:lnTo>
                  <a:lnTo>
                    <a:pt x="174" y="104"/>
                  </a:lnTo>
                  <a:lnTo>
                    <a:pt x="174" y="106"/>
                  </a:lnTo>
                  <a:lnTo>
                    <a:pt x="172" y="108"/>
                  </a:lnTo>
                  <a:lnTo>
                    <a:pt x="172" y="109"/>
                  </a:lnTo>
                  <a:lnTo>
                    <a:pt x="172" y="111"/>
                  </a:lnTo>
                  <a:lnTo>
                    <a:pt x="172" y="113"/>
                  </a:lnTo>
                  <a:lnTo>
                    <a:pt x="174" y="115"/>
                  </a:lnTo>
                  <a:lnTo>
                    <a:pt x="178" y="121"/>
                  </a:lnTo>
                  <a:lnTo>
                    <a:pt x="185" y="127"/>
                  </a:lnTo>
                  <a:lnTo>
                    <a:pt x="193" y="132"/>
                  </a:lnTo>
                  <a:lnTo>
                    <a:pt x="202" y="137"/>
                  </a:lnTo>
                  <a:lnTo>
                    <a:pt x="211" y="140"/>
                  </a:lnTo>
                  <a:lnTo>
                    <a:pt x="218" y="143"/>
                  </a:lnTo>
                  <a:lnTo>
                    <a:pt x="225" y="146"/>
                  </a:lnTo>
                  <a:lnTo>
                    <a:pt x="228" y="148"/>
                  </a:lnTo>
                  <a:lnTo>
                    <a:pt x="234" y="14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0" name="Freeform 249"/>
            <p:cNvSpPr>
              <a:spLocks/>
            </p:cNvSpPr>
            <p:nvPr/>
          </p:nvSpPr>
          <p:spPr bwMode="auto">
            <a:xfrm>
              <a:off x="1928" y="3146"/>
              <a:ext cx="164" cy="65"/>
            </a:xfrm>
            <a:custGeom>
              <a:avLst/>
              <a:gdLst>
                <a:gd name="T0" fmla="*/ 109 w 164"/>
                <a:gd name="T1" fmla="*/ 2 h 65"/>
                <a:gd name="T2" fmla="*/ 96 w 164"/>
                <a:gd name="T3" fmla="*/ 0 h 65"/>
                <a:gd name="T4" fmla="*/ 85 w 164"/>
                <a:gd name="T5" fmla="*/ 0 h 65"/>
                <a:gd name="T6" fmla="*/ 75 w 164"/>
                <a:gd name="T7" fmla="*/ 1 h 65"/>
                <a:gd name="T8" fmla="*/ 66 w 164"/>
                <a:gd name="T9" fmla="*/ 2 h 65"/>
                <a:gd name="T10" fmla="*/ 59 w 164"/>
                <a:gd name="T11" fmla="*/ 4 h 65"/>
                <a:gd name="T12" fmla="*/ 54 w 164"/>
                <a:gd name="T13" fmla="*/ 6 h 65"/>
                <a:gd name="T14" fmla="*/ 50 w 164"/>
                <a:gd name="T15" fmla="*/ 8 h 65"/>
                <a:gd name="T16" fmla="*/ 49 w 164"/>
                <a:gd name="T17" fmla="*/ 8 h 65"/>
                <a:gd name="T18" fmla="*/ 0 w 164"/>
                <a:gd name="T19" fmla="*/ 41 h 65"/>
                <a:gd name="T20" fmla="*/ 0 w 164"/>
                <a:gd name="T21" fmla="*/ 45 h 65"/>
                <a:gd name="T22" fmla="*/ 1 w 164"/>
                <a:gd name="T23" fmla="*/ 44 h 65"/>
                <a:gd name="T24" fmla="*/ 5 w 164"/>
                <a:gd name="T25" fmla="*/ 43 h 65"/>
                <a:gd name="T26" fmla="*/ 8 w 164"/>
                <a:gd name="T27" fmla="*/ 42 h 65"/>
                <a:gd name="T28" fmla="*/ 15 w 164"/>
                <a:gd name="T29" fmla="*/ 40 h 65"/>
                <a:gd name="T30" fmla="*/ 22 w 164"/>
                <a:gd name="T31" fmla="*/ 39 h 65"/>
                <a:gd name="T32" fmla="*/ 31 w 164"/>
                <a:gd name="T33" fmla="*/ 38 h 65"/>
                <a:gd name="T34" fmla="*/ 42 w 164"/>
                <a:gd name="T35" fmla="*/ 38 h 65"/>
                <a:gd name="T36" fmla="*/ 52 w 164"/>
                <a:gd name="T37" fmla="*/ 40 h 65"/>
                <a:gd name="T38" fmla="*/ 67 w 164"/>
                <a:gd name="T39" fmla="*/ 44 h 65"/>
                <a:gd name="T40" fmla="*/ 78 w 164"/>
                <a:gd name="T41" fmla="*/ 48 h 65"/>
                <a:gd name="T42" fmla="*/ 87 w 164"/>
                <a:gd name="T43" fmla="*/ 51 h 65"/>
                <a:gd name="T44" fmla="*/ 94 w 164"/>
                <a:gd name="T45" fmla="*/ 53 h 65"/>
                <a:gd name="T46" fmla="*/ 100 w 164"/>
                <a:gd name="T47" fmla="*/ 55 h 65"/>
                <a:gd name="T48" fmla="*/ 104 w 164"/>
                <a:gd name="T49" fmla="*/ 57 h 65"/>
                <a:gd name="T50" fmla="*/ 109 w 164"/>
                <a:gd name="T51" fmla="*/ 59 h 65"/>
                <a:gd name="T52" fmla="*/ 114 w 164"/>
                <a:gd name="T53" fmla="*/ 60 h 65"/>
                <a:gd name="T54" fmla="*/ 136 w 164"/>
                <a:gd name="T55" fmla="*/ 64 h 65"/>
                <a:gd name="T56" fmla="*/ 150 w 164"/>
                <a:gd name="T57" fmla="*/ 62 h 65"/>
                <a:gd name="T58" fmla="*/ 159 w 164"/>
                <a:gd name="T59" fmla="*/ 56 h 65"/>
                <a:gd name="T60" fmla="*/ 163 w 164"/>
                <a:gd name="T61" fmla="*/ 49 h 65"/>
                <a:gd name="T62" fmla="*/ 163 w 164"/>
                <a:gd name="T63" fmla="*/ 41 h 65"/>
                <a:gd name="T64" fmla="*/ 161 w 164"/>
                <a:gd name="T65" fmla="*/ 33 h 65"/>
                <a:gd name="T66" fmla="*/ 159 w 164"/>
                <a:gd name="T67" fmla="*/ 25 h 65"/>
                <a:gd name="T68" fmla="*/ 156 w 164"/>
                <a:gd name="T69" fmla="*/ 22 h 65"/>
                <a:gd name="T70" fmla="*/ 154 w 164"/>
                <a:gd name="T71" fmla="*/ 21 h 65"/>
                <a:gd name="T72" fmla="*/ 152 w 164"/>
                <a:gd name="T73" fmla="*/ 19 h 65"/>
                <a:gd name="T74" fmla="*/ 148 w 164"/>
                <a:gd name="T75" fmla="*/ 17 h 65"/>
                <a:gd name="T76" fmla="*/ 143 w 164"/>
                <a:gd name="T77" fmla="*/ 14 h 65"/>
                <a:gd name="T78" fmla="*/ 137 w 164"/>
                <a:gd name="T79" fmla="*/ 11 h 65"/>
                <a:gd name="T80" fmla="*/ 129 w 164"/>
                <a:gd name="T81" fmla="*/ 8 h 65"/>
                <a:gd name="T82" fmla="*/ 120 w 164"/>
                <a:gd name="T83" fmla="*/ 5 h 65"/>
                <a:gd name="T84" fmla="*/ 109 w 164"/>
                <a:gd name="T85" fmla="*/ 2 h 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 h="65">
                  <a:moveTo>
                    <a:pt x="109" y="2"/>
                  </a:moveTo>
                  <a:lnTo>
                    <a:pt x="96" y="0"/>
                  </a:lnTo>
                  <a:lnTo>
                    <a:pt x="85" y="0"/>
                  </a:lnTo>
                  <a:lnTo>
                    <a:pt x="75" y="1"/>
                  </a:lnTo>
                  <a:lnTo>
                    <a:pt x="66" y="2"/>
                  </a:lnTo>
                  <a:lnTo>
                    <a:pt x="59" y="4"/>
                  </a:lnTo>
                  <a:lnTo>
                    <a:pt x="54" y="6"/>
                  </a:lnTo>
                  <a:lnTo>
                    <a:pt x="50" y="8"/>
                  </a:lnTo>
                  <a:lnTo>
                    <a:pt x="49" y="8"/>
                  </a:lnTo>
                  <a:lnTo>
                    <a:pt x="0" y="41"/>
                  </a:lnTo>
                  <a:lnTo>
                    <a:pt x="0" y="45"/>
                  </a:lnTo>
                  <a:lnTo>
                    <a:pt x="1" y="44"/>
                  </a:lnTo>
                  <a:lnTo>
                    <a:pt x="5" y="43"/>
                  </a:lnTo>
                  <a:lnTo>
                    <a:pt x="8" y="42"/>
                  </a:lnTo>
                  <a:lnTo>
                    <a:pt x="15" y="40"/>
                  </a:lnTo>
                  <a:lnTo>
                    <a:pt x="22" y="39"/>
                  </a:lnTo>
                  <a:lnTo>
                    <a:pt x="31" y="38"/>
                  </a:lnTo>
                  <a:lnTo>
                    <a:pt x="42" y="38"/>
                  </a:lnTo>
                  <a:lnTo>
                    <a:pt x="52" y="40"/>
                  </a:lnTo>
                  <a:lnTo>
                    <a:pt x="67" y="44"/>
                  </a:lnTo>
                  <a:lnTo>
                    <a:pt x="78" y="48"/>
                  </a:lnTo>
                  <a:lnTo>
                    <a:pt x="87" y="51"/>
                  </a:lnTo>
                  <a:lnTo>
                    <a:pt x="94" y="53"/>
                  </a:lnTo>
                  <a:lnTo>
                    <a:pt x="100" y="55"/>
                  </a:lnTo>
                  <a:lnTo>
                    <a:pt x="104" y="57"/>
                  </a:lnTo>
                  <a:lnTo>
                    <a:pt x="109" y="59"/>
                  </a:lnTo>
                  <a:lnTo>
                    <a:pt x="114" y="60"/>
                  </a:lnTo>
                  <a:lnTo>
                    <a:pt x="136" y="64"/>
                  </a:lnTo>
                  <a:lnTo>
                    <a:pt x="150" y="62"/>
                  </a:lnTo>
                  <a:lnTo>
                    <a:pt x="159" y="56"/>
                  </a:lnTo>
                  <a:lnTo>
                    <a:pt x="163" y="49"/>
                  </a:lnTo>
                  <a:lnTo>
                    <a:pt x="163" y="41"/>
                  </a:lnTo>
                  <a:lnTo>
                    <a:pt x="161" y="33"/>
                  </a:lnTo>
                  <a:lnTo>
                    <a:pt x="159" y="25"/>
                  </a:lnTo>
                  <a:lnTo>
                    <a:pt x="156" y="22"/>
                  </a:lnTo>
                  <a:lnTo>
                    <a:pt x="154" y="21"/>
                  </a:lnTo>
                  <a:lnTo>
                    <a:pt x="152" y="19"/>
                  </a:lnTo>
                  <a:lnTo>
                    <a:pt x="148" y="17"/>
                  </a:lnTo>
                  <a:lnTo>
                    <a:pt x="143" y="14"/>
                  </a:lnTo>
                  <a:lnTo>
                    <a:pt x="137" y="11"/>
                  </a:lnTo>
                  <a:lnTo>
                    <a:pt x="129" y="8"/>
                  </a:lnTo>
                  <a:lnTo>
                    <a:pt x="120" y="5"/>
                  </a:lnTo>
                  <a:lnTo>
                    <a:pt x="109" y="2"/>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1" name="Freeform 250"/>
            <p:cNvSpPr>
              <a:spLocks/>
            </p:cNvSpPr>
            <p:nvPr/>
          </p:nvSpPr>
          <p:spPr bwMode="auto">
            <a:xfrm>
              <a:off x="1955" y="3146"/>
              <a:ext cx="51" cy="39"/>
            </a:xfrm>
            <a:custGeom>
              <a:avLst/>
              <a:gdLst>
                <a:gd name="T0" fmla="*/ 0 w 51"/>
                <a:gd name="T1" fmla="*/ 38 h 39"/>
                <a:gd name="T2" fmla="*/ 0 w 51"/>
                <a:gd name="T3" fmla="*/ 38 h 39"/>
                <a:gd name="T4" fmla="*/ 0 w 51"/>
                <a:gd name="T5" fmla="*/ 38 h 39"/>
                <a:gd name="T6" fmla="*/ 0 w 51"/>
                <a:gd name="T7" fmla="*/ 38 h 39"/>
                <a:gd name="T8" fmla="*/ 0 w 51"/>
                <a:gd name="T9" fmla="*/ 36 h 39"/>
                <a:gd name="T10" fmla="*/ 0 w 51"/>
                <a:gd name="T11" fmla="*/ 35 h 39"/>
                <a:gd name="T12" fmla="*/ 0 w 51"/>
                <a:gd name="T13" fmla="*/ 35 h 39"/>
                <a:gd name="T14" fmla="*/ 0 w 51"/>
                <a:gd name="T15" fmla="*/ 34 h 39"/>
                <a:gd name="T16" fmla="*/ 0 w 51"/>
                <a:gd name="T17" fmla="*/ 33 h 39"/>
                <a:gd name="T18" fmla="*/ 2 w 51"/>
                <a:gd name="T19" fmla="*/ 32 h 39"/>
                <a:gd name="T20" fmla="*/ 8 w 51"/>
                <a:gd name="T21" fmla="*/ 28 h 39"/>
                <a:gd name="T22" fmla="*/ 15 w 51"/>
                <a:gd name="T23" fmla="*/ 23 h 39"/>
                <a:gd name="T24" fmla="*/ 23 w 51"/>
                <a:gd name="T25" fmla="*/ 16 h 39"/>
                <a:gd name="T26" fmla="*/ 32 w 51"/>
                <a:gd name="T27" fmla="*/ 10 h 39"/>
                <a:gd name="T28" fmla="*/ 40 w 51"/>
                <a:gd name="T29" fmla="*/ 5 h 39"/>
                <a:gd name="T30" fmla="*/ 45 w 51"/>
                <a:gd name="T31" fmla="*/ 1 h 39"/>
                <a:gd name="T32" fmla="*/ 48 w 51"/>
                <a:gd name="T33" fmla="*/ 0 h 39"/>
                <a:gd name="T34" fmla="*/ 48 w 51"/>
                <a:gd name="T35" fmla="*/ 0 h 39"/>
                <a:gd name="T36" fmla="*/ 48 w 51"/>
                <a:gd name="T37" fmla="*/ 0 h 39"/>
                <a:gd name="T38" fmla="*/ 48 w 51"/>
                <a:gd name="T39" fmla="*/ 0 h 39"/>
                <a:gd name="T40" fmla="*/ 50 w 51"/>
                <a:gd name="T41" fmla="*/ 0 h 39"/>
                <a:gd name="T42" fmla="*/ 48 w 51"/>
                <a:gd name="T43" fmla="*/ 0 h 39"/>
                <a:gd name="T44" fmla="*/ 48 w 51"/>
                <a:gd name="T45" fmla="*/ 0 h 39"/>
                <a:gd name="T46" fmla="*/ 48 w 51"/>
                <a:gd name="T47" fmla="*/ 0 h 39"/>
                <a:gd name="T48" fmla="*/ 47 w 51"/>
                <a:gd name="T49" fmla="*/ 1 h 39"/>
                <a:gd name="T50" fmla="*/ 41 w 51"/>
                <a:gd name="T51" fmla="*/ 5 h 39"/>
                <a:gd name="T52" fmla="*/ 33 w 51"/>
                <a:gd name="T53" fmla="*/ 10 h 39"/>
                <a:gd name="T54" fmla="*/ 26 w 51"/>
                <a:gd name="T55" fmla="*/ 16 h 39"/>
                <a:gd name="T56" fmla="*/ 17 w 51"/>
                <a:gd name="T57" fmla="*/ 23 h 39"/>
                <a:gd name="T58" fmla="*/ 10 w 51"/>
                <a:gd name="T59" fmla="*/ 28 h 39"/>
                <a:gd name="T60" fmla="*/ 3 w 51"/>
                <a:gd name="T61" fmla="*/ 32 h 39"/>
                <a:gd name="T62" fmla="*/ 1 w 51"/>
                <a:gd name="T63" fmla="*/ 33 h 39"/>
                <a:gd name="T64" fmla="*/ 1 w 51"/>
                <a:gd name="T65" fmla="*/ 34 h 39"/>
                <a:gd name="T66" fmla="*/ 1 w 51"/>
                <a:gd name="T67" fmla="*/ 35 h 39"/>
                <a:gd name="T68" fmla="*/ 1 w 51"/>
                <a:gd name="T69" fmla="*/ 35 h 39"/>
                <a:gd name="T70" fmla="*/ 1 w 51"/>
                <a:gd name="T71" fmla="*/ 36 h 39"/>
                <a:gd name="T72" fmla="*/ 1 w 51"/>
                <a:gd name="T73" fmla="*/ 36 h 39"/>
                <a:gd name="T74" fmla="*/ 1 w 51"/>
                <a:gd name="T75" fmla="*/ 38 h 39"/>
                <a:gd name="T76" fmla="*/ 1 w 51"/>
                <a:gd name="T77" fmla="*/ 38 h 39"/>
                <a:gd name="T78" fmla="*/ 1 w 51"/>
                <a:gd name="T79" fmla="*/ 38 h 39"/>
                <a:gd name="T80" fmla="*/ 0 w 51"/>
                <a:gd name="T81" fmla="*/ 38 h 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1" h="39">
                  <a:moveTo>
                    <a:pt x="0" y="38"/>
                  </a:moveTo>
                  <a:lnTo>
                    <a:pt x="0" y="38"/>
                  </a:lnTo>
                  <a:lnTo>
                    <a:pt x="0" y="36"/>
                  </a:lnTo>
                  <a:lnTo>
                    <a:pt x="0" y="35"/>
                  </a:lnTo>
                  <a:lnTo>
                    <a:pt x="0" y="34"/>
                  </a:lnTo>
                  <a:lnTo>
                    <a:pt x="0" y="33"/>
                  </a:lnTo>
                  <a:lnTo>
                    <a:pt x="2" y="32"/>
                  </a:lnTo>
                  <a:lnTo>
                    <a:pt x="8" y="28"/>
                  </a:lnTo>
                  <a:lnTo>
                    <a:pt x="15" y="23"/>
                  </a:lnTo>
                  <a:lnTo>
                    <a:pt x="23" y="16"/>
                  </a:lnTo>
                  <a:lnTo>
                    <a:pt x="32" y="10"/>
                  </a:lnTo>
                  <a:lnTo>
                    <a:pt x="40" y="5"/>
                  </a:lnTo>
                  <a:lnTo>
                    <a:pt x="45" y="1"/>
                  </a:lnTo>
                  <a:lnTo>
                    <a:pt x="48" y="0"/>
                  </a:lnTo>
                  <a:lnTo>
                    <a:pt x="50" y="0"/>
                  </a:lnTo>
                  <a:lnTo>
                    <a:pt x="48" y="0"/>
                  </a:lnTo>
                  <a:lnTo>
                    <a:pt x="47" y="1"/>
                  </a:lnTo>
                  <a:lnTo>
                    <a:pt x="41" y="5"/>
                  </a:lnTo>
                  <a:lnTo>
                    <a:pt x="33" y="10"/>
                  </a:lnTo>
                  <a:lnTo>
                    <a:pt x="26" y="16"/>
                  </a:lnTo>
                  <a:lnTo>
                    <a:pt x="17" y="23"/>
                  </a:lnTo>
                  <a:lnTo>
                    <a:pt x="10" y="28"/>
                  </a:lnTo>
                  <a:lnTo>
                    <a:pt x="3" y="32"/>
                  </a:lnTo>
                  <a:lnTo>
                    <a:pt x="1" y="33"/>
                  </a:lnTo>
                  <a:lnTo>
                    <a:pt x="1" y="34"/>
                  </a:lnTo>
                  <a:lnTo>
                    <a:pt x="1" y="35"/>
                  </a:lnTo>
                  <a:lnTo>
                    <a:pt x="1" y="36"/>
                  </a:lnTo>
                  <a:lnTo>
                    <a:pt x="1" y="38"/>
                  </a:lnTo>
                  <a:lnTo>
                    <a:pt x="0" y="38"/>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2" name="Freeform 251"/>
            <p:cNvSpPr>
              <a:spLocks/>
            </p:cNvSpPr>
            <p:nvPr/>
          </p:nvSpPr>
          <p:spPr bwMode="auto">
            <a:xfrm>
              <a:off x="1960" y="3162"/>
              <a:ext cx="21" cy="18"/>
            </a:xfrm>
            <a:custGeom>
              <a:avLst/>
              <a:gdLst>
                <a:gd name="T0" fmla="*/ 1 w 21"/>
                <a:gd name="T1" fmla="*/ 12 h 18"/>
                <a:gd name="T2" fmla="*/ 1 w 21"/>
                <a:gd name="T3" fmla="*/ 12 h 18"/>
                <a:gd name="T4" fmla="*/ 2 w 21"/>
                <a:gd name="T5" fmla="*/ 12 h 18"/>
                <a:gd name="T6" fmla="*/ 5 w 21"/>
                <a:gd name="T7" fmla="*/ 8 h 18"/>
                <a:gd name="T8" fmla="*/ 7 w 21"/>
                <a:gd name="T9" fmla="*/ 8 h 18"/>
                <a:gd name="T10" fmla="*/ 10 w 21"/>
                <a:gd name="T11" fmla="*/ 4 h 18"/>
                <a:gd name="T12" fmla="*/ 12 w 21"/>
                <a:gd name="T13" fmla="*/ 0 h 18"/>
                <a:gd name="T14" fmla="*/ 15 w 21"/>
                <a:gd name="T15" fmla="*/ 0 h 18"/>
                <a:gd name="T16" fmla="*/ 16 w 21"/>
                <a:gd name="T17" fmla="*/ 0 h 18"/>
                <a:gd name="T18" fmla="*/ 17 w 21"/>
                <a:gd name="T19" fmla="*/ 0 h 18"/>
                <a:gd name="T20" fmla="*/ 18 w 21"/>
                <a:gd name="T21" fmla="*/ 0 h 18"/>
                <a:gd name="T22" fmla="*/ 20 w 21"/>
                <a:gd name="T23" fmla="*/ 0 h 18"/>
                <a:gd name="T24" fmla="*/ 20 w 21"/>
                <a:gd name="T25" fmla="*/ 0 h 18"/>
                <a:gd name="T26" fmla="*/ 20 w 21"/>
                <a:gd name="T27" fmla="*/ 0 h 18"/>
                <a:gd name="T28" fmla="*/ 20 w 21"/>
                <a:gd name="T29" fmla="*/ 0 h 18"/>
                <a:gd name="T30" fmla="*/ 20 w 21"/>
                <a:gd name="T31" fmla="*/ 0 h 18"/>
                <a:gd name="T32" fmla="*/ 20 w 21"/>
                <a:gd name="T33" fmla="*/ 0 h 18"/>
                <a:gd name="T34" fmla="*/ 18 w 21"/>
                <a:gd name="T35" fmla="*/ 4 h 18"/>
                <a:gd name="T36" fmla="*/ 18 w 21"/>
                <a:gd name="T37" fmla="*/ 4 h 18"/>
                <a:gd name="T38" fmla="*/ 18 w 21"/>
                <a:gd name="T39" fmla="*/ 4 h 18"/>
                <a:gd name="T40" fmla="*/ 18 w 21"/>
                <a:gd name="T41" fmla="*/ 4 h 18"/>
                <a:gd name="T42" fmla="*/ 17 w 21"/>
                <a:gd name="T43" fmla="*/ 4 h 18"/>
                <a:gd name="T44" fmla="*/ 16 w 21"/>
                <a:gd name="T45" fmla="*/ 4 h 18"/>
                <a:gd name="T46" fmla="*/ 15 w 21"/>
                <a:gd name="T47" fmla="*/ 4 h 18"/>
                <a:gd name="T48" fmla="*/ 13 w 21"/>
                <a:gd name="T49" fmla="*/ 4 h 18"/>
                <a:gd name="T50" fmla="*/ 12 w 21"/>
                <a:gd name="T51" fmla="*/ 4 h 18"/>
                <a:gd name="T52" fmla="*/ 10 w 21"/>
                <a:gd name="T53" fmla="*/ 8 h 18"/>
                <a:gd name="T54" fmla="*/ 7 w 21"/>
                <a:gd name="T55" fmla="*/ 8 h 18"/>
                <a:gd name="T56" fmla="*/ 5 w 21"/>
                <a:gd name="T57" fmla="*/ 12 h 18"/>
                <a:gd name="T58" fmla="*/ 3 w 21"/>
                <a:gd name="T59" fmla="*/ 12 h 18"/>
                <a:gd name="T60" fmla="*/ 1 w 21"/>
                <a:gd name="T61" fmla="*/ 17 h 18"/>
                <a:gd name="T62" fmla="*/ 0 w 21"/>
                <a:gd name="T63" fmla="*/ 17 h 18"/>
                <a:gd name="T64" fmla="*/ 0 w 21"/>
                <a:gd name="T65" fmla="*/ 17 h 18"/>
                <a:gd name="T66" fmla="*/ 1 w 21"/>
                <a:gd name="T67" fmla="*/ 12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 h="18">
                  <a:moveTo>
                    <a:pt x="1" y="12"/>
                  </a:moveTo>
                  <a:lnTo>
                    <a:pt x="1" y="12"/>
                  </a:lnTo>
                  <a:lnTo>
                    <a:pt x="2" y="12"/>
                  </a:lnTo>
                  <a:lnTo>
                    <a:pt x="5" y="8"/>
                  </a:lnTo>
                  <a:lnTo>
                    <a:pt x="7" y="8"/>
                  </a:lnTo>
                  <a:lnTo>
                    <a:pt x="10" y="4"/>
                  </a:lnTo>
                  <a:lnTo>
                    <a:pt x="12" y="0"/>
                  </a:lnTo>
                  <a:lnTo>
                    <a:pt x="15" y="0"/>
                  </a:lnTo>
                  <a:lnTo>
                    <a:pt x="16" y="0"/>
                  </a:lnTo>
                  <a:lnTo>
                    <a:pt x="17" y="0"/>
                  </a:lnTo>
                  <a:lnTo>
                    <a:pt x="18" y="0"/>
                  </a:lnTo>
                  <a:lnTo>
                    <a:pt x="20" y="0"/>
                  </a:lnTo>
                  <a:lnTo>
                    <a:pt x="18" y="4"/>
                  </a:lnTo>
                  <a:lnTo>
                    <a:pt x="17" y="4"/>
                  </a:lnTo>
                  <a:lnTo>
                    <a:pt x="16" y="4"/>
                  </a:lnTo>
                  <a:lnTo>
                    <a:pt x="15" y="4"/>
                  </a:lnTo>
                  <a:lnTo>
                    <a:pt x="13" y="4"/>
                  </a:lnTo>
                  <a:lnTo>
                    <a:pt x="12" y="4"/>
                  </a:lnTo>
                  <a:lnTo>
                    <a:pt x="10" y="8"/>
                  </a:lnTo>
                  <a:lnTo>
                    <a:pt x="7" y="8"/>
                  </a:lnTo>
                  <a:lnTo>
                    <a:pt x="5" y="12"/>
                  </a:lnTo>
                  <a:lnTo>
                    <a:pt x="3" y="12"/>
                  </a:lnTo>
                  <a:lnTo>
                    <a:pt x="1" y="17"/>
                  </a:lnTo>
                  <a:lnTo>
                    <a:pt x="0" y="17"/>
                  </a:lnTo>
                  <a:lnTo>
                    <a:pt x="1" y="1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3" name="Freeform 252"/>
            <p:cNvSpPr>
              <a:spLocks/>
            </p:cNvSpPr>
            <p:nvPr/>
          </p:nvSpPr>
          <p:spPr bwMode="auto">
            <a:xfrm>
              <a:off x="1039" y="2943"/>
              <a:ext cx="718" cy="329"/>
            </a:xfrm>
            <a:custGeom>
              <a:avLst/>
              <a:gdLst>
                <a:gd name="T0" fmla="*/ 232 w 718"/>
                <a:gd name="T1" fmla="*/ 328 h 329"/>
                <a:gd name="T2" fmla="*/ 717 w 718"/>
                <a:gd name="T3" fmla="*/ 215 h 329"/>
                <a:gd name="T4" fmla="*/ 717 w 718"/>
                <a:gd name="T5" fmla="*/ 162 h 329"/>
                <a:gd name="T6" fmla="*/ 385 w 718"/>
                <a:gd name="T7" fmla="*/ 0 h 329"/>
                <a:gd name="T8" fmla="*/ 0 w 718"/>
                <a:gd name="T9" fmla="*/ 192 h 329"/>
                <a:gd name="T10" fmla="*/ 0 w 718"/>
                <a:gd name="T11" fmla="*/ 217 h 329"/>
                <a:gd name="T12" fmla="*/ 232 w 718"/>
                <a:gd name="T13" fmla="*/ 328 h 3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8" h="329">
                  <a:moveTo>
                    <a:pt x="232" y="328"/>
                  </a:moveTo>
                  <a:lnTo>
                    <a:pt x="717" y="215"/>
                  </a:lnTo>
                  <a:lnTo>
                    <a:pt x="717" y="162"/>
                  </a:lnTo>
                  <a:lnTo>
                    <a:pt x="385" y="0"/>
                  </a:lnTo>
                  <a:lnTo>
                    <a:pt x="0" y="192"/>
                  </a:lnTo>
                  <a:lnTo>
                    <a:pt x="0" y="217"/>
                  </a:lnTo>
                  <a:lnTo>
                    <a:pt x="232" y="32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4" name="Freeform 253"/>
            <p:cNvSpPr>
              <a:spLocks/>
            </p:cNvSpPr>
            <p:nvPr/>
          </p:nvSpPr>
          <p:spPr bwMode="auto">
            <a:xfrm>
              <a:off x="1027" y="2885"/>
              <a:ext cx="737" cy="350"/>
            </a:xfrm>
            <a:custGeom>
              <a:avLst/>
              <a:gdLst>
                <a:gd name="T0" fmla="*/ 241 w 737"/>
                <a:gd name="T1" fmla="*/ 349 h 350"/>
                <a:gd name="T2" fmla="*/ 736 w 737"/>
                <a:gd name="T3" fmla="*/ 236 h 350"/>
                <a:gd name="T4" fmla="*/ 736 w 737"/>
                <a:gd name="T5" fmla="*/ 97 h 350"/>
                <a:gd name="T6" fmla="*/ 524 w 737"/>
                <a:gd name="T7" fmla="*/ 0 h 350"/>
                <a:gd name="T8" fmla="*/ 0 w 737"/>
                <a:gd name="T9" fmla="*/ 115 h 350"/>
                <a:gd name="T10" fmla="*/ 0 w 737"/>
                <a:gd name="T11" fmla="*/ 234 h 350"/>
                <a:gd name="T12" fmla="*/ 241 w 737"/>
                <a:gd name="T13" fmla="*/ 349 h 3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7" h="350">
                  <a:moveTo>
                    <a:pt x="241" y="349"/>
                  </a:moveTo>
                  <a:lnTo>
                    <a:pt x="736" y="236"/>
                  </a:lnTo>
                  <a:lnTo>
                    <a:pt x="736" y="97"/>
                  </a:lnTo>
                  <a:lnTo>
                    <a:pt x="524" y="0"/>
                  </a:lnTo>
                  <a:lnTo>
                    <a:pt x="0" y="115"/>
                  </a:lnTo>
                  <a:lnTo>
                    <a:pt x="0" y="234"/>
                  </a:lnTo>
                  <a:lnTo>
                    <a:pt x="241" y="34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5" name="Freeform 254"/>
            <p:cNvSpPr>
              <a:spLocks/>
            </p:cNvSpPr>
            <p:nvPr/>
          </p:nvSpPr>
          <p:spPr bwMode="auto">
            <a:xfrm>
              <a:off x="1035" y="3013"/>
              <a:ext cx="235" cy="212"/>
            </a:xfrm>
            <a:custGeom>
              <a:avLst/>
              <a:gdLst>
                <a:gd name="T0" fmla="*/ 0 w 235"/>
                <a:gd name="T1" fmla="*/ 102 h 212"/>
                <a:gd name="T2" fmla="*/ 0 w 235"/>
                <a:gd name="T3" fmla="*/ 0 h 212"/>
                <a:gd name="T4" fmla="*/ 227 w 235"/>
                <a:gd name="T5" fmla="*/ 94 h 212"/>
                <a:gd name="T6" fmla="*/ 234 w 235"/>
                <a:gd name="T7" fmla="*/ 211 h 212"/>
                <a:gd name="T8" fmla="*/ 0 w 235"/>
                <a:gd name="T9" fmla="*/ 102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212">
                  <a:moveTo>
                    <a:pt x="0" y="102"/>
                  </a:moveTo>
                  <a:lnTo>
                    <a:pt x="0" y="0"/>
                  </a:lnTo>
                  <a:lnTo>
                    <a:pt x="227" y="94"/>
                  </a:lnTo>
                  <a:lnTo>
                    <a:pt x="234" y="211"/>
                  </a:lnTo>
                  <a:lnTo>
                    <a:pt x="0"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6" name="Freeform 255"/>
            <p:cNvSpPr>
              <a:spLocks/>
            </p:cNvSpPr>
            <p:nvPr/>
          </p:nvSpPr>
          <p:spPr bwMode="auto">
            <a:xfrm>
              <a:off x="1292" y="3158"/>
              <a:ext cx="623" cy="199"/>
            </a:xfrm>
            <a:custGeom>
              <a:avLst/>
              <a:gdLst>
                <a:gd name="T0" fmla="*/ 111 w 623"/>
                <a:gd name="T1" fmla="*/ 198 h 199"/>
                <a:gd name="T2" fmla="*/ 622 w 623"/>
                <a:gd name="T3" fmla="*/ 83 h 199"/>
                <a:gd name="T4" fmla="*/ 446 w 623"/>
                <a:gd name="T5" fmla="*/ 0 h 199"/>
                <a:gd name="T6" fmla="*/ 0 w 623"/>
                <a:gd name="T7" fmla="*/ 92 h 199"/>
                <a:gd name="T8" fmla="*/ 111 w 623"/>
                <a:gd name="T9" fmla="*/ 198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199">
                  <a:moveTo>
                    <a:pt x="111" y="198"/>
                  </a:moveTo>
                  <a:lnTo>
                    <a:pt x="622" y="83"/>
                  </a:lnTo>
                  <a:lnTo>
                    <a:pt x="446" y="0"/>
                  </a:lnTo>
                  <a:lnTo>
                    <a:pt x="0" y="92"/>
                  </a:lnTo>
                  <a:lnTo>
                    <a:pt x="111" y="198"/>
                  </a:lnTo>
                </a:path>
              </a:pathLst>
            </a:custGeom>
            <a:solidFill>
              <a:srgbClr val="86868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7" name="Freeform 256"/>
            <p:cNvSpPr>
              <a:spLocks/>
            </p:cNvSpPr>
            <p:nvPr/>
          </p:nvSpPr>
          <p:spPr bwMode="auto">
            <a:xfrm>
              <a:off x="1297" y="3146"/>
              <a:ext cx="621" cy="200"/>
            </a:xfrm>
            <a:custGeom>
              <a:avLst/>
              <a:gdLst>
                <a:gd name="T0" fmla="*/ 110 w 621"/>
                <a:gd name="T1" fmla="*/ 199 h 200"/>
                <a:gd name="T2" fmla="*/ 620 w 621"/>
                <a:gd name="T3" fmla="*/ 83 h 200"/>
                <a:gd name="T4" fmla="*/ 444 w 621"/>
                <a:gd name="T5" fmla="*/ 0 h 200"/>
                <a:gd name="T6" fmla="*/ 0 w 621"/>
                <a:gd name="T7" fmla="*/ 96 h 200"/>
                <a:gd name="T8" fmla="*/ 110 w 621"/>
                <a:gd name="T9" fmla="*/ 199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1" h="200">
                  <a:moveTo>
                    <a:pt x="110" y="199"/>
                  </a:moveTo>
                  <a:lnTo>
                    <a:pt x="620" y="83"/>
                  </a:lnTo>
                  <a:lnTo>
                    <a:pt x="444" y="0"/>
                  </a:lnTo>
                  <a:lnTo>
                    <a:pt x="0" y="96"/>
                  </a:lnTo>
                  <a:lnTo>
                    <a:pt x="110" y="199"/>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8" name="Line 21"/>
            <p:cNvSpPr>
              <a:spLocks noChangeShapeType="1"/>
            </p:cNvSpPr>
            <p:nvPr/>
          </p:nvSpPr>
          <p:spPr bwMode="auto">
            <a:xfrm flipV="1">
              <a:off x="1312" y="3026"/>
              <a:ext cx="399" cy="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59" name="Freeform 258"/>
            <p:cNvSpPr>
              <a:spLocks/>
            </p:cNvSpPr>
            <p:nvPr/>
          </p:nvSpPr>
          <p:spPr bwMode="auto">
            <a:xfrm>
              <a:off x="1312" y="3026"/>
              <a:ext cx="400" cy="92"/>
            </a:xfrm>
            <a:custGeom>
              <a:avLst/>
              <a:gdLst>
                <a:gd name="T0" fmla="*/ 0 w 400"/>
                <a:gd name="T1" fmla="*/ 91 h 92"/>
                <a:gd name="T2" fmla="*/ 399 w 400"/>
                <a:gd name="T3" fmla="*/ 0 h 92"/>
                <a:gd name="T4" fmla="*/ 0 w 400"/>
                <a:gd name="T5" fmla="*/ 91 h 92"/>
                <a:gd name="T6" fmla="*/ 0 60000 65536"/>
                <a:gd name="T7" fmla="*/ 0 60000 65536"/>
                <a:gd name="T8" fmla="*/ 0 60000 65536"/>
              </a:gdLst>
              <a:ahLst/>
              <a:cxnLst>
                <a:cxn ang="T6">
                  <a:pos x="T0" y="T1"/>
                </a:cxn>
                <a:cxn ang="T7">
                  <a:pos x="T2" y="T3"/>
                </a:cxn>
                <a:cxn ang="T8">
                  <a:pos x="T4" y="T5"/>
                </a:cxn>
              </a:cxnLst>
              <a:rect l="0" t="0" r="r" b="b"/>
              <a:pathLst>
                <a:path w="400" h="92">
                  <a:moveTo>
                    <a:pt x="0" y="91"/>
                  </a:moveTo>
                  <a:lnTo>
                    <a:pt x="399" y="0"/>
                  </a:lnTo>
                  <a:lnTo>
                    <a:pt x="0" y="91"/>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0" name="Freeform 259"/>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1" name="Freeform 260"/>
            <p:cNvSpPr>
              <a:spLocks/>
            </p:cNvSpPr>
            <p:nvPr/>
          </p:nvSpPr>
          <p:spPr bwMode="auto">
            <a:xfrm>
              <a:off x="1335" y="3095"/>
              <a:ext cx="84" cy="27"/>
            </a:xfrm>
            <a:custGeom>
              <a:avLst/>
              <a:gdLst>
                <a:gd name="T0" fmla="*/ 0 w 84"/>
                <a:gd name="T1" fmla="*/ 17 h 27"/>
                <a:gd name="T2" fmla="*/ 81 w 84"/>
                <a:gd name="T3" fmla="*/ 0 h 27"/>
                <a:gd name="T4" fmla="*/ 83 w 84"/>
                <a:gd name="T5" fmla="*/ 8 h 27"/>
                <a:gd name="T6" fmla="*/ 1 w 84"/>
                <a:gd name="T7" fmla="*/ 26 h 27"/>
                <a:gd name="T8" fmla="*/ 0 w 84"/>
                <a:gd name="T9" fmla="*/ 1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27">
                  <a:moveTo>
                    <a:pt x="0" y="17"/>
                  </a:moveTo>
                  <a:lnTo>
                    <a:pt x="81" y="0"/>
                  </a:lnTo>
                  <a:lnTo>
                    <a:pt x="83" y="8"/>
                  </a:lnTo>
                  <a:lnTo>
                    <a:pt x="1" y="26"/>
                  </a:lnTo>
                  <a:lnTo>
                    <a:pt x="0" y="1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2" name="Freeform 261"/>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3" name="Freeform 262"/>
            <p:cNvSpPr>
              <a:spLocks/>
            </p:cNvSpPr>
            <p:nvPr/>
          </p:nvSpPr>
          <p:spPr bwMode="auto">
            <a:xfrm>
              <a:off x="1448" y="3069"/>
              <a:ext cx="87" cy="29"/>
            </a:xfrm>
            <a:custGeom>
              <a:avLst/>
              <a:gdLst>
                <a:gd name="T0" fmla="*/ 0 w 87"/>
                <a:gd name="T1" fmla="*/ 19 h 29"/>
                <a:gd name="T2" fmla="*/ 84 w 87"/>
                <a:gd name="T3" fmla="*/ 0 h 29"/>
                <a:gd name="T4" fmla="*/ 86 w 87"/>
                <a:gd name="T5" fmla="*/ 8 h 29"/>
                <a:gd name="T6" fmla="*/ 2 w 87"/>
                <a:gd name="T7" fmla="*/ 28 h 29"/>
                <a:gd name="T8" fmla="*/ 0 w 87"/>
                <a:gd name="T9" fmla="*/ 1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29">
                  <a:moveTo>
                    <a:pt x="0" y="19"/>
                  </a:moveTo>
                  <a:lnTo>
                    <a:pt x="84" y="0"/>
                  </a:lnTo>
                  <a:lnTo>
                    <a:pt x="86" y="8"/>
                  </a:lnTo>
                  <a:lnTo>
                    <a:pt x="2" y="28"/>
                  </a:lnTo>
                  <a:lnTo>
                    <a:pt x="0" y="1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4" name="Freeform 263"/>
            <p:cNvSpPr>
              <a:spLocks/>
            </p:cNvSpPr>
            <p:nvPr/>
          </p:nvSpPr>
          <p:spPr bwMode="auto">
            <a:xfrm>
              <a:off x="1061" y="2606"/>
              <a:ext cx="680" cy="482"/>
            </a:xfrm>
            <a:custGeom>
              <a:avLst/>
              <a:gdLst>
                <a:gd name="T0" fmla="*/ 195 w 680"/>
                <a:gd name="T1" fmla="*/ 481 h 482"/>
                <a:gd name="T2" fmla="*/ 679 w 680"/>
                <a:gd name="T3" fmla="*/ 375 h 482"/>
                <a:gd name="T4" fmla="*/ 663 w 680"/>
                <a:gd name="T5" fmla="*/ 21 h 482"/>
                <a:gd name="T6" fmla="*/ 634 w 680"/>
                <a:gd name="T7" fmla="*/ 0 h 482"/>
                <a:gd name="T8" fmla="*/ 197 w 680"/>
                <a:gd name="T9" fmla="*/ 97 h 482"/>
                <a:gd name="T10" fmla="*/ 94 w 680"/>
                <a:gd name="T11" fmla="*/ 51 h 482"/>
                <a:gd name="T12" fmla="*/ 0 w 680"/>
                <a:gd name="T13" fmla="*/ 99 h 482"/>
                <a:gd name="T14" fmla="*/ 41 w 680"/>
                <a:gd name="T15" fmla="*/ 382 h 482"/>
                <a:gd name="T16" fmla="*/ 195 w 680"/>
                <a:gd name="T17" fmla="*/ 481 h 4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0" h="482">
                  <a:moveTo>
                    <a:pt x="195" y="481"/>
                  </a:moveTo>
                  <a:lnTo>
                    <a:pt x="679" y="375"/>
                  </a:lnTo>
                  <a:lnTo>
                    <a:pt x="663" y="21"/>
                  </a:lnTo>
                  <a:lnTo>
                    <a:pt x="634" y="0"/>
                  </a:lnTo>
                  <a:lnTo>
                    <a:pt x="197" y="97"/>
                  </a:lnTo>
                  <a:lnTo>
                    <a:pt x="94" y="51"/>
                  </a:lnTo>
                  <a:lnTo>
                    <a:pt x="0" y="99"/>
                  </a:lnTo>
                  <a:lnTo>
                    <a:pt x="41" y="382"/>
                  </a:lnTo>
                  <a:lnTo>
                    <a:pt x="195" y="48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5" name="Freeform 264"/>
            <p:cNvSpPr>
              <a:spLocks/>
            </p:cNvSpPr>
            <p:nvPr/>
          </p:nvSpPr>
          <p:spPr bwMode="auto">
            <a:xfrm>
              <a:off x="1051" y="2588"/>
              <a:ext cx="699" cy="488"/>
            </a:xfrm>
            <a:custGeom>
              <a:avLst/>
              <a:gdLst>
                <a:gd name="T0" fmla="*/ 119 w 699"/>
                <a:gd name="T1" fmla="*/ 435 h 488"/>
                <a:gd name="T2" fmla="*/ 217 w 699"/>
                <a:gd name="T3" fmla="*/ 487 h 488"/>
                <a:gd name="T4" fmla="*/ 698 w 699"/>
                <a:gd name="T5" fmla="*/ 375 h 488"/>
                <a:gd name="T6" fmla="*/ 682 w 699"/>
                <a:gd name="T7" fmla="*/ 21 h 488"/>
                <a:gd name="T8" fmla="*/ 653 w 699"/>
                <a:gd name="T9" fmla="*/ 0 h 488"/>
                <a:gd name="T10" fmla="*/ 215 w 699"/>
                <a:gd name="T11" fmla="*/ 96 h 488"/>
                <a:gd name="T12" fmla="*/ 112 w 699"/>
                <a:gd name="T13" fmla="*/ 52 h 488"/>
                <a:gd name="T14" fmla="*/ 14 w 699"/>
                <a:gd name="T15" fmla="*/ 85 h 488"/>
                <a:gd name="T16" fmla="*/ 0 w 699"/>
                <a:gd name="T17" fmla="*/ 96 h 488"/>
                <a:gd name="T18" fmla="*/ 0 w 699"/>
                <a:gd name="T19" fmla="*/ 338 h 488"/>
                <a:gd name="T20" fmla="*/ 119 w 699"/>
                <a:gd name="T21" fmla="*/ 435 h 4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9" h="488">
                  <a:moveTo>
                    <a:pt x="119" y="435"/>
                  </a:moveTo>
                  <a:lnTo>
                    <a:pt x="217" y="487"/>
                  </a:lnTo>
                  <a:lnTo>
                    <a:pt x="698" y="375"/>
                  </a:lnTo>
                  <a:lnTo>
                    <a:pt x="682" y="21"/>
                  </a:lnTo>
                  <a:lnTo>
                    <a:pt x="653" y="0"/>
                  </a:lnTo>
                  <a:lnTo>
                    <a:pt x="215" y="96"/>
                  </a:lnTo>
                  <a:lnTo>
                    <a:pt x="112" y="52"/>
                  </a:lnTo>
                  <a:lnTo>
                    <a:pt x="14" y="85"/>
                  </a:lnTo>
                  <a:lnTo>
                    <a:pt x="0" y="96"/>
                  </a:lnTo>
                  <a:lnTo>
                    <a:pt x="0" y="338"/>
                  </a:lnTo>
                  <a:lnTo>
                    <a:pt x="119" y="435"/>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6" name="Freeform 265"/>
            <p:cNvSpPr>
              <a:spLocks/>
            </p:cNvSpPr>
            <p:nvPr/>
          </p:nvSpPr>
          <p:spPr bwMode="auto">
            <a:xfrm>
              <a:off x="1061" y="2656"/>
              <a:ext cx="91" cy="332"/>
            </a:xfrm>
            <a:custGeom>
              <a:avLst/>
              <a:gdLst>
                <a:gd name="T0" fmla="*/ 0 w 91"/>
                <a:gd name="T1" fmla="*/ 258 h 332"/>
                <a:gd name="T2" fmla="*/ 3 w 91"/>
                <a:gd name="T3" fmla="*/ 32 h 332"/>
                <a:gd name="T4" fmla="*/ 90 w 91"/>
                <a:gd name="T5" fmla="*/ 0 h 332"/>
                <a:gd name="T6" fmla="*/ 88 w 91"/>
                <a:gd name="T7" fmla="*/ 331 h 332"/>
                <a:gd name="T8" fmla="*/ 0 w 91"/>
                <a:gd name="T9" fmla="*/ 258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32">
                  <a:moveTo>
                    <a:pt x="0" y="258"/>
                  </a:moveTo>
                  <a:lnTo>
                    <a:pt x="3" y="32"/>
                  </a:lnTo>
                  <a:lnTo>
                    <a:pt x="90" y="0"/>
                  </a:lnTo>
                  <a:lnTo>
                    <a:pt x="88" y="331"/>
                  </a:lnTo>
                  <a:lnTo>
                    <a:pt x="0" y="25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7" name="Freeform 266"/>
            <p:cNvSpPr>
              <a:spLocks/>
            </p:cNvSpPr>
            <p:nvPr/>
          </p:nvSpPr>
          <p:spPr bwMode="auto">
            <a:xfrm>
              <a:off x="1177" y="2665"/>
              <a:ext cx="81" cy="386"/>
            </a:xfrm>
            <a:custGeom>
              <a:avLst/>
              <a:gdLst>
                <a:gd name="T0" fmla="*/ 0 w 81"/>
                <a:gd name="T1" fmla="*/ 346 h 386"/>
                <a:gd name="T2" fmla="*/ 80 w 81"/>
                <a:gd name="T3" fmla="*/ 385 h 386"/>
                <a:gd name="T4" fmla="*/ 80 w 81"/>
                <a:gd name="T5" fmla="*/ 34 h 386"/>
                <a:gd name="T6" fmla="*/ 5 w 81"/>
                <a:gd name="T7" fmla="*/ 0 h 386"/>
                <a:gd name="T8" fmla="*/ 0 w 81"/>
                <a:gd name="T9" fmla="*/ 346 h 3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86">
                  <a:moveTo>
                    <a:pt x="0" y="346"/>
                  </a:moveTo>
                  <a:lnTo>
                    <a:pt x="80" y="385"/>
                  </a:lnTo>
                  <a:lnTo>
                    <a:pt x="80" y="34"/>
                  </a:lnTo>
                  <a:lnTo>
                    <a:pt x="5" y="0"/>
                  </a:lnTo>
                  <a:lnTo>
                    <a:pt x="0" y="346"/>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8" name="Freeform 267"/>
            <p:cNvSpPr>
              <a:spLocks/>
            </p:cNvSpPr>
            <p:nvPr/>
          </p:nvSpPr>
          <p:spPr bwMode="auto">
            <a:xfrm>
              <a:off x="1339" y="2647"/>
              <a:ext cx="348" cy="364"/>
            </a:xfrm>
            <a:custGeom>
              <a:avLst/>
              <a:gdLst>
                <a:gd name="T0" fmla="*/ 347 w 348"/>
                <a:gd name="T1" fmla="*/ 285 h 364"/>
                <a:gd name="T2" fmla="*/ 0 w 348"/>
                <a:gd name="T3" fmla="*/ 363 h 364"/>
                <a:gd name="T4" fmla="*/ 1 w 348"/>
                <a:gd name="T5" fmla="*/ 78 h 364"/>
                <a:gd name="T6" fmla="*/ 336 w 348"/>
                <a:gd name="T7" fmla="*/ 0 h 364"/>
                <a:gd name="T8" fmla="*/ 347 w 348"/>
                <a:gd name="T9" fmla="*/ 285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364">
                  <a:moveTo>
                    <a:pt x="347" y="285"/>
                  </a:moveTo>
                  <a:lnTo>
                    <a:pt x="0" y="363"/>
                  </a:lnTo>
                  <a:lnTo>
                    <a:pt x="1" y="78"/>
                  </a:lnTo>
                  <a:lnTo>
                    <a:pt x="336" y="0"/>
                  </a:lnTo>
                  <a:lnTo>
                    <a:pt x="347" y="285"/>
                  </a:lnTo>
                </a:path>
              </a:pathLst>
            </a:custGeom>
            <a:solidFill>
              <a:srgbClr val="0328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69" name="Freeform 268"/>
            <p:cNvSpPr>
              <a:spLocks/>
            </p:cNvSpPr>
            <p:nvPr/>
          </p:nvSpPr>
          <p:spPr bwMode="auto">
            <a:xfrm>
              <a:off x="1163" y="2544"/>
              <a:ext cx="542" cy="141"/>
            </a:xfrm>
            <a:custGeom>
              <a:avLst/>
              <a:gdLst>
                <a:gd name="T0" fmla="*/ 439 w 542"/>
                <a:gd name="T1" fmla="*/ 0 h 141"/>
                <a:gd name="T2" fmla="*/ 541 w 542"/>
                <a:gd name="T3" fmla="*/ 43 h 141"/>
                <a:gd name="T4" fmla="*/ 103 w 542"/>
                <a:gd name="T5" fmla="*/ 140 h 141"/>
                <a:gd name="T6" fmla="*/ 0 w 542"/>
                <a:gd name="T7" fmla="*/ 97 h 141"/>
                <a:gd name="T8" fmla="*/ 439 w 542"/>
                <a:gd name="T9" fmla="*/ 0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141">
                  <a:moveTo>
                    <a:pt x="439" y="0"/>
                  </a:moveTo>
                  <a:lnTo>
                    <a:pt x="541" y="43"/>
                  </a:lnTo>
                  <a:lnTo>
                    <a:pt x="103" y="140"/>
                  </a:lnTo>
                  <a:lnTo>
                    <a:pt x="0" y="97"/>
                  </a:lnTo>
                  <a:lnTo>
                    <a:pt x="439"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31" name="Oval 30"/>
          <p:cNvSpPr>
            <a:spLocks noChangeArrowheads="1"/>
          </p:cNvSpPr>
          <p:nvPr/>
        </p:nvSpPr>
        <p:spPr bwMode="blackWhite">
          <a:xfrm>
            <a:off x="3780321" y="4099787"/>
            <a:ext cx="1804987" cy="69215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lnSpc>
                <a:spcPct val="95000"/>
              </a:lnSpc>
              <a:spcBef>
                <a:spcPct val="0"/>
              </a:spcBef>
              <a:buClrTx/>
              <a:buFontTx/>
              <a:buNone/>
            </a:pPr>
            <a:r>
              <a:rPr lang="en-US" altLang="en-US" sz="1800"/>
              <a:t>User</a:t>
            </a:r>
            <a:br>
              <a:rPr lang="en-US" altLang="en-US" sz="1800"/>
            </a:br>
            <a:r>
              <a:rPr lang="en-US" altLang="en-US" sz="1800"/>
              <a:t>process</a:t>
            </a:r>
          </a:p>
        </p:txBody>
      </p:sp>
      <p:sp>
        <p:nvSpPr>
          <p:cNvPr id="32" name="Oval 31"/>
          <p:cNvSpPr>
            <a:spLocks noChangeArrowheads="1"/>
          </p:cNvSpPr>
          <p:nvPr/>
        </p:nvSpPr>
        <p:spPr bwMode="blackWhite">
          <a:xfrm>
            <a:off x="5869471" y="3058387"/>
            <a:ext cx="1804987" cy="692150"/>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a:lnSpc>
                <a:spcPct val="95000"/>
              </a:lnSpc>
              <a:spcBef>
                <a:spcPct val="0"/>
              </a:spcBef>
              <a:buClrTx/>
              <a:buFontTx/>
              <a:buNone/>
            </a:pPr>
            <a:r>
              <a:rPr lang="en-US" altLang="en-US" sz="1800"/>
              <a:t>Server</a:t>
            </a:r>
            <a:br>
              <a:rPr lang="en-US" altLang="en-US" sz="1800"/>
            </a:br>
            <a:r>
              <a:rPr lang="en-US" altLang="en-US" sz="1800"/>
              <a:t>process</a:t>
            </a:r>
          </a:p>
        </p:txBody>
      </p:sp>
      <p:sp>
        <p:nvSpPr>
          <p:cNvPr id="33" name="Freeform 32"/>
          <p:cNvSpPr>
            <a:spLocks/>
          </p:cNvSpPr>
          <p:nvPr/>
        </p:nvSpPr>
        <p:spPr bwMode="auto">
          <a:xfrm>
            <a:off x="5548796" y="3744187"/>
            <a:ext cx="1106487" cy="646112"/>
          </a:xfrm>
          <a:custGeom>
            <a:avLst/>
            <a:gdLst>
              <a:gd name="T0" fmla="*/ 0 w 713"/>
              <a:gd name="T1" fmla="*/ 644087 h 319"/>
              <a:gd name="T2" fmla="*/ 419006 w 713"/>
              <a:gd name="T3" fmla="*/ 439518 h 319"/>
              <a:gd name="T4" fmla="*/ 341413 w 713"/>
              <a:gd name="T5" fmla="*/ 222797 h 319"/>
              <a:gd name="T6" fmla="*/ 771282 w 713"/>
              <a:gd name="T7" fmla="*/ 407111 h 319"/>
              <a:gd name="T8" fmla="*/ 706103 w 713"/>
              <a:gd name="T9" fmla="*/ 218746 h 319"/>
              <a:gd name="T10" fmla="*/ 1104935 w 713"/>
              <a:gd name="T11" fmla="*/ 0 h 3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3" h="319">
                <a:moveTo>
                  <a:pt x="0" y="318"/>
                </a:moveTo>
                <a:lnTo>
                  <a:pt x="270" y="217"/>
                </a:lnTo>
                <a:lnTo>
                  <a:pt x="220" y="110"/>
                </a:lnTo>
                <a:lnTo>
                  <a:pt x="497" y="201"/>
                </a:lnTo>
                <a:lnTo>
                  <a:pt x="455" y="108"/>
                </a:lnTo>
                <a:lnTo>
                  <a:pt x="712" y="0"/>
                </a:lnTo>
              </a:path>
            </a:pathLst>
          </a:custGeom>
          <a:noFill/>
          <a:ln w="25400" cap="rnd"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34" name="Rectangle 33"/>
          <p:cNvSpPr>
            <a:spLocks noChangeArrowheads="1"/>
          </p:cNvSpPr>
          <p:nvPr/>
        </p:nvSpPr>
        <p:spPr bwMode="auto">
          <a:xfrm>
            <a:off x="4362933" y="3386999"/>
            <a:ext cx="1627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l">
              <a:spcBef>
                <a:spcPct val="50000"/>
              </a:spcBef>
              <a:buClrTx/>
              <a:buFontTx/>
              <a:buNone/>
            </a:pPr>
            <a:r>
              <a:rPr lang="en-US" altLang="en-US"/>
              <a:t>Connection established</a:t>
            </a:r>
          </a:p>
        </p:txBody>
      </p:sp>
      <p:grpSp>
        <p:nvGrpSpPr>
          <p:cNvPr id="35" name="Group 34"/>
          <p:cNvGrpSpPr>
            <a:grpSpLocks/>
          </p:cNvGrpSpPr>
          <p:nvPr/>
        </p:nvGrpSpPr>
        <p:grpSpPr bwMode="auto">
          <a:xfrm>
            <a:off x="7563333" y="4120425"/>
            <a:ext cx="2641600" cy="2009776"/>
            <a:chOff x="3456" y="1329"/>
            <a:chExt cx="1664" cy="1266"/>
          </a:xfrm>
        </p:grpSpPr>
        <p:sp>
          <p:nvSpPr>
            <p:cNvPr id="37" name="Rectangle 36"/>
            <p:cNvSpPr>
              <a:spLocks noChangeArrowheads="1"/>
            </p:cNvSpPr>
            <p:nvPr/>
          </p:nvSpPr>
          <p:spPr bwMode="blackWhite">
            <a:xfrm>
              <a:off x="3456" y="1334"/>
              <a:ext cx="1664" cy="1261"/>
            </a:xfrm>
            <a:prstGeom prst="rect">
              <a:avLst/>
            </a:prstGeom>
            <a:noFill/>
            <a:ln w="25400">
              <a:solidFill>
                <a:schemeClr val="tx1"/>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lgn="ctr" eaLnBrk="1" hangingPunct="1">
                <a:buClr>
                  <a:srgbClr val="000000"/>
                </a:buClr>
                <a:buFont typeface="Arial" panose="020B0604020202020204" pitchFamily="34" charset="0"/>
                <a:buNone/>
                <a:defRPr/>
              </a:pPr>
              <a:endParaRPr lang="en-US"/>
            </a:p>
          </p:txBody>
        </p:sp>
        <p:sp>
          <p:nvSpPr>
            <p:cNvPr id="38" name="Rectangle 37"/>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39" name="Rectangle 38"/>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0" name="Rectangle 39"/>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1" name="Rectangle 40"/>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2" name="Rectangle 41"/>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3" name="Oval 42"/>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4" name="Oval 43"/>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5" name="Oval 44"/>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6" name="Oval 45"/>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47" name="Oval 46"/>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nvGrpSpPr>
            <p:cNvPr id="48" name="Group 47"/>
            <p:cNvGrpSpPr>
              <a:grpSpLocks/>
            </p:cNvGrpSpPr>
            <p:nvPr/>
          </p:nvGrpSpPr>
          <p:grpSpPr bwMode="auto">
            <a:xfrm>
              <a:off x="4790" y="1761"/>
              <a:ext cx="58" cy="53"/>
              <a:chOff x="4606" y="1539"/>
              <a:chExt cx="58" cy="53"/>
            </a:xfrm>
          </p:grpSpPr>
          <p:sp>
            <p:nvSpPr>
              <p:cNvPr id="233" name="Line 50"/>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4" name="Line 51"/>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5" name="Line 52"/>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6" name="Freeform 235"/>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7" name="Freeform 236"/>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8" name="Freeform 237"/>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9" name="Freeform 238"/>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0" name="Freeform 239"/>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1" name="Freeform 240"/>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2" name="Freeform 241"/>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3" name="Freeform 242"/>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44" name="Freeform 243"/>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49" name="Line 62"/>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nvGrpSpPr>
            <p:cNvPr id="50" name="Group 49"/>
            <p:cNvGrpSpPr>
              <a:grpSpLocks/>
            </p:cNvGrpSpPr>
            <p:nvPr/>
          </p:nvGrpSpPr>
          <p:grpSpPr bwMode="auto">
            <a:xfrm>
              <a:off x="4727" y="1720"/>
              <a:ext cx="59" cy="52"/>
              <a:chOff x="4543" y="1498"/>
              <a:chExt cx="59" cy="52"/>
            </a:xfrm>
          </p:grpSpPr>
          <p:sp>
            <p:nvSpPr>
              <p:cNvPr id="221" name="Line 64"/>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2" name="Line 65"/>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3" name="Line 66"/>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4" name="Freeform 223"/>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5" name="Freeform 224"/>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6" name="Freeform 225"/>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7" name="Freeform 226"/>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8" name="Freeform 227"/>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9" name="Freeform 228"/>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0" name="Freeform 229"/>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1" name="Freeform 230"/>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32" name="Freeform 231"/>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1" name="Group 50"/>
            <p:cNvGrpSpPr>
              <a:grpSpLocks/>
            </p:cNvGrpSpPr>
            <p:nvPr/>
          </p:nvGrpSpPr>
          <p:grpSpPr bwMode="auto">
            <a:xfrm>
              <a:off x="4720" y="1773"/>
              <a:ext cx="58" cy="52"/>
              <a:chOff x="4536" y="1551"/>
              <a:chExt cx="58" cy="52"/>
            </a:xfrm>
          </p:grpSpPr>
          <p:sp>
            <p:nvSpPr>
              <p:cNvPr id="209" name="Line 77"/>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0" name="Line 78"/>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1" name="Line 79"/>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2" name="Freeform 211"/>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3" name="Freeform 212"/>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4" name="Freeform 213"/>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5" name="Freeform 214"/>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6" name="Freeform 215"/>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7" name="Freeform 216"/>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8" name="Freeform 217"/>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19" name="Freeform 218"/>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20" name="Freeform 219"/>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2" name="Group 51"/>
            <p:cNvGrpSpPr>
              <a:grpSpLocks/>
            </p:cNvGrpSpPr>
            <p:nvPr/>
          </p:nvGrpSpPr>
          <p:grpSpPr bwMode="auto">
            <a:xfrm>
              <a:off x="4596" y="1771"/>
              <a:ext cx="57" cy="52"/>
              <a:chOff x="4412" y="1549"/>
              <a:chExt cx="57" cy="52"/>
            </a:xfrm>
          </p:grpSpPr>
          <p:sp>
            <p:nvSpPr>
              <p:cNvPr id="197" name="Line 90"/>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8" name="Line 91"/>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9" name="Line 92"/>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0" name="Freeform 199"/>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1" name="Freeform 200"/>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2" name="Freeform 201"/>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3" name="Freeform 202"/>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4" name="Freeform 203"/>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5" name="Freeform 204"/>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6" name="Freeform 205"/>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7" name="Freeform 206"/>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08" name="Freeform 207"/>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3" name="Group 52"/>
            <p:cNvGrpSpPr>
              <a:grpSpLocks/>
            </p:cNvGrpSpPr>
            <p:nvPr/>
          </p:nvGrpSpPr>
          <p:grpSpPr bwMode="auto">
            <a:xfrm>
              <a:off x="4516" y="1742"/>
              <a:ext cx="60" cy="52"/>
              <a:chOff x="4332" y="1520"/>
              <a:chExt cx="60" cy="52"/>
            </a:xfrm>
          </p:grpSpPr>
          <p:sp>
            <p:nvSpPr>
              <p:cNvPr id="185" name="Line 103"/>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6" name="Line 104"/>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7" name="Line 105"/>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8" name="Freeform 187"/>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9" name="Freeform 188"/>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0" name="Freeform 189"/>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1" name="Freeform 190"/>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2" name="Freeform 191"/>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3" name="Freeform 192"/>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4" name="Freeform 193"/>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5" name="Freeform 194"/>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96" name="Freeform 195"/>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grpSp>
          <p:nvGrpSpPr>
            <p:cNvPr id="54" name="Group 53"/>
            <p:cNvGrpSpPr>
              <a:grpSpLocks/>
            </p:cNvGrpSpPr>
            <p:nvPr/>
          </p:nvGrpSpPr>
          <p:grpSpPr bwMode="auto">
            <a:xfrm>
              <a:off x="4637" y="1708"/>
              <a:ext cx="59" cy="53"/>
              <a:chOff x="4453" y="1486"/>
              <a:chExt cx="59" cy="53"/>
            </a:xfrm>
          </p:grpSpPr>
          <p:sp>
            <p:nvSpPr>
              <p:cNvPr id="173" name="Line 116"/>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4" name="Line 117"/>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5" name="Line 118"/>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6" name="Freeform 175"/>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7" name="Freeform 176"/>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8" name="Freeform 177"/>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79" name="Freeform 178"/>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0" name="Freeform 179"/>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1" name="Freeform 180"/>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2" name="Freeform 181"/>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3" name="Freeform 182"/>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184" name="Freeform 183"/>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grpSp>
        <p:sp>
          <p:nvSpPr>
            <p:cNvPr id="55" name="Rectangle 54"/>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6" name="Rectangle 55"/>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7" name="Rectangle 56"/>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8" name="Rectangle 57"/>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59" name="Rectangle 58"/>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0" name="Rectangle 59"/>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1" name="Rectangle 60"/>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2" name="Rectangle 61"/>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3" name="Rectangle 62"/>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4" name="Rectangle 63"/>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5" name="Rectangle 64"/>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6" name="Rectangle 65"/>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67" name="Rectangle 66"/>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nvGrpSpPr>
            <p:cNvPr id="68" name="Group 67"/>
            <p:cNvGrpSpPr>
              <a:grpSpLocks/>
            </p:cNvGrpSpPr>
            <p:nvPr/>
          </p:nvGrpSpPr>
          <p:grpSpPr bwMode="auto">
            <a:xfrm>
              <a:off x="3673" y="1777"/>
              <a:ext cx="333" cy="196"/>
              <a:chOff x="3489" y="1555"/>
              <a:chExt cx="333" cy="196"/>
            </a:xfrm>
          </p:grpSpPr>
          <p:grpSp>
            <p:nvGrpSpPr>
              <p:cNvPr id="83" name="Group 82"/>
              <p:cNvGrpSpPr>
                <a:grpSpLocks/>
              </p:cNvGrpSpPr>
              <p:nvPr/>
            </p:nvGrpSpPr>
            <p:grpSpPr bwMode="auto">
              <a:xfrm>
                <a:off x="3490" y="1555"/>
                <a:ext cx="332" cy="196"/>
                <a:chOff x="3490" y="1555"/>
                <a:chExt cx="332" cy="196"/>
              </a:xfrm>
            </p:grpSpPr>
            <p:sp>
              <p:nvSpPr>
                <p:cNvPr id="85" name="Rectangle 84"/>
                <p:cNvSpPr>
                  <a:spLocks noChangeArrowheads="1"/>
                </p:cNvSpPr>
                <p:nvPr/>
              </p:nvSpPr>
              <p:spPr bwMode="blackWhite">
                <a:xfrm>
                  <a:off x="3490"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6" name="Rectangle 85"/>
                <p:cNvSpPr>
                  <a:spLocks noChangeArrowheads="1"/>
                </p:cNvSpPr>
                <p:nvPr/>
              </p:nvSpPr>
              <p:spPr bwMode="blackWhite">
                <a:xfrm>
                  <a:off x="3576"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7" name="Rectangle 86"/>
                <p:cNvSpPr>
                  <a:spLocks noChangeArrowheads="1"/>
                </p:cNvSpPr>
                <p:nvPr/>
              </p:nvSpPr>
              <p:spPr bwMode="blackWhite">
                <a:xfrm>
                  <a:off x="3660" y="1610"/>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8" name="Rectangle 87"/>
                <p:cNvSpPr>
                  <a:spLocks noChangeArrowheads="1"/>
                </p:cNvSpPr>
                <p:nvPr/>
              </p:nvSpPr>
              <p:spPr bwMode="blackWhite">
                <a:xfrm>
                  <a:off x="3745"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9" name="Rectangle 88"/>
                <p:cNvSpPr>
                  <a:spLocks noChangeArrowheads="1"/>
                </p:cNvSpPr>
                <p:nvPr/>
              </p:nvSpPr>
              <p:spPr bwMode="blackWhite">
                <a:xfrm>
                  <a:off x="3532"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0" name="Rectangle 89"/>
                <p:cNvSpPr>
                  <a:spLocks noChangeArrowheads="1"/>
                </p:cNvSpPr>
                <p:nvPr/>
              </p:nvSpPr>
              <p:spPr bwMode="blackWhite">
                <a:xfrm>
                  <a:off x="3619" y="1610"/>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1" name="Rectangle 90"/>
                <p:cNvSpPr>
                  <a:spLocks noChangeArrowheads="1"/>
                </p:cNvSpPr>
                <p:nvPr/>
              </p:nvSpPr>
              <p:spPr bwMode="blackWhite">
                <a:xfrm>
                  <a:off x="3701"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2" name="Rectangle 91"/>
                <p:cNvSpPr>
                  <a:spLocks noChangeArrowheads="1"/>
                </p:cNvSpPr>
                <p:nvPr/>
              </p:nvSpPr>
              <p:spPr bwMode="blackWhite">
                <a:xfrm>
                  <a:off x="3490"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3" name="Rectangle 92"/>
                <p:cNvSpPr>
                  <a:spLocks noChangeArrowheads="1"/>
                </p:cNvSpPr>
                <p:nvPr/>
              </p:nvSpPr>
              <p:spPr bwMode="blackWhite">
                <a:xfrm>
                  <a:off x="3576"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4" name="Rectangle 93"/>
                <p:cNvSpPr>
                  <a:spLocks noChangeArrowheads="1"/>
                </p:cNvSpPr>
                <p:nvPr/>
              </p:nvSpPr>
              <p:spPr bwMode="blackWhite">
                <a:xfrm>
                  <a:off x="3659"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5" name="Rectangle 94"/>
                <p:cNvSpPr>
                  <a:spLocks noChangeArrowheads="1"/>
                </p:cNvSpPr>
                <p:nvPr/>
              </p:nvSpPr>
              <p:spPr bwMode="blackWhite">
                <a:xfrm>
                  <a:off x="3745"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6" name="Rectangle 95"/>
                <p:cNvSpPr>
                  <a:spLocks noChangeArrowheads="1"/>
                </p:cNvSpPr>
                <p:nvPr/>
              </p:nvSpPr>
              <p:spPr bwMode="blackWhite">
                <a:xfrm>
                  <a:off x="3532"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7" name="Rectangle 96"/>
                <p:cNvSpPr>
                  <a:spLocks noChangeArrowheads="1"/>
                </p:cNvSpPr>
                <p:nvPr/>
              </p:nvSpPr>
              <p:spPr bwMode="blackWhite">
                <a:xfrm>
                  <a:off x="3617"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8" name="Rectangle 97"/>
                <p:cNvSpPr>
                  <a:spLocks noChangeArrowheads="1"/>
                </p:cNvSpPr>
                <p:nvPr/>
              </p:nvSpPr>
              <p:spPr bwMode="blackWhite">
                <a:xfrm>
                  <a:off x="3701"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99" name="Rectangle 98"/>
                <p:cNvSpPr>
                  <a:spLocks noChangeArrowheads="1"/>
                </p:cNvSpPr>
                <p:nvPr/>
              </p:nvSpPr>
              <p:spPr bwMode="blackWhite">
                <a:xfrm>
                  <a:off x="3785" y="1555"/>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0" name="Rectangle 99"/>
                <p:cNvSpPr>
                  <a:spLocks noChangeArrowheads="1"/>
                </p:cNvSpPr>
                <p:nvPr/>
              </p:nvSpPr>
              <p:spPr bwMode="blackWhite">
                <a:xfrm>
                  <a:off x="3490"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1" name="Rectangle 100"/>
                <p:cNvSpPr>
                  <a:spLocks noChangeArrowheads="1"/>
                </p:cNvSpPr>
                <p:nvPr/>
              </p:nvSpPr>
              <p:spPr bwMode="blackWhite">
                <a:xfrm>
                  <a:off x="3576"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2" name="Rectangle 101"/>
                <p:cNvSpPr>
                  <a:spLocks noChangeArrowheads="1"/>
                </p:cNvSpPr>
                <p:nvPr/>
              </p:nvSpPr>
              <p:spPr bwMode="blackWhite">
                <a:xfrm>
                  <a:off x="3660" y="1572"/>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3" name="Rectangle 102"/>
                <p:cNvSpPr>
                  <a:spLocks noChangeArrowheads="1"/>
                </p:cNvSpPr>
                <p:nvPr/>
              </p:nvSpPr>
              <p:spPr bwMode="blackWhite">
                <a:xfrm>
                  <a:off x="3745" y="1572"/>
                  <a:ext cx="32"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4" name="Rectangle 103"/>
                <p:cNvSpPr>
                  <a:spLocks noChangeArrowheads="1"/>
                </p:cNvSpPr>
                <p:nvPr/>
              </p:nvSpPr>
              <p:spPr bwMode="blackWhite">
                <a:xfrm>
                  <a:off x="3532"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5" name="Rectangle 104"/>
                <p:cNvSpPr>
                  <a:spLocks noChangeArrowheads="1"/>
                </p:cNvSpPr>
                <p:nvPr/>
              </p:nvSpPr>
              <p:spPr bwMode="blackWhite">
                <a:xfrm>
                  <a:off x="3617" y="1572"/>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6" name="Rectangle 105"/>
                <p:cNvSpPr>
                  <a:spLocks noChangeArrowheads="1"/>
                </p:cNvSpPr>
                <p:nvPr/>
              </p:nvSpPr>
              <p:spPr bwMode="blackWhite">
                <a:xfrm>
                  <a:off x="3701"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7" name="Rectangle 106"/>
                <p:cNvSpPr>
                  <a:spLocks noChangeArrowheads="1"/>
                </p:cNvSpPr>
                <p:nvPr/>
              </p:nvSpPr>
              <p:spPr bwMode="blackWhite">
                <a:xfrm>
                  <a:off x="3785" y="1572"/>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8" name="Rectangle 107"/>
                <p:cNvSpPr>
                  <a:spLocks noChangeArrowheads="1"/>
                </p:cNvSpPr>
                <p:nvPr/>
              </p:nvSpPr>
              <p:spPr bwMode="blackWhite">
                <a:xfrm>
                  <a:off x="3490"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09" name="Rectangle 108"/>
                <p:cNvSpPr>
                  <a:spLocks noChangeArrowheads="1"/>
                </p:cNvSpPr>
                <p:nvPr/>
              </p:nvSpPr>
              <p:spPr bwMode="blackWhite">
                <a:xfrm>
                  <a:off x="3576"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0" name="Rectangle 109"/>
                <p:cNvSpPr>
                  <a:spLocks noChangeArrowheads="1"/>
                </p:cNvSpPr>
                <p:nvPr/>
              </p:nvSpPr>
              <p:spPr bwMode="blackWhite">
                <a:xfrm>
                  <a:off x="3660" y="159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1" name="Rectangle 110"/>
                <p:cNvSpPr>
                  <a:spLocks noChangeArrowheads="1"/>
                </p:cNvSpPr>
                <p:nvPr/>
              </p:nvSpPr>
              <p:spPr bwMode="blackWhite">
                <a:xfrm>
                  <a:off x="3745"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2" name="Rectangle 111"/>
                <p:cNvSpPr>
                  <a:spLocks noChangeArrowheads="1"/>
                </p:cNvSpPr>
                <p:nvPr/>
              </p:nvSpPr>
              <p:spPr bwMode="blackWhite">
                <a:xfrm>
                  <a:off x="3532"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3" name="Rectangle 112"/>
                <p:cNvSpPr>
                  <a:spLocks noChangeArrowheads="1"/>
                </p:cNvSpPr>
                <p:nvPr/>
              </p:nvSpPr>
              <p:spPr bwMode="blackWhite">
                <a:xfrm>
                  <a:off x="3617"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4" name="Rectangle 113"/>
                <p:cNvSpPr>
                  <a:spLocks noChangeArrowheads="1"/>
                </p:cNvSpPr>
                <p:nvPr/>
              </p:nvSpPr>
              <p:spPr bwMode="blackWhite">
                <a:xfrm>
                  <a:off x="3701"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5" name="Rectangle 114"/>
                <p:cNvSpPr>
                  <a:spLocks noChangeArrowheads="1"/>
                </p:cNvSpPr>
                <p:nvPr/>
              </p:nvSpPr>
              <p:spPr bwMode="blackWhite">
                <a:xfrm>
                  <a:off x="3785" y="159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6" name="Rectangle 115"/>
                <p:cNvSpPr>
                  <a:spLocks noChangeArrowheads="1"/>
                </p:cNvSpPr>
                <p:nvPr/>
              </p:nvSpPr>
              <p:spPr bwMode="blackWhite">
                <a:xfrm>
                  <a:off x="3785" y="1610"/>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7" name="Rectangle 116"/>
                <p:cNvSpPr>
                  <a:spLocks noChangeArrowheads="1"/>
                </p:cNvSpPr>
                <p:nvPr/>
              </p:nvSpPr>
              <p:spPr bwMode="blackWhite">
                <a:xfrm>
                  <a:off x="3490"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8" name="Rectangle 117"/>
                <p:cNvSpPr>
                  <a:spLocks noChangeArrowheads="1"/>
                </p:cNvSpPr>
                <p:nvPr/>
              </p:nvSpPr>
              <p:spPr bwMode="blackWhite">
                <a:xfrm>
                  <a:off x="3576"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19" name="Rectangle 118"/>
                <p:cNvSpPr>
                  <a:spLocks noChangeArrowheads="1"/>
                </p:cNvSpPr>
                <p:nvPr/>
              </p:nvSpPr>
              <p:spPr bwMode="blackWhite">
                <a:xfrm>
                  <a:off x="3660" y="1627"/>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0" name="Rectangle 119"/>
                <p:cNvSpPr>
                  <a:spLocks noChangeArrowheads="1"/>
                </p:cNvSpPr>
                <p:nvPr/>
              </p:nvSpPr>
              <p:spPr bwMode="blackWhite">
                <a:xfrm>
                  <a:off x="3745"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1" name="Rectangle 120"/>
                <p:cNvSpPr>
                  <a:spLocks noChangeArrowheads="1"/>
                </p:cNvSpPr>
                <p:nvPr/>
              </p:nvSpPr>
              <p:spPr bwMode="blackWhite">
                <a:xfrm>
                  <a:off x="3532" y="1627"/>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2" name="Rectangle 121"/>
                <p:cNvSpPr>
                  <a:spLocks noChangeArrowheads="1"/>
                </p:cNvSpPr>
                <p:nvPr/>
              </p:nvSpPr>
              <p:spPr bwMode="blackWhite">
                <a:xfrm>
                  <a:off x="3617"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3" name="Rectangle 122"/>
                <p:cNvSpPr>
                  <a:spLocks noChangeArrowheads="1"/>
                </p:cNvSpPr>
                <p:nvPr/>
              </p:nvSpPr>
              <p:spPr bwMode="blackWhite">
                <a:xfrm>
                  <a:off x="3701"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4" name="Rectangle 123"/>
                <p:cNvSpPr>
                  <a:spLocks noChangeArrowheads="1"/>
                </p:cNvSpPr>
                <p:nvPr/>
              </p:nvSpPr>
              <p:spPr bwMode="blackWhite">
                <a:xfrm>
                  <a:off x="3785" y="1627"/>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5" name="Rectangle 124"/>
                <p:cNvSpPr>
                  <a:spLocks noChangeArrowheads="1"/>
                </p:cNvSpPr>
                <p:nvPr/>
              </p:nvSpPr>
              <p:spPr bwMode="blackWhite">
                <a:xfrm>
                  <a:off x="3490"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6" name="Rectangle 125"/>
                <p:cNvSpPr>
                  <a:spLocks noChangeArrowheads="1"/>
                </p:cNvSpPr>
                <p:nvPr/>
              </p:nvSpPr>
              <p:spPr bwMode="blackWhite">
                <a:xfrm>
                  <a:off x="3576"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7" name="Rectangle 126"/>
                <p:cNvSpPr>
                  <a:spLocks noChangeArrowheads="1"/>
                </p:cNvSpPr>
                <p:nvPr/>
              </p:nvSpPr>
              <p:spPr bwMode="blackWhite">
                <a:xfrm>
                  <a:off x="3660" y="1646"/>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8" name="Rectangle 127"/>
                <p:cNvSpPr>
                  <a:spLocks noChangeArrowheads="1"/>
                </p:cNvSpPr>
                <p:nvPr/>
              </p:nvSpPr>
              <p:spPr bwMode="blackWhite">
                <a:xfrm>
                  <a:off x="3745"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29" name="Rectangle 128"/>
                <p:cNvSpPr>
                  <a:spLocks noChangeArrowheads="1"/>
                </p:cNvSpPr>
                <p:nvPr/>
              </p:nvSpPr>
              <p:spPr bwMode="blackWhite">
                <a:xfrm>
                  <a:off x="3532"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0" name="Rectangle 129"/>
                <p:cNvSpPr>
                  <a:spLocks noChangeArrowheads="1"/>
                </p:cNvSpPr>
                <p:nvPr/>
              </p:nvSpPr>
              <p:spPr bwMode="blackWhite">
                <a:xfrm>
                  <a:off x="3619" y="1646"/>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1" name="Rectangle 130"/>
                <p:cNvSpPr>
                  <a:spLocks noChangeArrowheads="1"/>
                </p:cNvSpPr>
                <p:nvPr/>
              </p:nvSpPr>
              <p:spPr bwMode="blackWhite">
                <a:xfrm>
                  <a:off x="3701"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2" name="Rectangle 131"/>
                <p:cNvSpPr>
                  <a:spLocks noChangeArrowheads="1"/>
                </p:cNvSpPr>
                <p:nvPr/>
              </p:nvSpPr>
              <p:spPr bwMode="blackWhite">
                <a:xfrm>
                  <a:off x="3785" y="1646"/>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3" name="Rectangle 132"/>
                <p:cNvSpPr>
                  <a:spLocks noChangeArrowheads="1"/>
                </p:cNvSpPr>
                <p:nvPr/>
              </p:nvSpPr>
              <p:spPr bwMode="blackWhite">
                <a:xfrm>
                  <a:off x="3490"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4" name="Rectangle 133"/>
                <p:cNvSpPr>
                  <a:spLocks noChangeArrowheads="1"/>
                </p:cNvSpPr>
                <p:nvPr/>
              </p:nvSpPr>
              <p:spPr bwMode="blackWhite">
                <a:xfrm>
                  <a:off x="3576"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5" name="Rectangle 134"/>
                <p:cNvSpPr>
                  <a:spLocks noChangeArrowheads="1"/>
                </p:cNvSpPr>
                <p:nvPr/>
              </p:nvSpPr>
              <p:spPr bwMode="blackWhite">
                <a:xfrm>
                  <a:off x="3660" y="1666"/>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6" name="Rectangle 135"/>
                <p:cNvSpPr>
                  <a:spLocks noChangeArrowheads="1"/>
                </p:cNvSpPr>
                <p:nvPr/>
              </p:nvSpPr>
              <p:spPr bwMode="blackWhite">
                <a:xfrm>
                  <a:off x="3745"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7" name="Rectangle 136"/>
                <p:cNvSpPr>
                  <a:spLocks noChangeArrowheads="1"/>
                </p:cNvSpPr>
                <p:nvPr/>
              </p:nvSpPr>
              <p:spPr bwMode="blackWhite">
                <a:xfrm>
                  <a:off x="3532" y="1666"/>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8" name="Rectangle 137"/>
                <p:cNvSpPr>
                  <a:spLocks noChangeArrowheads="1"/>
                </p:cNvSpPr>
                <p:nvPr/>
              </p:nvSpPr>
              <p:spPr bwMode="blackWhite">
                <a:xfrm>
                  <a:off x="3617"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39" name="Rectangle 138"/>
                <p:cNvSpPr>
                  <a:spLocks noChangeArrowheads="1"/>
                </p:cNvSpPr>
                <p:nvPr/>
              </p:nvSpPr>
              <p:spPr bwMode="blackWhite">
                <a:xfrm>
                  <a:off x="3701"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0" name="Rectangle 139"/>
                <p:cNvSpPr>
                  <a:spLocks noChangeArrowheads="1"/>
                </p:cNvSpPr>
                <p:nvPr/>
              </p:nvSpPr>
              <p:spPr bwMode="blackWhite">
                <a:xfrm>
                  <a:off x="3785" y="1666"/>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1" name="Rectangle 140"/>
                <p:cNvSpPr>
                  <a:spLocks noChangeArrowheads="1"/>
                </p:cNvSpPr>
                <p:nvPr/>
              </p:nvSpPr>
              <p:spPr bwMode="blackWhite">
                <a:xfrm>
                  <a:off x="3490" y="1684"/>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2" name="Rectangle 141"/>
                <p:cNvSpPr>
                  <a:spLocks noChangeArrowheads="1"/>
                </p:cNvSpPr>
                <p:nvPr/>
              </p:nvSpPr>
              <p:spPr bwMode="blackWhite">
                <a:xfrm>
                  <a:off x="3576"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3" name="Rectangle 142"/>
                <p:cNvSpPr>
                  <a:spLocks noChangeArrowheads="1"/>
                </p:cNvSpPr>
                <p:nvPr/>
              </p:nvSpPr>
              <p:spPr bwMode="blackWhite">
                <a:xfrm>
                  <a:off x="3659"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4" name="Rectangle 143"/>
                <p:cNvSpPr>
                  <a:spLocks noChangeArrowheads="1"/>
                </p:cNvSpPr>
                <p:nvPr/>
              </p:nvSpPr>
              <p:spPr bwMode="blackWhite">
                <a:xfrm>
                  <a:off x="3745"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5" name="Rectangle 144"/>
                <p:cNvSpPr>
                  <a:spLocks noChangeArrowheads="1"/>
                </p:cNvSpPr>
                <p:nvPr/>
              </p:nvSpPr>
              <p:spPr bwMode="blackWhite">
                <a:xfrm>
                  <a:off x="3532" y="1684"/>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6" name="Rectangle 145"/>
                <p:cNvSpPr>
                  <a:spLocks noChangeArrowheads="1"/>
                </p:cNvSpPr>
                <p:nvPr/>
              </p:nvSpPr>
              <p:spPr bwMode="blackWhite">
                <a:xfrm>
                  <a:off x="3617"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7" name="Rectangle 146"/>
                <p:cNvSpPr>
                  <a:spLocks noChangeArrowheads="1"/>
                </p:cNvSpPr>
                <p:nvPr/>
              </p:nvSpPr>
              <p:spPr bwMode="blackWhite">
                <a:xfrm>
                  <a:off x="3701"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8" name="Rectangle 147"/>
                <p:cNvSpPr>
                  <a:spLocks noChangeArrowheads="1"/>
                </p:cNvSpPr>
                <p:nvPr/>
              </p:nvSpPr>
              <p:spPr bwMode="blackWhite">
                <a:xfrm>
                  <a:off x="3785" y="1684"/>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49" name="Rectangle 148"/>
                <p:cNvSpPr>
                  <a:spLocks noChangeArrowheads="1"/>
                </p:cNvSpPr>
                <p:nvPr/>
              </p:nvSpPr>
              <p:spPr bwMode="blackWhite">
                <a:xfrm>
                  <a:off x="3490"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0" name="Rectangle 149"/>
                <p:cNvSpPr>
                  <a:spLocks noChangeArrowheads="1"/>
                </p:cNvSpPr>
                <p:nvPr/>
              </p:nvSpPr>
              <p:spPr bwMode="blackWhite">
                <a:xfrm>
                  <a:off x="3576"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1" name="Rectangle 150"/>
                <p:cNvSpPr>
                  <a:spLocks noChangeArrowheads="1"/>
                </p:cNvSpPr>
                <p:nvPr/>
              </p:nvSpPr>
              <p:spPr bwMode="blackWhite">
                <a:xfrm>
                  <a:off x="3660" y="170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2" name="Rectangle 151"/>
                <p:cNvSpPr>
                  <a:spLocks noChangeArrowheads="1"/>
                </p:cNvSpPr>
                <p:nvPr/>
              </p:nvSpPr>
              <p:spPr bwMode="blackWhite">
                <a:xfrm>
                  <a:off x="3745"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3" name="Rectangle 152"/>
                <p:cNvSpPr>
                  <a:spLocks noChangeArrowheads="1"/>
                </p:cNvSpPr>
                <p:nvPr/>
              </p:nvSpPr>
              <p:spPr bwMode="blackWhite">
                <a:xfrm>
                  <a:off x="3532"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4" name="Rectangle 153"/>
                <p:cNvSpPr>
                  <a:spLocks noChangeArrowheads="1"/>
                </p:cNvSpPr>
                <p:nvPr/>
              </p:nvSpPr>
              <p:spPr bwMode="blackWhite">
                <a:xfrm>
                  <a:off x="3617"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5" name="Rectangle 154"/>
                <p:cNvSpPr>
                  <a:spLocks noChangeArrowheads="1"/>
                </p:cNvSpPr>
                <p:nvPr/>
              </p:nvSpPr>
              <p:spPr bwMode="blackWhite">
                <a:xfrm>
                  <a:off x="3701"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6" name="Rectangle 155"/>
                <p:cNvSpPr>
                  <a:spLocks noChangeArrowheads="1"/>
                </p:cNvSpPr>
                <p:nvPr/>
              </p:nvSpPr>
              <p:spPr bwMode="blackWhite">
                <a:xfrm>
                  <a:off x="3785" y="170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7" name="Rectangle 156"/>
                <p:cNvSpPr>
                  <a:spLocks noChangeArrowheads="1"/>
                </p:cNvSpPr>
                <p:nvPr/>
              </p:nvSpPr>
              <p:spPr bwMode="blackWhite">
                <a:xfrm>
                  <a:off x="3490"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8" name="Rectangle 157"/>
                <p:cNvSpPr>
                  <a:spLocks noChangeArrowheads="1"/>
                </p:cNvSpPr>
                <p:nvPr/>
              </p:nvSpPr>
              <p:spPr bwMode="blackWhite">
                <a:xfrm>
                  <a:off x="3576"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59" name="Rectangle 158"/>
                <p:cNvSpPr>
                  <a:spLocks noChangeArrowheads="1"/>
                </p:cNvSpPr>
                <p:nvPr/>
              </p:nvSpPr>
              <p:spPr bwMode="blackWhite">
                <a:xfrm>
                  <a:off x="3660" y="1720"/>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0" name="Rectangle 159"/>
                <p:cNvSpPr>
                  <a:spLocks noChangeArrowheads="1"/>
                </p:cNvSpPr>
                <p:nvPr/>
              </p:nvSpPr>
              <p:spPr bwMode="blackWhite">
                <a:xfrm>
                  <a:off x="3745"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1" name="Rectangle 160"/>
                <p:cNvSpPr>
                  <a:spLocks noChangeArrowheads="1"/>
                </p:cNvSpPr>
                <p:nvPr/>
              </p:nvSpPr>
              <p:spPr bwMode="blackWhite">
                <a:xfrm>
                  <a:off x="3532"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2" name="Rectangle 161"/>
                <p:cNvSpPr>
                  <a:spLocks noChangeArrowheads="1"/>
                </p:cNvSpPr>
                <p:nvPr/>
              </p:nvSpPr>
              <p:spPr bwMode="blackWhite">
                <a:xfrm>
                  <a:off x="3617"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3" name="Rectangle 162"/>
                <p:cNvSpPr>
                  <a:spLocks noChangeArrowheads="1"/>
                </p:cNvSpPr>
                <p:nvPr/>
              </p:nvSpPr>
              <p:spPr bwMode="blackWhite">
                <a:xfrm>
                  <a:off x="3701"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4" name="Rectangle 163"/>
                <p:cNvSpPr>
                  <a:spLocks noChangeArrowheads="1"/>
                </p:cNvSpPr>
                <p:nvPr/>
              </p:nvSpPr>
              <p:spPr bwMode="blackWhite">
                <a:xfrm>
                  <a:off x="3785" y="1720"/>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5" name="Rectangle 164"/>
                <p:cNvSpPr>
                  <a:spLocks noChangeArrowheads="1"/>
                </p:cNvSpPr>
                <p:nvPr/>
              </p:nvSpPr>
              <p:spPr bwMode="blackWhite">
                <a:xfrm>
                  <a:off x="3491"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6" name="Rectangle 165"/>
                <p:cNvSpPr>
                  <a:spLocks noChangeArrowheads="1"/>
                </p:cNvSpPr>
                <p:nvPr/>
              </p:nvSpPr>
              <p:spPr bwMode="blackWhite">
                <a:xfrm>
                  <a:off x="3576"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7" name="Rectangle 166"/>
                <p:cNvSpPr>
                  <a:spLocks noChangeArrowheads="1"/>
                </p:cNvSpPr>
                <p:nvPr/>
              </p:nvSpPr>
              <p:spPr bwMode="blackWhite">
                <a:xfrm>
                  <a:off x="3660" y="1740"/>
                  <a:ext cx="34"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8" name="Rectangle 167"/>
                <p:cNvSpPr>
                  <a:spLocks noChangeArrowheads="1"/>
                </p:cNvSpPr>
                <p:nvPr/>
              </p:nvSpPr>
              <p:spPr bwMode="blackWhite">
                <a:xfrm>
                  <a:off x="3745"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69" name="Rectangle 168"/>
                <p:cNvSpPr>
                  <a:spLocks noChangeArrowheads="1"/>
                </p:cNvSpPr>
                <p:nvPr/>
              </p:nvSpPr>
              <p:spPr bwMode="blackWhite">
                <a:xfrm>
                  <a:off x="3532"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0" name="Rectangle 169"/>
                <p:cNvSpPr>
                  <a:spLocks noChangeArrowheads="1"/>
                </p:cNvSpPr>
                <p:nvPr/>
              </p:nvSpPr>
              <p:spPr bwMode="blackWhite">
                <a:xfrm>
                  <a:off x="3617"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1" name="Rectangle 170"/>
                <p:cNvSpPr>
                  <a:spLocks noChangeArrowheads="1"/>
                </p:cNvSpPr>
                <p:nvPr/>
              </p:nvSpPr>
              <p:spPr bwMode="blackWhite">
                <a:xfrm>
                  <a:off x="3701"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172" name="Rectangle 171"/>
                <p:cNvSpPr>
                  <a:spLocks noChangeArrowheads="1"/>
                </p:cNvSpPr>
                <p:nvPr/>
              </p:nvSpPr>
              <p:spPr bwMode="blackWhite">
                <a:xfrm>
                  <a:off x="3785" y="1740"/>
                  <a:ext cx="37"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sp>
            <p:nvSpPr>
              <p:cNvPr id="84" name="Rectangle 83"/>
              <p:cNvSpPr>
                <a:spLocks noChangeArrowheads="1"/>
              </p:cNvSpPr>
              <p:nvPr/>
            </p:nvSpPr>
            <p:spPr bwMode="blackWhite">
              <a:xfrm>
                <a:off x="3489" y="1556"/>
                <a:ext cx="329" cy="191"/>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sp>
          <p:nvSpPr>
            <p:cNvPr id="69" name="Rectangle 68"/>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0" name="Rectangle 69"/>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a:spcBef>
                  <a:spcPct val="50000"/>
                </a:spcBef>
                <a:buClrTx/>
                <a:buFontTx/>
                <a:buNone/>
              </a:pPr>
              <a:r>
                <a:rPr lang="en-US" altLang="en-US" sz="1800"/>
                <a:t>Oracle server</a:t>
              </a:r>
            </a:p>
          </p:txBody>
        </p:sp>
        <p:grpSp>
          <p:nvGrpSpPr>
            <p:cNvPr id="71" name="Group 70"/>
            <p:cNvGrpSpPr>
              <a:grpSpLocks/>
            </p:cNvGrpSpPr>
            <p:nvPr/>
          </p:nvGrpSpPr>
          <p:grpSpPr bwMode="auto">
            <a:xfrm>
              <a:off x="3552" y="2215"/>
              <a:ext cx="432" cy="335"/>
              <a:chOff x="288" y="2982"/>
              <a:chExt cx="532" cy="412"/>
            </a:xfrm>
          </p:grpSpPr>
          <p:sp>
            <p:nvSpPr>
              <p:cNvPr id="80" name="Rectangle 7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1" name="Oval 8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82" name="Oval 8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nvGrpSpPr>
            <p:cNvPr id="72" name="Group 71"/>
            <p:cNvGrpSpPr>
              <a:grpSpLocks/>
            </p:cNvGrpSpPr>
            <p:nvPr/>
          </p:nvGrpSpPr>
          <p:grpSpPr bwMode="auto">
            <a:xfrm>
              <a:off x="4080" y="2215"/>
              <a:ext cx="432" cy="335"/>
              <a:chOff x="288" y="2982"/>
              <a:chExt cx="532" cy="412"/>
            </a:xfrm>
          </p:grpSpPr>
          <p:sp>
            <p:nvSpPr>
              <p:cNvPr id="77" name="Rectangle 7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8" name="Oval 7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9" name="Oval 7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nvGrpSpPr>
            <p:cNvPr id="73" name="Group 72"/>
            <p:cNvGrpSpPr>
              <a:grpSpLocks/>
            </p:cNvGrpSpPr>
            <p:nvPr/>
          </p:nvGrpSpPr>
          <p:grpSpPr bwMode="auto">
            <a:xfrm>
              <a:off x="4608" y="2215"/>
              <a:ext cx="432" cy="335"/>
              <a:chOff x="288" y="2982"/>
              <a:chExt cx="532" cy="412"/>
            </a:xfrm>
          </p:grpSpPr>
          <p:sp>
            <p:nvSpPr>
              <p:cNvPr id="74" name="Rectangle 7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5" name="Oval 7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sp>
            <p:nvSpPr>
              <p:cNvPr id="76" name="Oval 7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pPr eaLnBrk="1" hangingPunct="1"/>
                <a:endParaRPr lang="vi-VN"/>
              </a:p>
            </p:txBody>
          </p:sp>
        </p:grpSp>
      </p:grpSp>
      <p:sp>
        <p:nvSpPr>
          <p:cNvPr id="36" name="Freeform 35"/>
          <p:cNvSpPr>
            <a:spLocks/>
          </p:cNvSpPr>
          <p:nvPr/>
        </p:nvSpPr>
        <p:spPr bwMode="auto">
          <a:xfrm>
            <a:off x="7715733" y="3386999"/>
            <a:ext cx="1066800" cy="381000"/>
          </a:xfrm>
          <a:custGeom>
            <a:avLst/>
            <a:gdLst>
              <a:gd name="T0" fmla="*/ 0 w 672"/>
              <a:gd name="T1" fmla="*/ 0 h 240"/>
              <a:gd name="T2" fmla="*/ 1066800 w 672"/>
              <a:gd name="T3" fmla="*/ 0 h 240"/>
              <a:gd name="T4" fmla="*/ 1066800 w 672"/>
              <a:gd name="T5" fmla="*/ 381000 h 240"/>
              <a:gd name="T6" fmla="*/ 0 60000 65536"/>
              <a:gd name="T7" fmla="*/ 0 60000 65536"/>
              <a:gd name="T8" fmla="*/ 0 60000 65536"/>
            </a:gdLst>
            <a:ahLst/>
            <a:cxnLst>
              <a:cxn ang="T6">
                <a:pos x="T0" y="T1"/>
              </a:cxn>
              <a:cxn ang="T7">
                <a:pos x="T2" y="T3"/>
              </a:cxn>
              <a:cxn ang="T8">
                <a:pos x="T4" y="T5"/>
              </a:cxn>
            </a:cxnLst>
            <a:rect l="0" t="0" r="r" b="b"/>
            <a:pathLst>
              <a:path w="672" h="240">
                <a:moveTo>
                  <a:pt x="0" y="0"/>
                </a:moveTo>
                <a:lnTo>
                  <a:pt x="672" y="0"/>
                </a:lnTo>
                <a:lnTo>
                  <a:pt x="672" y="240"/>
                </a:lnTo>
              </a:path>
            </a:pathLst>
          </a:custGeom>
          <a:noFill/>
          <a:ln w="28575" cap="flat" cmpd="sng">
            <a:solidFill>
              <a:schemeClr val="tx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endParaRPr lang="vi-VN"/>
          </a:p>
        </p:txBody>
      </p:sp>
      <p:sp>
        <p:nvSpPr>
          <p:cNvPr id="270" name="Rounded Rectangular Callout 269"/>
          <p:cNvSpPr/>
          <p:nvPr/>
        </p:nvSpPr>
        <p:spPr>
          <a:xfrm>
            <a:off x="1035289" y="1844448"/>
            <a:ext cx="2597395" cy="2275977"/>
          </a:xfrm>
          <a:prstGeom prst="wedgeRoundRectCallout">
            <a:avLst>
              <a:gd name="adj1" fmla="val 59606"/>
              <a:gd name="adj2" fmla="val 528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Được tạo ra khi các công cụ hoặc ứng dung tạo kết nối đến Oracle Server như SQL*Plus, SQL Deverloper, PL/SQL Deverloper, Oracle Form, Report ...</a:t>
            </a:r>
            <a:endParaRPr lang="vi-VN"/>
          </a:p>
        </p:txBody>
      </p:sp>
      <p:sp>
        <p:nvSpPr>
          <p:cNvPr id="271" name="Rounded Rectangular Callout 270"/>
          <p:cNvSpPr/>
          <p:nvPr/>
        </p:nvSpPr>
        <p:spPr>
          <a:xfrm>
            <a:off x="4286610" y="1269730"/>
            <a:ext cx="2368673" cy="1692703"/>
          </a:xfrm>
          <a:prstGeom prst="wedgeRoundRectCallout">
            <a:avLst>
              <a:gd name="adj1" fmla="val 23800"/>
              <a:gd name="adj2" fmla="val 629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Được tạo ra trên máy tính đang chạy Oracle Server khi một user process đăng nhập vào Oracle Server</a:t>
            </a:r>
            <a:endParaRPr lang="vi-VN"/>
          </a:p>
        </p:txBody>
      </p:sp>
      <p:sp>
        <p:nvSpPr>
          <p:cNvPr id="272" name="Rounded Rectangular Callout 271"/>
          <p:cNvSpPr/>
          <p:nvPr/>
        </p:nvSpPr>
        <p:spPr>
          <a:xfrm>
            <a:off x="7936396" y="1353565"/>
            <a:ext cx="2368673" cy="1692703"/>
          </a:xfrm>
          <a:prstGeom prst="wedgeRoundRectCallout">
            <a:avLst>
              <a:gd name="adj1" fmla="val -70752"/>
              <a:gd name="adj2" fmla="val 535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User process làm việc với Oracle instance thông qua Server process</a:t>
            </a:r>
            <a:endParaRPr lang="vi-VN"/>
          </a:p>
        </p:txBody>
      </p:sp>
    </p:spTree>
    <p:extLst>
      <p:ext uri="{BB962C8B-B14F-4D97-AF65-F5344CB8AC3E}">
        <p14:creationId xmlns:p14="http://schemas.microsoft.com/office/powerpoint/2010/main" val="3554497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a:hlinkClick r:id="rId2" action="ppaction://hlinksldjump"/>
          </p:cNvPr>
          <p:cNvSpPr>
            <a:spLocks noChangeArrowheads="1"/>
          </p:cNvSpPr>
          <p:nvPr/>
        </p:nvSpPr>
        <p:spPr bwMode="gray">
          <a:xfrm>
            <a:off x="2519838" y="1246474"/>
            <a:ext cx="6750771"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MÔ HÌNH CẤU TRÚC ORACLE SERVER</a:t>
            </a:r>
          </a:p>
        </p:txBody>
      </p:sp>
      <p:sp>
        <p:nvSpPr>
          <p:cNvPr id="7" name="AutoShape 15">
            <a:hlinkClick r:id="rId3" action="ppaction://hlinksldjump"/>
          </p:cNvPr>
          <p:cNvSpPr>
            <a:spLocks noChangeArrowheads="1"/>
          </p:cNvSpPr>
          <p:nvPr/>
        </p:nvSpPr>
        <p:spPr bwMode="gray">
          <a:xfrm>
            <a:off x="2551932" y="2279868"/>
            <a:ext cx="6718678"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CÁC THÀNH PHẦN CHÍNH CỦA ORACLE SERVER</a:t>
            </a:r>
          </a:p>
        </p:txBody>
      </p:sp>
      <p:sp>
        <p:nvSpPr>
          <p:cNvPr id="8" name="AutoShape 17">
            <a:hlinkClick r:id="rId4" action="ppaction://hlinksldjump"/>
          </p:cNvPr>
          <p:cNvSpPr>
            <a:spLocks noChangeArrowheads="1"/>
          </p:cNvSpPr>
          <p:nvPr/>
        </p:nvSpPr>
        <p:spPr bwMode="gray">
          <a:xfrm>
            <a:off x="2519836" y="3269234"/>
            <a:ext cx="6750771"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CẤU TRÚC BỘ NHỚ</a:t>
            </a:r>
          </a:p>
        </p:txBody>
      </p:sp>
      <p:sp>
        <p:nvSpPr>
          <p:cNvPr id="9" name="AutoShape 17">
            <a:hlinkClick r:id="rId5" action="ppaction://hlinksldjump"/>
          </p:cNvPr>
          <p:cNvSpPr>
            <a:spLocks noChangeArrowheads="1"/>
          </p:cNvSpPr>
          <p:nvPr/>
        </p:nvSpPr>
        <p:spPr bwMode="gray">
          <a:xfrm>
            <a:off x="2551932" y="5445456"/>
            <a:ext cx="6718677" cy="689208"/>
          </a:xfrm>
          <a:prstGeom prst="roundRect">
            <a:avLst>
              <a:gd name="adj" fmla="val 11921"/>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path path="circle">
              <a:fillToRect l="100000" t="100000"/>
            </a:path>
            <a:tileRect r="-100000" b="-100000"/>
          </a:gradFill>
          <a:ln w="25400">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CÁC MÔ HÌNH KẾT NỐI ĐẾN ORACLE SERVER</a:t>
            </a:r>
          </a:p>
        </p:txBody>
      </p:sp>
      <p:sp>
        <p:nvSpPr>
          <p:cNvPr id="11" name="AutoShape 17">
            <a:hlinkClick r:id="rId6" action="ppaction://hlinksldjump"/>
          </p:cNvPr>
          <p:cNvSpPr>
            <a:spLocks noChangeArrowheads="1"/>
          </p:cNvSpPr>
          <p:nvPr/>
        </p:nvSpPr>
        <p:spPr bwMode="gray">
          <a:xfrm>
            <a:off x="2535884" y="4391095"/>
            <a:ext cx="6750771"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PHÂN LOẠI PROCESS</a:t>
            </a:r>
          </a:p>
        </p:txBody>
      </p:sp>
    </p:spTree>
    <p:extLst>
      <p:ext uri="{BB962C8B-B14F-4D97-AF65-F5344CB8AC3E}">
        <p14:creationId xmlns:p14="http://schemas.microsoft.com/office/powerpoint/2010/main" val="21281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Phiên làm việc (Session)</a:t>
            </a:r>
            <a:endParaRPr lang="vi-VN"/>
          </a:p>
        </p:txBody>
      </p:sp>
      <p:sp>
        <p:nvSpPr>
          <p:cNvPr id="4" name="Rectangle 3"/>
          <p:cNvSpPr/>
          <p:nvPr/>
        </p:nvSpPr>
        <p:spPr>
          <a:xfrm>
            <a:off x="297496" y="728870"/>
            <a:ext cx="11583128" cy="1938992"/>
          </a:xfrm>
          <a:prstGeom prst="rect">
            <a:avLst/>
          </a:prstGeom>
        </p:spPr>
        <p:txBody>
          <a:bodyPr wrap="square">
            <a:spAutoFit/>
          </a:bodyPr>
          <a:lstStyle/>
          <a:p>
            <a:pPr algn="just">
              <a:buClr>
                <a:srgbClr val="FF0000"/>
              </a:buClr>
              <a:buFont typeface="Arial" panose="020B0604020202020204" pitchFamily="34" charset="0"/>
              <a:buChar char="•"/>
            </a:pPr>
            <a:r>
              <a:rPr lang="vi-VN" sz="2400">
                <a:solidFill>
                  <a:srgbClr val="000000"/>
                </a:solidFill>
                <a:latin typeface="Times New Roman" panose="02020603050405020304" pitchFamily="18" charset="0"/>
                <a:cs typeface="Times New Roman" panose="02020603050405020304" pitchFamily="18" charset="0"/>
              </a:rPr>
              <a:t> Session là một kết nối riêng của một user đến một Oracle server. Session được bắt đầu khi một user xác thực thành công đến một Oracle server, và kết thúc khi user đăng xuất </a:t>
            </a:r>
            <a:r>
              <a:rPr lang="en-US" sz="2400">
                <a:solidFill>
                  <a:srgbClr val="000000"/>
                </a:solidFill>
                <a:latin typeface="Times New Roman" panose="02020603050405020304" pitchFamily="18" charset="0"/>
                <a:cs typeface="Times New Roman" panose="02020603050405020304" pitchFamily="18" charset="0"/>
              </a:rPr>
              <a:t>hoặc bị kết thúc đột ngột.</a:t>
            </a:r>
          </a:p>
          <a:p>
            <a:pPr algn="just">
              <a:buClr>
                <a:srgbClr val="FF0000"/>
              </a:buClr>
              <a:buFont typeface="Arial" panose="020B0604020202020204" pitchFamily="34" charset="0"/>
              <a:buChar char="•"/>
            </a:pPr>
            <a:r>
              <a:rPr lang="en-US" sz="2400" b="0" i="0">
                <a:solidFill>
                  <a:srgbClr val="000000"/>
                </a:solidFill>
                <a:effectLst/>
                <a:latin typeface="Times New Roman" panose="02020603050405020304" pitchFamily="18" charset="0"/>
                <a:cs typeface="Times New Roman" panose="02020603050405020304" pitchFamily="18" charset="0"/>
              </a:rPr>
              <a:t> Từ một máy client (database user), có thể có nhiều kết nối đến Oracle server khi người dùng sử dụng nhiều công cụ hoặc ứng dụng khác nhau đăng nhập vào Oracle server.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546" y="2757762"/>
            <a:ext cx="5753433" cy="3472897"/>
          </a:xfrm>
          <a:prstGeom prst="rect">
            <a:avLst/>
          </a:prstGeom>
        </p:spPr>
      </p:pic>
      <p:sp>
        <p:nvSpPr>
          <p:cNvPr id="6" name="Rectangle 5"/>
          <p:cNvSpPr/>
          <p:nvPr/>
        </p:nvSpPr>
        <p:spPr>
          <a:xfrm>
            <a:off x="4237445" y="6230659"/>
            <a:ext cx="3903633" cy="369332"/>
          </a:xfrm>
          <a:prstGeom prst="rect">
            <a:avLst/>
          </a:prstGeom>
        </p:spPr>
        <p:txBody>
          <a:bodyPr wrap="none">
            <a:spAutoFit/>
          </a:bodyPr>
          <a:lstStyle/>
          <a:p>
            <a:r>
              <a:rPr lang="en-US" b="1" i="1">
                <a:solidFill>
                  <a:srgbClr val="222222"/>
                </a:solidFill>
                <a:latin typeface="Helvetica Neue"/>
              </a:rPr>
              <a:t>One Session for Each Connection</a:t>
            </a:r>
            <a:endParaRPr lang="vi-VN"/>
          </a:p>
        </p:txBody>
      </p:sp>
    </p:spTree>
    <p:extLst>
      <p:ext uri="{BB962C8B-B14F-4D97-AF65-F5344CB8AC3E}">
        <p14:creationId xmlns:p14="http://schemas.microsoft.com/office/powerpoint/2010/main" val="145674182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1. Client – Server</a:t>
            </a:r>
          </a:p>
        </p:txBody>
      </p:sp>
      <p:sp>
        <p:nvSpPr>
          <p:cNvPr id="3" name="Rectangle 2"/>
          <p:cNvSpPr/>
          <p:nvPr/>
        </p:nvSpPr>
        <p:spPr>
          <a:xfrm>
            <a:off x="395934" y="876498"/>
            <a:ext cx="11025809" cy="1569660"/>
          </a:xfrm>
          <a:prstGeom prst="rect">
            <a:avLst/>
          </a:prstGeom>
        </p:spPr>
        <p:txBody>
          <a:bodyPr wrap="square">
            <a:spAutoFit/>
          </a:bodyPr>
          <a:lstStyle/>
          <a:p>
            <a:pPr algn="just">
              <a:buClr>
                <a:srgbClr val="FF0000"/>
              </a:buClr>
            </a:pPr>
            <a:r>
              <a:rPr lang="vi-VN" sz="2400">
                <a:solidFill>
                  <a:srgbClr val="000000"/>
                </a:solidFill>
                <a:latin typeface="Times New Roman" panose="02020603050405020304" pitchFamily="18" charset="0"/>
                <a:cs typeface="Times New Roman" panose="02020603050405020304" pitchFamily="18" charset="0"/>
              </a:rPr>
              <a:t>Chương trình trực quan trên máy tính của bạn và kết nối tới một database </a:t>
            </a:r>
            <a:r>
              <a:rPr lang="vi-VN" sz="2400" b="1">
                <a:solidFill>
                  <a:srgbClr val="000000"/>
                </a:solidFill>
                <a:latin typeface="Times New Roman" panose="02020603050405020304" pitchFamily="18" charset="0"/>
                <a:cs typeface="Times New Roman" panose="02020603050405020304" pitchFamily="18" charset="0"/>
              </a:rPr>
              <a:t>Oracle </a:t>
            </a:r>
            <a:r>
              <a:rPr lang="vi-VN" sz="2400">
                <a:solidFill>
                  <a:srgbClr val="000000"/>
                </a:solidFill>
                <a:latin typeface="Times New Roman" panose="02020603050405020304" pitchFamily="18" charset="0"/>
                <a:cs typeface="Times New Roman" panose="02020603050405020304" pitchFamily="18" charset="0"/>
              </a:rPr>
              <a:t>nằm trên một máy tính khác, bạn cần phải cài đặt </a:t>
            </a:r>
            <a:r>
              <a:rPr lang="vi-VN" sz="2400" b="1" i="1">
                <a:solidFill>
                  <a:srgbClr val="000000"/>
                </a:solidFill>
                <a:latin typeface="Times New Roman" panose="02020603050405020304" pitchFamily="18" charset="0"/>
                <a:cs typeface="Times New Roman" panose="02020603050405020304" pitchFamily="18" charset="0"/>
              </a:rPr>
              <a:t>Oracle Client</a:t>
            </a:r>
            <a:r>
              <a:rPr lang="vi-VN" sz="2400">
                <a:solidFill>
                  <a:srgbClr val="000000"/>
                </a:solidFill>
                <a:latin typeface="Times New Roman" panose="02020603050405020304" pitchFamily="18" charset="0"/>
                <a:cs typeface="Times New Roman" panose="02020603050405020304" pitchFamily="18" charset="0"/>
              </a:rPr>
              <a:t> hoặc cài luôn một </a:t>
            </a:r>
            <a:r>
              <a:rPr lang="vi-VN" sz="2400" b="1" i="1">
                <a:solidFill>
                  <a:srgbClr val="000000"/>
                </a:solidFill>
                <a:latin typeface="Times New Roman" panose="02020603050405020304" pitchFamily="18" charset="0"/>
                <a:cs typeface="Times New Roman" panose="02020603050405020304" pitchFamily="18" charset="0"/>
              </a:rPr>
              <a:t>Oracle Database</a:t>
            </a:r>
            <a:r>
              <a:rPr lang="vi-VN" sz="2400">
                <a:solidFill>
                  <a:srgbClr val="000000"/>
                </a:solidFill>
                <a:latin typeface="Times New Roman" panose="02020603050405020304" pitchFamily="18" charset="0"/>
                <a:cs typeface="Times New Roman" panose="02020603050405020304" pitchFamily="18" charset="0"/>
              </a:rPr>
              <a:t> trên máy tính của mình. Chú ý: </a:t>
            </a:r>
            <a:r>
              <a:rPr lang="vi-VN" sz="2400" b="1">
                <a:solidFill>
                  <a:srgbClr val="000000"/>
                </a:solidFill>
                <a:latin typeface="Times New Roman" panose="02020603050405020304" pitchFamily="18" charset="0"/>
                <a:cs typeface="Times New Roman" panose="02020603050405020304" pitchFamily="18" charset="0"/>
              </a:rPr>
              <a:t>Oracle Database</a:t>
            </a:r>
            <a:r>
              <a:rPr lang="vi-VN" sz="2400">
                <a:solidFill>
                  <a:srgbClr val="000000"/>
                </a:solidFill>
                <a:latin typeface="Times New Roman" panose="02020603050405020304" pitchFamily="18" charset="0"/>
                <a:cs typeface="Times New Roman" panose="02020603050405020304" pitchFamily="18" charset="0"/>
              </a:rPr>
              <a:t> đóng vai trò vừa là server vừa là </a:t>
            </a:r>
            <a:r>
              <a:rPr lang="vi-VN" sz="2400" b="1">
                <a:solidFill>
                  <a:srgbClr val="000000"/>
                </a:solidFill>
                <a:latin typeface="Times New Roman" panose="02020603050405020304" pitchFamily="18" charset="0"/>
                <a:cs typeface="Times New Roman" panose="02020603050405020304" pitchFamily="18" charset="0"/>
              </a:rPr>
              <a:t>Oracle Client</a:t>
            </a:r>
            <a:r>
              <a:rPr lang="vi-VN" sz="2400">
                <a:solidFill>
                  <a:srgbClr val="000000"/>
                </a:solidFill>
                <a:latin typeface="Times New Roman" panose="02020603050405020304" pitchFamily="18" charset="0"/>
                <a:cs typeface="Times New Roman" panose="02020603050405020304" pitchFamily="18" charset="0"/>
              </a:rPr>
              <a:t>.</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87" y="2593787"/>
            <a:ext cx="8380952" cy="3666666"/>
          </a:xfrm>
          <a:prstGeom prst="rect">
            <a:avLst/>
          </a:prstGeom>
        </p:spPr>
      </p:pic>
    </p:spTree>
    <p:extLst>
      <p:ext uri="{BB962C8B-B14F-4D97-AF65-F5344CB8AC3E}">
        <p14:creationId xmlns:p14="http://schemas.microsoft.com/office/powerpoint/2010/main" val="230717447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2. Host – Based</a:t>
            </a:r>
            <a:endParaRPr lang="vi-VN">
              <a:latin typeface="Times New Roman" panose="02020603050405020304" pitchFamily="18" charset="0"/>
              <a:cs typeface="Times New Roman" panose="02020603050405020304" pitchFamily="18" charset="0"/>
            </a:endParaRPr>
          </a:p>
        </p:txBody>
      </p:sp>
      <p:sp>
        <p:nvSpPr>
          <p:cNvPr id="3" name="Rectangle 2"/>
          <p:cNvSpPr/>
          <p:nvPr/>
        </p:nvSpPr>
        <p:spPr>
          <a:xfrm>
            <a:off x="173360" y="1030753"/>
            <a:ext cx="11025809" cy="1200329"/>
          </a:xfrm>
          <a:prstGeom prst="rect">
            <a:avLst/>
          </a:prstGeom>
        </p:spPr>
        <p:txBody>
          <a:bodyPr wrap="square">
            <a:spAutoFit/>
          </a:bodyPr>
          <a:lstStyle/>
          <a:p>
            <a:pPr algn="just">
              <a:buClr>
                <a:srgbClr val="FF0000"/>
              </a:buClr>
            </a:pPr>
            <a:r>
              <a:rPr lang="vi-VN" sz="2400">
                <a:latin typeface="Times New Roman" panose="02020603050405020304" pitchFamily="18" charset="0"/>
                <a:cs typeface="Times New Roman" panose="02020603050405020304" pitchFamily="18" charset="0"/>
              </a:rPr>
              <a:t>Chương trình trực quan nằm trên máy tính của bạn và kết nối tới database </a:t>
            </a:r>
            <a:r>
              <a:rPr lang="vi-VN" sz="2400" b="1">
                <a:latin typeface="Times New Roman" panose="02020603050405020304" pitchFamily="18" charset="0"/>
                <a:cs typeface="Times New Roman" panose="02020603050405020304" pitchFamily="18" charset="0"/>
              </a:rPr>
              <a:t>Oracle </a:t>
            </a:r>
            <a:r>
              <a:rPr lang="vi-VN" sz="2400">
                <a:latin typeface="Times New Roman" panose="02020603050405020304" pitchFamily="18" charset="0"/>
                <a:cs typeface="Times New Roman" panose="02020603050405020304" pitchFamily="18" charset="0"/>
              </a:rPr>
              <a:t>nằm cùng máy tính, lúc đó Database này vừa đóng vai trò là một </a:t>
            </a:r>
            <a:r>
              <a:rPr lang="vi-VN" sz="2400" b="1">
                <a:latin typeface="Times New Roman" panose="02020603050405020304" pitchFamily="18" charset="0"/>
                <a:cs typeface="Times New Roman" panose="02020603050405020304" pitchFamily="18" charset="0"/>
              </a:rPr>
              <a:t>Oracle Server </a:t>
            </a:r>
            <a:r>
              <a:rPr lang="vi-VN" sz="2400">
                <a:latin typeface="Times New Roman" panose="02020603050405020304" pitchFamily="18" charset="0"/>
                <a:cs typeface="Times New Roman" panose="02020603050405020304" pitchFamily="18" charset="0"/>
              </a:rPr>
              <a:t>vừa là </a:t>
            </a:r>
            <a:r>
              <a:rPr lang="vi-VN" sz="2400" b="1">
                <a:latin typeface="Times New Roman" panose="02020603050405020304" pitchFamily="18" charset="0"/>
                <a:cs typeface="Times New Roman" panose="02020603050405020304" pitchFamily="18" charset="0"/>
              </a:rPr>
              <a:t>Oracle Client</a:t>
            </a:r>
            <a:r>
              <a:rPr lang="vi-VN" sz="2400">
                <a:latin typeface="Times New Roman" panose="02020603050405020304" pitchFamily="18" charset="0"/>
                <a:cs typeface="Times New Roman" panose="02020603050405020304" pitchFamily="18" charset="0"/>
              </a:rPr>
              <a:t>. Bạn không cần cài thêm gì khác.</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000" y="2532965"/>
            <a:ext cx="5572125" cy="3667125"/>
          </a:xfrm>
          <a:prstGeom prst="rect">
            <a:avLst/>
          </a:prstGeom>
        </p:spPr>
      </p:pic>
    </p:spTree>
    <p:extLst>
      <p:ext uri="{BB962C8B-B14F-4D97-AF65-F5344CB8AC3E}">
        <p14:creationId xmlns:p14="http://schemas.microsoft.com/office/powerpoint/2010/main" val="413634576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3. Client – Application server – Server (mô hình 3 lớp)</a:t>
            </a:r>
          </a:p>
        </p:txBody>
      </p:sp>
      <p:sp>
        <p:nvSpPr>
          <p:cNvPr id="3" name="Rectangle 2"/>
          <p:cNvSpPr/>
          <p:nvPr/>
        </p:nvSpPr>
        <p:spPr>
          <a:xfrm>
            <a:off x="291546" y="1086727"/>
            <a:ext cx="11025809" cy="1200329"/>
          </a:xfrm>
          <a:prstGeom prst="rect">
            <a:avLst/>
          </a:prstGeom>
        </p:spPr>
        <p:txBody>
          <a:bodyPr wrap="square">
            <a:spAutoFit/>
          </a:bodyPr>
          <a:lstStyle/>
          <a:p>
            <a:pPr algn="just">
              <a:buClr>
                <a:srgbClr val="FF0000"/>
              </a:buClr>
            </a:pPr>
            <a:r>
              <a:rPr lang="vi-VN" sz="2400">
                <a:latin typeface="Times New Roman" panose="02020603050405020304" pitchFamily="18" charset="0"/>
                <a:cs typeface="Times New Roman" panose="02020603050405020304" pitchFamily="18" charset="0"/>
              </a:rPr>
              <a:t>User có thể truy cập vào cơ sở dữ liệu từ máy tính cá nhân của họ (Client) thông qua một ứng dụng máy chủ (application server), nơi sử dụng cho những yêu cầu chạy chương trình.</a:t>
            </a:r>
            <a:endParaRPr lang="vi-VN" sz="2400" b="0" i="0">
              <a:solidFill>
                <a:srgbClr val="000000"/>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013" y="2287056"/>
            <a:ext cx="6896100" cy="3556000"/>
          </a:xfrm>
          <a:prstGeom prst="rect">
            <a:avLst/>
          </a:prstGeom>
        </p:spPr>
      </p:pic>
    </p:spTree>
    <p:extLst>
      <p:ext uri="{BB962C8B-B14F-4D97-AF65-F5344CB8AC3E}">
        <p14:creationId xmlns:p14="http://schemas.microsoft.com/office/powerpoint/2010/main" val="121949070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319132" y="728870"/>
            <a:ext cx="11539862" cy="6109365"/>
          </a:xfrm>
          <a:prstGeom prst="rect">
            <a:avLst/>
          </a:prstGeom>
        </p:spPr>
        <p:txBody>
          <a:bodyPr wrap="square">
            <a:spAutoFit/>
          </a:bodyPr>
          <a:lstStyle/>
          <a:p>
            <a:pPr marL="400050" lvl="2" indent="-171450"/>
            <a:r>
              <a:rPr lang="en-US" altLang="en-US" sz="2300" b="1">
                <a:latin typeface="Times New Roman" panose="02020603050405020304" pitchFamily="18" charset="0"/>
                <a:cs typeface="Times New Roman" panose="02020603050405020304" pitchFamily="18" charset="0"/>
              </a:rPr>
              <a:t>1</a:t>
            </a:r>
            <a:r>
              <a:rPr lang="en-US" altLang="en-US" sz="2300">
                <a:latin typeface="Times New Roman" panose="02020603050405020304" pitchFamily="18" charset="0"/>
                <a:cs typeface="Times New Roman" panose="02020603050405020304" pitchFamily="18" charset="0"/>
              </a:rPr>
              <a:t>	. Which one of the following statements is true?</a:t>
            </a:r>
          </a:p>
          <a:p>
            <a:pPr marL="685800" lvl="3" indent="-171450"/>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An Oracle server is a collection of data consisting of three file types.</a:t>
            </a:r>
          </a:p>
          <a:p>
            <a:pPr marL="685800" lvl="3" indent="-171450"/>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A user establishes a connection with the database by starting an Oracle instance.</a:t>
            </a:r>
          </a:p>
          <a:p>
            <a:pPr marL="685800" lvl="3" indent="-171450"/>
            <a:r>
              <a:rPr lang="en-US" altLang="en-US" sz="2300" b="1">
                <a:latin typeface="Times New Roman" panose="02020603050405020304" pitchFamily="18" charset="0"/>
                <a:cs typeface="Times New Roman" panose="02020603050405020304" pitchFamily="18" charset="0"/>
              </a:rPr>
              <a:t>c	</a:t>
            </a:r>
            <a:r>
              <a:rPr lang="en-US" altLang="en-US" sz="2300">
                <a:latin typeface="Times New Roman" panose="02020603050405020304" pitchFamily="18" charset="0"/>
                <a:cs typeface="Times New Roman" panose="02020603050405020304" pitchFamily="18" charset="0"/>
              </a:rPr>
              <a:t>A connection is a communication pathway between the Oracle server and the Oracle instance.</a:t>
            </a:r>
          </a:p>
          <a:p>
            <a:pPr marL="685800" lvl="3" indent="-171450"/>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A session starts when a user is validated by the Oracle server.</a:t>
            </a:r>
          </a:p>
          <a:p>
            <a:pPr marL="400050" lvl="2" indent="-171450"/>
            <a:r>
              <a:rPr lang="en-US" altLang="en-US" sz="2300" b="1">
                <a:latin typeface="Times New Roman" panose="02020603050405020304" pitchFamily="18" charset="0"/>
                <a:cs typeface="Times New Roman" panose="02020603050405020304" pitchFamily="18" charset="0"/>
              </a:rPr>
              <a:t>2. </a:t>
            </a:r>
            <a:r>
              <a:rPr lang="en-US" altLang="en-US" sz="2300">
                <a:latin typeface="Times New Roman" panose="02020603050405020304" pitchFamily="18" charset="0"/>
                <a:cs typeface="Times New Roman" panose="02020603050405020304" pitchFamily="18" charset="0"/>
              </a:rPr>
              <a:t>Which one of the following memory areas is not part of the SGA?</a:t>
            </a:r>
          </a:p>
          <a:p>
            <a:pPr marL="685800" lvl="3" indent="-171450"/>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Database Buffer Cache</a:t>
            </a:r>
          </a:p>
          <a:p>
            <a:pPr marL="685800" lvl="3" indent="-171450"/>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PGA</a:t>
            </a:r>
          </a:p>
          <a:p>
            <a:pPr marL="685800" lvl="3" indent="-171450"/>
            <a:r>
              <a:rPr lang="en-US" altLang="en-US" sz="2300" b="1">
                <a:latin typeface="Times New Roman" panose="02020603050405020304" pitchFamily="18" charset="0"/>
                <a:cs typeface="Times New Roman" panose="02020603050405020304" pitchFamily="18" charset="0"/>
              </a:rPr>
              <a:t>c</a:t>
            </a:r>
            <a:r>
              <a:rPr lang="en-US" altLang="en-US" sz="2300">
                <a:latin typeface="Times New Roman" panose="02020603050405020304" pitchFamily="18" charset="0"/>
                <a:cs typeface="Times New Roman" panose="02020603050405020304" pitchFamily="18" charset="0"/>
              </a:rPr>
              <a:t>	Redo Log Buffer</a:t>
            </a:r>
          </a:p>
          <a:p>
            <a:pPr marL="685800" lvl="3" indent="-171450"/>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Shared Pool</a:t>
            </a:r>
          </a:p>
          <a:p>
            <a:pPr marL="400050" lvl="2" indent="-171450"/>
            <a:r>
              <a:rPr lang="en-US" altLang="en-US" sz="2300" b="1">
                <a:latin typeface="Times New Roman" panose="02020603050405020304" pitchFamily="18" charset="0"/>
                <a:cs typeface="Times New Roman" panose="02020603050405020304" pitchFamily="18" charset="0"/>
              </a:rPr>
              <a:t>3</a:t>
            </a:r>
            <a:r>
              <a:rPr lang="en-US" altLang="en-US" sz="2300">
                <a:latin typeface="Times New Roman" panose="02020603050405020304" pitchFamily="18" charset="0"/>
                <a:cs typeface="Times New Roman" panose="02020603050405020304" pitchFamily="18" charset="0"/>
              </a:rPr>
              <a:t>. Which three of the following statements are true about the Shared Pool?</a:t>
            </a:r>
          </a:p>
          <a:p>
            <a:pPr marL="685800" lvl="3" indent="-171450"/>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The Shared Pool consists of the Library Cache, Data Dictionary Cache, Shared SQL area, Java Pool, and Large Pool.</a:t>
            </a:r>
          </a:p>
          <a:p>
            <a:pPr marL="685800" lvl="3" indent="-171450"/>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The Shared Pool is used to store the most recently executed SQL statements.</a:t>
            </a:r>
          </a:p>
          <a:p>
            <a:pPr marL="685800" lvl="3" indent="-171450"/>
            <a:r>
              <a:rPr lang="en-US" altLang="en-US" sz="2300" b="1">
                <a:latin typeface="Times New Roman" panose="02020603050405020304" pitchFamily="18" charset="0"/>
                <a:cs typeface="Times New Roman" panose="02020603050405020304" pitchFamily="18" charset="0"/>
              </a:rPr>
              <a:t>c</a:t>
            </a:r>
            <a:r>
              <a:rPr lang="en-US" altLang="en-US" sz="2300">
                <a:latin typeface="Times New Roman" panose="02020603050405020304" pitchFamily="18" charset="0"/>
                <a:cs typeface="Times New Roman" panose="02020603050405020304" pitchFamily="18" charset="0"/>
              </a:rPr>
              <a:t>	The Shared Pool is used for an object that can be shared globally.</a:t>
            </a:r>
          </a:p>
          <a:p>
            <a:pPr marL="685800" lvl="3" indent="-171450"/>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The Library Cache consists of the Shared SQL and Shared PL/SQL areas.</a:t>
            </a:r>
          </a:p>
        </p:txBody>
      </p:sp>
    </p:spTree>
    <p:extLst>
      <p:ext uri="{BB962C8B-B14F-4D97-AF65-F5344CB8AC3E}">
        <p14:creationId xmlns:p14="http://schemas.microsoft.com/office/powerpoint/2010/main" val="2302444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173360" y="939886"/>
            <a:ext cx="11657428" cy="4970591"/>
          </a:xfrm>
          <a:prstGeom prst="rect">
            <a:avLst/>
          </a:prstGeom>
        </p:spPr>
        <p:txBody>
          <a:bodyPr wrap="square">
            <a:spAutoFit/>
          </a:bodyPr>
          <a:lstStyle/>
          <a:p>
            <a:pPr marL="400050" lvl="2" indent="-171450" algn="just"/>
            <a:r>
              <a:rPr lang="en-US" altLang="en-US" sz="2300" b="1">
                <a:latin typeface="Times New Roman" panose="02020603050405020304" pitchFamily="18" charset="0"/>
                <a:cs typeface="Times New Roman" panose="02020603050405020304" pitchFamily="18" charset="0"/>
              </a:rPr>
              <a:t>4</a:t>
            </a:r>
            <a:r>
              <a:rPr lang="en-US" altLang="en-US" sz="2300">
                <a:latin typeface="Times New Roman" panose="02020603050405020304" pitchFamily="18" charset="0"/>
                <a:cs typeface="Times New Roman" panose="02020603050405020304" pitchFamily="18" charset="0"/>
              </a:rPr>
              <a:t>	. Which one of the following memory areas is used to cache the data dictionary information?</a:t>
            </a:r>
          </a:p>
          <a:p>
            <a:pPr marL="685800" lvl="3" indent="-171450" algn="just"/>
            <a:r>
              <a:rPr lang="en-US" altLang="en-US" sz="2300" b="1">
                <a:latin typeface="Times New Roman" panose="02020603050405020304" pitchFamily="18" charset="0"/>
                <a:cs typeface="Times New Roman" panose="02020603050405020304" pitchFamily="18" charset="0"/>
              </a:rPr>
              <a:t>a</a:t>
            </a:r>
            <a:r>
              <a:rPr lang="en-US" altLang="en-US" sz="2300">
                <a:latin typeface="Times New Roman" panose="02020603050405020304" pitchFamily="18" charset="0"/>
                <a:cs typeface="Times New Roman" panose="02020603050405020304" pitchFamily="18" charset="0"/>
              </a:rPr>
              <a:t>	Database Buffer Cache</a:t>
            </a:r>
          </a:p>
          <a:p>
            <a:pPr marL="685800" lvl="3" indent="-171450" algn="just"/>
            <a:r>
              <a:rPr lang="en-US" altLang="en-US" sz="2300" b="1">
                <a:latin typeface="Times New Roman" panose="02020603050405020304" pitchFamily="18" charset="0"/>
                <a:cs typeface="Times New Roman" panose="02020603050405020304" pitchFamily="18" charset="0"/>
              </a:rPr>
              <a:t>b</a:t>
            </a:r>
            <a:r>
              <a:rPr lang="en-US" altLang="en-US" sz="2300">
                <a:latin typeface="Times New Roman" panose="02020603050405020304" pitchFamily="18" charset="0"/>
                <a:cs typeface="Times New Roman" panose="02020603050405020304" pitchFamily="18" charset="0"/>
              </a:rPr>
              <a:t>	PGA</a:t>
            </a:r>
          </a:p>
          <a:p>
            <a:pPr marL="685800" lvl="3" indent="-171450" algn="just"/>
            <a:r>
              <a:rPr lang="en-US" altLang="en-US" sz="2300" b="1">
                <a:latin typeface="Times New Roman" panose="02020603050405020304" pitchFamily="18" charset="0"/>
                <a:cs typeface="Times New Roman" panose="02020603050405020304" pitchFamily="18" charset="0"/>
              </a:rPr>
              <a:t>c</a:t>
            </a:r>
            <a:r>
              <a:rPr lang="en-US" altLang="en-US" sz="2300">
                <a:latin typeface="Times New Roman" panose="02020603050405020304" pitchFamily="18" charset="0"/>
                <a:cs typeface="Times New Roman" panose="02020603050405020304" pitchFamily="18" charset="0"/>
              </a:rPr>
              <a:t>	Redo Log Buffer </a:t>
            </a:r>
          </a:p>
          <a:p>
            <a:pPr marL="685800" lvl="3" indent="-171450" algn="just"/>
            <a:r>
              <a:rPr lang="en-US" altLang="en-US" sz="2300" b="1">
                <a:latin typeface="Times New Roman" panose="02020603050405020304" pitchFamily="18" charset="0"/>
                <a:cs typeface="Times New Roman" panose="02020603050405020304" pitchFamily="18" charset="0"/>
              </a:rPr>
              <a:t>d</a:t>
            </a:r>
            <a:r>
              <a:rPr lang="en-US" altLang="en-US" sz="2300">
                <a:latin typeface="Times New Roman" panose="02020603050405020304" pitchFamily="18" charset="0"/>
                <a:cs typeface="Times New Roman" panose="02020603050405020304" pitchFamily="18" charset="0"/>
              </a:rPr>
              <a:t>	Shared Pool</a:t>
            </a:r>
          </a:p>
          <a:p>
            <a:pPr marL="400050" lvl="2" indent="-171450" algn="just"/>
            <a:endParaRPr lang="en-US" altLang="en-US" b="1">
              <a:latin typeface="Arial" panose="020B0604020202020204" pitchFamily="34" charset="0"/>
            </a:endParaRPr>
          </a:p>
          <a:p>
            <a:pPr marL="400050" lvl="2" indent="-171450" algn="just"/>
            <a:r>
              <a:rPr lang="en-US" altLang="en-US" sz="2300" b="1">
                <a:latin typeface="Times New Roman" panose="02020603050405020304" pitchFamily="18" charset="0"/>
                <a:cs typeface="Times New Roman" panose="02020603050405020304" pitchFamily="18" charset="0"/>
              </a:rPr>
              <a:t>5. </a:t>
            </a:r>
            <a:r>
              <a:rPr lang="en-US" altLang="en-US" sz="2300">
                <a:latin typeface="Times New Roman" panose="02020603050405020304" pitchFamily="18" charset="0"/>
                <a:cs typeface="Times New Roman" panose="02020603050405020304" pitchFamily="18" charset="0"/>
              </a:rPr>
              <a:t>The primary purpose of the Redo Log Buffer is to record all changes to the database data blocks.</a:t>
            </a:r>
          </a:p>
          <a:p>
            <a:pPr marL="685800" lvl="3" indent="-171450" algn="just"/>
            <a:r>
              <a:rPr lang="en-US" altLang="en-US" sz="2300">
                <a:latin typeface="Times New Roman" panose="02020603050405020304" pitchFamily="18" charset="0"/>
                <a:cs typeface="Times New Roman" panose="02020603050405020304" pitchFamily="18" charset="0"/>
              </a:rPr>
              <a:t>a	True</a:t>
            </a:r>
          </a:p>
          <a:p>
            <a:pPr marL="685800" lvl="3" indent="-171450" algn="just"/>
            <a:r>
              <a:rPr lang="en-US" altLang="en-US" sz="2300">
                <a:latin typeface="Times New Roman" panose="02020603050405020304" pitchFamily="18" charset="0"/>
                <a:cs typeface="Times New Roman" panose="02020603050405020304" pitchFamily="18" charset="0"/>
              </a:rPr>
              <a:t>b	False</a:t>
            </a:r>
          </a:p>
          <a:p>
            <a:pPr marL="400050" lvl="2" indent="-171450" algn="just"/>
            <a:r>
              <a:rPr lang="en-US" altLang="en-US" sz="2300" b="1">
                <a:latin typeface="Times New Roman" panose="02020603050405020304" pitchFamily="18" charset="0"/>
                <a:cs typeface="Times New Roman" panose="02020603050405020304" pitchFamily="18" charset="0"/>
              </a:rPr>
              <a:t>6.</a:t>
            </a:r>
            <a:r>
              <a:rPr lang="en-US" altLang="en-US" sz="2300">
                <a:latin typeface="Times New Roman" panose="02020603050405020304" pitchFamily="18" charset="0"/>
                <a:cs typeface="Times New Roman" panose="02020603050405020304" pitchFamily="18" charset="0"/>
              </a:rPr>
              <a:t> The PGA is a memory region that contains data and control information for multiple server processes or multiple background processes.</a:t>
            </a:r>
          </a:p>
          <a:p>
            <a:pPr marL="685800" lvl="3" indent="-171450" algn="just"/>
            <a:r>
              <a:rPr lang="en-US" altLang="en-US" sz="2300">
                <a:latin typeface="Times New Roman" panose="02020603050405020304" pitchFamily="18" charset="0"/>
                <a:cs typeface="Times New Roman" panose="02020603050405020304" pitchFamily="18" charset="0"/>
              </a:rPr>
              <a:t>a	True</a:t>
            </a:r>
          </a:p>
          <a:p>
            <a:pPr marL="685800" lvl="3" indent="-171450" algn="just"/>
            <a:r>
              <a:rPr lang="en-US" altLang="en-US" sz="2300">
                <a:latin typeface="Times New Roman" panose="02020603050405020304" pitchFamily="18" charset="0"/>
                <a:cs typeface="Times New Roman" panose="02020603050405020304" pitchFamily="18" charset="0"/>
              </a:rPr>
              <a:t>b	False</a:t>
            </a:r>
          </a:p>
        </p:txBody>
      </p:sp>
    </p:spTree>
    <p:extLst>
      <p:ext uri="{BB962C8B-B14F-4D97-AF65-F5344CB8AC3E}">
        <p14:creationId xmlns:p14="http://schemas.microsoft.com/office/powerpoint/2010/main" val="3053133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endParaRPr lang="vi-VN"/>
          </a:p>
        </p:txBody>
      </p:sp>
      <p:sp>
        <p:nvSpPr>
          <p:cNvPr id="3" name="Rectangle 2"/>
          <p:cNvSpPr/>
          <p:nvPr/>
        </p:nvSpPr>
        <p:spPr>
          <a:xfrm>
            <a:off x="173360" y="939886"/>
            <a:ext cx="11657428" cy="3631763"/>
          </a:xfrm>
          <a:prstGeom prst="rect">
            <a:avLst/>
          </a:prstGeom>
        </p:spPr>
        <p:txBody>
          <a:bodyPr wrap="square">
            <a:spAutoFit/>
          </a:bodyPr>
          <a:lstStyle/>
          <a:p>
            <a:pPr marL="400050" lvl="2" indent="-171450" algn="just"/>
            <a:r>
              <a:rPr lang="en-US" altLang="en-US" sz="2300" b="1">
                <a:latin typeface="Times New Roman" panose="02020603050405020304" pitchFamily="18" charset="0"/>
                <a:cs typeface="Times New Roman" panose="02020603050405020304" pitchFamily="18" charset="0"/>
              </a:rPr>
              <a:t>7.</a:t>
            </a:r>
            <a:r>
              <a:rPr lang="en-US" altLang="en-US" sz="2300">
                <a:latin typeface="Times New Roman" panose="02020603050405020304" pitchFamily="18" charset="0"/>
                <a:cs typeface="Times New Roman" panose="02020603050405020304" pitchFamily="18" charset="0"/>
              </a:rPr>
              <a:t> Which of the following becomes available when an Oracle instance is started?</a:t>
            </a:r>
          </a:p>
          <a:p>
            <a:pPr marL="685800" lvl="3" indent="-171450" algn="just"/>
            <a:r>
              <a:rPr lang="en-US" altLang="en-US" sz="2300">
                <a:latin typeface="Times New Roman" panose="02020603050405020304" pitchFamily="18" charset="0"/>
                <a:cs typeface="Times New Roman" panose="02020603050405020304" pitchFamily="18" charset="0"/>
              </a:rPr>
              <a:t>a	User process</a:t>
            </a:r>
          </a:p>
          <a:p>
            <a:pPr marL="685800" lvl="3" indent="-171450" algn="just"/>
            <a:r>
              <a:rPr lang="en-US" altLang="en-US" sz="2300">
                <a:latin typeface="Times New Roman" panose="02020603050405020304" pitchFamily="18" charset="0"/>
                <a:cs typeface="Times New Roman" panose="02020603050405020304" pitchFamily="18" charset="0"/>
              </a:rPr>
              <a:t>b	Server process</a:t>
            </a:r>
          </a:p>
          <a:p>
            <a:pPr marL="685800" lvl="3" indent="-171450" algn="just"/>
            <a:r>
              <a:rPr lang="en-US" altLang="en-US" sz="2300">
                <a:latin typeface="Times New Roman" panose="02020603050405020304" pitchFamily="18" charset="0"/>
                <a:cs typeface="Times New Roman" panose="02020603050405020304" pitchFamily="18" charset="0"/>
              </a:rPr>
              <a:t>c	Background processes</a:t>
            </a:r>
          </a:p>
          <a:p>
            <a:pPr marL="400050" lvl="2" indent="-171450" algn="just"/>
            <a:r>
              <a:rPr lang="en-US" altLang="en-US" sz="2300" b="1">
                <a:latin typeface="Times New Roman" panose="02020603050405020304" pitchFamily="18" charset="0"/>
                <a:cs typeface="Times New Roman" panose="02020603050405020304" pitchFamily="18" charset="0"/>
              </a:rPr>
              <a:t>8.</a:t>
            </a:r>
            <a:r>
              <a:rPr lang="en-US" altLang="en-US" sz="2300">
                <a:latin typeface="Times New Roman" panose="02020603050405020304" pitchFamily="18" charset="0"/>
                <a:cs typeface="Times New Roman" panose="02020603050405020304" pitchFamily="18" charset="0"/>
              </a:rPr>
              <a:t> Identify five mandatory background processes.</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a:p>
            <a:pPr lvl="1" algn="just"/>
            <a:r>
              <a:rPr lang="en-US" altLang="en-US" sz="2300">
                <a:latin typeface="Times New Roman" panose="02020603050405020304" pitchFamily="18" charset="0"/>
                <a:cs typeface="Times New Roman" panose="02020603050405020304" pitchFamily="18" charset="0"/>
              </a:rPr>
              <a:t>	________________________________________</a:t>
            </a:r>
          </a:p>
        </p:txBody>
      </p:sp>
    </p:spTree>
    <p:extLst>
      <p:ext uri="{BB962C8B-B14F-4D97-AF65-F5344CB8AC3E}">
        <p14:creationId xmlns:p14="http://schemas.microsoft.com/office/powerpoint/2010/main" val="2933231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hành</a:t>
            </a:r>
          </a:p>
        </p:txBody>
      </p:sp>
      <p:sp>
        <p:nvSpPr>
          <p:cNvPr id="3" name="Rectangle 2"/>
          <p:cNvSpPr/>
          <p:nvPr/>
        </p:nvSpPr>
        <p:spPr>
          <a:xfrm>
            <a:off x="433387" y="1048435"/>
            <a:ext cx="9553575" cy="2092881"/>
          </a:xfrm>
          <a:prstGeom prst="rect">
            <a:avLst/>
          </a:prstGeom>
        </p:spPr>
        <p:txBody>
          <a:bodyPr wrap="square">
            <a:spAutoFit/>
          </a:bodyPr>
          <a:lstStyle/>
          <a:p>
            <a:pPr marL="342900" indent="-342900" fontAlgn="base">
              <a:buAutoNum type="arabicPeriod"/>
            </a:pPr>
            <a:r>
              <a:rPr lang="en-US">
                <a:solidFill>
                  <a:srgbClr val="777777"/>
                </a:solidFill>
                <a:latin typeface="Droid Sans"/>
              </a:rPr>
              <a:t>Dùng SQL Plus, show kích thước SGA (Shared Global Area):</a:t>
            </a:r>
          </a:p>
          <a:p>
            <a:pPr fontAlgn="base"/>
            <a:r>
              <a:rPr lang="en-US" altLang="en-US" sz="2800">
                <a:solidFill>
                  <a:srgbClr val="0000FF"/>
                </a:solidFill>
                <a:latin typeface="inherit"/>
                <a:cs typeface="Courier New" panose="02070309020205020404" pitchFamily="49" charset="0"/>
              </a:rPr>
              <a:t>SQL</a:t>
            </a:r>
            <a:r>
              <a:rPr lang="en-US" altLang="en-US" sz="2800">
                <a:solidFill>
                  <a:srgbClr val="808080"/>
                </a:solidFill>
                <a:latin typeface="inherit"/>
                <a:cs typeface="Courier New" panose="02070309020205020404" pitchFamily="49" charset="0"/>
              </a:rPr>
              <a:t>&gt; </a:t>
            </a:r>
            <a:r>
              <a:rPr lang="en-US" altLang="en-US" sz="2800">
                <a:solidFill>
                  <a:srgbClr val="777777"/>
                </a:solidFill>
                <a:latin typeface="Courier New" panose="02070309020205020404" pitchFamily="49" charset="0"/>
                <a:cs typeface="Courier New" panose="02070309020205020404" pitchFamily="49" charset="0"/>
              </a:rPr>
              <a:t>show sga</a:t>
            </a:r>
            <a:r>
              <a:rPr lang="en-US" altLang="en-US" sz="2800"/>
              <a:t> </a:t>
            </a:r>
          </a:p>
          <a:p>
            <a:pPr fontAlgn="base"/>
            <a:r>
              <a:rPr lang="en-US" altLang="en-US" sz="2800">
                <a:latin typeface="Arial" panose="020B0604020202020204" pitchFamily="34" charset="0"/>
              </a:rPr>
              <a:t>2. Hiển thị kích thước của shared_pool, database_buffer, redo_buffer trong file tham số.</a:t>
            </a:r>
          </a:p>
          <a:p>
            <a:pPr fontAlgn="base"/>
            <a:r>
              <a:rPr lang="en-US" altLang="en-US" sz="2800">
                <a:latin typeface="Arial" panose="020B0604020202020204" pitchFamily="34" charset="0"/>
              </a:rPr>
              <a:t>Thay đổi kích thước của shared_pool thành 32M</a:t>
            </a:r>
            <a:endParaRPr lang="en-US" altLang="en-US" sz="1400">
              <a:latin typeface="Arial" panose="020B0604020202020204" pitchFamily="34" charset="0"/>
            </a:endParaRPr>
          </a:p>
        </p:txBody>
      </p:sp>
      <p:sp>
        <p:nvSpPr>
          <p:cNvPr id="5" name="Rectangle 2"/>
          <p:cNvSpPr>
            <a:spLocks noChangeArrowheads="1"/>
          </p:cNvSpPr>
          <p:nvPr/>
        </p:nvSpPr>
        <p:spPr bwMode="auto">
          <a:xfrm>
            <a:off x="0" y="-440"/>
            <a:ext cx="65" cy="458081"/>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45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306417" y="5055705"/>
            <a:ext cx="1219200" cy="838200"/>
            <a:chOff x="720" y="3168"/>
            <a:chExt cx="768" cy="528"/>
          </a:xfrm>
        </p:grpSpPr>
        <p:grpSp>
          <p:nvGrpSpPr>
            <p:cNvPr id="5" name="Group 3"/>
            <p:cNvGrpSpPr>
              <a:grpSpLocks/>
            </p:cNvGrpSpPr>
            <p:nvPr/>
          </p:nvGrpSpPr>
          <p:grpSpPr bwMode="auto">
            <a:xfrm>
              <a:off x="720" y="3168"/>
              <a:ext cx="768" cy="528"/>
              <a:chOff x="288" y="2982"/>
              <a:chExt cx="532" cy="412"/>
            </a:xfrm>
          </p:grpSpPr>
          <p:sp>
            <p:nvSpPr>
              <p:cNvPr id="7" name="Rectangle 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8" name="Oval 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9" name="Oval 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6" name="Rectangle 7"/>
            <p:cNvSpPr>
              <a:spLocks noChangeArrowheads="1"/>
            </p:cNvSpPr>
            <p:nvPr/>
          </p:nvSpPr>
          <p:spPr bwMode="auto">
            <a:xfrm>
              <a:off x="764" y="3311"/>
              <a:ext cx="68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Password</a:t>
              </a:r>
            </a:p>
            <a:p>
              <a:pPr algn="ctr">
                <a:spcBef>
                  <a:spcPct val="0"/>
                </a:spcBef>
                <a:buClrTx/>
                <a:buFontTx/>
                <a:buNone/>
              </a:pPr>
              <a:r>
                <a:rPr lang="en-US" altLang="en-US" sz="1400"/>
                <a:t>file</a:t>
              </a:r>
            </a:p>
          </p:txBody>
        </p:sp>
      </p:grpSp>
      <p:grpSp>
        <p:nvGrpSpPr>
          <p:cNvPr id="10" name="Group 8"/>
          <p:cNvGrpSpPr>
            <a:grpSpLocks/>
          </p:cNvGrpSpPr>
          <p:nvPr/>
        </p:nvGrpSpPr>
        <p:grpSpPr bwMode="auto">
          <a:xfrm>
            <a:off x="6367117" y="3565043"/>
            <a:ext cx="207963" cy="990600"/>
            <a:chOff x="3148" y="2229"/>
            <a:chExt cx="131" cy="624"/>
          </a:xfrm>
        </p:grpSpPr>
        <p:sp>
          <p:nvSpPr>
            <p:cNvPr id="11" name="Line 9"/>
            <p:cNvSpPr>
              <a:spLocks noChangeShapeType="1"/>
            </p:cNvSpPr>
            <p:nvPr/>
          </p:nvSpPr>
          <p:spPr bwMode="auto">
            <a:xfrm rot="5400000">
              <a:off x="3057" y="263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0"/>
            <p:cNvSpPr>
              <a:spLocks noChangeShapeType="1"/>
            </p:cNvSpPr>
            <p:nvPr/>
          </p:nvSpPr>
          <p:spPr bwMode="auto">
            <a:xfrm rot="16200000" flipV="1">
              <a:off x="2926" y="245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3" name="Line 11"/>
          <p:cNvSpPr>
            <a:spLocks noChangeShapeType="1"/>
          </p:cNvSpPr>
          <p:nvPr/>
        </p:nvSpPr>
        <p:spPr bwMode="auto">
          <a:xfrm flipH="1" flipV="1">
            <a:off x="3303242" y="2874480"/>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Line 12"/>
          <p:cNvSpPr>
            <a:spLocks noChangeShapeType="1"/>
          </p:cNvSpPr>
          <p:nvPr/>
        </p:nvSpPr>
        <p:spPr bwMode="auto">
          <a:xfrm rot="16200000" flipV="1">
            <a:off x="2607917" y="2106130"/>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Rectangle 14"/>
          <p:cNvSpPr>
            <a:spLocks noChangeArrowheads="1"/>
          </p:cNvSpPr>
          <p:nvPr/>
        </p:nvSpPr>
        <p:spPr bwMode="blackWhite">
          <a:xfrm>
            <a:off x="4012855" y="1188555"/>
            <a:ext cx="4949825"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6" name="Rectangle 15"/>
          <p:cNvSpPr>
            <a:spLocks noChangeArrowheads="1"/>
          </p:cNvSpPr>
          <p:nvPr/>
        </p:nvSpPr>
        <p:spPr bwMode="blackWhite">
          <a:xfrm>
            <a:off x="4043017" y="1507643"/>
            <a:ext cx="48037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7" name="Rectangle 16"/>
          <p:cNvSpPr>
            <a:spLocks noChangeArrowheads="1"/>
          </p:cNvSpPr>
          <p:nvPr/>
        </p:nvSpPr>
        <p:spPr bwMode="blackWhite">
          <a:xfrm>
            <a:off x="7397405" y="1950555"/>
            <a:ext cx="1325562" cy="792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Redo Log</a:t>
            </a:r>
            <a:br>
              <a:rPr lang="en-US" altLang="en-US" sz="1400"/>
            </a:br>
            <a:r>
              <a:rPr lang="en-US" altLang="en-US" sz="1400"/>
              <a:t>Buffer</a:t>
            </a:r>
          </a:p>
        </p:txBody>
      </p:sp>
      <p:sp>
        <p:nvSpPr>
          <p:cNvPr id="18" name="Rectangle 17"/>
          <p:cNvSpPr>
            <a:spLocks noChangeArrowheads="1"/>
          </p:cNvSpPr>
          <p:nvPr/>
        </p:nvSpPr>
        <p:spPr bwMode="blackWhite">
          <a:xfrm>
            <a:off x="4150967" y="1601305"/>
            <a:ext cx="1573213"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Shared Pool</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9" name="Rectangle 18"/>
          <p:cNvSpPr>
            <a:spLocks noChangeArrowheads="1"/>
          </p:cNvSpPr>
          <p:nvPr/>
        </p:nvSpPr>
        <p:spPr bwMode="blackWhite">
          <a:xfrm>
            <a:off x="4271617" y="2637943"/>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 Dictionary</a:t>
            </a:r>
            <a:br>
              <a:rPr lang="en-US" altLang="en-US" sz="1400"/>
            </a:br>
            <a:r>
              <a:rPr lang="en-US" altLang="en-US" sz="1400"/>
              <a:t>Cache</a:t>
            </a:r>
          </a:p>
        </p:txBody>
      </p:sp>
      <p:sp>
        <p:nvSpPr>
          <p:cNvPr id="20" name="Rectangle 19"/>
          <p:cNvSpPr>
            <a:spLocks noChangeArrowheads="1"/>
          </p:cNvSpPr>
          <p:nvPr/>
        </p:nvSpPr>
        <p:spPr bwMode="blackWhite">
          <a:xfrm>
            <a:off x="4271617" y="2029930"/>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Library</a:t>
            </a:r>
          </a:p>
          <a:p>
            <a:pPr algn="ctr">
              <a:lnSpc>
                <a:spcPct val="95000"/>
              </a:lnSpc>
              <a:spcBef>
                <a:spcPct val="0"/>
              </a:spcBef>
              <a:buClrTx/>
              <a:buFontTx/>
              <a:buNone/>
            </a:pPr>
            <a:r>
              <a:rPr lang="en-US" altLang="en-US" sz="1400"/>
              <a:t>Cache</a:t>
            </a:r>
          </a:p>
        </p:txBody>
      </p:sp>
      <p:sp>
        <p:nvSpPr>
          <p:cNvPr id="21" name="Oval 20"/>
          <p:cNvSpPr>
            <a:spLocks noChangeArrowheads="1"/>
          </p:cNvSpPr>
          <p:nvPr/>
        </p:nvSpPr>
        <p:spPr bwMode="blackWhite">
          <a:xfrm>
            <a:off x="5706717"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22" name="Oval 21"/>
          <p:cNvSpPr>
            <a:spLocks noChangeArrowheads="1"/>
          </p:cNvSpPr>
          <p:nvPr/>
        </p:nvSpPr>
        <p:spPr bwMode="blackWhite">
          <a:xfrm>
            <a:off x="4898680"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23" name="Oval 22"/>
          <p:cNvSpPr>
            <a:spLocks noChangeArrowheads="1"/>
          </p:cNvSpPr>
          <p:nvPr/>
        </p:nvSpPr>
        <p:spPr bwMode="blackWhite">
          <a:xfrm>
            <a:off x="4093817"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24" name="Oval 23"/>
          <p:cNvSpPr>
            <a:spLocks noChangeArrowheads="1"/>
          </p:cNvSpPr>
          <p:nvPr/>
        </p:nvSpPr>
        <p:spPr bwMode="blackWhite">
          <a:xfrm>
            <a:off x="7306917" y="3374543"/>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25" name="Oval 24"/>
          <p:cNvSpPr>
            <a:spLocks noChangeArrowheads="1"/>
          </p:cNvSpPr>
          <p:nvPr/>
        </p:nvSpPr>
        <p:spPr bwMode="blackWhite">
          <a:xfrm>
            <a:off x="6497292" y="3374543"/>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
        <p:nvSpPr>
          <p:cNvPr id="26" name="Oval 25"/>
          <p:cNvSpPr>
            <a:spLocks noChangeArrowheads="1"/>
          </p:cNvSpPr>
          <p:nvPr/>
        </p:nvSpPr>
        <p:spPr bwMode="blackWhite">
          <a:xfrm>
            <a:off x="8121305" y="3374543"/>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Others</a:t>
            </a:r>
          </a:p>
        </p:txBody>
      </p:sp>
      <p:sp>
        <p:nvSpPr>
          <p:cNvPr id="27" name="Oval 26"/>
          <p:cNvSpPr>
            <a:spLocks noChangeArrowheads="1"/>
          </p:cNvSpPr>
          <p:nvPr/>
        </p:nvSpPr>
        <p:spPr bwMode="blackWhite">
          <a:xfrm>
            <a:off x="2315817" y="1261580"/>
            <a:ext cx="1295400" cy="76200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User</a:t>
            </a:r>
            <a:br>
              <a:rPr lang="en-US" altLang="en-US" sz="1400"/>
            </a:br>
            <a:r>
              <a:rPr lang="en-US" altLang="en-US" sz="1400"/>
              <a:t>process</a:t>
            </a:r>
          </a:p>
        </p:txBody>
      </p:sp>
      <p:sp>
        <p:nvSpPr>
          <p:cNvPr id="28" name="Oval 27"/>
          <p:cNvSpPr>
            <a:spLocks noChangeArrowheads="1"/>
          </p:cNvSpPr>
          <p:nvPr/>
        </p:nvSpPr>
        <p:spPr bwMode="blackWhite">
          <a:xfrm>
            <a:off x="2320580" y="2472843"/>
            <a:ext cx="1295400" cy="762000"/>
          </a:xfrm>
          <a:prstGeom prst="ellipse">
            <a:avLst/>
          </a:prstGeom>
          <a:solidFill>
            <a:srgbClr val="FF9BCE"/>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Server</a:t>
            </a:r>
            <a:br>
              <a:rPr lang="en-US" altLang="en-US" sz="1400"/>
            </a:br>
            <a:r>
              <a:rPr lang="en-US" altLang="en-US" sz="1400"/>
              <a:t>process</a:t>
            </a:r>
          </a:p>
        </p:txBody>
      </p:sp>
      <p:sp>
        <p:nvSpPr>
          <p:cNvPr id="29" name="Rectangle 28"/>
          <p:cNvSpPr>
            <a:spLocks noChangeArrowheads="1"/>
          </p:cNvSpPr>
          <p:nvPr/>
        </p:nvSpPr>
        <p:spPr bwMode="auto">
          <a:xfrm>
            <a:off x="3147667" y="3111018"/>
            <a:ext cx="592138" cy="311150"/>
          </a:xfrm>
          <a:prstGeom prst="rect">
            <a:avLst/>
          </a:prstGeom>
          <a:solidFill>
            <a:srgbClr val="95CAFF"/>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altLang="en-US" sz="1400"/>
              <a:t>PGA</a:t>
            </a:r>
          </a:p>
        </p:txBody>
      </p:sp>
      <p:sp>
        <p:nvSpPr>
          <p:cNvPr id="30" name="Rectangle 29"/>
          <p:cNvSpPr>
            <a:spLocks noChangeArrowheads="1"/>
          </p:cNvSpPr>
          <p:nvPr/>
        </p:nvSpPr>
        <p:spPr bwMode="blackWhite">
          <a:xfrm>
            <a:off x="4678017" y="4303230"/>
            <a:ext cx="3289300" cy="1839913"/>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a:p>
        </p:txBody>
      </p:sp>
      <p:grpSp>
        <p:nvGrpSpPr>
          <p:cNvPr id="31" name="Group 30"/>
          <p:cNvGrpSpPr>
            <a:grpSpLocks/>
          </p:cNvGrpSpPr>
          <p:nvPr/>
        </p:nvGrpSpPr>
        <p:grpSpPr bwMode="auto">
          <a:xfrm>
            <a:off x="5955955" y="4903305"/>
            <a:ext cx="912812" cy="654050"/>
            <a:chOff x="1070" y="1910"/>
            <a:chExt cx="532" cy="412"/>
          </a:xfrm>
        </p:grpSpPr>
        <p:sp>
          <p:nvSpPr>
            <p:cNvPr id="32"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35" name="Group 34"/>
          <p:cNvGrpSpPr>
            <a:grpSpLocks/>
          </p:cNvGrpSpPr>
          <p:nvPr/>
        </p:nvGrpSpPr>
        <p:grpSpPr bwMode="auto">
          <a:xfrm>
            <a:off x="5955955" y="4350855"/>
            <a:ext cx="912812" cy="654050"/>
            <a:chOff x="1070" y="1910"/>
            <a:chExt cx="532" cy="412"/>
          </a:xfrm>
        </p:grpSpPr>
        <p:sp>
          <p:nvSpPr>
            <p:cNvPr id="36"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7"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39" name="Group 38"/>
          <p:cNvGrpSpPr>
            <a:grpSpLocks/>
          </p:cNvGrpSpPr>
          <p:nvPr/>
        </p:nvGrpSpPr>
        <p:grpSpPr bwMode="auto">
          <a:xfrm>
            <a:off x="4830417" y="5430355"/>
            <a:ext cx="990600" cy="654050"/>
            <a:chOff x="1070" y="1910"/>
            <a:chExt cx="532" cy="412"/>
          </a:xfrm>
        </p:grpSpPr>
        <p:sp>
          <p:nvSpPr>
            <p:cNvPr id="40"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43" name="Group 42"/>
          <p:cNvGrpSpPr>
            <a:grpSpLocks/>
          </p:cNvGrpSpPr>
          <p:nvPr/>
        </p:nvGrpSpPr>
        <p:grpSpPr bwMode="auto">
          <a:xfrm>
            <a:off x="4830417" y="4895368"/>
            <a:ext cx="990600" cy="654050"/>
            <a:chOff x="1070" y="1910"/>
            <a:chExt cx="532" cy="412"/>
          </a:xfrm>
        </p:grpSpPr>
        <p:sp>
          <p:nvSpPr>
            <p:cNvPr id="44"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6"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47" name="Group 46"/>
          <p:cNvGrpSpPr>
            <a:grpSpLocks/>
          </p:cNvGrpSpPr>
          <p:nvPr/>
        </p:nvGrpSpPr>
        <p:grpSpPr bwMode="auto">
          <a:xfrm>
            <a:off x="4832005" y="4350855"/>
            <a:ext cx="989012" cy="654050"/>
            <a:chOff x="1070" y="1910"/>
            <a:chExt cx="532" cy="412"/>
          </a:xfrm>
        </p:grpSpPr>
        <p:sp>
          <p:nvSpPr>
            <p:cNvPr id="48" name="Rectangle 4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9" name="Oval 4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4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1" name="Rectangle 50"/>
          <p:cNvSpPr>
            <a:spLocks noChangeArrowheads="1"/>
          </p:cNvSpPr>
          <p:nvPr/>
        </p:nvSpPr>
        <p:spPr bwMode="auto">
          <a:xfrm>
            <a:off x="5827367" y="4555643"/>
            <a:ext cx="1169988" cy="40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Control files</a:t>
            </a:r>
          </a:p>
        </p:txBody>
      </p:sp>
      <p:sp>
        <p:nvSpPr>
          <p:cNvPr id="52" name="Rectangle 51"/>
          <p:cNvSpPr>
            <a:spLocks noChangeArrowheads="1"/>
          </p:cNvSpPr>
          <p:nvPr/>
        </p:nvSpPr>
        <p:spPr bwMode="auto">
          <a:xfrm>
            <a:off x="4716117" y="4593743"/>
            <a:ext cx="1219200" cy="51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Data</a:t>
            </a:r>
          </a:p>
          <a:p>
            <a:pPr algn="ctr">
              <a:lnSpc>
                <a:spcPct val="70000"/>
              </a:lnSpc>
              <a:spcBef>
                <a:spcPct val="50000"/>
              </a:spcBef>
              <a:buClrTx/>
              <a:buFontTx/>
              <a:buNone/>
            </a:pPr>
            <a:r>
              <a:rPr lang="en-US" altLang="en-US" sz="1400"/>
              <a:t>files </a:t>
            </a:r>
          </a:p>
        </p:txBody>
      </p:sp>
      <p:sp>
        <p:nvSpPr>
          <p:cNvPr id="53" name="Rectangle 52"/>
          <p:cNvSpPr>
            <a:spLocks noChangeArrowheads="1"/>
          </p:cNvSpPr>
          <p:nvPr/>
        </p:nvSpPr>
        <p:spPr bwMode="auto">
          <a:xfrm>
            <a:off x="6705512" y="5751030"/>
            <a:ext cx="1259961"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a:t>Database</a:t>
            </a:r>
          </a:p>
        </p:txBody>
      </p:sp>
      <p:grpSp>
        <p:nvGrpSpPr>
          <p:cNvPr id="54" name="Group 53"/>
          <p:cNvGrpSpPr>
            <a:grpSpLocks/>
          </p:cNvGrpSpPr>
          <p:nvPr/>
        </p:nvGrpSpPr>
        <p:grpSpPr bwMode="auto">
          <a:xfrm>
            <a:off x="6983067" y="4896955"/>
            <a:ext cx="912813" cy="654050"/>
            <a:chOff x="1070" y="1910"/>
            <a:chExt cx="532" cy="412"/>
          </a:xfrm>
        </p:grpSpPr>
        <p:sp>
          <p:nvSpPr>
            <p:cNvPr id="55" name="Rectangle 54"/>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55"/>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7" name="Oval 56"/>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8" name="Rectangle 57"/>
          <p:cNvSpPr>
            <a:spLocks noChangeArrowheads="1"/>
          </p:cNvSpPr>
          <p:nvPr/>
        </p:nvSpPr>
        <p:spPr bwMode="blackWhite">
          <a:xfrm>
            <a:off x="5838480" y="1947380"/>
            <a:ext cx="1511300" cy="9080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Database</a:t>
            </a:r>
            <a:br>
              <a:rPr lang="en-US" altLang="en-US" sz="1400"/>
            </a:br>
            <a:r>
              <a:rPr lang="en-US" altLang="en-US" sz="1400"/>
              <a:t>Buffer Cache</a:t>
            </a:r>
          </a:p>
        </p:txBody>
      </p:sp>
      <p:grpSp>
        <p:nvGrpSpPr>
          <p:cNvPr id="59" name="Group 58"/>
          <p:cNvGrpSpPr>
            <a:grpSpLocks/>
          </p:cNvGrpSpPr>
          <p:nvPr/>
        </p:nvGrpSpPr>
        <p:grpSpPr bwMode="auto">
          <a:xfrm>
            <a:off x="6983067" y="4379430"/>
            <a:ext cx="912813" cy="654050"/>
            <a:chOff x="1070" y="1910"/>
            <a:chExt cx="532" cy="412"/>
          </a:xfrm>
        </p:grpSpPr>
        <p:sp>
          <p:nvSpPr>
            <p:cNvPr id="60" name="Rectangle 5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1" name="Oval 6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2" name="Oval 6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63" name="Rectangle 62"/>
          <p:cNvSpPr>
            <a:spLocks noChangeArrowheads="1"/>
          </p:cNvSpPr>
          <p:nvPr/>
        </p:nvSpPr>
        <p:spPr bwMode="auto">
          <a:xfrm>
            <a:off x="6964017" y="4598505"/>
            <a:ext cx="1042988" cy="40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400"/>
              <a:t>Redo Log files</a:t>
            </a:r>
          </a:p>
        </p:txBody>
      </p:sp>
      <p:sp>
        <p:nvSpPr>
          <p:cNvPr id="64" name="Rectangle 63"/>
          <p:cNvSpPr>
            <a:spLocks noChangeArrowheads="1"/>
          </p:cNvSpPr>
          <p:nvPr/>
        </p:nvSpPr>
        <p:spPr bwMode="blackWhite">
          <a:xfrm>
            <a:off x="5924205" y="2901468"/>
            <a:ext cx="1339850" cy="32861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Java Pool</a:t>
            </a:r>
          </a:p>
        </p:txBody>
      </p:sp>
      <p:sp>
        <p:nvSpPr>
          <p:cNvPr id="65" name="Rectangle 64"/>
          <p:cNvSpPr>
            <a:spLocks noChangeArrowheads="1"/>
          </p:cNvSpPr>
          <p:nvPr/>
        </p:nvSpPr>
        <p:spPr bwMode="blackWhite">
          <a:xfrm>
            <a:off x="7411692" y="2850668"/>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Large Pool</a:t>
            </a:r>
          </a:p>
        </p:txBody>
      </p:sp>
      <p:grpSp>
        <p:nvGrpSpPr>
          <p:cNvPr id="66" name="Group 65"/>
          <p:cNvGrpSpPr>
            <a:grpSpLocks/>
          </p:cNvGrpSpPr>
          <p:nvPr/>
        </p:nvGrpSpPr>
        <p:grpSpPr bwMode="auto">
          <a:xfrm>
            <a:off x="3295305" y="4369905"/>
            <a:ext cx="1219200" cy="838200"/>
            <a:chOff x="288" y="2982"/>
            <a:chExt cx="532" cy="412"/>
          </a:xfrm>
        </p:grpSpPr>
        <p:sp>
          <p:nvSpPr>
            <p:cNvPr id="67" name="Rectangle 6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8" name="Oval 6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9" name="Oval 6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70" name="Rectangle 69"/>
          <p:cNvSpPr>
            <a:spLocks noChangeArrowheads="1"/>
          </p:cNvSpPr>
          <p:nvPr/>
        </p:nvSpPr>
        <p:spPr bwMode="auto">
          <a:xfrm>
            <a:off x="3301037" y="4674705"/>
            <a:ext cx="1112485"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Parameter</a:t>
            </a:r>
          </a:p>
          <a:p>
            <a:pPr algn="ctr">
              <a:spcBef>
                <a:spcPct val="0"/>
              </a:spcBef>
              <a:buClrTx/>
              <a:buFontTx/>
              <a:buNone/>
            </a:pPr>
            <a:r>
              <a:rPr lang="en-US" altLang="en-US" sz="1400"/>
              <a:t>file</a:t>
            </a:r>
          </a:p>
        </p:txBody>
      </p:sp>
      <p:grpSp>
        <p:nvGrpSpPr>
          <p:cNvPr id="71" name="Group 70"/>
          <p:cNvGrpSpPr>
            <a:grpSpLocks/>
          </p:cNvGrpSpPr>
          <p:nvPr/>
        </p:nvGrpSpPr>
        <p:grpSpPr bwMode="auto">
          <a:xfrm>
            <a:off x="8254655" y="4446105"/>
            <a:ext cx="1219200" cy="838200"/>
            <a:chOff x="288" y="2982"/>
            <a:chExt cx="532" cy="412"/>
          </a:xfrm>
        </p:grpSpPr>
        <p:sp>
          <p:nvSpPr>
            <p:cNvPr id="72" name="Rectangle 7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73" name="Oval 7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74" name="Oval 7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75" name="Rectangle 74"/>
          <p:cNvSpPr>
            <a:spLocks noChangeArrowheads="1"/>
          </p:cNvSpPr>
          <p:nvPr/>
        </p:nvSpPr>
        <p:spPr bwMode="auto">
          <a:xfrm>
            <a:off x="8330540" y="4750905"/>
            <a:ext cx="1049968"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400"/>
              <a:t>Archived </a:t>
            </a:r>
          </a:p>
          <a:p>
            <a:pPr algn="ctr">
              <a:spcBef>
                <a:spcPct val="0"/>
              </a:spcBef>
              <a:buClrTx/>
              <a:buFontTx/>
              <a:buNone/>
            </a:pPr>
            <a:r>
              <a:rPr lang="en-US" altLang="en-US" sz="1400"/>
              <a:t>Log files</a:t>
            </a:r>
          </a:p>
        </p:txBody>
      </p:sp>
      <p:sp>
        <p:nvSpPr>
          <p:cNvPr id="3" name="Title 2"/>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MÔ HÌNH CẤU TRÚC ORACLE SERVER</a:t>
            </a:r>
            <a:endParaRPr lang="vi-VN"/>
          </a:p>
        </p:txBody>
      </p:sp>
    </p:spTree>
    <p:extLst>
      <p:ext uri="{BB962C8B-B14F-4D97-AF65-F5344CB8AC3E}">
        <p14:creationId xmlns:p14="http://schemas.microsoft.com/office/powerpoint/2010/main" val="693646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685983" fontAlgn="base">
              <a:spcAft>
                <a:spcPct val="0"/>
              </a:spcAft>
              <a:defRPr/>
            </a:pPr>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CÁC THÀNH PHẦN CHÍNH CỦA ORACLE SERVER</a:t>
            </a:r>
          </a:p>
        </p:txBody>
      </p:sp>
      <p:sp>
        <p:nvSpPr>
          <p:cNvPr id="3" name="Rectangle 2"/>
          <p:cNvSpPr/>
          <p:nvPr/>
        </p:nvSpPr>
        <p:spPr>
          <a:xfrm>
            <a:off x="544513" y="1076663"/>
            <a:ext cx="11201400" cy="1133515"/>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vi-VN" sz="2400">
                <a:latin typeface="Times New Roman" panose="02020603050405020304" pitchFamily="18" charset="0"/>
                <a:ea typeface="Arial" panose="020B0604020202020204" pitchFamily="34" charset="0"/>
              </a:rPr>
              <a:t>Là tập hợp các file, tiến trình (processes) và cấu trúc bộ nhớ trong Oracle Server. </a:t>
            </a:r>
          </a:p>
          <a:p>
            <a:pPr marL="342900" indent="-342900" algn="just">
              <a:lnSpc>
                <a:spcPct val="150000"/>
              </a:lnSpc>
              <a:buClr>
                <a:srgbClr val="FF0000"/>
              </a:buClr>
              <a:buFont typeface="Arial" panose="020B0604020202020204" pitchFamily="34" charset="0"/>
              <a:buChar char="•"/>
            </a:pPr>
            <a:r>
              <a:rPr lang="vi-VN" sz="2400">
                <a:latin typeface="Times New Roman" panose="02020603050405020304" pitchFamily="18" charset="0"/>
                <a:ea typeface="Arial" panose="020B0604020202020204" pitchFamily="34" charset="0"/>
              </a:rPr>
              <a:t>Oracle Server bao gồm 2 thành phần chính là: Oracle Instance và Oracle Database. </a:t>
            </a:r>
            <a:endParaRPr lang="vi-VN" sz="2400"/>
          </a:p>
        </p:txBody>
      </p:sp>
      <p:sp>
        <p:nvSpPr>
          <p:cNvPr id="5" name="Rectangle 2"/>
          <p:cNvSpPr txBox="1">
            <a:spLocks noChangeArrowheads="1"/>
          </p:cNvSpPr>
          <p:nvPr/>
        </p:nvSpPr>
        <p:spPr>
          <a:xfrm>
            <a:off x="379829" y="371953"/>
            <a:ext cx="3221500" cy="876300"/>
          </a:xfrm>
          <a:prstGeom prst="rect">
            <a:avLst/>
          </a:prstGeom>
        </p:spPr>
        <p:txBody>
          <a:bodyPr vert="horz" lIns="91440" tIns="45720" rIns="91440" bIns="45720" rtlCol="0" anchor="b">
            <a:normAutofit fontScale="85000" lnSpcReduction="10000"/>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anose="05000000000000000000" pitchFamily="2" charset="2"/>
              <a:buChar char="v"/>
            </a:pPr>
            <a:r>
              <a:rPr lang="en-US" altLang="en-US">
                <a:solidFill>
                  <a:schemeClr val="tx1"/>
                </a:solidFill>
                <a:latin typeface="Times New Roman" panose="02020603050405020304" pitchFamily="18" charset="0"/>
                <a:cs typeface="Times New Roman" panose="02020603050405020304" pitchFamily="18" charset="0"/>
              </a:rPr>
              <a:t>Oracle server:</a:t>
            </a:r>
            <a:endParaRPr lang="en-US" altLang="en-US"/>
          </a:p>
        </p:txBody>
      </p:sp>
      <p:sp>
        <p:nvSpPr>
          <p:cNvPr id="218" name="Freeform 4"/>
          <p:cNvSpPr>
            <a:spLocks/>
          </p:cNvSpPr>
          <p:nvPr/>
        </p:nvSpPr>
        <p:spPr bwMode="auto">
          <a:xfrm>
            <a:off x="4492762" y="4547108"/>
            <a:ext cx="2590800" cy="679450"/>
          </a:xfrm>
          <a:custGeom>
            <a:avLst/>
            <a:gdLst>
              <a:gd name="T0" fmla="*/ 969963 w 1632"/>
              <a:gd name="T1" fmla="*/ 544559 h 408"/>
              <a:gd name="T2" fmla="*/ 0 w 1632"/>
              <a:gd name="T3" fmla="*/ 0 h 408"/>
              <a:gd name="T4" fmla="*/ 2589213 w 1632"/>
              <a:gd name="T5" fmla="*/ 0 h 408"/>
              <a:gd name="T6" fmla="*/ 1381125 w 1632"/>
              <a:gd name="T7" fmla="*/ 677785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408">
                <a:moveTo>
                  <a:pt x="611" y="327"/>
                </a:moveTo>
                <a:lnTo>
                  <a:pt x="0" y="0"/>
                </a:lnTo>
                <a:lnTo>
                  <a:pt x="1631" y="0"/>
                </a:lnTo>
                <a:lnTo>
                  <a:pt x="870" y="407"/>
                </a:lnTo>
              </a:path>
            </a:pathLst>
          </a:custGeom>
          <a:solidFill>
            <a:schemeClr val="accent1"/>
          </a:solidFill>
          <a:ln w="25400" cap="rnd" cmpd="sng">
            <a:solidFill>
              <a:schemeClr val="tx1"/>
            </a:solidFill>
            <a:prstDash val="sysDot"/>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20" name="Group 5"/>
          <p:cNvGrpSpPr>
            <a:grpSpLocks/>
          </p:cNvGrpSpPr>
          <p:nvPr/>
        </p:nvGrpSpPr>
        <p:grpSpPr bwMode="auto">
          <a:xfrm>
            <a:off x="4480062" y="2557971"/>
            <a:ext cx="2641600" cy="2009775"/>
            <a:chOff x="3456" y="1329"/>
            <a:chExt cx="1664" cy="1266"/>
          </a:xfrm>
        </p:grpSpPr>
        <p:sp>
          <p:nvSpPr>
            <p:cNvPr id="221" name="Rectangle 6"/>
            <p:cNvSpPr>
              <a:spLocks noChangeArrowheads="1"/>
            </p:cNvSpPr>
            <p:nvPr/>
          </p:nvSpPr>
          <p:spPr bwMode="blackWhite">
            <a:xfrm>
              <a:off x="3456" y="1334"/>
              <a:ext cx="1664" cy="1261"/>
            </a:xfrm>
            <a:prstGeom prst="rect">
              <a:avLst/>
            </a:prstGeom>
            <a:noFill/>
            <a:ln w="25400">
              <a:solidFill>
                <a:schemeClr val="tx1"/>
              </a:solidFill>
              <a:miter lim="800000"/>
              <a:headEnd/>
              <a:tailEnd/>
            </a:ln>
            <a:effectLst/>
            <a:extLst>
              <a:ext uri="{909E8E84-426E-40DD-AFC4-6F175D3DCCD1}">
                <a14:hiddenFill xmlns:a14="http://schemas.microsoft.com/office/drawing/2010/main">
                  <a:gradFill rotWithShape="0">
                    <a:gsLst>
                      <a:gs pos="0">
                        <a:schemeClr val="tx1">
                          <a:gamma/>
                          <a:shade val="89804"/>
                          <a:invGamma/>
                        </a:schemeClr>
                      </a:gs>
                      <a:gs pos="50000">
                        <a:schemeClr val="tx1"/>
                      </a:gs>
                      <a:gs pos="100000">
                        <a:schemeClr val="tx1">
                          <a:gamma/>
                          <a:shade val="89804"/>
                          <a:invGamma/>
                        </a:scheme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buClr>
                  <a:srgbClr val="000000"/>
                </a:buClr>
                <a:buFont typeface="Arial" panose="020B0604020202020204" pitchFamily="34" charset="0"/>
                <a:buNone/>
                <a:defRPr/>
              </a:pPr>
              <a:endParaRPr lang="en-US"/>
            </a:p>
          </p:txBody>
        </p:sp>
        <p:sp>
          <p:nvSpPr>
            <p:cNvPr id="222" name="Rectangle 7"/>
            <p:cNvSpPr>
              <a:spLocks noChangeArrowheads="1"/>
            </p:cNvSpPr>
            <p:nvPr/>
          </p:nvSpPr>
          <p:spPr bwMode="blackWhite">
            <a:xfrm>
              <a:off x="3596" y="1533"/>
              <a:ext cx="1386" cy="619"/>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3" name="Rectangle 8"/>
            <p:cNvSpPr>
              <a:spLocks noChangeArrowheads="1"/>
            </p:cNvSpPr>
            <p:nvPr/>
          </p:nvSpPr>
          <p:spPr bwMode="blackWhite">
            <a:xfrm>
              <a:off x="3629" y="1611"/>
              <a:ext cx="1305" cy="381"/>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4" name="Rectangle 9"/>
            <p:cNvSpPr>
              <a:spLocks noChangeArrowheads="1"/>
            </p:cNvSpPr>
            <p:nvPr/>
          </p:nvSpPr>
          <p:spPr bwMode="blackWhite">
            <a:xfrm>
              <a:off x="4467" y="1626"/>
              <a:ext cx="432" cy="346"/>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5" name="Rectangle 10"/>
            <p:cNvSpPr>
              <a:spLocks noChangeArrowheads="1"/>
            </p:cNvSpPr>
            <p:nvPr/>
          </p:nvSpPr>
          <p:spPr bwMode="blackWhite">
            <a:xfrm>
              <a:off x="4502" y="1847"/>
              <a:ext cx="365" cy="107"/>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6" name="Rectangle 11"/>
            <p:cNvSpPr>
              <a:spLocks noChangeArrowheads="1"/>
            </p:cNvSpPr>
            <p:nvPr/>
          </p:nvSpPr>
          <p:spPr bwMode="blackWhite">
            <a:xfrm>
              <a:off x="4502" y="1698"/>
              <a:ext cx="365" cy="122"/>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7" name="Oval 12"/>
            <p:cNvSpPr>
              <a:spLocks noChangeArrowheads="1"/>
            </p:cNvSpPr>
            <p:nvPr/>
          </p:nvSpPr>
          <p:spPr bwMode="blackWhite">
            <a:xfrm>
              <a:off x="3942" y="2041"/>
              <a:ext cx="193"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8" name="Oval 13"/>
            <p:cNvSpPr>
              <a:spLocks noChangeArrowheads="1"/>
            </p:cNvSpPr>
            <p:nvPr/>
          </p:nvSpPr>
          <p:spPr bwMode="blackWhite">
            <a:xfrm>
              <a:off x="3715" y="2041"/>
              <a:ext cx="192"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29" name="Oval 14"/>
            <p:cNvSpPr>
              <a:spLocks noChangeArrowheads="1"/>
            </p:cNvSpPr>
            <p:nvPr/>
          </p:nvSpPr>
          <p:spPr bwMode="blackWhite">
            <a:xfrm>
              <a:off x="4396"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30" name="Oval 15"/>
            <p:cNvSpPr>
              <a:spLocks noChangeArrowheads="1"/>
            </p:cNvSpPr>
            <p:nvPr/>
          </p:nvSpPr>
          <p:spPr bwMode="blackWhite">
            <a:xfrm>
              <a:off x="4164" y="2041"/>
              <a:ext cx="195"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31" name="Oval 16"/>
            <p:cNvSpPr>
              <a:spLocks noChangeArrowheads="1"/>
            </p:cNvSpPr>
            <p:nvPr/>
          </p:nvSpPr>
          <p:spPr bwMode="blackWhite">
            <a:xfrm>
              <a:off x="4625" y="2041"/>
              <a:ext cx="190" cy="8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nvGrpSpPr>
            <p:cNvPr id="232" name="Group 17"/>
            <p:cNvGrpSpPr>
              <a:grpSpLocks/>
            </p:cNvGrpSpPr>
            <p:nvPr/>
          </p:nvGrpSpPr>
          <p:grpSpPr bwMode="auto">
            <a:xfrm>
              <a:off x="4790" y="1761"/>
              <a:ext cx="58" cy="53"/>
              <a:chOff x="4606" y="1539"/>
              <a:chExt cx="58" cy="53"/>
            </a:xfrm>
          </p:grpSpPr>
          <p:sp>
            <p:nvSpPr>
              <p:cNvPr id="417" name="Line 18"/>
              <p:cNvSpPr>
                <a:spLocks noChangeShapeType="1"/>
              </p:cNvSpPr>
              <p:nvPr/>
            </p:nvSpPr>
            <p:spPr bwMode="blackWhite">
              <a:xfrm flipH="1">
                <a:off x="4641" y="1551"/>
                <a:ext cx="16"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8" name="Line 19"/>
              <p:cNvSpPr>
                <a:spLocks noChangeShapeType="1"/>
              </p:cNvSpPr>
              <p:nvPr/>
            </p:nvSpPr>
            <p:spPr bwMode="blackWhite">
              <a:xfrm flipH="1">
                <a:off x="4642" y="1550"/>
                <a:ext cx="16"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 name="Line 20"/>
              <p:cNvSpPr>
                <a:spLocks noChangeShapeType="1"/>
              </p:cNvSpPr>
              <p:nvPr/>
            </p:nvSpPr>
            <p:spPr bwMode="blackWhite">
              <a:xfrm flipH="1">
                <a:off x="4641" y="1558"/>
                <a:ext cx="15"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 name="Freeform 21"/>
              <p:cNvSpPr>
                <a:spLocks/>
              </p:cNvSpPr>
              <p:nvPr/>
            </p:nvSpPr>
            <p:spPr bwMode="blackWhite">
              <a:xfrm>
                <a:off x="4606" y="1543"/>
                <a:ext cx="57" cy="42"/>
              </a:xfrm>
              <a:custGeom>
                <a:avLst/>
                <a:gdLst>
                  <a:gd name="T0" fmla="*/ 56 w 57"/>
                  <a:gd name="T1" fmla="*/ 4 h 42"/>
                  <a:gd name="T2" fmla="*/ 51 w 57"/>
                  <a:gd name="T3" fmla="*/ 41 h 42"/>
                  <a:gd name="T4" fmla="*/ 0 w 57"/>
                  <a:gd name="T5" fmla="*/ 37 h 42"/>
                  <a:gd name="T6" fmla="*/ 4 w 57"/>
                  <a:gd name="T7" fmla="*/ 0 h 42"/>
                  <a:gd name="T8" fmla="*/ 56 w 57"/>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2">
                    <a:moveTo>
                      <a:pt x="56" y="4"/>
                    </a:moveTo>
                    <a:lnTo>
                      <a:pt x="51" y="41"/>
                    </a:lnTo>
                    <a:lnTo>
                      <a:pt x="0" y="37"/>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1" name="Freeform 22"/>
              <p:cNvSpPr>
                <a:spLocks/>
              </p:cNvSpPr>
              <p:nvPr/>
            </p:nvSpPr>
            <p:spPr bwMode="blackWhite">
              <a:xfrm>
                <a:off x="4607" y="1541"/>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2" name="Freeform 23"/>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3" name="Freeform 24"/>
              <p:cNvSpPr>
                <a:spLocks/>
              </p:cNvSpPr>
              <p:nvPr/>
            </p:nvSpPr>
            <p:spPr bwMode="blackWhite">
              <a:xfrm>
                <a:off x="4610" y="1539"/>
                <a:ext cx="54" cy="44"/>
              </a:xfrm>
              <a:custGeom>
                <a:avLst/>
                <a:gdLst>
                  <a:gd name="T0" fmla="*/ 53 w 54"/>
                  <a:gd name="T1" fmla="*/ 4 h 44"/>
                  <a:gd name="T2" fmla="*/ 49 w 54"/>
                  <a:gd name="T3" fmla="*/ 43 h 44"/>
                  <a:gd name="T4" fmla="*/ 0 w 54"/>
                  <a:gd name="T5" fmla="*/ 39 h 44"/>
                  <a:gd name="T6" fmla="*/ 4 w 54"/>
                  <a:gd name="T7" fmla="*/ 0 h 44"/>
                  <a:gd name="T8" fmla="*/ 53 w 54"/>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53" y="4"/>
                    </a:moveTo>
                    <a:lnTo>
                      <a:pt x="49" y="43"/>
                    </a:lnTo>
                    <a:lnTo>
                      <a:pt x="0" y="39"/>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4" name="Freeform 25"/>
              <p:cNvSpPr>
                <a:spLocks/>
              </p:cNvSpPr>
              <p:nvPr/>
            </p:nvSpPr>
            <p:spPr bwMode="blackWhite">
              <a:xfrm>
                <a:off x="4617" y="1543"/>
                <a:ext cx="42" cy="19"/>
              </a:xfrm>
              <a:custGeom>
                <a:avLst/>
                <a:gdLst>
                  <a:gd name="T0" fmla="*/ 41 w 42"/>
                  <a:gd name="T1" fmla="*/ 11 h 19"/>
                  <a:gd name="T2" fmla="*/ 40 w 42"/>
                  <a:gd name="T3" fmla="*/ 18 h 19"/>
                  <a:gd name="T4" fmla="*/ 0 w 42"/>
                  <a:gd name="T5" fmla="*/ 7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7"/>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5" name="Freeform 26"/>
              <p:cNvSpPr>
                <a:spLocks/>
              </p:cNvSpPr>
              <p:nvPr/>
            </p:nvSpPr>
            <p:spPr bwMode="blackWhite">
              <a:xfrm>
                <a:off x="4615" y="1550"/>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6" name="Freeform 27"/>
              <p:cNvSpPr>
                <a:spLocks/>
              </p:cNvSpPr>
              <p:nvPr/>
            </p:nvSpPr>
            <p:spPr bwMode="blackWhite">
              <a:xfrm>
                <a:off x="4615" y="155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7" name="Freeform 28"/>
              <p:cNvSpPr>
                <a:spLocks/>
              </p:cNvSpPr>
              <p:nvPr/>
            </p:nvSpPr>
            <p:spPr bwMode="blackWhite">
              <a:xfrm>
                <a:off x="4615" y="1565"/>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8" name="Freeform 29"/>
              <p:cNvSpPr>
                <a:spLocks/>
              </p:cNvSpPr>
              <p:nvPr/>
            </p:nvSpPr>
            <p:spPr bwMode="blackWhite">
              <a:xfrm>
                <a:off x="4615" y="1573"/>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33" name="Line 30"/>
            <p:cNvSpPr>
              <a:spLocks noChangeShapeType="1"/>
            </p:cNvSpPr>
            <p:nvPr/>
          </p:nvSpPr>
          <p:spPr bwMode="blackWhite">
            <a:xfrm flipH="1">
              <a:off x="4737" y="1735"/>
              <a:ext cx="37" cy="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34" name="Group 31"/>
            <p:cNvGrpSpPr>
              <a:grpSpLocks/>
            </p:cNvGrpSpPr>
            <p:nvPr/>
          </p:nvGrpSpPr>
          <p:grpSpPr bwMode="auto">
            <a:xfrm>
              <a:off x="4727" y="1720"/>
              <a:ext cx="59" cy="52"/>
              <a:chOff x="4543" y="1498"/>
              <a:chExt cx="59" cy="52"/>
            </a:xfrm>
          </p:grpSpPr>
          <p:sp>
            <p:nvSpPr>
              <p:cNvPr id="405" name="Line 32"/>
              <p:cNvSpPr>
                <a:spLocks noChangeShapeType="1"/>
              </p:cNvSpPr>
              <p:nvPr/>
            </p:nvSpPr>
            <p:spPr bwMode="blackWhite">
              <a:xfrm flipH="1">
                <a:off x="4581" y="1511"/>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6" name="Line 33"/>
              <p:cNvSpPr>
                <a:spLocks noChangeShapeType="1"/>
              </p:cNvSpPr>
              <p:nvPr/>
            </p:nvSpPr>
            <p:spPr bwMode="blackWhite">
              <a:xfrm flipH="1">
                <a:off x="4581" y="1508"/>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7" name="Line 34"/>
              <p:cNvSpPr>
                <a:spLocks noChangeShapeType="1"/>
              </p:cNvSpPr>
              <p:nvPr/>
            </p:nvSpPr>
            <p:spPr bwMode="blackWhite">
              <a:xfrm flipH="1">
                <a:off x="4581" y="1515"/>
                <a:ext cx="12"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8" name="Freeform 35"/>
              <p:cNvSpPr>
                <a:spLocks/>
              </p:cNvSpPr>
              <p:nvPr/>
            </p:nvSpPr>
            <p:spPr bwMode="blackWhite">
              <a:xfrm>
                <a:off x="4543" y="1501"/>
                <a:ext cx="56" cy="44"/>
              </a:xfrm>
              <a:custGeom>
                <a:avLst/>
                <a:gdLst>
                  <a:gd name="T0" fmla="*/ 55 w 56"/>
                  <a:gd name="T1" fmla="*/ 4 h 44"/>
                  <a:gd name="T2" fmla="*/ 50 w 56"/>
                  <a:gd name="T3" fmla="*/ 43 h 44"/>
                  <a:gd name="T4" fmla="*/ 0 w 56"/>
                  <a:gd name="T5" fmla="*/ 39 h 44"/>
                  <a:gd name="T6" fmla="*/ 4 w 56"/>
                  <a:gd name="T7" fmla="*/ 0 h 44"/>
                  <a:gd name="T8" fmla="*/ 55 w 56"/>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4">
                    <a:moveTo>
                      <a:pt x="55" y="4"/>
                    </a:moveTo>
                    <a:lnTo>
                      <a:pt x="50" y="43"/>
                    </a:lnTo>
                    <a:lnTo>
                      <a:pt x="0" y="39"/>
                    </a:lnTo>
                    <a:lnTo>
                      <a:pt x="4" y="0"/>
                    </a:lnTo>
                    <a:lnTo>
                      <a:pt x="55"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9" name="Freeform 36"/>
              <p:cNvSpPr>
                <a:spLocks/>
              </p:cNvSpPr>
              <p:nvPr/>
            </p:nvSpPr>
            <p:spPr bwMode="blackWhite">
              <a:xfrm>
                <a:off x="4547" y="1500"/>
                <a:ext cx="55" cy="42"/>
              </a:xfrm>
              <a:custGeom>
                <a:avLst/>
                <a:gdLst>
                  <a:gd name="T0" fmla="*/ 54 w 55"/>
                  <a:gd name="T1" fmla="*/ 4 h 42"/>
                  <a:gd name="T2" fmla="*/ 49 w 55"/>
                  <a:gd name="T3" fmla="*/ 41 h 42"/>
                  <a:gd name="T4" fmla="*/ 0 w 55"/>
                  <a:gd name="T5" fmla="*/ 37 h 42"/>
                  <a:gd name="T6" fmla="*/ 4 w 55"/>
                  <a:gd name="T7" fmla="*/ 0 h 42"/>
                  <a:gd name="T8" fmla="*/ 54 w 55"/>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2">
                    <a:moveTo>
                      <a:pt x="54" y="4"/>
                    </a:moveTo>
                    <a:lnTo>
                      <a:pt x="49" y="41"/>
                    </a:lnTo>
                    <a:lnTo>
                      <a:pt x="0" y="37"/>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0" name="Freeform 37"/>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1" name="Freeform 38"/>
              <p:cNvSpPr>
                <a:spLocks/>
              </p:cNvSpPr>
              <p:nvPr/>
            </p:nvSpPr>
            <p:spPr bwMode="blackWhite">
              <a:xfrm>
                <a:off x="4548" y="1498"/>
                <a:ext cx="54" cy="43"/>
              </a:xfrm>
              <a:custGeom>
                <a:avLst/>
                <a:gdLst>
                  <a:gd name="T0" fmla="*/ 53 w 54"/>
                  <a:gd name="T1" fmla="*/ 4 h 43"/>
                  <a:gd name="T2" fmla="*/ 49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9" y="42"/>
                    </a:lnTo>
                    <a:lnTo>
                      <a:pt x="0" y="38"/>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2" name="Freeform 39"/>
              <p:cNvSpPr>
                <a:spLocks/>
              </p:cNvSpPr>
              <p:nvPr/>
            </p:nvSpPr>
            <p:spPr bwMode="blackWhite">
              <a:xfrm>
                <a:off x="4555" y="1501"/>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3" name="Freeform 40"/>
              <p:cNvSpPr>
                <a:spLocks/>
              </p:cNvSpPr>
              <p:nvPr/>
            </p:nvSpPr>
            <p:spPr bwMode="blackWhite">
              <a:xfrm>
                <a:off x="4554" y="1508"/>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4" name="Freeform 41"/>
              <p:cNvSpPr>
                <a:spLocks/>
              </p:cNvSpPr>
              <p:nvPr/>
            </p:nvSpPr>
            <p:spPr bwMode="blackWhite">
              <a:xfrm>
                <a:off x="4553" y="1515"/>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5" name="Freeform 42"/>
              <p:cNvSpPr>
                <a:spLocks/>
              </p:cNvSpPr>
              <p:nvPr/>
            </p:nvSpPr>
            <p:spPr bwMode="blackWhite">
              <a:xfrm>
                <a:off x="4553" y="1523"/>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6" name="Freeform 43"/>
              <p:cNvSpPr>
                <a:spLocks/>
              </p:cNvSpPr>
              <p:nvPr/>
            </p:nvSpPr>
            <p:spPr bwMode="blackWhite">
              <a:xfrm>
                <a:off x="4553" y="1531"/>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5" name="Group 44"/>
            <p:cNvGrpSpPr>
              <a:grpSpLocks/>
            </p:cNvGrpSpPr>
            <p:nvPr/>
          </p:nvGrpSpPr>
          <p:grpSpPr bwMode="auto">
            <a:xfrm>
              <a:off x="4720" y="1773"/>
              <a:ext cx="58" cy="52"/>
              <a:chOff x="4536" y="1551"/>
              <a:chExt cx="58" cy="52"/>
            </a:xfrm>
          </p:grpSpPr>
          <p:sp>
            <p:nvSpPr>
              <p:cNvPr id="393" name="Line 45"/>
              <p:cNvSpPr>
                <a:spLocks noChangeShapeType="1"/>
              </p:cNvSpPr>
              <p:nvPr/>
            </p:nvSpPr>
            <p:spPr bwMode="blackWhite">
              <a:xfrm flipH="1">
                <a:off x="4570" y="1565"/>
                <a:ext cx="17" cy="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4" name="Line 46"/>
              <p:cNvSpPr>
                <a:spLocks noChangeShapeType="1"/>
              </p:cNvSpPr>
              <p:nvPr/>
            </p:nvSpPr>
            <p:spPr bwMode="blackWhite">
              <a:xfrm flipH="1">
                <a:off x="4573" y="1561"/>
                <a:ext cx="17" cy="1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5" name="Line 47"/>
              <p:cNvSpPr>
                <a:spLocks noChangeShapeType="1"/>
              </p:cNvSpPr>
              <p:nvPr/>
            </p:nvSpPr>
            <p:spPr bwMode="blackWhite">
              <a:xfrm flipH="1">
                <a:off x="4570" y="1568"/>
                <a:ext cx="17"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6" name="Freeform 48"/>
              <p:cNvSpPr>
                <a:spLocks/>
              </p:cNvSpPr>
              <p:nvPr/>
            </p:nvSpPr>
            <p:spPr bwMode="blackWhite">
              <a:xfrm>
                <a:off x="4536" y="1556"/>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7" name="Freeform 49"/>
              <p:cNvSpPr>
                <a:spLocks/>
              </p:cNvSpPr>
              <p:nvPr/>
            </p:nvSpPr>
            <p:spPr bwMode="blackWhite">
              <a:xfrm>
                <a:off x="4537" y="1552"/>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8" name="Freeform 50"/>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9" name="Freeform 51"/>
              <p:cNvSpPr>
                <a:spLocks/>
              </p:cNvSpPr>
              <p:nvPr/>
            </p:nvSpPr>
            <p:spPr bwMode="blackWhite">
              <a:xfrm>
                <a:off x="4538" y="1551"/>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0" name="Freeform 52"/>
              <p:cNvSpPr>
                <a:spLocks/>
              </p:cNvSpPr>
              <p:nvPr/>
            </p:nvSpPr>
            <p:spPr bwMode="blackWhite">
              <a:xfrm>
                <a:off x="4548" y="1556"/>
                <a:ext cx="43" cy="19"/>
              </a:xfrm>
              <a:custGeom>
                <a:avLst/>
                <a:gdLst>
                  <a:gd name="T0" fmla="*/ 42 w 43"/>
                  <a:gd name="T1" fmla="*/ 11 h 19"/>
                  <a:gd name="T2" fmla="*/ 41 w 43"/>
                  <a:gd name="T3" fmla="*/ 18 h 19"/>
                  <a:gd name="T4" fmla="*/ 0 w 43"/>
                  <a:gd name="T5" fmla="*/ 7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7"/>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1" name="Freeform 53"/>
              <p:cNvSpPr>
                <a:spLocks/>
              </p:cNvSpPr>
              <p:nvPr/>
            </p:nvSpPr>
            <p:spPr bwMode="blackWhite">
              <a:xfrm>
                <a:off x="4547" y="1561"/>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2" name="Freeform 54"/>
              <p:cNvSpPr>
                <a:spLocks/>
              </p:cNvSpPr>
              <p:nvPr/>
            </p:nvSpPr>
            <p:spPr bwMode="blackWhite">
              <a:xfrm>
                <a:off x="4547" y="1568"/>
                <a:ext cx="41" cy="19"/>
              </a:xfrm>
              <a:custGeom>
                <a:avLst/>
                <a:gdLst>
                  <a:gd name="T0" fmla="*/ 40 w 41"/>
                  <a:gd name="T1" fmla="*/ 11 h 19"/>
                  <a:gd name="T2" fmla="*/ 39 w 41"/>
                  <a:gd name="T3" fmla="*/ 18 h 19"/>
                  <a:gd name="T4" fmla="*/ 0 w 41"/>
                  <a:gd name="T5" fmla="*/ 6 h 19"/>
                  <a:gd name="T6" fmla="*/ 0 w 41"/>
                  <a:gd name="T7" fmla="*/ 0 h 19"/>
                  <a:gd name="T8" fmla="*/ 40 w 41"/>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9">
                    <a:moveTo>
                      <a:pt x="40" y="11"/>
                    </a:moveTo>
                    <a:lnTo>
                      <a:pt x="39" y="18"/>
                    </a:lnTo>
                    <a:lnTo>
                      <a:pt x="0" y="6"/>
                    </a:lnTo>
                    <a:lnTo>
                      <a:pt x="0" y="0"/>
                    </a:lnTo>
                    <a:lnTo>
                      <a:pt x="40"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3" name="Freeform 55"/>
              <p:cNvSpPr>
                <a:spLocks/>
              </p:cNvSpPr>
              <p:nvPr/>
            </p:nvSpPr>
            <p:spPr bwMode="blackWhite">
              <a:xfrm>
                <a:off x="4543" y="157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4" name="Freeform 56"/>
              <p:cNvSpPr>
                <a:spLocks/>
              </p:cNvSpPr>
              <p:nvPr/>
            </p:nvSpPr>
            <p:spPr bwMode="blackWhite">
              <a:xfrm>
                <a:off x="4543" y="1584"/>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6" name="Group 57"/>
            <p:cNvGrpSpPr>
              <a:grpSpLocks/>
            </p:cNvGrpSpPr>
            <p:nvPr/>
          </p:nvGrpSpPr>
          <p:grpSpPr bwMode="auto">
            <a:xfrm>
              <a:off x="4596" y="1771"/>
              <a:ext cx="57" cy="52"/>
              <a:chOff x="4412" y="1549"/>
              <a:chExt cx="57" cy="52"/>
            </a:xfrm>
          </p:grpSpPr>
          <p:sp>
            <p:nvSpPr>
              <p:cNvPr id="381" name="Line 58"/>
              <p:cNvSpPr>
                <a:spLocks noChangeShapeType="1"/>
              </p:cNvSpPr>
              <p:nvPr/>
            </p:nvSpPr>
            <p:spPr bwMode="blackWhite">
              <a:xfrm flipH="1">
                <a:off x="4447" y="1560"/>
                <a:ext cx="14"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2" name="Line 59"/>
              <p:cNvSpPr>
                <a:spLocks noChangeShapeType="1"/>
              </p:cNvSpPr>
              <p:nvPr/>
            </p:nvSpPr>
            <p:spPr bwMode="blackWhite">
              <a:xfrm flipH="1">
                <a:off x="4447" y="1559"/>
                <a:ext cx="17"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3" name="Line 60"/>
              <p:cNvSpPr>
                <a:spLocks noChangeShapeType="1"/>
              </p:cNvSpPr>
              <p:nvPr/>
            </p:nvSpPr>
            <p:spPr bwMode="blackWhite">
              <a:xfrm flipH="1">
                <a:off x="4447" y="1567"/>
                <a:ext cx="14" cy="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4" name="Freeform 61"/>
              <p:cNvSpPr>
                <a:spLocks/>
              </p:cNvSpPr>
              <p:nvPr/>
            </p:nvSpPr>
            <p:spPr bwMode="blackWhite">
              <a:xfrm>
                <a:off x="4412" y="1552"/>
                <a:ext cx="53" cy="43"/>
              </a:xfrm>
              <a:custGeom>
                <a:avLst/>
                <a:gdLst>
                  <a:gd name="T0" fmla="*/ 52 w 53"/>
                  <a:gd name="T1" fmla="*/ 4 h 43"/>
                  <a:gd name="T2" fmla="*/ 48 w 53"/>
                  <a:gd name="T3" fmla="*/ 42 h 43"/>
                  <a:gd name="T4" fmla="*/ 0 w 53"/>
                  <a:gd name="T5" fmla="*/ 38 h 43"/>
                  <a:gd name="T6" fmla="*/ 4 w 53"/>
                  <a:gd name="T7" fmla="*/ 0 h 43"/>
                  <a:gd name="T8" fmla="*/ 52 w 53"/>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3">
                    <a:moveTo>
                      <a:pt x="52" y="4"/>
                    </a:moveTo>
                    <a:lnTo>
                      <a:pt x="48" y="42"/>
                    </a:lnTo>
                    <a:lnTo>
                      <a:pt x="0" y="38"/>
                    </a:lnTo>
                    <a:lnTo>
                      <a:pt x="4" y="0"/>
                    </a:lnTo>
                    <a:lnTo>
                      <a:pt x="52"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5" name="Freeform 62"/>
              <p:cNvSpPr>
                <a:spLocks/>
              </p:cNvSpPr>
              <p:nvPr/>
            </p:nvSpPr>
            <p:spPr bwMode="blackWhite">
              <a:xfrm>
                <a:off x="4413" y="1551"/>
                <a:ext cx="55" cy="43"/>
              </a:xfrm>
              <a:custGeom>
                <a:avLst/>
                <a:gdLst>
                  <a:gd name="T0" fmla="*/ 54 w 55"/>
                  <a:gd name="T1" fmla="*/ 4 h 43"/>
                  <a:gd name="T2" fmla="*/ 49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49" y="42"/>
                    </a:lnTo>
                    <a:lnTo>
                      <a:pt x="0" y="38"/>
                    </a:lnTo>
                    <a:lnTo>
                      <a:pt x="4" y="0"/>
                    </a:lnTo>
                    <a:lnTo>
                      <a:pt x="54"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6" name="Freeform 63"/>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7" name="Freeform 64"/>
              <p:cNvSpPr>
                <a:spLocks/>
              </p:cNvSpPr>
              <p:nvPr/>
            </p:nvSpPr>
            <p:spPr bwMode="blackWhite">
              <a:xfrm>
                <a:off x="4414" y="1549"/>
                <a:ext cx="55" cy="43"/>
              </a:xfrm>
              <a:custGeom>
                <a:avLst/>
                <a:gdLst>
                  <a:gd name="T0" fmla="*/ 54 w 55"/>
                  <a:gd name="T1" fmla="*/ 4 h 43"/>
                  <a:gd name="T2" fmla="*/ 50 w 55"/>
                  <a:gd name="T3" fmla="*/ 42 h 43"/>
                  <a:gd name="T4" fmla="*/ 0 w 55"/>
                  <a:gd name="T5" fmla="*/ 38 h 43"/>
                  <a:gd name="T6" fmla="*/ 4 w 55"/>
                  <a:gd name="T7" fmla="*/ 0 h 43"/>
                  <a:gd name="T8" fmla="*/ 54 w 55"/>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3">
                    <a:moveTo>
                      <a:pt x="54" y="4"/>
                    </a:moveTo>
                    <a:lnTo>
                      <a:pt x="50" y="42"/>
                    </a:lnTo>
                    <a:lnTo>
                      <a:pt x="0" y="38"/>
                    </a:lnTo>
                    <a:lnTo>
                      <a:pt x="4" y="0"/>
                    </a:lnTo>
                    <a:lnTo>
                      <a:pt x="54"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8" name="Freeform 65"/>
              <p:cNvSpPr>
                <a:spLocks/>
              </p:cNvSpPr>
              <p:nvPr/>
            </p:nvSpPr>
            <p:spPr bwMode="blackWhite">
              <a:xfrm>
                <a:off x="4423" y="1552"/>
                <a:ext cx="42" cy="20"/>
              </a:xfrm>
              <a:custGeom>
                <a:avLst/>
                <a:gdLst>
                  <a:gd name="T0" fmla="*/ 41 w 42"/>
                  <a:gd name="T1" fmla="*/ 12 h 20"/>
                  <a:gd name="T2" fmla="*/ 40 w 42"/>
                  <a:gd name="T3" fmla="*/ 19 h 20"/>
                  <a:gd name="T4" fmla="*/ 0 w 42"/>
                  <a:gd name="T5" fmla="*/ 7 h 20"/>
                  <a:gd name="T6" fmla="*/ 0 w 42"/>
                  <a:gd name="T7" fmla="*/ 0 h 20"/>
                  <a:gd name="T8" fmla="*/ 41 w 42"/>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20">
                    <a:moveTo>
                      <a:pt x="41" y="12"/>
                    </a:moveTo>
                    <a:lnTo>
                      <a:pt x="40" y="19"/>
                    </a:lnTo>
                    <a:lnTo>
                      <a:pt x="0" y="7"/>
                    </a:lnTo>
                    <a:lnTo>
                      <a:pt x="0" y="0"/>
                    </a:lnTo>
                    <a:lnTo>
                      <a:pt x="41"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9" name="Freeform 66"/>
              <p:cNvSpPr>
                <a:spLocks/>
              </p:cNvSpPr>
              <p:nvPr/>
            </p:nvSpPr>
            <p:spPr bwMode="blackWhite">
              <a:xfrm>
                <a:off x="4423" y="1559"/>
                <a:ext cx="42" cy="19"/>
              </a:xfrm>
              <a:custGeom>
                <a:avLst/>
                <a:gdLst>
                  <a:gd name="T0" fmla="*/ 41 w 42"/>
                  <a:gd name="T1" fmla="*/ 11 h 19"/>
                  <a:gd name="T2" fmla="*/ 40 w 42"/>
                  <a:gd name="T3" fmla="*/ 18 h 19"/>
                  <a:gd name="T4" fmla="*/ 0 w 42"/>
                  <a:gd name="T5" fmla="*/ 6 h 19"/>
                  <a:gd name="T6" fmla="*/ 0 w 42"/>
                  <a:gd name="T7" fmla="*/ 0 h 19"/>
                  <a:gd name="T8" fmla="*/ 41 w 42"/>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 h="19">
                    <a:moveTo>
                      <a:pt x="41" y="11"/>
                    </a:moveTo>
                    <a:lnTo>
                      <a:pt x="40" y="18"/>
                    </a:lnTo>
                    <a:lnTo>
                      <a:pt x="0" y="6"/>
                    </a:lnTo>
                    <a:lnTo>
                      <a:pt x="0" y="0"/>
                    </a:lnTo>
                    <a:lnTo>
                      <a:pt x="41"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0" name="Freeform 67"/>
              <p:cNvSpPr>
                <a:spLocks/>
              </p:cNvSpPr>
              <p:nvPr/>
            </p:nvSpPr>
            <p:spPr bwMode="blackWhite">
              <a:xfrm>
                <a:off x="4420" y="1567"/>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1" name="Freeform 68"/>
              <p:cNvSpPr>
                <a:spLocks/>
              </p:cNvSpPr>
              <p:nvPr/>
            </p:nvSpPr>
            <p:spPr bwMode="blackWhite">
              <a:xfrm>
                <a:off x="4419" y="1573"/>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2" name="Freeform 69"/>
              <p:cNvSpPr>
                <a:spLocks/>
              </p:cNvSpPr>
              <p:nvPr/>
            </p:nvSpPr>
            <p:spPr bwMode="blackWhite">
              <a:xfrm>
                <a:off x="4418" y="1582"/>
                <a:ext cx="44" cy="19"/>
              </a:xfrm>
              <a:custGeom>
                <a:avLst/>
                <a:gdLst>
                  <a:gd name="T0" fmla="*/ 43 w 44"/>
                  <a:gd name="T1" fmla="*/ 11 h 19"/>
                  <a:gd name="T2" fmla="*/ 42 w 44"/>
                  <a:gd name="T3" fmla="*/ 18 h 19"/>
                  <a:gd name="T4" fmla="*/ 0 w 44"/>
                  <a:gd name="T5" fmla="*/ 6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6"/>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7" name="Group 70"/>
            <p:cNvGrpSpPr>
              <a:grpSpLocks/>
            </p:cNvGrpSpPr>
            <p:nvPr/>
          </p:nvGrpSpPr>
          <p:grpSpPr bwMode="auto">
            <a:xfrm>
              <a:off x="4516" y="1742"/>
              <a:ext cx="60" cy="52"/>
              <a:chOff x="4332" y="1520"/>
              <a:chExt cx="60" cy="52"/>
            </a:xfrm>
          </p:grpSpPr>
          <p:sp>
            <p:nvSpPr>
              <p:cNvPr id="369" name="Line 71"/>
              <p:cNvSpPr>
                <a:spLocks noChangeShapeType="1"/>
              </p:cNvSpPr>
              <p:nvPr/>
            </p:nvSpPr>
            <p:spPr bwMode="blackWhite">
              <a:xfrm flipH="1">
                <a:off x="4371" y="1533"/>
                <a:ext cx="11"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0" name="Line 72"/>
              <p:cNvSpPr>
                <a:spLocks noChangeShapeType="1"/>
              </p:cNvSpPr>
              <p:nvPr/>
            </p:nvSpPr>
            <p:spPr bwMode="blackWhite">
              <a:xfrm flipH="1">
                <a:off x="4373" y="1531"/>
                <a:ext cx="15" cy="1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1" name="Line 73"/>
              <p:cNvSpPr>
                <a:spLocks noChangeShapeType="1"/>
              </p:cNvSpPr>
              <p:nvPr/>
            </p:nvSpPr>
            <p:spPr bwMode="blackWhite">
              <a:xfrm flipH="1">
                <a:off x="4371" y="1536"/>
                <a:ext cx="11" cy="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2" name="Freeform 74"/>
              <p:cNvSpPr>
                <a:spLocks/>
              </p:cNvSpPr>
              <p:nvPr/>
            </p:nvSpPr>
            <p:spPr bwMode="blackWhite">
              <a:xfrm>
                <a:off x="4332" y="1525"/>
                <a:ext cx="57" cy="43"/>
              </a:xfrm>
              <a:custGeom>
                <a:avLst/>
                <a:gdLst>
                  <a:gd name="T0" fmla="*/ 56 w 57"/>
                  <a:gd name="T1" fmla="*/ 4 h 43"/>
                  <a:gd name="T2" fmla="*/ 51 w 57"/>
                  <a:gd name="T3" fmla="*/ 42 h 43"/>
                  <a:gd name="T4" fmla="*/ 0 w 57"/>
                  <a:gd name="T5" fmla="*/ 38 h 43"/>
                  <a:gd name="T6" fmla="*/ 4 w 57"/>
                  <a:gd name="T7" fmla="*/ 0 h 43"/>
                  <a:gd name="T8" fmla="*/ 56 w 57"/>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43">
                    <a:moveTo>
                      <a:pt x="56" y="4"/>
                    </a:moveTo>
                    <a:lnTo>
                      <a:pt x="51" y="42"/>
                    </a:lnTo>
                    <a:lnTo>
                      <a:pt x="0" y="38"/>
                    </a:lnTo>
                    <a:lnTo>
                      <a:pt x="4" y="0"/>
                    </a:lnTo>
                    <a:lnTo>
                      <a:pt x="56"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3" name="Freeform 75"/>
              <p:cNvSpPr>
                <a:spLocks/>
              </p:cNvSpPr>
              <p:nvPr/>
            </p:nvSpPr>
            <p:spPr bwMode="blackWhite">
              <a:xfrm>
                <a:off x="4337" y="1523"/>
                <a:ext cx="54" cy="43"/>
              </a:xfrm>
              <a:custGeom>
                <a:avLst/>
                <a:gdLst>
                  <a:gd name="T0" fmla="*/ 53 w 54"/>
                  <a:gd name="T1" fmla="*/ 4 h 43"/>
                  <a:gd name="T2" fmla="*/ 48 w 54"/>
                  <a:gd name="T3" fmla="*/ 42 h 43"/>
                  <a:gd name="T4" fmla="*/ 0 w 54"/>
                  <a:gd name="T5" fmla="*/ 38 h 43"/>
                  <a:gd name="T6" fmla="*/ 4 w 54"/>
                  <a:gd name="T7" fmla="*/ 0 h 43"/>
                  <a:gd name="T8" fmla="*/ 53 w 54"/>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3">
                    <a:moveTo>
                      <a:pt x="53" y="4"/>
                    </a:moveTo>
                    <a:lnTo>
                      <a:pt x="48" y="42"/>
                    </a:lnTo>
                    <a:lnTo>
                      <a:pt x="0" y="38"/>
                    </a:lnTo>
                    <a:lnTo>
                      <a:pt x="4" y="0"/>
                    </a:lnTo>
                    <a:lnTo>
                      <a:pt x="53"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4" name="Freeform 76"/>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5" name="Freeform 77"/>
              <p:cNvSpPr>
                <a:spLocks/>
              </p:cNvSpPr>
              <p:nvPr/>
            </p:nvSpPr>
            <p:spPr bwMode="blackWhite">
              <a:xfrm>
                <a:off x="4338" y="1520"/>
                <a:ext cx="54" cy="42"/>
              </a:xfrm>
              <a:custGeom>
                <a:avLst/>
                <a:gdLst>
                  <a:gd name="T0" fmla="*/ 53 w 54"/>
                  <a:gd name="T1" fmla="*/ 4 h 42"/>
                  <a:gd name="T2" fmla="*/ 49 w 54"/>
                  <a:gd name="T3" fmla="*/ 41 h 42"/>
                  <a:gd name="T4" fmla="*/ 0 w 54"/>
                  <a:gd name="T5" fmla="*/ 37 h 42"/>
                  <a:gd name="T6" fmla="*/ 4 w 54"/>
                  <a:gd name="T7" fmla="*/ 0 h 42"/>
                  <a:gd name="T8" fmla="*/ 53 w 54"/>
                  <a:gd name="T9" fmla="*/ 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2">
                    <a:moveTo>
                      <a:pt x="53" y="4"/>
                    </a:moveTo>
                    <a:lnTo>
                      <a:pt x="49" y="41"/>
                    </a:lnTo>
                    <a:lnTo>
                      <a:pt x="0" y="37"/>
                    </a:lnTo>
                    <a:lnTo>
                      <a:pt x="4" y="0"/>
                    </a:lnTo>
                    <a:lnTo>
                      <a:pt x="53"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6" name="Freeform 78"/>
              <p:cNvSpPr>
                <a:spLocks/>
              </p:cNvSpPr>
              <p:nvPr/>
            </p:nvSpPr>
            <p:spPr bwMode="blackWhite">
              <a:xfrm>
                <a:off x="4344" y="1525"/>
                <a:ext cx="45" cy="19"/>
              </a:xfrm>
              <a:custGeom>
                <a:avLst/>
                <a:gdLst>
                  <a:gd name="T0" fmla="*/ 44 w 45"/>
                  <a:gd name="T1" fmla="*/ 11 h 19"/>
                  <a:gd name="T2" fmla="*/ 43 w 45"/>
                  <a:gd name="T3" fmla="*/ 18 h 19"/>
                  <a:gd name="T4" fmla="*/ 0 w 45"/>
                  <a:gd name="T5" fmla="*/ 7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7" name="Freeform 79"/>
              <p:cNvSpPr>
                <a:spLocks/>
              </p:cNvSpPr>
              <p:nvPr/>
            </p:nvSpPr>
            <p:spPr bwMode="blackWhite">
              <a:xfrm>
                <a:off x="4344" y="1531"/>
                <a:ext cx="43" cy="19"/>
              </a:xfrm>
              <a:custGeom>
                <a:avLst/>
                <a:gdLst>
                  <a:gd name="T0" fmla="*/ 42 w 43"/>
                  <a:gd name="T1" fmla="*/ 11 h 19"/>
                  <a:gd name="T2" fmla="*/ 41 w 43"/>
                  <a:gd name="T3" fmla="*/ 18 h 19"/>
                  <a:gd name="T4" fmla="*/ 0 w 43"/>
                  <a:gd name="T5" fmla="*/ 6 h 19"/>
                  <a:gd name="T6" fmla="*/ 0 w 43"/>
                  <a:gd name="T7" fmla="*/ 0 h 19"/>
                  <a:gd name="T8" fmla="*/ 42 w 43"/>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9">
                    <a:moveTo>
                      <a:pt x="42" y="11"/>
                    </a:moveTo>
                    <a:lnTo>
                      <a:pt x="41" y="18"/>
                    </a:lnTo>
                    <a:lnTo>
                      <a:pt x="0" y="6"/>
                    </a:lnTo>
                    <a:lnTo>
                      <a:pt x="0" y="0"/>
                    </a:lnTo>
                    <a:lnTo>
                      <a:pt x="42"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8" name="Freeform 80"/>
              <p:cNvSpPr>
                <a:spLocks/>
              </p:cNvSpPr>
              <p:nvPr/>
            </p:nvSpPr>
            <p:spPr bwMode="blackWhite">
              <a:xfrm>
                <a:off x="4342" y="1536"/>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9" name="Freeform 81"/>
              <p:cNvSpPr>
                <a:spLocks/>
              </p:cNvSpPr>
              <p:nvPr/>
            </p:nvSpPr>
            <p:spPr bwMode="blackWhite">
              <a:xfrm>
                <a:off x="4342" y="1544"/>
                <a:ext cx="44" cy="20"/>
              </a:xfrm>
              <a:custGeom>
                <a:avLst/>
                <a:gdLst>
                  <a:gd name="T0" fmla="*/ 43 w 44"/>
                  <a:gd name="T1" fmla="*/ 12 h 20"/>
                  <a:gd name="T2" fmla="*/ 42 w 44"/>
                  <a:gd name="T3" fmla="*/ 19 h 20"/>
                  <a:gd name="T4" fmla="*/ 0 w 44"/>
                  <a:gd name="T5" fmla="*/ 7 h 20"/>
                  <a:gd name="T6" fmla="*/ 0 w 44"/>
                  <a:gd name="T7" fmla="*/ 0 h 20"/>
                  <a:gd name="T8" fmla="*/ 43 w 44"/>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2"/>
                    </a:moveTo>
                    <a:lnTo>
                      <a:pt x="42" y="19"/>
                    </a:lnTo>
                    <a:lnTo>
                      <a:pt x="0" y="7"/>
                    </a:lnTo>
                    <a:lnTo>
                      <a:pt x="0" y="0"/>
                    </a:lnTo>
                    <a:lnTo>
                      <a:pt x="43"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0" name="Freeform 82"/>
              <p:cNvSpPr>
                <a:spLocks/>
              </p:cNvSpPr>
              <p:nvPr/>
            </p:nvSpPr>
            <p:spPr bwMode="blackWhite">
              <a:xfrm>
                <a:off x="4342" y="1552"/>
                <a:ext cx="44" cy="20"/>
              </a:xfrm>
              <a:custGeom>
                <a:avLst/>
                <a:gdLst>
                  <a:gd name="T0" fmla="*/ 43 w 44"/>
                  <a:gd name="T1" fmla="*/ 11 h 20"/>
                  <a:gd name="T2" fmla="*/ 42 w 44"/>
                  <a:gd name="T3" fmla="*/ 19 h 20"/>
                  <a:gd name="T4" fmla="*/ 0 w 44"/>
                  <a:gd name="T5" fmla="*/ 7 h 20"/>
                  <a:gd name="T6" fmla="*/ 0 w 44"/>
                  <a:gd name="T7" fmla="*/ 0 h 20"/>
                  <a:gd name="T8" fmla="*/ 43 w 44"/>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20">
                    <a:moveTo>
                      <a:pt x="43" y="11"/>
                    </a:moveTo>
                    <a:lnTo>
                      <a:pt x="42" y="19"/>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38" name="Group 83"/>
            <p:cNvGrpSpPr>
              <a:grpSpLocks/>
            </p:cNvGrpSpPr>
            <p:nvPr/>
          </p:nvGrpSpPr>
          <p:grpSpPr bwMode="auto">
            <a:xfrm>
              <a:off x="4637" y="1708"/>
              <a:ext cx="59" cy="53"/>
              <a:chOff x="4453" y="1486"/>
              <a:chExt cx="59" cy="53"/>
            </a:xfrm>
          </p:grpSpPr>
          <p:sp>
            <p:nvSpPr>
              <p:cNvPr id="357" name="Line 84"/>
              <p:cNvSpPr>
                <a:spLocks noChangeShapeType="1"/>
              </p:cNvSpPr>
              <p:nvPr/>
            </p:nvSpPr>
            <p:spPr bwMode="blackWhite">
              <a:xfrm flipH="1">
                <a:off x="4488" y="1499"/>
                <a:ext cx="17" cy="1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8" name="Line 85"/>
              <p:cNvSpPr>
                <a:spLocks noChangeShapeType="1"/>
              </p:cNvSpPr>
              <p:nvPr/>
            </p:nvSpPr>
            <p:spPr bwMode="blackWhite">
              <a:xfrm flipH="1">
                <a:off x="4489" y="1497"/>
                <a:ext cx="18"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9" name="Line 86"/>
              <p:cNvSpPr>
                <a:spLocks noChangeShapeType="1"/>
              </p:cNvSpPr>
              <p:nvPr/>
            </p:nvSpPr>
            <p:spPr bwMode="blackWhite">
              <a:xfrm flipH="1">
                <a:off x="4488" y="1503"/>
                <a:ext cx="15" cy="1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0" name="Freeform 87"/>
              <p:cNvSpPr>
                <a:spLocks/>
              </p:cNvSpPr>
              <p:nvPr/>
            </p:nvSpPr>
            <p:spPr bwMode="blackWhite">
              <a:xfrm>
                <a:off x="4453" y="1490"/>
                <a:ext cx="58" cy="44"/>
              </a:xfrm>
              <a:custGeom>
                <a:avLst/>
                <a:gdLst>
                  <a:gd name="T0" fmla="*/ 57 w 58"/>
                  <a:gd name="T1" fmla="*/ 4 h 44"/>
                  <a:gd name="T2" fmla="*/ 52 w 58"/>
                  <a:gd name="T3" fmla="*/ 43 h 44"/>
                  <a:gd name="T4" fmla="*/ 0 w 58"/>
                  <a:gd name="T5" fmla="*/ 39 h 44"/>
                  <a:gd name="T6" fmla="*/ 4 w 58"/>
                  <a:gd name="T7" fmla="*/ 0 h 44"/>
                  <a:gd name="T8" fmla="*/ 57 w 58"/>
                  <a:gd name="T9" fmla="*/ 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44">
                    <a:moveTo>
                      <a:pt x="57" y="4"/>
                    </a:moveTo>
                    <a:lnTo>
                      <a:pt x="52" y="43"/>
                    </a:lnTo>
                    <a:lnTo>
                      <a:pt x="0" y="39"/>
                    </a:lnTo>
                    <a:lnTo>
                      <a:pt x="4" y="0"/>
                    </a:lnTo>
                    <a:lnTo>
                      <a:pt x="57" y="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1" name="Freeform 88"/>
              <p:cNvSpPr>
                <a:spLocks/>
              </p:cNvSpPr>
              <p:nvPr/>
            </p:nvSpPr>
            <p:spPr bwMode="blackWhite">
              <a:xfrm>
                <a:off x="4455" y="1489"/>
                <a:ext cx="56" cy="43"/>
              </a:xfrm>
              <a:custGeom>
                <a:avLst/>
                <a:gdLst>
                  <a:gd name="T0" fmla="*/ 55 w 56"/>
                  <a:gd name="T1" fmla="*/ 4 h 43"/>
                  <a:gd name="T2" fmla="*/ 50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0" y="42"/>
                    </a:lnTo>
                    <a:lnTo>
                      <a:pt x="0" y="38"/>
                    </a:lnTo>
                    <a:lnTo>
                      <a:pt x="4" y="0"/>
                    </a:lnTo>
                    <a:lnTo>
                      <a:pt x="55" y="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2" name="Freeform 89"/>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3" name="Freeform 90"/>
              <p:cNvSpPr>
                <a:spLocks/>
              </p:cNvSpPr>
              <p:nvPr/>
            </p:nvSpPr>
            <p:spPr bwMode="blackWhite">
              <a:xfrm>
                <a:off x="4456" y="1486"/>
                <a:ext cx="56" cy="43"/>
              </a:xfrm>
              <a:custGeom>
                <a:avLst/>
                <a:gdLst>
                  <a:gd name="T0" fmla="*/ 55 w 56"/>
                  <a:gd name="T1" fmla="*/ 4 h 43"/>
                  <a:gd name="T2" fmla="*/ 51 w 56"/>
                  <a:gd name="T3" fmla="*/ 42 h 43"/>
                  <a:gd name="T4" fmla="*/ 0 w 56"/>
                  <a:gd name="T5" fmla="*/ 38 h 43"/>
                  <a:gd name="T6" fmla="*/ 4 w 56"/>
                  <a:gd name="T7" fmla="*/ 0 h 43"/>
                  <a:gd name="T8" fmla="*/ 55 w 56"/>
                  <a:gd name="T9" fmla="*/ 4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55" y="4"/>
                    </a:moveTo>
                    <a:lnTo>
                      <a:pt x="51" y="42"/>
                    </a:lnTo>
                    <a:lnTo>
                      <a:pt x="0" y="38"/>
                    </a:lnTo>
                    <a:lnTo>
                      <a:pt x="4" y="0"/>
                    </a:lnTo>
                    <a:lnTo>
                      <a:pt x="55" y="4"/>
                    </a:lnTo>
                  </a:path>
                </a:pathLst>
              </a:custGeom>
              <a:noFill/>
              <a:ln w="12700" cap="rnd" cmpd="sng">
                <a:solidFill>
                  <a:srgbClr val="7F7F7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4" name="Freeform 91"/>
              <p:cNvSpPr>
                <a:spLocks/>
              </p:cNvSpPr>
              <p:nvPr/>
            </p:nvSpPr>
            <p:spPr bwMode="blackWhite">
              <a:xfrm>
                <a:off x="4464" y="1490"/>
                <a:ext cx="44" cy="19"/>
              </a:xfrm>
              <a:custGeom>
                <a:avLst/>
                <a:gdLst>
                  <a:gd name="T0" fmla="*/ 43 w 44"/>
                  <a:gd name="T1" fmla="*/ 11 h 19"/>
                  <a:gd name="T2" fmla="*/ 42 w 44"/>
                  <a:gd name="T3" fmla="*/ 18 h 19"/>
                  <a:gd name="T4" fmla="*/ 0 w 44"/>
                  <a:gd name="T5" fmla="*/ 7 h 19"/>
                  <a:gd name="T6" fmla="*/ 0 w 44"/>
                  <a:gd name="T7" fmla="*/ 0 h 19"/>
                  <a:gd name="T8" fmla="*/ 43 w 44"/>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9">
                    <a:moveTo>
                      <a:pt x="43" y="11"/>
                    </a:moveTo>
                    <a:lnTo>
                      <a:pt x="42" y="18"/>
                    </a:lnTo>
                    <a:lnTo>
                      <a:pt x="0" y="7"/>
                    </a:lnTo>
                    <a:lnTo>
                      <a:pt x="0" y="0"/>
                    </a:lnTo>
                    <a:lnTo>
                      <a:pt x="43"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5" name="Freeform 92"/>
              <p:cNvSpPr>
                <a:spLocks/>
              </p:cNvSpPr>
              <p:nvPr/>
            </p:nvSpPr>
            <p:spPr bwMode="blackWhite">
              <a:xfrm>
                <a:off x="4462" y="1497"/>
                <a:ext cx="45" cy="19"/>
              </a:xfrm>
              <a:custGeom>
                <a:avLst/>
                <a:gdLst>
                  <a:gd name="T0" fmla="*/ 44 w 45"/>
                  <a:gd name="T1" fmla="*/ 11 h 19"/>
                  <a:gd name="T2" fmla="*/ 43 w 45"/>
                  <a:gd name="T3" fmla="*/ 18 h 19"/>
                  <a:gd name="T4" fmla="*/ 0 w 45"/>
                  <a:gd name="T5" fmla="*/ 6 h 19"/>
                  <a:gd name="T6" fmla="*/ 0 w 45"/>
                  <a:gd name="T7" fmla="*/ 0 h 19"/>
                  <a:gd name="T8" fmla="*/ 44 w 45"/>
                  <a:gd name="T9" fmla="*/ 11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9">
                    <a:moveTo>
                      <a:pt x="44" y="11"/>
                    </a:moveTo>
                    <a:lnTo>
                      <a:pt x="43" y="18"/>
                    </a:lnTo>
                    <a:lnTo>
                      <a:pt x="0" y="6"/>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6" name="Freeform 93"/>
              <p:cNvSpPr>
                <a:spLocks/>
              </p:cNvSpPr>
              <p:nvPr/>
            </p:nvSpPr>
            <p:spPr bwMode="blackWhite">
              <a:xfrm>
                <a:off x="4461" y="1503"/>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7" name="Freeform 94"/>
              <p:cNvSpPr>
                <a:spLocks/>
              </p:cNvSpPr>
              <p:nvPr/>
            </p:nvSpPr>
            <p:spPr bwMode="blackWhite">
              <a:xfrm>
                <a:off x="4461" y="1511"/>
                <a:ext cx="46" cy="20"/>
              </a:xfrm>
              <a:custGeom>
                <a:avLst/>
                <a:gdLst>
                  <a:gd name="T0" fmla="*/ 45 w 46"/>
                  <a:gd name="T1" fmla="*/ 12 h 20"/>
                  <a:gd name="T2" fmla="*/ 44 w 46"/>
                  <a:gd name="T3" fmla="*/ 19 h 20"/>
                  <a:gd name="T4" fmla="*/ 0 w 46"/>
                  <a:gd name="T5" fmla="*/ 7 h 20"/>
                  <a:gd name="T6" fmla="*/ 0 w 46"/>
                  <a:gd name="T7" fmla="*/ 0 h 20"/>
                  <a:gd name="T8" fmla="*/ 45 w 46"/>
                  <a:gd name="T9" fmla="*/ 12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0">
                    <a:moveTo>
                      <a:pt x="45" y="12"/>
                    </a:moveTo>
                    <a:lnTo>
                      <a:pt x="44" y="19"/>
                    </a:lnTo>
                    <a:lnTo>
                      <a:pt x="0" y="7"/>
                    </a:lnTo>
                    <a:lnTo>
                      <a:pt x="0" y="0"/>
                    </a:lnTo>
                    <a:lnTo>
                      <a:pt x="45" y="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8" name="Freeform 95"/>
              <p:cNvSpPr>
                <a:spLocks/>
              </p:cNvSpPr>
              <p:nvPr/>
            </p:nvSpPr>
            <p:spPr bwMode="blackWhite">
              <a:xfrm>
                <a:off x="4461" y="1519"/>
                <a:ext cx="45" cy="20"/>
              </a:xfrm>
              <a:custGeom>
                <a:avLst/>
                <a:gdLst>
                  <a:gd name="T0" fmla="*/ 44 w 45"/>
                  <a:gd name="T1" fmla="*/ 11 h 20"/>
                  <a:gd name="T2" fmla="*/ 43 w 45"/>
                  <a:gd name="T3" fmla="*/ 19 h 20"/>
                  <a:gd name="T4" fmla="*/ 0 w 45"/>
                  <a:gd name="T5" fmla="*/ 7 h 20"/>
                  <a:gd name="T6" fmla="*/ 0 w 45"/>
                  <a:gd name="T7" fmla="*/ 0 h 20"/>
                  <a:gd name="T8" fmla="*/ 44 w 45"/>
                  <a:gd name="T9" fmla="*/ 1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20">
                    <a:moveTo>
                      <a:pt x="44" y="11"/>
                    </a:moveTo>
                    <a:lnTo>
                      <a:pt x="43" y="19"/>
                    </a:lnTo>
                    <a:lnTo>
                      <a:pt x="0" y="7"/>
                    </a:lnTo>
                    <a:lnTo>
                      <a:pt x="0" y="0"/>
                    </a:lnTo>
                    <a:lnTo>
                      <a:pt x="44" y="1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39" name="Rectangle 96"/>
            <p:cNvSpPr>
              <a:spLocks noChangeArrowheads="1"/>
            </p:cNvSpPr>
            <p:nvPr/>
          </p:nvSpPr>
          <p:spPr bwMode="blackWhite">
            <a:xfrm>
              <a:off x="4518" y="1861"/>
              <a:ext cx="63"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0" name="Rectangle 97"/>
            <p:cNvSpPr>
              <a:spLocks noChangeArrowheads="1"/>
            </p:cNvSpPr>
            <p:nvPr/>
          </p:nvSpPr>
          <p:spPr bwMode="blackWhite">
            <a:xfrm>
              <a:off x="4518" y="1896"/>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1" name="Rectangle 98"/>
            <p:cNvSpPr>
              <a:spLocks noChangeArrowheads="1"/>
            </p:cNvSpPr>
            <p:nvPr/>
          </p:nvSpPr>
          <p:spPr bwMode="blackWhite">
            <a:xfrm>
              <a:off x="4518" y="1934"/>
              <a:ext cx="63"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2" name="Rectangle 99"/>
            <p:cNvSpPr>
              <a:spLocks noChangeArrowheads="1"/>
            </p:cNvSpPr>
            <p:nvPr/>
          </p:nvSpPr>
          <p:spPr bwMode="blackWhite">
            <a:xfrm>
              <a:off x="4644" y="1861"/>
              <a:ext cx="67"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3" name="Rectangle 100"/>
            <p:cNvSpPr>
              <a:spLocks noChangeArrowheads="1"/>
            </p:cNvSpPr>
            <p:nvPr/>
          </p:nvSpPr>
          <p:spPr bwMode="blackWhite">
            <a:xfrm>
              <a:off x="4644" y="1896"/>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4" name="Rectangle 101"/>
            <p:cNvSpPr>
              <a:spLocks noChangeArrowheads="1"/>
            </p:cNvSpPr>
            <p:nvPr/>
          </p:nvSpPr>
          <p:spPr bwMode="blackWhite">
            <a:xfrm>
              <a:off x="4644" y="1934"/>
              <a:ext cx="67"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5" name="Rectangle 102"/>
            <p:cNvSpPr>
              <a:spLocks noChangeArrowheads="1"/>
            </p:cNvSpPr>
            <p:nvPr/>
          </p:nvSpPr>
          <p:spPr bwMode="blackWhite">
            <a:xfrm>
              <a:off x="4769" y="1861"/>
              <a:ext cx="80" cy="11"/>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6" name="Rectangle 103"/>
            <p:cNvSpPr>
              <a:spLocks noChangeArrowheads="1"/>
            </p:cNvSpPr>
            <p:nvPr/>
          </p:nvSpPr>
          <p:spPr bwMode="blackWhite">
            <a:xfrm>
              <a:off x="4769" y="1896"/>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7" name="Rectangle 104"/>
            <p:cNvSpPr>
              <a:spLocks noChangeArrowheads="1"/>
            </p:cNvSpPr>
            <p:nvPr/>
          </p:nvSpPr>
          <p:spPr bwMode="blackWhite">
            <a:xfrm>
              <a:off x="4769" y="1934"/>
              <a:ext cx="80" cy="10"/>
            </a:xfrm>
            <a:prstGeom prst="rect">
              <a:avLst/>
            </a:prstGeom>
            <a:gradFill rotWithShape="0">
              <a:gsLst>
                <a:gs pos="0">
                  <a:srgbClr val="FFF200"/>
                </a:gs>
                <a:gs pos="45000">
                  <a:srgbClr val="FF7A00"/>
                </a:gs>
                <a:gs pos="70000">
                  <a:srgbClr val="FF0300"/>
                </a:gs>
                <a:gs pos="100000">
                  <a:srgbClr val="4D0808"/>
                </a:gs>
              </a:gsLst>
              <a:path path="rect">
                <a:fillToRect r="100000" b="100000"/>
              </a:path>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8" name="Rectangle 105"/>
            <p:cNvSpPr>
              <a:spLocks noChangeArrowheads="1"/>
            </p:cNvSpPr>
            <p:nvPr/>
          </p:nvSpPr>
          <p:spPr bwMode="blackWhite">
            <a:xfrm>
              <a:off x="4059" y="1774"/>
              <a:ext cx="361" cy="195"/>
            </a:xfrm>
            <a:prstGeom prst="rect">
              <a:avLst/>
            </a:prstGeom>
            <a:solidFill>
              <a:srgbClr val="99CC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49" name="Rectangle 106"/>
            <p:cNvSpPr>
              <a:spLocks noChangeArrowheads="1"/>
            </p:cNvSpPr>
            <p:nvPr/>
          </p:nvSpPr>
          <p:spPr bwMode="blackWhite">
            <a:xfrm>
              <a:off x="4092" y="193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0" name="Rectangle 107"/>
            <p:cNvSpPr>
              <a:spLocks noChangeArrowheads="1"/>
            </p:cNvSpPr>
            <p:nvPr/>
          </p:nvSpPr>
          <p:spPr bwMode="blackWhite">
            <a:xfrm>
              <a:off x="4092" y="1892"/>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1" name="Rectangle 108"/>
            <p:cNvSpPr>
              <a:spLocks noChangeArrowheads="1"/>
            </p:cNvSpPr>
            <p:nvPr/>
          </p:nvSpPr>
          <p:spPr bwMode="blackWhite">
            <a:xfrm>
              <a:off x="4092" y="1798"/>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nvGrpSpPr>
            <p:cNvPr id="252" name="Group 109"/>
            <p:cNvGrpSpPr>
              <a:grpSpLocks/>
            </p:cNvGrpSpPr>
            <p:nvPr/>
          </p:nvGrpSpPr>
          <p:grpSpPr bwMode="auto">
            <a:xfrm>
              <a:off x="3673" y="1777"/>
              <a:ext cx="333" cy="196"/>
              <a:chOff x="3489" y="1555"/>
              <a:chExt cx="333" cy="196"/>
            </a:xfrm>
          </p:grpSpPr>
          <p:grpSp>
            <p:nvGrpSpPr>
              <p:cNvPr id="267" name="Group 110"/>
              <p:cNvGrpSpPr>
                <a:grpSpLocks/>
              </p:cNvGrpSpPr>
              <p:nvPr/>
            </p:nvGrpSpPr>
            <p:grpSpPr bwMode="auto">
              <a:xfrm>
                <a:off x="3490" y="1555"/>
                <a:ext cx="332" cy="196"/>
                <a:chOff x="3490" y="1555"/>
                <a:chExt cx="332" cy="196"/>
              </a:xfrm>
            </p:grpSpPr>
            <p:sp>
              <p:nvSpPr>
                <p:cNvPr id="269" name="Rectangle 111"/>
                <p:cNvSpPr>
                  <a:spLocks noChangeArrowheads="1"/>
                </p:cNvSpPr>
                <p:nvPr/>
              </p:nvSpPr>
              <p:spPr bwMode="blackWhite">
                <a:xfrm>
                  <a:off x="3490"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0" name="Rectangle 112"/>
                <p:cNvSpPr>
                  <a:spLocks noChangeArrowheads="1"/>
                </p:cNvSpPr>
                <p:nvPr/>
              </p:nvSpPr>
              <p:spPr bwMode="blackWhite">
                <a:xfrm>
                  <a:off x="3576"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1" name="Rectangle 113"/>
                <p:cNvSpPr>
                  <a:spLocks noChangeArrowheads="1"/>
                </p:cNvSpPr>
                <p:nvPr/>
              </p:nvSpPr>
              <p:spPr bwMode="blackWhite">
                <a:xfrm>
                  <a:off x="3660" y="1610"/>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2" name="Rectangle 114"/>
                <p:cNvSpPr>
                  <a:spLocks noChangeArrowheads="1"/>
                </p:cNvSpPr>
                <p:nvPr/>
              </p:nvSpPr>
              <p:spPr bwMode="blackWhite">
                <a:xfrm>
                  <a:off x="3745" y="1610"/>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3" name="Rectangle 115"/>
                <p:cNvSpPr>
                  <a:spLocks noChangeArrowheads="1"/>
                </p:cNvSpPr>
                <p:nvPr/>
              </p:nvSpPr>
              <p:spPr bwMode="blackWhite">
                <a:xfrm>
                  <a:off x="3532"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4" name="Rectangle 116"/>
                <p:cNvSpPr>
                  <a:spLocks noChangeArrowheads="1"/>
                </p:cNvSpPr>
                <p:nvPr/>
              </p:nvSpPr>
              <p:spPr bwMode="blackWhite">
                <a:xfrm>
                  <a:off x="3619" y="1610"/>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5" name="Rectangle 117"/>
                <p:cNvSpPr>
                  <a:spLocks noChangeArrowheads="1"/>
                </p:cNvSpPr>
                <p:nvPr/>
              </p:nvSpPr>
              <p:spPr bwMode="blackWhite">
                <a:xfrm>
                  <a:off x="3701" y="1610"/>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6" name="Rectangle 118"/>
                <p:cNvSpPr>
                  <a:spLocks noChangeArrowheads="1"/>
                </p:cNvSpPr>
                <p:nvPr/>
              </p:nvSpPr>
              <p:spPr bwMode="blackWhite">
                <a:xfrm>
                  <a:off x="3490"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7" name="Rectangle 119"/>
                <p:cNvSpPr>
                  <a:spLocks noChangeArrowheads="1"/>
                </p:cNvSpPr>
                <p:nvPr/>
              </p:nvSpPr>
              <p:spPr bwMode="blackWhite">
                <a:xfrm>
                  <a:off x="3576"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8" name="Rectangle 120"/>
                <p:cNvSpPr>
                  <a:spLocks noChangeArrowheads="1"/>
                </p:cNvSpPr>
                <p:nvPr/>
              </p:nvSpPr>
              <p:spPr bwMode="blackWhite">
                <a:xfrm>
                  <a:off x="3659"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9" name="Rectangle 121"/>
                <p:cNvSpPr>
                  <a:spLocks noChangeArrowheads="1"/>
                </p:cNvSpPr>
                <p:nvPr/>
              </p:nvSpPr>
              <p:spPr bwMode="blackWhite">
                <a:xfrm>
                  <a:off x="3745"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0" name="Rectangle 122"/>
                <p:cNvSpPr>
                  <a:spLocks noChangeArrowheads="1"/>
                </p:cNvSpPr>
                <p:nvPr/>
              </p:nvSpPr>
              <p:spPr bwMode="blackWhite">
                <a:xfrm>
                  <a:off x="3532"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1" name="Rectangle 123"/>
                <p:cNvSpPr>
                  <a:spLocks noChangeArrowheads="1"/>
                </p:cNvSpPr>
                <p:nvPr/>
              </p:nvSpPr>
              <p:spPr bwMode="blackWhite">
                <a:xfrm>
                  <a:off x="3617" y="1555"/>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2" name="Rectangle 124"/>
                <p:cNvSpPr>
                  <a:spLocks noChangeArrowheads="1"/>
                </p:cNvSpPr>
                <p:nvPr/>
              </p:nvSpPr>
              <p:spPr bwMode="blackWhite">
                <a:xfrm>
                  <a:off x="3701" y="1555"/>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3" name="Rectangle 125"/>
                <p:cNvSpPr>
                  <a:spLocks noChangeArrowheads="1"/>
                </p:cNvSpPr>
                <p:nvPr/>
              </p:nvSpPr>
              <p:spPr bwMode="blackWhite">
                <a:xfrm>
                  <a:off x="3785" y="1555"/>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4" name="Rectangle 126"/>
                <p:cNvSpPr>
                  <a:spLocks noChangeArrowheads="1"/>
                </p:cNvSpPr>
                <p:nvPr/>
              </p:nvSpPr>
              <p:spPr bwMode="blackWhite">
                <a:xfrm>
                  <a:off x="3490"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5" name="Rectangle 127"/>
                <p:cNvSpPr>
                  <a:spLocks noChangeArrowheads="1"/>
                </p:cNvSpPr>
                <p:nvPr/>
              </p:nvSpPr>
              <p:spPr bwMode="blackWhite">
                <a:xfrm>
                  <a:off x="3576"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6" name="Rectangle 128"/>
                <p:cNvSpPr>
                  <a:spLocks noChangeArrowheads="1"/>
                </p:cNvSpPr>
                <p:nvPr/>
              </p:nvSpPr>
              <p:spPr bwMode="blackWhite">
                <a:xfrm>
                  <a:off x="3660" y="1572"/>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7" name="Rectangle 129"/>
                <p:cNvSpPr>
                  <a:spLocks noChangeArrowheads="1"/>
                </p:cNvSpPr>
                <p:nvPr/>
              </p:nvSpPr>
              <p:spPr bwMode="blackWhite">
                <a:xfrm>
                  <a:off x="3745" y="1572"/>
                  <a:ext cx="32"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8" name="Rectangle 130"/>
                <p:cNvSpPr>
                  <a:spLocks noChangeArrowheads="1"/>
                </p:cNvSpPr>
                <p:nvPr/>
              </p:nvSpPr>
              <p:spPr bwMode="blackWhite">
                <a:xfrm>
                  <a:off x="3532"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89" name="Rectangle 131"/>
                <p:cNvSpPr>
                  <a:spLocks noChangeArrowheads="1"/>
                </p:cNvSpPr>
                <p:nvPr/>
              </p:nvSpPr>
              <p:spPr bwMode="blackWhite">
                <a:xfrm>
                  <a:off x="3617" y="1572"/>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0" name="Rectangle 132"/>
                <p:cNvSpPr>
                  <a:spLocks noChangeArrowheads="1"/>
                </p:cNvSpPr>
                <p:nvPr/>
              </p:nvSpPr>
              <p:spPr bwMode="blackWhite">
                <a:xfrm>
                  <a:off x="3701" y="1572"/>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1" name="Rectangle 133"/>
                <p:cNvSpPr>
                  <a:spLocks noChangeArrowheads="1"/>
                </p:cNvSpPr>
                <p:nvPr/>
              </p:nvSpPr>
              <p:spPr bwMode="blackWhite">
                <a:xfrm>
                  <a:off x="3785" y="1572"/>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2" name="Rectangle 134"/>
                <p:cNvSpPr>
                  <a:spLocks noChangeArrowheads="1"/>
                </p:cNvSpPr>
                <p:nvPr/>
              </p:nvSpPr>
              <p:spPr bwMode="blackWhite">
                <a:xfrm>
                  <a:off x="3490"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3" name="Rectangle 135"/>
                <p:cNvSpPr>
                  <a:spLocks noChangeArrowheads="1"/>
                </p:cNvSpPr>
                <p:nvPr/>
              </p:nvSpPr>
              <p:spPr bwMode="blackWhite">
                <a:xfrm>
                  <a:off x="3576"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4" name="Rectangle 136"/>
                <p:cNvSpPr>
                  <a:spLocks noChangeArrowheads="1"/>
                </p:cNvSpPr>
                <p:nvPr/>
              </p:nvSpPr>
              <p:spPr bwMode="blackWhite">
                <a:xfrm>
                  <a:off x="3660" y="159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5" name="Rectangle 137"/>
                <p:cNvSpPr>
                  <a:spLocks noChangeArrowheads="1"/>
                </p:cNvSpPr>
                <p:nvPr/>
              </p:nvSpPr>
              <p:spPr bwMode="blackWhite">
                <a:xfrm>
                  <a:off x="3745"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6" name="Rectangle 138"/>
                <p:cNvSpPr>
                  <a:spLocks noChangeArrowheads="1"/>
                </p:cNvSpPr>
                <p:nvPr/>
              </p:nvSpPr>
              <p:spPr bwMode="blackWhite">
                <a:xfrm>
                  <a:off x="3532"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7" name="Rectangle 139"/>
                <p:cNvSpPr>
                  <a:spLocks noChangeArrowheads="1"/>
                </p:cNvSpPr>
                <p:nvPr/>
              </p:nvSpPr>
              <p:spPr bwMode="blackWhite">
                <a:xfrm>
                  <a:off x="3617" y="159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8" name="Rectangle 140"/>
                <p:cNvSpPr>
                  <a:spLocks noChangeArrowheads="1"/>
                </p:cNvSpPr>
                <p:nvPr/>
              </p:nvSpPr>
              <p:spPr bwMode="blackWhite">
                <a:xfrm>
                  <a:off x="3701" y="159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9" name="Rectangle 141"/>
                <p:cNvSpPr>
                  <a:spLocks noChangeArrowheads="1"/>
                </p:cNvSpPr>
                <p:nvPr/>
              </p:nvSpPr>
              <p:spPr bwMode="blackWhite">
                <a:xfrm>
                  <a:off x="3785" y="159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0" name="Rectangle 142"/>
                <p:cNvSpPr>
                  <a:spLocks noChangeArrowheads="1"/>
                </p:cNvSpPr>
                <p:nvPr/>
              </p:nvSpPr>
              <p:spPr bwMode="blackWhite">
                <a:xfrm>
                  <a:off x="3785" y="1610"/>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1" name="Rectangle 143"/>
                <p:cNvSpPr>
                  <a:spLocks noChangeArrowheads="1"/>
                </p:cNvSpPr>
                <p:nvPr/>
              </p:nvSpPr>
              <p:spPr bwMode="blackWhite">
                <a:xfrm>
                  <a:off x="3490"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2" name="Rectangle 144"/>
                <p:cNvSpPr>
                  <a:spLocks noChangeArrowheads="1"/>
                </p:cNvSpPr>
                <p:nvPr/>
              </p:nvSpPr>
              <p:spPr bwMode="blackWhite">
                <a:xfrm>
                  <a:off x="3576"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3" name="Rectangle 145"/>
                <p:cNvSpPr>
                  <a:spLocks noChangeArrowheads="1"/>
                </p:cNvSpPr>
                <p:nvPr/>
              </p:nvSpPr>
              <p:spPr bwMode="blackWhite">
                <a:xfrm>
                  <a:off x="3660" y="1627"/>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4" name="Rectangle 146"/>
                <p:cNvSpPr>
                  <a:spLocks noChangeArrowheads="1"/>
                </p:cNvSpPr>
                <p:nvPr/>
              </p:nvSpPr>
              <p:spPr bwMode="blackWhite">
                <a:xfrm>
                  <a:off x="3745"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5" name="Rectangle 147"/>
                <p:cNvSpPr>
                  <a:spLocks noChangeArrowheads="1"/>
                </p:cNvSpPr>
                <p:nvPr/>
              </p:nvSpPr>
              <p:spPr bwMode="blackWhite">
                <a:xfrm>
                  <a:off x="3532" y="1627"/>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6" name="Rectangle 148"/>
                <p:cNvSpPr>
                  <a:spLocks noChangeArrowheads="1"/>
                </p:cNvSpPr>
                <p:nvPr/>
              </p:nvSpPr>
              <p:spPr bwMode="blackWhite">
                <a:xfrm>
                  <a:off x="3617" y="1627"/>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7" name="Rectangle 149"/>
                <p:cNvSpPr>
                  <a:spLocks noChangeArrowheads="1"/>
                </p:cNvSpPr>
                <p:nvPr/>
              </p:nvSpPr>
              <p:spPr bwMode="blackWhite">
                <a:xfrm>
                  <a:off x="3701" y="1627"/>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8" name="Rectangle 150"/>
                <p:cNvSpPr>
                  <a:spLocks noChangeArrowheads="1"/>
                </p:cNvSpPr>
                <p:nvPr/>
              </p:nvSpPr>
              <p:spPr bwMode="blackWhite">
                <a:xfrm>
                  <a:off x="3785" y="1627"/>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9" name="Rectangle 151"/>
                <p:cNvSpPr>
                  <a:spLocks noChangeArrowheads="1"/>
                </p:cNvSpPr>
                <p:nvPr/>
              </p:nvSpPr>
              <p:spPr bwMode="blackWhite">
                <a:xfrm>
                  <a:off x="3490"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0" name="Rectangle 152"/>
                <p:cNvSpPr>
                  <a:spLocks noChangeArrowheads="1"/>
                </p:cNvSpPr>
                <p:nvPr/>
              </p:nvSpPr>
              <p:spPr bwMode="blackWhite">
                <a:xfrm>
                  <a:off x="3576"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1" name="Rectangle 153"/>
                <p:cNvSpPr>
                  <a:spLocks noChangeArrowheads="1"/>
                </p:cNvSpPr>
                <p:nvPr/>
              </p:nvSpPr>
              <p:spPr bwMode="blackWhite">
                <a:xfrm>
                  <a:off x="3660" y="1646"/>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2" name="Rectangle 154"/>
                <p:cNvSpPr>
                  <a:spLocks noChangeArrowheads="1"/>
                </p:cNvSpPr>
                <p:nvPr/>
              </p:nvSpPr>
              <p:spPr bwMode="blackWhite">
                <a:xfrm>
                  <a:off x="3745" y="1646"/>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3" name="Rectangle 155"/>
                <p:cNvSpPr>
                  <a:spLocks noChangeArrowheads="1"/>
                </p:cNvSpPr>
                <p:nvPr/>
              </p:nvSpPr>
              <p:spPr bwMode="blackWhite">
                <a:xfrm>
                  <a:off x="3532"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4" name="Rectangle 156"/>
                <p:cNvSpPr>
                  <a:spLocks noChangeArrowheads="1"/>
                </p:cNvSpPr>
                <p:nvPr/>
              </p:nvSpPr>
              <p:spPr bwMode="blackWhite">
                <a:xfrm>
                  <a:off x="3619" y="1646"/>
                  <a:ext cx="33"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5" name="Rectangle 157"/>
                <p:cNvSpPr>
                  <a:spLocks noChangeArrowheads="1"/>
                </p:cNvSpPr>
                <p:nvPr/>
              </p:nvSpPr>
              <p:spPr bwMode="blackWhite">
                <a:xfrm>
                  <a:off x="3701" y="1646"/>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6" name="Rectangle 158"/>
                <p:cNvSpPr>
                  <a:spLocks noChangeArrowheads="1"/>
                </p:cNvSpPr>
                <p:nvPr/>
              </p:nvSpPr>
              <p:spPr bwMode="blackWhite">
                <a:xfrm>
                  <a:off x="3785" y="1646"/>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7" name="Rectangle 159"/>
                <p:cNvSpPr>
                  <a:spLocks noChangeArrowheads="1"/>
                </p:cNvSpPr>
                <p:nvPr/>
              </p:nvSpPr>
              <p:spPr bwMode="blackWhite">
                <a:xfrm>
                  <a:off x="3490"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8" name="Rectangle 160"/>
                <p:cNvSpPr>
                  <a:spLocks noChangeArrowheads="1"/>
                </p:cNvSpPr>
                <p:nvPr/>
              </p:nvSpPr>
              <p:spPr bwMode="blackWhite">
                <a:xfrm>
                  <a:off x="3576"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19" name="Rectangle 161"/>
                <p:cNvSpPr>
                  <a:spLocks noChangeArrowheads="1"/>
                </p:cNvSpPr>
                <p:nvPr/>
              </p:nvSpPr>
              <p:spPr bwMode="blackWhite">
                <a:xfrm>
                  <a:off x="3660" y="1666"/>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0" name="Rectangle 162"/>
                <p:cNvSpPr>
                  <a:spLocks noChangeArrowheads="1"/>
                </p:cNvSpPr>
                <p:nvPr/>
              </p:nvSpPr>
              <p:spPr bwMode="blackWhite">
                <a:xfrm>
                  <a:off x="3745"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1" name="Rectangle 163"/>
                <p:cNvSpPr>
                  <a:spLocks noChangeArrowheads="1"/>
                </p:cNvSpPr>
                <p:nvPr/>
              </p:nvSpPr>
              <p:spPr bwMode="blackWhite">
                <a:xfrm>
                  <a:off x="3532" y="1666"/>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2" name="Rectangle 164"/>
                <p:cNvSpPr>
                  <a:spLocks noChangeArrowheads="1"/>
                </p:cNvSpPr>
                <p:nvPr/>
              </p:nvSpPr>
              <p:spPr bwMode="blackWhite">
                <a:xfrm>
                  <a:off x="3617" y="1666"/>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3" name="Rectangle 165"/>
                <p:cNvSpPr>
                  <a:spLocks noChangeArrowheads="1"/>
                </p:cNvSpPr>
                <p:nvPr/>
              </p:nvSpPr>
              <p:spPr bwMode="blackWhite">
                <a:xfrm>
                  <a:off x="3701" y="1666"/>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4" name="Rectangle 166"/>
                <p:cNvSpPr>
                  <a:spLocks noChangeArrowheads="1"/>
                </p:cNvSpPr>
                <p:nvPr/>
              </p:nvSpPr>
              <p:spPr bwMode="blackWhite">
                <a:xfrm>
                  <a:off x="3785" y="1666"/>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5" name="Rectangle 167"/>
                <p:cNvSpPr>
                  <a:spLocks noChangeArrowheads="1"/>
                </p:cNvSpPr>
                <p:nvPr/>
              </p:nvSpPr>
              <p:spPr bwMode="blackWhite">
                <a:xfrm>
                  <a:off x="3490" y="1684"/>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6" name="Rectangle 168"/>
                <p:cNvSpPr>
                  <a:spLocks noChangeArrowheads="1"/>
                </p:cNvSpPr>
                <p:nvPr/>
              </p:nvSpPr>
              <p:spPr bwMode="blackWhite">
                <a:xfrm>
                  <a:off x="3576"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7" name="Rectangle 169"/>
                <p:cNvSpPr>
                  <a:spLocks noChangeArrowheads="1"/>
                </p:cNvSpPr>
                <p:nvPr/>
              </p:nvSpPr>
              <p:spPr bwMode="blackWhite">
                <a:xfrm>
                  <a:off x="3659"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8" name="Rectangle 170"/>
                <p:cNvSpPr>
                  <a:spLocks noChangeArrowheads="1"/>
                </p:cNvSpPr>
                <p:nvPr/>
              </p:nvSpPr>
              <p:spPr bwMode="blackWhite">
                <a:xfrm>
                  <a:off x="3745"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9" name="Rectangle 171"/>
                <p:cNvSpPr>
                  <a:spLocks noChangeArrowheads="1"/>
                </p:cNvSpPr>
                <p:nvPr/>
              </p:nvSpPr>
              <p:spPr bwMode="blackWhite">
                <a:xfrm>
                  <a:off x="3532" y="1684"/>
                  <a:ext cx="33"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0" name="Rectangle 172"/>
                <p:cNvSpPr>
                  <a:spLocks noChangeArrowheads="1"/>
                </p:cNvSpPr>
                <p:nvPr/>
              </p:nvSpPr>
              <p:spPr bwMode="blackWhite">
                <a:xfrm>
                  <a:off x="3617" y="1684"/>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1" name="Rectangle 173"/>
                <p:cNvSpPr>
                  <a:spLocks noChangeArrowheads="1"/>
                </p:cNvSpPr>
                <p:nvPr/>
              </p:nvSpPr>
              <p:spPr bwMode="blackWhite">
                <a:xfrm>
                  <a:off x="3701" y="1684"/>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2" name="Rectangle 174"/>
                <p:cNvSpPr>
                  <a:spLocks noChangeArrowheads="1"/>
                </p:cNvSpPr>
                <p:nvPr/>
              </p:nvSpPr>
              <p:spPr bwMode="blackWhite">
                <a:xfrm>
                  <a:off x="3785" y="1684"/>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3" name="Rectangle 175"/>
                <p:cNvSpPr>
                  <a:spLocks noChangeArrowheads="1"/>
                </p:cNvSpPr>
                <p:nvPr/>
              </p:nvSpPr>
              <p:spPr bwMode="blackWhite">
                <a:xfrm>
                  <a:off x="3490"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4" name="Rectangle 176"/>
                <p:cNvSpPr>
                  <a:spLocks noChangeArrowheads="1"/>
                </p:cNvSpPr>
                <p:nvPr/>
              </p:nvSpPr>
              <p:spPr bwMode="blackWhite">
                <a:xfrm>
                  <a:off x="3576"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5" name="Rectangle 177"/>
                <p:cNvSpPr>
                  <a:spLocks noChangeArrowheads="1"/>
                </p:cNvSpPr>
                <p:nvPr/>
              </p:nvSpPr>
              <p:spPr bwMode="blackWhite">
                <a:xfrm>
                  <a:off x="3660" y="1702"/>
                  <a:ext cx="34"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6" name="Rectangle 178"/>
                <p:cNvSpPr>
                  <a:spLocks noChangeArrowheads="1"/>
                </p:cNvSpPr>
                <p:nvPr/>
              </p:nvSpPr>
              <p:spPr bwMode="blackWhite">
                <a:xfrm>
                  <a:off x="3745"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7" name="Rectangle 179"/>
                <p:cNvSpPr>
                  <a:spLocks noChangeArrowheads="1"/>
                </p:cNvSpPr>
                <p:nvPr/>
              </p:nvSpPr>
              <p:spPr bwMode="blackWhite">
                <a:xfrm>
                  <a:off x="3532"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8" name="Rectangle 180"/>
                <p:cNvSpPr>
                  <a:spLocks noChangeArrowheads="1"/>
                </p:cNvSpPr>
                <p:nvPr/>
              </p:nvSpPr>
              <p:spPr bwMode="blackWhite">
                <a:xfrm>
                  <a:off x="3617" y="1702"/>
                  <a:ext cx="35"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9" name="Rectangle 181"/>
                <p:cNvSpPr>
                  <a:spLocks noChangeArrowheads="1"/>
                </p:cNvSpPr>
                <p:nvPr/>
              </p:nvSpPr>
              <p:spPr bwMode="blackWhite">
                <a:xfrm>
                  <a:off x="3701" y="1702"/>
                  <a:ext cx="36"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0" name="Rectangle 182"/>
                <p:cNvSpPr>
                  <a:spLocks noChangeArrowheads="1"/>
                </p:cNvSpPr>
                <p:nvPr/>
              </p:nvSpPr>
              <p:spPr bwMode="blackWhite">
                <a:xfrm>
                  <a:off x="3785" y="1702"/>
                  <a:ext cx="37" cy="1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1" name="Rectangle 183"/>
                <p:cNvSpPr>
                  <a:spLocks noChangeArrowheads="1"/>
                </p:cNvSpPr>
                <p:nvPr/>
              </p:nvSpPr>
              <p:spPr bwMode="blackWhite">
                <a:xfrm>
                  <a:off x="3490"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2" name="Rectangle 184"/>
                <p:cNvSpPr>
                  <a:spLocks noChangeArrowheads="1"/>
                </p:cNvSpPr>
                <p:nvPr/>
              </p:nvSpPr>
              <p:spPr bwMode="blackWhite">
                <a:xfrm>
                  <a:off x="3576"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3" name="Rectangle 185"/>
                <p:cNvSpPr>
                  <a:spLocks noChangeArrowheads="1"/>
                </p:cNvSpPr>
                <p:nvPr/>
              </p:nvSpPr>
              <p:spPr bwMode="blackWhite">
                <a:xfrm>
                  <a:off x="3660" y="1720"/>
                  <a:ext cx="34"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4" name="Rectangle 186"/>
                <p:cNvSpPr>
                  <a:spLocks noChangeArrowheads="1"/>
                </p:cNvSpPr>
                <p:nvPr/>
              </p:nvSpPr>
              <p:spPr bwMode="blackWhite">
                <a:xfrm>
                  <a:off x="3745"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5" name="Rectangle 187"/>
                <p:cNvSpPr>
                  <a:spLocks noChangeArrowheads="1"/>
                </p:cNvSpPr>
                <p:nvPr/>
              </p:nvSpPr>
              <p:spPr bwMode="blackWhite">
                <a:xfrm>
                  <a:off x="3532"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6" name="Rectangle 188"/>
                <p:cNvSpPr>
                  <a:spLocks noChangeArrowheads="1"/>
                </p:cNvSpPr>
                <p:nvPr/>
              </p:nvSpPr>
              <p:spPr bwMode="blackWhite">
                <a:xfrm>
                  <a:off x="3617" y="1720"/>
                  <a:ext cx="35"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3365F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7" name="Rectangle 189"/>
                <p:cNvSpPr>
                  <a:spLocks noChangeArrowheads="1"/>
                </p:cNvSpPr>
                <p:nvPr/>
              </p:nvSpPr>
              <p:spPr bwMode="blackWhite">
                <a:xfrm>
                  <a:off x="3701" y="1720"/>
                  <a:ext cx="36"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8" name="Rectangle 190"/>
                <p:cNvSpPr>
                  <a:spLocks noChangeArrowheads="1"/>
                </p:cNvSpPr>
                <p:nvPr/>
              </p:nvSpPr>
              <p:spPr bwMode="blackWhite">
                <a:xfrm>
                  <a:off x="3785" y="1720"/>
                  <a:ext cx="37" cy="12"/>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49" name="Rectangle 191"/>
                <p:cNvSpPr>
                  <a:spLocks noChangeArrowheads="1"/>
                </p:cNvSpPr>
                <p:nvPr/>
              </p:nvSpPr>
              <p:spPr bwMode="blackWhite">
                <a:xfrm>
                  <a:off x="3491"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0" name="Rectangle 192"/>
                <p:cNvSpPr>
                  <a:spLocks noChangeArrowheads="1"/>
                </p:cNvSpPr>
                <p:nvPr/>
              </p:nvSpPr>
              <p:spPr bwMode="blackWhite">
                <a:xfrm>
                  <a:off x="3576"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1" name="Rectangle 193"/>
                <p:cNvSpPr>
                  <a:spLocks noChangeArrowheads="1"/>
                </p:cNvSpPr>
                <p:nvPr/>
              </p:nvSpPr>
              <p:spPr bwMode="blackWhite">
                <a:xfrm>
                  <a:off x="3660" y="1740"/>
                  <a:ext cx="34"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2" name="Rectangle 194"/>
                <p:cNvSpPr>
                  <a:spLocks noChangeArrowheads="1"/>
                </p:cNvSpPr>
                <p:nvPr/>
              </p:nvSpPr>
              <p:spPr bwMode="blackWhite">
                <a:xfrm>
                  <a:off x="3745"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3" name="Rectangle 195"/>
                <p:cNvSpPr>
                  <a:spLocks noChangeArrowheads="1"/>
                </p:cNvSpPr>
                <p:nvPr/>
              </p:nvSpPr>
              <p:spPr bwMode="blackWhite">
                <a:xfrm>
                  <a:off x="3532" y="1740"/>
                  <a:ext cx="33"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4" name="Rectangle 196"/>
                <p:cNvSpPr>
                  <a:spLocks noChangeArrowheads="1"/>
                </p:cNvSpPr>
                <p:nvPr/>
              </p:nvSpPr>
              <p:spPr bwMode="blackWhite">
                <a:xfrm>
                  <a:off x="3617" y="1740"/>
                  <a:ext cx="35"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5" name="Rectangle 197"/>
                <p:cNvSpPr>
                  <a:spLocks noChangeArrowheads="1"/>
                </p:cNvSpPr>
                <p:nvPr/>
              </p:nvSpPr>
              <p:spPr bwMode="blackWhite">
                <a:xfrm>
                  <a:off x="3701" y="1740"/>
                  <a:ext cx="36"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6" name="Rectangle 198"/>
                <p:cNvSpPr>
                  <a:spLocks noChangeArrowheads="1"/>
                </p:cNvSpPr>
                <p:nvPr/>
              </p:nvSpPr>
              <p:spPr bwMode="blackWhite">
                <a:xfrm>
                  <a:off x="3785" y="1740"/>
                  <a:ext cx="37" cy="11"/>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rgbClr val="00B7A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68" name="Rectangle 199"/>
              <p:cNvSpPr>
                <a:spLocks noChangeArrowheads="1"/>
              </p:cNvSpPr>
              <p:nvPr/>
            </p:nvSpPr>
            <p:spPr bwMode="blackWhite">
              <a:xfrm>
                <a:off x="3489" y="1556"/>
                <a:ext cx="329" cy="191"/>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53" name="Rectangle 200"/>
            <p:cNvSpPr>
              <a:spLocks noChangeArrowheads="1"/>
            </p:cNvSpPr>
            <p:nvPr/>
          </p:nvSpPr>
          <p:spPr bwMode="blackWhite">
            <a:xfrm>
              <a:off x="4092" y="1847"/>
              <a:ext cx="299" cy="10"/>
            </a:xfrm>
            <a:prstGeom prst="rect">
              <a:avLst/>
            </a:prstGeom>
            <a:gradFill rotWithShape="0">
              <a:gsLst>
                <a:gs pos="0">
                  <a:srgbClr val="000000"/>
                </a:gs>
                <a:gs pos="20000">
                  <a:srgbClr val="0A128C"/>
                </a:gs>
                <a:gs pos="35001">
                  <a:srgbClr val="181CC7"/>
                </a:gs>
                <a:gs pos="44000">
                  <a:srgbClr val="7005D4"/>
                </a:gs>
                <a:gs pos="50000">
                  <a:srgbClr val="8C3D91"/>
                </a:gs>
                <a:gs pos="56000">
                  <a:srgbClr val="7005D4"/>
                </a:gs>
                <a:gs pos="64999">
                  <a:srgbClr val="181CC7"/>
                </a:gs>
                <a:gs pos="80000">
                  <a:srgbClr val="0A128C"/>
                </a:gs>
                <a:gs pos="100000">
                  <a:srgbClr val="000000"/>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4" name="Rectangle 201"/>
            <p:cNvSpPr>
              <a:spLocks noChangeArrowheads="1"/>
            </p:cNvSpPr>
            <p:nvPr/>
          </p:nvSpPr>
          <p:spPr bwMode="blackWhite">
            <a:xfrm>
              <a:off x="3762" y="1329"/>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buFontTx/>
                <a:buNone/>
              </a:pPr>
              <a:r>
                <a:rPr lang="en-US" altLang="en-US" sz="1800"/>
                <a:t>Oracle server</a:t>
              </a:r>
            </a:p>
          </p:txBody>
        </p:sp>
        <p:grpSp>
          <p:nvGrpSpPr>
            <p:cNvPr id="255" name="Group 202"/>
            <p:cNvGrpSpPr>
              <a:grpSpLocks/>
            </p:cNvGrpSpPr>
            <p:nvPr/>
          </p:nvGrpSpPr>
          <p:grpSpPr bwMode="auto">
            <a:xfrm>
              <a:off x="3552" y="2215"/>
              <a:ext cx="432" cy="335"/>
              <a:chOff x="288" y="2982"/>
              <a:chExt cx="532" cy="412"/>
            </a:xfrm>
          </p:grpSpPr>
          <p:sp>
            <p:nvSpPr>
              <p:cNvPr id="264" name="Rectangle 20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5" name="Oval 20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6" name="Oval 20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56" name="Group 206"/>
            <p:cNvGrpSpPr>
              <a:grpSpLocks/>
            </p:cNvGrpSpPr>
            <p:nvPr/>
          </p:nvGrpSpPr>
          <p:grpSpPr bwMode="auto">
            <a:xfrm>
              <a:off x="4080" y="2215"/>
              <a:ext cx="432" cy="335"/>
              <a:chOff x="288" y="2982"/>
              <a:chExt cx="532" cy="412"/>
            </a:xfrm>
          </p:grpSpPr>
          <p:sp>
            <p:nvSpPr>
              <p:cNvPr id="261" name="Rectangle 20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2" name="Oval 20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3" name="Oval 20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57" name="Group 210"/>
            <p:cNvGrpSpPr>
              <a:grpSpLocks/>
            </p:cNvGrpSpPr>
            <p:nvPr/>
          </p:nvGrpSpPr>
          <p:grpSpPr bwMode="auto">
            <a:xfrm>
              <a:off x="4608" y="2215"/>
              <a:ext cx="432" cy="335"/>
              <a:chOff x="288" y="2982"/>
              <a:chExt cx="532" cy="412"/>
            </a:xfrm>
          </p:grpSpPr>
          <p:sp>
            <p:nvSpPr>
              <p:cNvPr id="258" name="Rectangle 2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59" name="Oval 2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0" name="Oval 2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pic>
        <p:nvPicPr>
          <p:cNvPr id="429" name="Picture 214" descr="co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0662" y="4791583"/>
            <a:ext cx="792163"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3605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Oracle instance</a:t>
            </a:r>
          </a:p>
        </p:txBody>
      </p:sp>
      <p:sp>
        <p:nvSpPr>
          <p:cNvPr id="3" name="Rectangle 3"/>
          <p:cNvSpPr txBox="1">
            <a:spLocks noChangeArrowheads="1"/>
          </p:cNvSpPr>
          <p:nvPr/>
        </p:nvSpPr>
        <p:spPr>
          <a:xfrm>
            <a:off x="691357" y="1047959"/>
            <a:ext cx="9258300" cy="1533518"/>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buClr>
                <a:srgbClr val="FF0000"/>
              </a:buClr>
            </a:pPr>
            <a:r>
              <a:rPr lang="en-US" altLang="en-US">
                <a:latin typeface="Times New Roman" panose="02020603050405020304" pitchFamily="18" charset="0"/>
                <a:cs typeface="Times New Roman" panose="02020603050405020304" pitchFamily="18" charset="0"/>
              </a:rPr>
              <a:t>Là phương thức truy cập hệ thống CSDL Oracle </a:t>
            </a:r>
          </a:p>
          <a:p>
            <a:pPr lvl="1">
              <a:buClr>
                <a:srgbClr val="FF0000"/>
              </a:buClr>
            </a:pPr>
            <a:r>
              <a:rPr lang="en-US" altLang="en-US">
                <a:latin typeface="Times New Roman" panose="02020603050405020304" pitchFamily="18" charset="0"/>
                <a:cs typeface="Times New Roman" panose="02020603050405020304" pitchFamily="18" charset="0"/>
              </a:rPr>
              <a:t>Chỉ luôn luôn mở một và chỉ một CSDL </a:t>
            </a:r>
          </a:p>
          <a:p>
            <a:pPr lvl="1">
              <a:buClr>
                <a:srgbClr val="FF0000"/>
              </a:buClr>
            </a:pPr>
            <a:r>
              <a:rPr lang="en-US" altLang="en-US">
                <a:latin typeface="Times New Roman" panose="02020603050405020304" pitchFamily="18" charset="0"/>
                <a:cs typeface="Times New Roman" panose="02020603050405020304" pitchFamily="18" charset="0"/>
              </a:rPr>
              <a:t>Bao gồm các cấu trúc background process và cấu trúc bộ nhớ</a:t>
            </a:r>
          </a:p>
        </p:txBody>
      </p:sp>
      <p:grpSp>
        <p:nvGrpSpPr>
          <p:cNvPr id="24" name="Group 23"/>
          <p:cNvGrpSpPr/>
          <p:nvPr/>
        </p:nvGrpSpPr>
        <p:grpSpPr>
          <a:xfrm>
            <a:off x="2321893" y="3183355"/>
            <a:ext cx="9244805" cy="2667000"/>
            <a:chOff x="2817813" y="3295650"/>
            <a:chExt cx="9244805" cy="2667000"/>
          </a:xfrm>
        </p:grpSpPr>
        <p:sp>
          <p:nvSpPr>
            <p:cNvPr id="4" name="Rectangle 4"/>
            <p:cNvSpPr>
              <a:spLocks noChangeArrowheads="1"/>
            </p:cNvSpPr>
            <p:nvPr/>
          </p:nvSpPr>
          <p:spPr bwMode="auto">
            <a:xfrm>
              <a:off x="8265319" y="5538701"/>
              <a:ext cx="379729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altLang="en-US"/>
                <a:t>Cấu trúc background process</a:t>
              </a:r>
            </a:p>
          </p:txBody>
        </p:sp>
        <p:sp>
          <p:nvSpPr>
            <p:cNvPr id="5" name="Rectangle 5"/>
            <p:cNvSpPr>
              <a:spLocks noChangeArrowheads="1"/>
            </p:cNvSpPr>
            <p:nvPr/>
          </p:nvSpPr>
          <p:spPr bwMode="auto">
            <a:xfrm>
              <a:off x="8265319" y="4154099"/>
              <a:ext cx="21272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altLang="en-US"/>
                <a:t>Cấu trúc bộ nhớ </a:t>
              </a:r>
            </a:p>
          </p:txBody>
        </p:sp>
        <p:sp>
          <p:nvSpPr>
            <p:cNvPr id="6" name="Rectangle 6"/>
            <p:cNvSpPr>
              <a:spLocks noChangeArrowheads="1"/>
            </p:cNvSpPr>
            <p:nvPr/>
          </p:nvSpPr>
          <p:spPr bwMode="blackWhite">
            <a:xfrm>
              <a:off x="2817813" y="3295650"/>
              <a:ext cx="4949825"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Instance</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7" name="Rectangle 7"/>
            <p:cNvSpPr>
              <a:spLocks noChangeArrowheads="1"/>
            </p:cNvSpPr>
            <p:nvPr/>
          </p:nvSpPr>
          <p:spPr bwMode="blackWhite">
            <a:xfrm>
              <a:off x="2847976" y="3614738"/>
              <a:ext cx="48037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800"/>
                <a:t>SGA</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8" name="Rectangle 8"/>
            <p:cNvSpPr>
              <a:spLocks noChangeArrowheads="1"/>
            </p:cNvSpPr>
            <p:nvPr/>
          </p:nvSpPr>
          <p:spPr bwMode="blackWhite">
            <a:xfrm>
              <a:off x="6202363" y="4057650"/>
              <a:ext cx="1325563" cy="792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Redo Log</a:t>
              </a:r>
              <a:br>
                <a:rPr lang="en-US" altLang="en-US" sz="1400"/>
              </a:br>
              <a:r>
                <a:rPr lang="en-US" altLang="en-US" sz="1400"/>
                <a:t>Buffer</a:t>
              </a:r>
            </a:p>
          </p:txBody>
        </p:sp>
        <p:sp>
          <p:nvSpPr>
            <p:cNvPr id="9" name="Rectangle 9"/>
            <p:cNvSpPr>
              <a:spLocks noChangeArrowheads="1"/>
            </p:cNvSpPr>
            <p:nvPr/>
          </p:nvSpPr>
          <p:spPr bwMode="blackWhite">
            <a:xfrm>
              <a:off x="2955926" y="3708400"/>
              <a:ext cx="1573212"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Shared Pool</a:t>
              </a:r>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a:p>
              <a:pPr algn="ctr">
                <a:lnSpc>
                  <a:spcPct val="95000"/>
                </a:lnSpc>
                <a:spcBef>
                  <a:spcPct val="0"/>
                </a:spcBef>
                <a:buClrTx/>
                <a:buFontTx/>
                <a:buNone/>
              </a:pPr>
              <a:endParaRPr lang="en-US" altLang="en-US" sz="1800"/>
            </a:p>
          </p:txBody>
        </p:sp>
        <p:sp>
          <p:nvSpPr>
            <p:cNvPr id="10" name="Rectangle 10"/>
            <p:cNvSpPr>
              <a:spLocks noChangeArrowheads="1"/>
            </p:cNvSpPr>
            <p:nvPr/>
          </p:nvSpPr>
          <p:spPr bwMode="blackWhite">
            <a:xfrm>
              <a:off x="3076576" y="4745038"/>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 Dictionary</a:t>
              </a:r>
              <a:br>
                <a:rPr lang="en-US" altLang="en-US" sz="1400"/>
              </a:br>
              <a:r>
                <a:rPr lang="en-US" altLang="en-US" sz="1400"/>
                <a:t>Cache</a:t>
              </a:r>
            </a:p>
          </p:txBody>
        </p:sp>
        <p:sp>
          <p:nvSpPr>
            <p:cNvPr id="11" name="Rectangle 11"/>
            <p:cNvSpPr>
              <a:spLocks noChangeArrowheads="1"/>
            </p:cNvSpPr>
            <p:nvPr/>
          </p:nvSpPr>
          <p:spPr bwMode="blackWhite">
            <a:xfrm>
              <a:off x="3076576" y="4137025"/>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Library</a:t>
              </a:r>
            </a:p>
            <a:p>
              <a:pPr algn="ctr">
                <a:lnSpc>
                  <a:spcPct val="95000"/>
                </a:lnSpc>
                <a:spcBef>
                  <a:spcPct val="0"/>
                </a:spcBef>
                <a:buClrTx/>
                <a:buFontTx/>
                <a:buNone/>
              </a:pPr>
              <a:r>
                <a:rPr lang="en-US" altLang="en-US" sz="1400"/>
                <a:t>Cache</a:t>
              </a:r>
            </a:p>
          </p:txBody>
        </p:sp>
        <p:sp>
          <p:nvSpPr>
            <p:cNvPr id="12" name="Oval 12"/>
            <p:cNvSpPr>
              <a:spLocks noChangeArrowheads="1"/>
            </p:cNvSpPr>
            <p:nvPr/>
          </p:nvSpPr>
          <p:spPr bwMode="blackWhite">
            <a:xfrm>
              <a:off x="4511676"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DBWR</a:t>
              </a:r>
            </a:p>
          </p:txBody>
        </p:sp>
        <p:sp>
          <p:nvSpPr>
            <p:cNvPr id="13" name="Oval 13"/>
            <p:cNvSpPr>
              <a:spLocks noChangeArrowheads="1"/>
            </p:cNvSpPr>
            <p:nvPr/>
          </p:nvSpPr>
          <p:spPr bwMode="blackWhite">
            <a:xfrm>
              <a:off x="3703638"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SMON</a:t>
              </a:r>
            </a:p>
          </p:txBody>
        </p:sp>
        <p:sp>
          <p:nvSpPr>
            <p:cNvPr id="14" name="Oval 14"/>
            <p:cNvSpPr>
              <a:spLocks noChangeArrowheads="1"/>
            </p:cNvSpPr>
            <p:nvPr/>
          </p:nvSpPr>
          <p:spPr bwMode="blackWhite">
            <a:xfrm>
              <a:off x="2898776"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PMON</a:t>
              </a:r>
            </a:p>
          </p:txBody>
        </p:sp>
        <p:sp>
          <p:nvSpPr>
            <p:cNvPr id="15" name="Oval 15"/>
            <p:cNvSpPr>
              <a:spLocks noChangeArrowheads="1"/>
            </p:cNvSpPr>
            <p:nvPr/>
          </p:nvSpPr>
          <p:spPr bwMode="blackWhite">
            <a:xfrm>
              <a:off x="6111876" y="5481638"/>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CKPT</a:t>
              </a:r>
            </a:p>
          </p:txBody>
        </p:sp>
        <p:sp>
          <p:nvSpPr>
            <p:cNvPr id="16" name="Oval 16"/>
            <p:cNvSpPr>
              <a:spLocks noChangeArrowheads="1"/>
            </p:cNvSpPr>
            <p:nvPr/>
          </p:nvSpPr>
          <p:spPr bwMode="blackWhite">
            <a:xfrm>
              <a:off x="5302251" y="548163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LGWR</a:t>
              </a:r>
            </a:p>
          </p:txBody>
        </p:sp>
        <p:sp>
          <p:nvSpPr>
            <p:cNvPr id="17" name="Oval 17"/>
            <p:cNvSpPr>
              <a:spLocks noChangeArrowheads="1"/>
            </p:cNvSpPr>
            <p:nvPr/>
          </p:nvSpPr>
          <p:spPr bwMode="blackWhite">
            <a:xfrm>
              <a:off x="6926263" y="5481638"/>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600"/>
                <a:t>Others</a:t>
              </a:r>
            </a:p>
          </p:txBody>
        </p:sp>
        <p:sp>
          <p:nvSpPr>
            <p:cNvPr id="18" name="Rectangle 18"/>
            <p:cNvSpPr>
              <a:spLocks noChangeArrowheads="1"/>
            </p:cNvSpPr>
            <p:nvPr/>
          </p:nvSpPr>
          <p:spPr bwMode="blackWhite">
            <a:xfrm>
              <a:off x="4643438" y="4054475"/>
              <a:ext cx="1511300" cy="9080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Database</a:t>
              </a:r>
              <a:br>
                <a:rPr lang="en-US" altLang="en-US" sz="1400"/>
              </a:br>
              <a:r>
                <a:rPr lang="en-US" altLang="en-US" sz="1400"/>
                <a:t>Buffer Cache</a:t>
              </a:r>
            </a:p>
          </p:txBody>
        </p:sp>
        <p:sp>
          <p:nvSpPr>
            <p:cNvPr id="19" name="Rectangle 19"/>
            <p:cNvSpPr>
              <a:spLocks noChangeArrowheads="1"/>
            </p:cNvSpPr>
            <p:nvPr/>
          </p:nvSpPr>
          <p:spPr bwMode="blackWhite">
            <a:xfrm>
              <a:off x="4729163" y="5008563"/>
              <a:ext cx="1339850" cy="32861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Java Pool</a:t>
              </a:r>
            </a:p>
          </p:txBody>
        </p:sp>
        <p:sp>
          <p:nvSpPr>
            <p:cNvPr id="20" name="Rectangle 20"/>
            <p:cNvSpPr>
              <a:spLocks noChangeArrowheads="1"/>
            </p:cNvSpPr>
            <p:nvPr/>
          </p:nvSpPr>
          <p:spPr bwMode="blackWhite">
            <a:xfrm>
              <a:off x="6216651" y="4957763"/>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altLang="en-US" sz="1400"/>
                <a:t>Large Pool</a:t>
              </a:r>
            </a:p>
          </p:txBody>
        </p:sp>
        <p:sp>
          <p:nvSpPr>
            <p:cNvPr id="22" name="Right Brace 21"/>
            <p:cNvSpPr/>
            <p:nvPr/>
          </p:nvSpPr>
          <p:spPr>
            <a:xfrm>
              <a:off x="7888288" y="3353206"/>
              <a:ext cx="261144" cy="19903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Right Brace 22"/>
            <p:cNvSpPr/>
            <p:nvPr/>
          </p:nvSpPr>
          <p:spPr>
            <a:xfrm>
              <a:off x="7862888" y="5419725"/>
              <a:ext cx="286544" cy="488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spTree>
    <p:extLst>
      <p:ext uri="{BB962C8B-B14F-4D97-AF65-F5344CB8AC3E}">
        <p14:creationId xmlns:p14="http://schemas.microsoft.com/office/powerpoint/2010/main" val="349895418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a:t>2. Oracle Database</a:t>
            </a:r>
            <a:endParaRPr lang="vi-VN"/>
          </a:p>
        </p:txBody>
      </p:sp>
      <p:sp>
        <p:nvSpPr>
          <p:cNvPr id="5" name="Rectangle 3"/>
          <p:cNvSpPr txBox="1">
            <a:spLocks noChangeArrowheads="1"/>
          </p:cNvSpPr>
          <p:nvPr/>
        </p:nvSpPr>
        <p:spPr>
          <a:xfrm>
            <a:off x="477022" y="1459047"/>
            <a:ext cx="11527744" cy="326637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r>
              <a:rPr lang="en-US" altLang="en-US">
                <a:latin typeface="Times New Roman" panose="02020603050405020304" pitchFamily="18" charset="0"/>
                <a:cs typeface="Times New Roman" panose="02020603050405020304" pitchFamily="18" charset="0"/>
              </a:rPr>
              <a:t> Là một tập hợp các file để lưu trữ và truy vấn dữ liệu, có cấu trúc vật lý và cấu trúc logic.</a:t>
            </a:r>
          </a:p>
          <a:p>
            <a:pPr marL="0" lvl="1" indent="0"/>
            <a:r>
              <a:rPr lang="en-US" altLang="en-US">
                <a:latin typeface="Times New Roman" panose="02020603050405020304" pitchFamily="18" charset="0"/>
                <a:cs typeface="Times New Roman" panose="02020603050405020304" pitchFamily="18" charset="0"/>
              </a:rPr>
              <a:t>Cấu trúc vật lý gồm có 3 loại file:</a:t>
            </a:r>
          </a:p>
          <a:p>
            <a:pPr marL="800100" lvl="2" indent="-342900">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 Data files: Chứa dữ liệu trong database</a:t>
            </a:r>
          </a:p>
          <a:p>
            <a:pPr marL="800100" lvl="2" indent="-342900">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Online redo log files: Lưu tất cả những thay đổi trên CSDL khi instance được khởi động, cho phép khôi phục dữ liệu trong trường hợp xảy ra lỗi.</a:t>
            </a:r>
          </a:p>
          <a:p>
            <a:pPr marL="800100" lvl="2" indent="-3429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Control </a:t>
            </a:r>
            <a:r>
              <a:rPr lang="en-US" altLang="en-US" sz="2400">
                <a:latin typeface="Times New Roman" panose="02020603050405020304" pitchFamily="18" charset="0"/>
                <a:cs typeface="Times New Roman" panose="02020603050405020304" pitchFamily="18" charset="0"/>
              </a:rPr>
              <a:t>files: </a:t>
            </a:r>
            <a:r>
              <a:rPr lang="vi-VN" sz="2400">
                <a:latin typeface="Times New Roman" panose="02020603050405020304" pitchFamily="18" charset="0"/>
                <a:cs typeface="Times New Roman" panose="02020603050405020304" pitchFamily="18" charset="0"/>
              </a:rPr>
              <a:t>ghi lại cấu trúc vật lý của CSDL như tên của database, tên và nơi lưu trữ các datafile hay redo log file, ...</a:t>
            </a:r>
            <a:endParaRPr lang="en-US" altLang="en-US" sz="2400" dirty="0">
              <a:latin typeface="Times New Roman" panose="02020603050405020304" pitchFamily="18" charset="0"/>
              <a:cs typeface="Times New Roman" panose="02020603050405020304" pitchFamily="18" charset="0"/>
            </a:endParaRPr>
          </a:p>
        </p:txBody>
      </p:sp>
      <p:grpSp>
        <p:nvGrpSpPr>
          <p:cNvPr id="6" name="Group 4"/>
          <p:cNvGrpSpPr>
            <a:grpSpLocks/>
          </p:cNvGrpSpPr>
          <p:nvPr/>
        </p:nvGrpSpPr>
        <p:grpSpPr bwMode="auto">
          <a:xfrm>
            <a:off x="4312616" y="4217512"/>
            <a:ext cx="6283325" cy="2154238"/>
            <a:chOff x="908" y="2136"/>
            <a:chExt cx="3958" cy="1357"/>
          </a:xfrm>
        </p:grpSpPr>
        <p:grpSp>
          <p:nvGrpSpPr>
            <p:cNvPr id="7" name="Group 5"/>
            <p:cNvGrpSpPr>
              <a:grpSpLocks/>
            </p:cNvGrpSpPr>
            <p:nvPr/>
          </p:nvGrpSpPr>
          <p:grpSpPr bwMode="auto">
            <a:xfrm>
              <a:off x="4077" y="2808"/>
              <a:ext cx="768" cy="528"/>
              <a:chOff x="288" y="2982"/>
              <a:chExt cx="532" cy="412"/>
            </a:xfrm>
          </p:grpSpPr>
          <p:sp>
            <p:nvSpPr>
              <p:cNvPr id="57"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8"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9"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8" name="Group 9"/>
            <p:cNvGrpSpPr>
              <a:grpSpLocks/>
            </p:cNvGrpSpPr>
            <p:nvPr/>
          </p:nvGrpSpPr>
          <p:grpSpPr bwMode="auto">
            <a:xfrm>
              <a:off x="920" y="2808"/>
              <a:ext cx="834" cy="565"/>
              <a:chOff x="687" y="3168"/>
              <a:chExt cx="834" cy="565"/>
            </a:xfrm>
          </p:grpSpPr>
          <p:grpSp>
            <p:nvGrpSpPr>
              <p:cNvPr id="52" name="Group 10"/>
              <p:cNvGrpSpPr>
                <a:grpSpLocks/>
              </p:cNvGrpSpPr>
              <p:nvPr/>
            </p:nvGrpSpPr>
            <p:grpSpPr bwMode="auto">
              <a:xfrm>
                <a:off x="720" y="3168"/>
                <a:ext cx="768" cy="528"/>
                <a:chOff x="288" y="2982"/>
                <a:chExt cx="532" cy="412"/>
              </a:xfrm>
            </p:grpSpPr>
            <p:sp>
              <p:nvSpPr>
                <p:cNvPr id="54"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5"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3" name="Rectangle 14"/>
              <p:cNvSpPr>
                <a:spLocks noChangeArrowheads="1"/>
              </p:cNvSpPr>
              <p:nvPr/>
            </p:nvSpPr>
            <p:spPr bwMode="auto">
              <a:xfrm>
                <a:off x="687" y="3311"/>
                <a:ext cx="83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Password</a:t>
                </a:r>
              </a:p>
              <a:p>
                <a:pPr algn="ctr">
                  <a:spcBef>
                    <a:spcPct val="0"/>
                  </a:spcBef>
                  <a:buClrTx/>
                  <a:buFontTx/>
                  <a:buNone/>
                </a:pPr>
                <a:r>
                  <a:rPr lang="en-US" altLang="en-US" sz="1800" dirty="0"/>
                  <a:t>file</a:t>
                </a:r>
              </a:p>
            </p:txBody>
          </p:sp>
        </p:grpSp>
        <p:grpSp>
          <p:nvGrpSpPr>
            <p:cNvPr id="9" name="Group 15"/>
            <p:cNvGrpSpPr>
              <a:grpSpLocks/>
            </p:cNvGrpSpPr>
            <p:nvPr/>
          </p:nvGrpSpPr>
          <p:grpSpPr bwMode="auto">
            <a:xfrm>
              <a:off x="953" y="2376"/>
              <a:ext cx="768" cy="528"/>
              <a:chOff x="288" y="2982"/>
              <a:chExt cx="532" cy="412"/>
            </a:xfrm>
          </p:grpSpPr>
          <p:sp>
            <p:nvSpPr>
              <p:cNvPr id="4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0" name="Rectangle 19"/>
            <p:cNvSpPr>
              <a:spLocks noChangeArrowheads="1"/>
            </p:cNvSpPr>
            <p:nvPr/>
          </p:nvSpPr>
          <p:spPr bwMode="auto">
            <a:xfrm>
              <a:off x="908" y="2519"/>
              <a:ext cx="85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Parameter</a:t>
              </a:r>
            </a:p>
            <a:p>
              <a:pPr algn="ctr">
                <a:spcBef>
                  <a:spcPct val="0"/>
                </a:spcBef>
                <a:buClrTx/>
                <a:buFontTx/>
                <a:buNone/>
              </a:pPr>
              <a:r>
                <a:rPr lang="en-US" altLang="en-US" sz="1800" dirty="0"/>
                <a:t>file</a:t>
              </a:r>
            </a:p>
          </p:txBody>
        </p:sp>
        <p:grpSp>
          <p:nvGrpSpPr>
            <p:cNvPr id="11" name="Group 20"/>
            <p:cNvGrpSpPr>
              <a:grpSpLocks/>
            </p:cNvGrpSpPr>
            <p:nvPr/>
          </p:nvGrpSpPr>
          <p:grpSpPr bwMode="auto">
            <a:xfrm>
              <a:off x="4077" y="2376"/>
              <a:ext cx="768" cy="528"/>
              <a:chOff x="288" y="2982"/>
              <a:chExt cx="532" cy="412"/>
            </a:xfrm>
          </p:grpSpPr>
          <p:sp>
            <p:nvSpPr>
              <p:cNvPr id="46" name="Rectangle 2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7" name="Oval 2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8" name="Oval 2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 name="Rectangle 24"/>
            <p:cNvSpPr>
              <a:spLocks noChangeArrowheads="1"/>
            </p:cNvSpPr>
            <p:nvPr/>
          </p:nvSpPr>
          <p:spPr bwMode="auto">
            <a:xfrm>
              <a:off x="4056" y="2519"/>
              <a:ext cx="81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Archived </a:t>
              </a:r>
            </a:p>
            <a:p>
              <a:pPr algn="ctr">
                <a:spcBef>
                  <a:spcPct val="0"/>
                </a:spcBef>
                <a:buClrTx/>
                <a:buFontTx/>
                <a:buNone/>
              </a:pPr>
              <a:r>
                <a:rPr lang="en-US" altLang="en-US" sz="1800" dirty="0"/>
                <a:t>Log files</a:t>
              </a:r>
            </a:p>
          </p:txBody>
        </p:sp>
        <p:sp>
          <p:nvSpPr>
            <p:cNvPr id="13" name="Rectangle 25"/>
            <p:cNvSpPr>
              <a:spLocks noChangeArrowheads="1"/>
            </p:cNvSpPr>
            <p:nvPr/>
          </p:nvSpPr>
          <p:spPr bwMode="blackWhite">
            <a:xfrm>
              <a:off x="1824" y="2136"/>
              <a:ext cx="2072" cy="135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dirty="0"/>
            </a:p>
          </p:txBody>
        </p:sp>
        <p:grpSp>
          <p:nvGrpSpPr>
            <p:cNvPr id="14" name="Group 26"/>
            <p:cNvGrpSpPr>
              <a:grpSpLocks/>
            </p:cNvGrpSpPr>
            <p:nvPr/>
          </p:nvGrpSpPr>
          <p:grpSpPr bwMode="auto">
            <a:xfrm>
              <a:off x="2629" y="2712"/>
              <a:ext cx="575" cy="412"/>
              <a:chOff x="1070" y="1910"/>
              <a:chExt cx="532" cy="412"/>
            </a:xfrm>
          </p:grpSpPr>
          <p:sp>
            <p:nvSpPr>
              <p:cNvPr id="4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4" name="Oval 2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5" name="Group 30"/>
            <p:cNvGrpSpPr>
              <a:grpSpLocks/>
            </p:cNvGrpSpPr>
            <p:nvPr/>
          </p:nvGrpSpPr>
          <p:grpSpPr bwMode="auto">
            <a:xfrm>
              <a:off x="2629" y="2364"/>
              <a:ext cx="575" cy="412"/>
              <a:chOff x="1070" y="1910"/>
              <a:chExt cx="532" cy="412"/>
            </a:xfrm>
          </p:grpSpPr>
          <p:sp>
            <p:nvSpPr>
              <p:cNvPr id="40"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6" name="Group 34"/>
            <p:cNvGrpSpPr>
              <a:grpSpLocks/>
            </p:cNvGrpSpPr>
            <p:nvPr/>
          </p:nvGrpSpPr>
          <p:grpSpPr bwMode="auto">
            <a:xfrm>
              <a:off x="1920" y="3044"/>
              <a:ext cx="624" cy="412"/>
              <a:chOff x="1070" y="1910"/>
              <a:chExt cx="532" cy="412"/>
            </a:xfrm>
          </p:grpSpPr>
          <p:sp>
            <p:nvSpPr>
              <p:cNvPr id="37"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9"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7" name="Group 38"/>
            <p:cNvGrpSpPr>
              <a:grpSpLocks/>
            </p:cNvGrpSpPr>
            <p:nvPr/>
          </p:nvGrpSpPr>
          <p:grpSpPr bwMode="auto">
            <a:xfrm>
              <a:off x="1920" y="2707"/>
              <a:ext cx="624" cy="412"/>
              <a:chOff x="1070" y="1910"/>
              <a:chExt cx="532" cy="412"/>
            </a:xfrm>
          </p:grpSpPr>
          <p:sp>
            <p:nvSpPr>
              <p:cNvPr id="34"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6"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8" name="Group 42"/>
            <p:cNvGrpSpPr>
              <a:grpSpLocks/>
            </p:cNvGrpSpPr>
            <p:nvPr/>
          </p:nvGrpSpPr>
          <p:grpSpPr bwMode="auto">
            <a:xfrm>
              <a:off x="1921" y="2364"/>
              <a:ext cx="623" cy="412"/>
              <a:chOff x="1070" y="1910"/>
              <a:chExt cx="532" cy="412"/>
            </a:xfrm>
          </p:grpSpPr>
          <p:sp>
            <p:nvSpPr>
              <p:cNvPr id="31"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9" name="Rectangle 46"/>
            <p:cNvSpPr>
              <a:spLocks noChangeArrowheads="1"/>
            </p:cNvSpPr>
            <p:nvPr/>
          </p:nvSpPr>
          <p:spPr bwMode="auto">
            <a:xfrm>
              <a:off x="2548" y="249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Control files</a:t>
              </a:r>
            </a:p>
          </p:txBody>
        </p:sp>
        <p:sp>
          <p:nvSpPr>
            <p:cNvPr id="20" name="Rectangle 47"/>
            <p:cNvSpPr>
              <a:spLocks noChangeArrowheads="1"/>
            </p:cNvSpPr>
            <p:nvPr/>
          </p:nvSpPr>
          <p:spPr bwMode="auto">
            <a:xfrm>
              <a:off x="1848" y="2517"/>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Data</a:t>
              </a:r>
            </a:p>
            <a:p>
              <a:pPr algn="ctr">
                <a:lnSpc>
                  <a:spcPct val="70000"/>
                </a:lnSpc>
                <a:spcBef>
                  <a:spcPct val="50000"/>
                </a:spcBef>
                <a:buClrTx/>
                <a:buFontTx/>
                <a:buNone/>
              </a:pPr>
              <a:r>
                <a:rPr lang="en-US" altLang="en-US" sz="1800" dirty="0"/>
                <a:t>files </a:t>
              </a:r>
            </a:p>
          </p:txBody>
        </p:sp>
        <p:grpSp>
          <p:nvGrpSpPr>
            <p:cNvPr id="21" name="Group 48"/>
            <p:cNvGrpSpPr>
              <a:grpSpLocks/>
            </p:cNvGrpSpPr>
            <p:nvPr/>
          </p:nvGrpSpPr>
          <p:grpSpPr bwMode="auto">
            <a:xfrm>
              <a:off x="3276" y="2708"/>
              <a:ext cx="575" cy="412"/>
              <a:chOff x="1070" y="1910"/>
              <a:chExt cx="532" cy="412"/>
            </a:xfrm>
          </p:grpSpPr>
          <p:sp>
            <p:nvSpPr>
              <p:cNvPr id="28"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2" name="Group 52"/>
            <p:cNvGrpSpPr>
              <a:grpSpLocks/>
            </p:cNvGrpSpPr>
            <p:nvPr/>
          </p:nvGrpSpPr>
          <p:grpSpPr bwMode="auto">
            <a:xfrm>
              <a:off x="3276" y="2382"/>
              <a:ext cx="575" cy="412"/>
              <a:chOff x="1070" y="1910"/>
              <a:chExt cx="532" cy="412"/>
            </a:xfrm>
          </p:grpSpPr>
          <p:sp>
            <p:nvSpPr>
              <p:cNvPr id="25" name="Rectangle 5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 name="Oval 5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 name="Oval 5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3" name="Rectangle 56"/>
            <p:cNvSpPr>
              <a:spLocks noChangeArrowheads="1"/>
            </p:cNvSpPr>
            <p:nvPr/>
          </p:nvSpPr>
          <p:spPr bwMode="auto">
            <a:xfrm>
              <a:off x="3235" y="237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Redo Log files</a:t>
              </a:r>
            </a:p>
          </p:txBody>
        </p:sp>
        <p:sp>
          <p:nvSpPr>
            <p:cNvPr id="24" name="Rectangle 57"/>
            <p:cNvSpPr>
              <a:spLocks noChangeArrowheads="1"/>
            </p:cNvSpPr>
            <p:nvPr/>
          </p:nvSpPr>
          <p:spPr bwMode="auto">
            <a:xfrm>
              <a:off x="2217" y="2136"/>
              <a:ext cx="128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Oracle Database</a:t>
              </a:r>
            </a:p>
          </p:txBody>
        </p:sp>
      </p:grpSp>
    </p:spTree>
    <p:extLst>
      <p:ext uri="{BB962C8B-B14F-4D97-AF65-F5344CB8AC3E}">
        <p14:creationId xmlns:p14="http://schemas.microsoft.com/office/powerpoint/2010/main" val="7634379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a:t>2. Oracle Database </a:t>
            </a:r>
            <a:endParaRPr lang="vi-VN"/>
          </a:p>
        </p:txBody>
      </p:sp>
      <p:sp>
        <p:nvSpPr>
          <p:cNvPr id="5" name="Rectangle 3"/>
          <p:cNvSpPr txBox="1">
            <a:spLocks noChangeArrowheads="1"/>
          </p:cNvSpPr>
          <p:nvPr/>
        </p:nvSpPr>
        <p:spPr>
          <a:xfrm>
            <a:off x="325191" y="1007476"/>
            <a:ext cx="11527744" cy="3266370"/>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r>
              <a:rPr lang="en-US" altLang="en-US">
                <a:latin typeface="Times New Roman" panose="02020603050405020304" pitchFamily="18" charset="0"/>
                <a:cs typeface="Times New Roman" panose="02020603050405020304" pitchFamily="18" charset="0"/>
              </a:rPr>
              <a:t> Ngoài ra Oracle server còn có các loại file quan trọng khác:</a:t>
            </a:r>
          </a:p>
          <a:p>
            <a:pPr marL="914400" lvl="2" indent="-457200">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Parameter file:</a:t>
            </a:r>
            <a:r>
              <a:rPr lang="en-US" altLang="en-US" sz="2400">
                <a:latin typeface="Times New Roman" panose="02020603050405020304" pitchFamily="18" charset="0"/>
                <a:cs typeface="Times New Roman" panose="02020603050405020304" pitchFamily="18" charset="0"/>
              </a:rPr>
              <a:t> xác định các đặc tính của Oracle instance, như là xác định kích thước của một số thành phần trong SGA, ...</a:t>
            </a:r>
          </a:p>
          <a:p>
            <a:pPr marL="914400" lvl="2" indent="-457200">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Password file:</a:t>
            </a:r>
            <a:r>
              <a:rPr lang="en-US" altLang="en-US" sz="2400">
                <a:latin typeface="Times New Roman" panose="02020603050405020304" pitchFamily="18" charset="0"/>
                <a:cs typeface="Times New Roman" panose="02020603050405020304" pitchFamily="18" charset="0"/>
              </a:rPr>
              <a:t> xác thực người dùng có quyền để startup và shutdown Oracle instance</a:t>
            </a:r>
          </a:p>
          <a:p>
            <a:pPr marL="914400" lvl="2" indent="-457200">
              <a:buFont typeface="Wingdings" panose="05000000000000000000" pitchFamily="2" charset="2"/>
              <a:buChar char="§"/>
            </a:pPr>
            <a:r>
              <a:rPr lang="en-US" altLang="en-US" sz="2400" b="1">
                <a:latin typeface="Times New Roman" panose="02020603050405020304" pitchFamily="18" charset="0"/>
                <a:cs typeface="Times New Roman" panose="02020603050405020304" pitchFamily="18" charset="0"/>
              </a:rPr>
              <a:t>Archived Log files</a:t>
            </a:r>
            <a:r>
              <a:rPr lang="vi-VN" altLang="en-US" sz="2400" b="1">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là những bản copy của redo log files, có mục đích để khôi phục lại dữ liệu trong trường hợp xảy ra lỗi.</a:t>
            </a:r>
            <a:endParaRPr lang="en-US" altLang="en-US" sz="2400">
              <a:latin typeface="Times New Roman" panose="02020603050405020304" pitchFamily="18" charset="0"/>
              <a:cs typeface="Times New Roman" panose="02020603050405020304" pitchFamily="18" charset="0"/>
            </a:endParaRPr>
          </a:p>
          <a:p>
            <a:pPr marL="914400" lvl="2" indent="-457200">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p:txBody>
      </p:sp>
      <p:grpSp>
        <p:nvGrpSpPr>
          <p:cNvPr id="6" name="Group 4"/>
          <p:cNvGrpSpPr>
            <a:grpSpLocks/>
          </p:cNvGrpSpPr>
          <p:nvPr/>
        </p:nvGrpSpPr>
        <p:grpSpPr bwMode="auto">
          <a:xfrm>
            <a:off x="4312616" y="4217512"/>
            <a:ext cx="6283325" cy="2154238"/>
            <a:chOff x="908" y="2136"/>
            <a:chExt cx="3958" cy="1357"/>
          </a:xfrm>
        </p:grpSpPr>
        <p:grpSp>
          <p:nvGrpSpPr>
            <p:cNvPr id="7" name="Group 5"/>
            <p:cNvGrpSpPr>
              <a:grpSpLocks/>
            </p:cNvGrpSpPr>
            <p:nvPr/>
          </p:nvGrpSpPr>
          <p:grpSpPr bwMode="auto">
            <a:xfrm>
              <a:off x="4077" y="2808"/>
              <a:ext cx="768" cy="528"/>
              <a:chOff x="288" y="2982"/>
              <a:chExt cx="532" cy="412"/>
            </a:xfrm>
          </p:grpSpPr>
          <p:sp>
            <p:nvSpPr>
              <p:cNvPr id="57"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8"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9"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8" name="Group 9"/>
            <p:cNvGrpSpPr>
              <a:grpSpLocks/>
            </p:cNvGrpSpPr>
            <p:nvPr/>
          </p:nvGrpSpPr>
          <p:grpSpPr bwMode="auto">
            <a:xfrm>
              <a:off x="920" y="2808"/>
              <a:ext cx="834" cy="565"/>
              <a:chOff x="687" y="3168"/>
              <a:chExt cx="834" cy="565"/>
            </a:xfrm>
          </p:grpSpPr>
          <p:grpSp>
            <p:nvGrpSpPr>
              <p:cNvPr id="52" name="Group 10"/>
              <p:cNvGrpSpPr>
                <a:grpSpLocks/>
              </p:cNvGrpSpPr>
              <p:nvPr/>
            </p:nvGrpSpPr>
            <p:grpSpPr bwMode="auto">
              <a:xfrm>
                <a:off x="720" y="3168"/>
                <a:ext cx="768" cy="528"/>
                <a:chOff x="288" y="2982"/>
                <a:chExt cx="532" cy="412"/>
              </a:xfrm>
            </p:grpSpPr>
            <p:sp>
              <p:nvSpPr>
                <p:cNvPr id="54"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5"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6"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53" name="Rectangle 14"/>
              <p:cNvSpPr>
                <a:spLocks noChangeArrowheads="1"/>
              </p:cNvSpPr>
              <p:nvPr/>
            </p:nvSpPr>
            <p:spPr bwMode="auto">
              <a:xfrm>
                <a:off x="687" y="3311"/>
                <a:ext cx="83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Password</a:t>
                </a:r>
              </a:p>
              <a:p>
                <a:pPr algn="ctr">
                  <a:spcBef>
                    <a:spcPct val="0"/>
                  </a:spcBef>
                  <a:buClrTx/>
                  <a:buFontTx/>
                  <a:buNone/>
                </a:pPr>
                <a:r>
                  <a:rPr lang="en-US" altLang="en-US" sz="1800" dirty="0"/>
                  <a:t>file</a:t>
                </a:r>
              </a:p>
            </p:txBody>
          </p:sp>
        </p:grpSp>
        <p:grpSp>
          <p:nvGrpSpPr>
            <p:cNvPr id="9" name="Group 15"/>
            <p:cNvGrpSpPr>
              <a:grpSpLocks/>
            </p:cNvGrpSpPr>
            <p:nvPr/>
          </p:nvGrpSpPr>
          <p:grpSpPr bwMode="auto">
            <a:xfrm>
              <a:off x="953" y="2376"/>
              <a:ext cx="768" cy="528"/>
              <a:chOff x="288" y="2982"/>
              <a:chExt cx="532" cy="412"/>
            </a:xfrm>
          </p:grpSpPr>
          <p:sp>
            <p:nvSpPr>
              <p:cNvPr id="49" name="Rectangle 1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0" name="Oval 1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1" name="Oval 1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0" name="Rectangle 19"/>
            <p:cNvSpPr>
              <a:spLocks noChangeArrowheads="1"/>
            </p:cNvSpPr>
            <p:nvPr/>
          </p:nvSpPr>
          <p:spPr bwMode="auto">
            <a:xfrm>
              <a:off x="908" y="2519"/>
              <a:ext cx="85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Parameter</a:t>
              </a:r>
            </a:p>
            <a:p>
              <a:pPr algn="ctr">
                <a:spcBef>
                  <a:spcPct val="0"/>
                </a:spcBef>
                <a:buClrTx/>
                <a:buFontTx/>
                <a:buNone/>
              </a:pPr>
              <a:r>
                <a:rPr lang="en-US" altLang="en-US" sz="1800" dirty="0"/>
                <a:t>file</a:t>
              </a:r>
            </a:p>
          </p:txBody>
        </p:sp>
        <p:grpSp>
          <p:nvGrpSpPr>
            <p:cNvPr id="11" name="Group 20"/>
            <p:cNvGrpSpPr>
              <a:grpSpLocks/>
            </p:cNvGrpSpPr>
            <p:nvPr/>
          </p:nvGrpSpPr>
          <p:grpSpPr bwMode="auto">
            <a:xfrm>
              <a:off x="4077" y="2376"/>
              <a:ext cx="768" cy="528"/>
              <a:chOff x="288" y="2982"/>
              <a:chExt cx="532" cy="412"/>
            </a:xfrm>
          </p:grpSpPr>
          <p:sp>
            <p:nvSpPr>
              <p:cNvPr id="46" name="Rectangle 2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7" name="Oval 2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8" name="Oval 2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 name="Rectangle 24"/>
            <p:cNvSpPr>
              <a:spLocks noChangeArrowheads="1"/>
            </p:cNvSpPr>
            <p:nvPr/>
          </p:nvSpPr>
          <p:spPr bwMode="auto">
            <a:xfrm>
              <a:off x="4056" y="2519"/>
              <a:ext cx="81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Archived </a:t>
              </a:r>
            </a:p>
            <a:p>
              <a:pPr algn="ctr">
                <a:spcBef>
                  <a:spcPct val="0"/>
                </a:spcBef>
                <a:buClrTx/>
                <a:buFontTx/>
                <a:buNone/>
              </a:pPr>
              <a:r>
                <a:rPr lang="en-US" altLang="en-US" sz="1800" dirty="0"/>
                <a:t>Log files</a:t>
              </a:r>
            </a:p>
          </p:txBody>
        </p:sp>
        <p:sp>
          <p:nvSpPr>
            <p:cNvPr id="13" name="Rectangle 25"/>
            <p:cNvSpPr>
              <a:spLocks noChangeArrowheads="1"/>
            </p:cNvSpPr>
            <p:nvPr/>
          </p:nvSpPr>
          <p:spPr bwMode="blackWhite">
            <a:xfrm>
              <a:off x="1824" y="2136"/>
              <a:ext cx="2072" cy="1357"/>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endParaRPr lang="en-US" altLang="en-US" sz="1800" dirty="0"/>
            </a:p>
          </p:txBody>
        </p:sp>
        <p:grpSp>
          <p:nvGrpSpPr>
            <p:cNvPr id="14" name="Group 26"/>
            <p:cNvGrpSpPr>
              <a:grpSpLocks/>
            </p:cNvGrpSpPr>
            <p:nvPr/>
          </p:nvGrpSpPr>
          <p:grpSpPr bwMode="auto">
            <a:xfrm>
              <a:off x="2629" y="2712"/>
              <a:ext cx="575" cy="412"/>
              <a:chOff x="1070" y="1910"/>
              <a:chExt cx="532" cy="412"/>
            </a:xfrm>
          </p:grpSpPr>
          <p:sp>
            <p:nvSpPr>
              <p:cNvPr id="43" name="Rectangle 2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4" name="Oval 2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5" name="Oval 2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5" name="Group 30"/>
            <p:cNvGrpSpPr>
              <a:grpSpLocks/>
            </p:cNvGrpSpPr>
            <p:nvPr/>
          </p:nvGrpSpPr>
          <p:grpSpPr bwMode="auto">
            <a:xfrm>
              <a:off x="2629" y="2364"/>
              <a:ext cx="575" cy="412"/>
              <a:chOff x="1070" y="1910"/>
              <a:chExt cx="532" cy="412"/>
            </a:xfrm>
          </p:grpSpPr>
          <p:sp>
            <p:nvSpPr>
              <p:cNvPr id="40" name="Rectangle 3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1" name="Oval 3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42" name="Oval 3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6" name="Group 34"/>
            <p:cNvGrpSpPr>
              <a:grpSpLocks/>
            </p:cNvGrpSpPr>
            <p:nvPr/>
          </p:nvGrpSpPr>
          <p:grpSpPr bwMode="auto">
            <a:xfrm>
              <a:off x="1920" y="3044"/>
              <a:ext cx="624" cy="412"/>
              <a:chOff x="1070" y="1910"/>
              <a:chExt cx="532" cy="412"/>
            </a:xfrm>
          </p:grpSpPr>
          <p:sp>
            <p:nvSpPr>
              <p:cNvPr id="37" name="Rectangle 3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8" name="Oval 3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9" name="Oval 3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7" name="Group 38"/>
            <p:cNvGrpSpPr>
              <a:grpSpLocks/>
            </p:cNvGrpSpPr>
            <p:nvPr/>
          </p:nvGrpSpPr>
          <p:grpSpPr bwMode="auto">
            <a:xfrm>
              <a:off x="1920" y="2707"/>
              <a:ext cx="624" cy="412"/>
              <a:chOff x="1070" y="1910"/>
              <a:chExt cx="532" cy="412"/>
            </a:xfrm>
          </p:grpSpPr>
          <p:sp>
            <p:nvSpPr>
              <p:cNvPr id="34" name="Rectangle 3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5" name="Oval 4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6" name="Oval 4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18" name="Group 42"/>
            <p:cNvGrpSpPr>
              <a:grpSpLocks/>
            </p:cNvGrpSpPr>
            <p:nvPr/>
          </p:nvGrpSpPr>
          <p:grpSpPr bwMode="auto">
            <a:xfrm>
              <a:off x="1921" y="2364"/>
              <a:ext cx="623" cy="412"/>
              <a:chOff x="1070" y="1910"/>
              <a:chExt cx="532" cy="412"/>
            </a:xfrm>
          </p:grpSpPr>
          <p:sp>
            <p:nvSpPr>
              <p:cNvPr id="31" name="Rectangle 4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2" name="Oval 4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3" name="Oval 4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9" name="Rectangle 46"/>
            <p:cNvSpPr>
              <a:spLocks noChangeArrowheads="1"/>
            </p:cNvSpPr>
            <p:nvPr/>
          </p:nvSpPr>
          <p:spPr bwMode="auto">
            <a:xfrm>
              <a:off x="2548" y="2493"/>
              <a:ext cx="73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Control files</a:t>
              </a:r>
            </a:p>
          </p:txBody>
        </p:sp>
        <p:sp>
          <p:nvSpPr>
            <p:cNvPr id="20" name="Rectangle 47"/>
            <p:cNvSpPr>
              <a:spLocks noChangeArrowheads="1"/>
            </p:cNvSpPr>
            <p:nvPr/>
          </p:nvSpPr>
          <p:spPr bwMode="auto">
            <a:xfrm>
              <a:off x="1848" y="2517"/>
              <a:ext cx="76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Data</a:t>
              </a:r>
            </a:p>
            <a:p>
              <a:pPr algn="ctr">
                <a:lnSpc>
                  <a:spcPct val="70000"/>
                </a:lnSpc>
                <a:spcBef>
                  <a:spcPct val="50000"/>
                </a:spcBef>
                <a:buClrTx/>
                <a:buFontTx/>
                <a:buNone/>
              </a:pPr>
              <a:r>
                <a:rPr lang="en-US" altLang="en-US" sz="1800" dirty="0"/>
                <a:t>files </a:t>
              </a:r>
            </a:p>
          </p:txBody>
        </p:sp>
        <p:grpSp>
          <p:nvGrpSpPr>
            <p:cNvPr id="21" name="Group 48"/>
            <p:cNvGrpSpPr>
              <a:grpSpLocks/>
            </p:cNvGrpSpPr>
            <p:nvPr/>
          </p:nvGrpSpPr>
          <p:grpSpPr bwMode="auto">
            <a:xfrm>
              <a:off x="3276" y="2708"/>
              <a:ext cx="575" cy="412"/>
              <a:chOff x="1070" y="1910"/>
              <a:chExt cx="532" cy="412"/>
            </a:xfrm>
          </p:grpSpPr>
          <p:sp>
            <p:nvSpPr>
              <p:cNvPr id="28"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9"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30"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grpSp>
          <p:nvGrpSpPr>
            <p:cNvPr id="22" name="Group 52"/>
            <p:cNvGrpSpPr>
              <a:grpSpLocks/>
            </p:cNvGrpSpPr>
            <p:nvPr/>
          </p:nvGrpSpPr>
          <p:grpSpPr bwMode="auto">
            <a:xfrm>
              <a:off x="3276" y="2382"/>
              <a:ext cx="575" cy="412"/>
              <a:chOff x="1070" y="1910"/>
              <a:chExt cx="532" cy="412"/>
            </a:xfrm>
          </p:grpSpPr>
          <p:sp>
            <p:nvSpPr>
              <p:cNvPr id="25" name="Rectangle 5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6" name="Oval 5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27" name="Oval 5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23" name="Rectangle 56"/>
            <p:cNvSpPr>
              <a:spLocks noChangeArrowheads="1"/>
            </p:cNvSpPr>
            <p:nvPr/>
          </p:nvSpPr>
          <p:spPr bwMode="auto">
            <a:xfrm>
              <a:off x="3235" y="2376"/>
              <a:ext cx="657"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lvl1pPr defTabSz="104140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61963" indent="-228600" defTabSz="104140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925513" indent="-228600" defTabSz="10414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0414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0414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0414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70000"/>
                </a:lnSpc>
                <a:spcBef>
                  <a:spcPct val="50000"/>
                </a:spcBef>
                <a:buClrTx/>
                <a:buFontTx/>
                <a:buNone/>
              </a:pPr>
              <a:r>
                <a:rPr lang="en-US" altLang="en-US" sz="1800" dirty="0"/>
                <a:t>Redo Log files</a:t>
              </a:r>
            </a:p>
          </p:txBody>
        </p:sp>
        <p:sp>
          <p:nvSpPr>
            <p:cNvPr id="24" name="Rectangle 57"/>
            <p:cNvSpPr>
              <a:spLocks noChangeArrowheads="1"/>
            </p:cNvSpPr>
            <p:nvPr/>
          </p:nvSpPr>
          <p:spPr bwMode="auto">
            <a:xfrm>
              <a:off x="2217" y="2136"/>
              <a:ext cx="128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lvl1pPr defTabSz="14287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571500" indent="-228600" defTabSz="1428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4287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4287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4287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4287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0"/>
                </a:spcBef>
                <a:buClrTx/>
                <a:buFontTx/>
                <a:buNone/>
              </a:pPr>
              <a:r>
                <a:rPr lang="en-US" altLang="en-US" sz="1800" dirty="0"/>
                <a:t>Oracle Database</a:t>
              </a:r>
            </a:p>
          </p:txBody>
        </p:sp>
      </p:grpSp>
      <p:pic>
        <p:nvPicPr>
          <p:cNvPr id="2" name="Picture 1"/>
          <p:cNvPicPr>
            <a:picLocks noChangeAspect="1"/>
          </p:cNvPicPr>
          <p:nvPr/>
        </p:nvPicPr>
        <p:blipFill>
          <a:blip r:embed="rId2"/>
          <a:stretch>
            <a:fillRect/>
          </a:stretch>
        </p:blipFill>
        <p:spPr>
          <a:xfrm>
            <a:off x="3654959" y="3832741"/>
            <a:ext cx="2019112" cy="2923779"/>
          </a:xfrm>
          <a:prstGeom prst="rect">
            <a:avLst/>
          </a:prstGeom>
        </p:spPr>
      </p:pic>
      <p:pic>
        <p:nvPicPr>
          <p:cNvPr id="4" name="Picture 3"/>
          <p:cNvPicPr>
            <a:picLocks noChangeAspect="1"/>
          </p:cNvPicPr>
          <p:nvPr/>
        </p:nvPicPr>
        <p:blipFill>
          <a:blip r:embed="rId3"/>
          <a:stretch>
            <a:fillRect/>
          </a:stretch>
        </p:blipFill>
        <p:spPr>
          <a:xfrm>
            <a:off x="9080845" y="4130834"/>
            <a:ext cx="2414251" cy="2503805"/>
          </a:xfrm>
          <a:prstGeom prst="rect">
            <a:avLst/>
          </a:prstGeom>
        </p:spPr>
      </p:pic>
    </p:spTree>
    <p:extLst>
      <p:ext uri="{BB962C8B-B14F-4D97-AF65-F5344CB8AC3E}">
        <p14:creationId xmlns:p14="http://schemas.microsoft.com/office/powerpoint/2010/main" val="20205194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files</a:t>
            </a:r>
          </a:p>
        </p:txBody>
      </p:sp>
      <p:sp>
        <p:nvSpPr>
          <p:cNvPr id="3" name="Rectangle 2"/>
          <p:cNvSpPr/>
          <p:nvPr/>
        </p:nvSpPr>
        <p:spPr>
          <a:xfrm>
            <a:off x="647700" y="925116"/>
            <a:ext cx="11239499" cy="3416320"/>
          </a:xfrm>
          <a:prstGeom prst="rect">
            <a:avLst/>
          </a:prstGeom>
        </p:spPr>
        <p:txBody>
          <a:bodyPr wrap="square">
            <a:spAutoFit/>
          </a:bodyPr>
          <a:lstStyle/>
          <a:p>
            <a:pPr algn="just"/>
            <a:r>
              <a:rPr lang="en-US" sz="2400">
                <a:solidFill>
                  <a:srgbClr val="333333"/>
                </a:solidFill>
                <a:latin typeface="Times New Roman" panose="02020603050405020304" pitchFamily="18" charset="0"/>
                <a:cs typeface="Times New Roman" panose="02020603050405020304" pitchFamily="18" charset="0"/>
              </a:rPr>
              <a:t>D</a:t>
            </a:r>
            <a:r>
              <a:rPr lang="vi-VN" sz="2400">
                <a:solidFill>
                  <a:srgbClr val="333333"/>
                </a:solidFill>
                <a:latin typeface="Times New Roman" panose="02020603050405020304" pitchFamily="18" charset="0"/>
                <a:cs typeface="Times New Roman" panose="02020603050405020304" pitchFamily="18" charset="0"/>
              </a:rPr>
              <a:t>ata files là các tập tin chứa dữ liệu của database, bao gồm cả dữ liệu của user hay ứng dụng, data dictionary của Oracle database. </a:t>
            </a:r>
          </a:p>
          <a:p>
            <a:pPr algn="just"/>
            <a:r>
              <a:rPr lang="vi-VN" sz="2400">
                <a:solidFill>
                  <a:srgbClr val="333333"/>
                </a:solidFill>
                <a:latin typeface="Times New Roman" panose="02020603050405020304" pitchFamily="18" charset="0"/>
                <a:cs typeface="Times New Roman" panose="02020603050405020304" pitchFamily="18" charset="0"/>
              </a:rPr>
              <a:t>Mỗi data file </a:t>
            </a:r>
            <a:r>
              <a:rPr lang="en-US" sz="2400">
                <a:solidFill>
                  <a:srgbClr val="333333"/>
                </a:solidFill>
                <a:latin typeface="Times New Roman" panose="02020603050405020304" pitchFamily="18" charset="0"/>
                <a:cs typeface="Times New Roman" panose="02020603050405020304" pitchFamily="18" charset="0"/>
              </a:rPr>
              <a:t>c</a:t>
            </a:r>
            <a:r>
              <a:rPr lang="vi-VN" sz="2400">
                <a:solidFill>
                  <a:srgbClr val="333333"/>
                </a:solidFill>
                <a:latin typeface="Times New Roman" panose="02020603050405020304" pitchFamily="18" charset="0"/>
                <a:cs typeface="Times New Roman" panose="02020603050405020304" pitchFamily="18" charset="0"/>
              </a:rPr>
              <a:t>ó thể tự tăng kích thước (AUTOEXTEND) và tối đa đến 1 giới hạn (MAXSIZE) nếu ta cấu hình khi tạo. </a:t>
            </a:r>
          </a:p>
          <a:p>
            <a:pPr algn="just"/>
            <a:r>
              <a:rPr lang="vi-VN" sz="2400">
                <a:solidFill>
                  <a:srgbClr val="333333"/>
                </a:solidFill>
                <a:latin typeface="Times New Roman" panose="02020603050405020304" pitchFamily="18" charset="0"/>
                <a:cs typeface="Times New Roman" panose="02020603050405020304" pitchFamily="18" charset="0"/>
              </a:rPr>
              <a:t>Data file có thể là:</a:t>
            </a:r>
          </a:p>
          <a:p>
            <a:pPr>
              <a:buFont typeface="Arial" panose="020B0604020202020204" pitchFamily="34" charset="0"/>
              <a:buChar char="•"/>
            </a:pPr>
            <a:r>
              <a:rPr lang="vi-VN" sz="2400" b="1">
                <a:solidFill>
                  <a:srgbClr val="333333"/>
                </a:solidFill>
                <a:latin typeface="Times New Roman" panose="02020603050405020304" pitchFamily="18" charset="0"/>
                <a:cs typeface="Times New Roman" panose="02020603050405020304" pitchFamily="18" charset="0"/>
              </a:rPr>
              <a:t>Datafile</a:t>
            </a:r>
            <a:r>
              <a:rPr lang="vi-VN" sz="2400">
                <a:solidFill>
                  <a:srgbClr val="333333"/>
                </a:solidFill>
                <a:latin typeface="Times New Roman" panose="02020603050405020304" pitchFamily="18" charset="0"/>
                <a:cs typeface="Times New Roman" panose="02020603050405020304" pitchFamily="18" charset="0"/>
              </a:rPr>
              <a:t>: các tập tin chứa dữ liệu</a:t>
            </a:r>
          </a:p>
          <a:p>
            <a:pPr>
              <a:buFont typeface="Arial" panose="020B0604020202020204" pitchFamily="34" charset="0"/>
              <a:buChar char="•"/>
            </a:pPr>
            <a:r>
              <a:rPr lang="vi-VN" sz="2400" b="1">
                <a:solidFill>
                  <a:srgbClr val="333333"/>
                </a:solidFill>
                <a:latin typeface="Times New Roman" panose="02020603050405020304" pitchFamily="18" charset="0"/>
                <a:cs typeface="Times New Roman" panose="02020603050405020304" pitchFamily="18" charset="0"/>
              </a:rPr>
              <a:t>Tempfile</a:t>
            </a:r>
            <a:r>
              <a:rPr lang="vi-VN" sz="2400">
                <a:solidFill>
                  <a:srgbClr val="333333"/>
                </a:solidFill>
                <a:latin typeface="Times New Roman" panose="02020603050405020304" pitchFamily="18" charset="0"/>
                <a:cs typeface="Times New Roman" panose="02020603050405020304" pitchFamily="18" charset="0"/>
              </a:rPr>
              <a:t>: các tập tin chứa dữ liệu tạm thời phục vụ cho hoạt động của database</a:t>
            </a:r>
          </a:p>
          <a:p>
            <a:pPr>
              <a:buFont typeface="Arial" panose="020B0604020202020204" pitchFamily="34" charset="0"/>
              <a:buChar char="•"/>
            </a:pPr>
            <a:r>
              <a:rPr lang="vi-VN" sz="2400" b="1">
                <a:solidFill>
                  <a:srgbClr val="333333"/>
                </a:solidFill>
                <a:latin typeface="Times New Roman" panose="02020603050405020304" pitchFamily="18" charset="0"/>
                <a:cs typeface="Times New Roman" panose="02020603050405020304" pitchFamily="18" charset="0"/>
              </a:rPr>
              <a:t>Undo datafile</a:t>
            </a:r>
            <a:r>
              <a:rPr lang="vi-VN" sz="2400">
                <a:solidFill>
                  <a:srgbClr val="333333"/>
                </a:solidFill>
                <a:latin typeface="Times New Roman" panose="02020603050405020304" pitchFamily="18" charset="0"/>
                <a:cs typeface="Times New Roman" panose="02020603050405020304" pitchFamily="18" charset="0"/>
              </a:rPr>
              <a:t>: các tập tin chứa dữ liệu undo phục vụ cho hoạt động của database</a:t>
            </a:r>
          </a:p>
          <a:p>
            <a:pPr algn="just"/>
            <a:r>
              <a:rPr lang="vi-VN" sz="2400">
                <a:solidFill>
                  <a:srgbClr val="333333"/>
                </a:solidFill>
                <a:latin typeface="Times New Roman" panose="02020603050405020304" pitchFamily="18" charset="0"/>
                <a:cs typeface="Times New Roman" panose="02020603050405020304" pitchFamily="18" charset="0"/>
              </a:rPr>
              <a:t> Các tập tin này hay có đuôi là </a:t>
            </a:r>
            <a:r>
              <a:rPr lang="vi-VN" sz="2400" b="1">
                <a:solidFill>
                  <a:srgbClr val="333333"/>
                </a:solidFill>
                <a:latin typeface="Times New Roman" panose="02020603050405020304" pitchFamily="18" charset="0"/>
                <a:cs typeface="Times New Roman" panose="02020603050405020304" pitchFamily="18" charset="0"/>
              </a:rPr>
              <a:t>.dbf</a:t>
            </a:r>
            <a:endParaRPr lang="vi-VN" sz="2400" b="0" i="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57524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2892</TotalTime>
  <Words>3075</Words>
  <Application>Microsoft Office PowerPoint</Application>
  <PresentationFormat>Widescreen</PresentationFormat>
  <Paragraphs>424</Paragraphs>
  <Slides>37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Courier New</vt:lpstr>
      <vt:lpstr>Droid Sans</vt:lpstr>
      <vt:lpstr>Helvetica Neue</vt:lpstr>
      <vt:lpstr>inherit</vt:lpstr>
      <vt:lpstr>Segoe UI</vt:lpstr>
      <vt:lpstr>Times New Roman</vt:lpstr>
      <vt:lpstr>Wingdings</vt:lpstr>
      <vt:lpstr>WelcomeDoc</vt:lpstr>
      <vt:lpstr>CÁC THÀNH PHẦN CẤU TRÚC CỦA ORACLE</vt:lpstr>
      <vt:lpstr>1. Mục đích</vt:lpstr>
      <vt:lpstr>2. Nội dung bài học</vt:lpstr>
      <vt:lpstr>I. MÔ HÌNH CẤU TRÚC ORACLE SERVER</vt:lpstr>
      <vt:lpstr>II. CÁC THÀNH PHẦN CHÍNH CỦA ORACLE SERVER</vt:lpstr>
      <vt:lpstr>1. Oracle instance</vt:lpstr>
      <vt:lpstr>2. Oracle Database</vt:lpstr>
      <vt:lpstr>2. Oracle Database </vt:lpstr>
      <vt:lpstr>Data files</vt:lpstr>
      <vt:lpstr>Control files</vt:lpstr>
      <vt:lpstr>Online redo log files</vt:lpstr>
      <vt:lpstr>2. Oracle Database</vt:lpstr>
      <vt:lpstr>III. CẤU TRÚC BỘ NHỚ</vt:lpstr>
      <vt:lpstr>1. System Global Area - SGA</vt:lpstr>
      <vt:lpstr>PowerPoint Presentation</vt:lpstr>
      <vt:lpstr>PowerPoint Presentation</vt:lpstr>
      <vt:lpstr>PowerPoint Presentation</vt:lpstr>
      <vt:lpstr>PowerPoint Presentation</vt:lpstr>
      <vt:lpstr>IV. PHÂN LOẠI PROCESS</vt:lpstr>
      <vt:lpstr>PowerPoint Presentation</vt:lpstr>
      <vt:lpstr>PowerPoint Presentation</vt:lpstr>
      <vt:lpstr>PowerPoint Presentation</vt:lpstr>
      <vt:lpstr>3.1. Database Writer (DBWn)</vt:lpstr>
      <vt:lpstr>3.2. Log Writer (LGWR)</vt:lpstr>
      <vt:lpstr>PowerPoint Presentation</vt:lpstr>
      <vt:lpstr>PowerPoint Presentation</vt:lpstr>
      <vt:lpstr>3.5. Checkpoint (CKPT)</vt:lpstr>
      <vt:lpstr>3.6. Archiver (ARCn)</vt:lpstr>
      <vt:lpstr>V. CÁC MÔ HÌNH KẾT NỐI ĐẾN ORACLE SERVER</vt:lpstr>
      <vt:lpstr>Phiên làm việc (Session)</vt:lpstr>
      <vt:lpstr>1. Client – Server</vt:lpstr>
      <vt:lpstr>2. Host – Based</vt:lpstr>
      <vt:lpstr>3. Client – Application server – Server (mô hình 3 lớp)</vt:lpstr>
      <vt:lpstr>Câu hỏi</vt:lpstr>
      <vt:lpstr>Câu hỏi</vt:lpstr>
      <vt:lpstr>Câu hỏi</vt:lpstr>
      <vt:lpstr>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Administrator</cp:lastModifiedBy>
  <cp:revision>170</cp:revision>
  <dcterms:created xsi:type="dcterms:W3CDTF">2014-12-14T08:16:33Z</dcterms:created>
  <dcterms:modified xsi:type="dcterms:W3CDTF">2022-09-10T09:39:13Z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