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22"/>
  </p:notesMasterIdLst>
  <p:sldIdLst>
    <p:sldId id="256" r:id="rId3"/>
    <p:sldId id="257" r:id="rId4"/>
    <p:sldId id="288" r:id="rId5"/>
    <p:sldId id="258" r:id="rId6"/>
    <p:sldId id="289" r:id="rId7"/>
    <p:sldId id="290" r:id="rId8"/>
    <p:sldId id="291" r:id="rId9"/>
    <p:sldId id="292" r:id="rId10"/>
    <p:sldId id="293" r:id="rId11"/>
    <p:sldId id="295" r:id="rId12"/>
    <p:sldId id="297" r:id="rId13"/>
    <p:sldId id="294" r:id="rId14"/>
    <p:sldId id="299" r:id="rId15"/>
    <p:sldId id="298" r:id="rId16"/>
    <p:sldId id="309" r:id="rId17"/>
    <p:sldId id="301" r:id="rId18"/>
    <p:sldId id="302" r:id="rId19"/>
    <p:sldId id="304" r:id="rId20"/>
    <p:sldId id="308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" id="{E75E278A-FF0E-49A4-B170-79828D63BBAD}">
          <p14:sldIdLst>
            <p14:sldId id="256"/>
            <p14:sldId id="257"/>
            <p14:sldId id="288"/>
            <p14:sldId id="258"/>
            <p14:sldId id="289"/>
            <p14:sldId id="290"/>
            <p14:sldId id="291"/>
            <p14:sldId id="292"/>
            <p14:sldId id="293"/>
            <p14:sldId id="295"/>
            <p14:sldId id="297"/>
            <p14:sldId id="294"/>
          </p14:sldIdLst>
        </p14:section>
        <p14:section name="II" id="{6693569C-99F4-4C8C-A21B-9DAE951B41EC}">
          <p14:sldIdLst>
            <p14:sldId id="299"/>
            <p14:sldId id="298"/>
            <p14:sldId id="309"/>
            <p14:sldId id="301"/>
            <p14:sldId id="302"/>
            <p14:sldId id="304"/>
          </p14:sldIdLst>
        </p14:section>
        <p14:section name="IV. Thực hành" id="{81969ED2-587C-4BEE-BB0D-30D400AC25C2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A" initials="A" lastIdx="2" clrIdx="2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84926" autoAdjust="0"/>
  </p:normalViewPr>
  <p:slideViewPr>
    <p:cSldViewPr snapToGrid="0">
      <p:cViewPr varScale="1">
        <p:scale>
          <a:sx n="66" d="100"/>
          <a:sy n="66" d="100"/>
        </p:scale>
        <p:origin x="1240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C13577B-6902-467D-A26C-08A0DD5E4E03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6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2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" y="0"/>
            <a:ext cx="11831406" cy="72887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viethung92gtvt/oracle-db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iethung92gtv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917" y="1010351"/>
            <a:ext cx="10515600" cy="2387600"/>
          </a:xfrm>
        </p:spPr>
        <p:txBody>
          <a:bodyPr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MỘT ORACLE INSTANCE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0129" y="4907230"/>
            <a:ext cx="6511351" cy="174757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Biên soạn: Nguyễn Việt Hưng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Bộ môn: Khoa Học Máy Tính -  Khoa Công Nghệ Thông Tin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Trường Đại Học Giao Thông Vân Tải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Website: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https://sites.google.com/site/viethung92gtvt/oracle-dba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Email   :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hlinkClick r:id="rId4"/>
              </a:rPr>
              <a:t>viethung92gtvt@gmail.com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các tham số trong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blackGray">
          <a:xfrm>
            <a:off x="970671" y="1994741"/>
            <a:ext cx="10701338" cy="9547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SYSTEM SET </a:t>
            </a:r>
            <a:r>
              <a:rPr lang="en-US" altLang="en-US" sz="2800" b="1">
                <a:latin typeface="Courier New" panose="02070309020205020404" pitchFamily="49" charset="0"/>
              </a:rPr>
              <a:t>parameter_name = parameter_value 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</a:rPr>
              <a:t>[SCOPE = {MEMORY|SPFILE|BOTH}];</a:t>
            </a: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1" y="1370201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Cú pháp:</a:t>
            </a:r>
            <a:endParaRPr lang="vi-VN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910" y="3098046"/>
            <a:ext cx="1481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Trong đó:</a:t>
            </a:r>
            <a:endParaRPr lang="vi-VN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75" y="3559711"/>
            <a:ext cx="10558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Tên tham số cần thay đổi</a:t>
            </a: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parameter_value: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Giá trị tham số </a:t>
            </a: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Xác định hiệu lực của sự thay đổi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Sự thay đổi chỉ có hiệu lực ở Instance hiện tại. Thiết lập này là mặc định nếu instance được khởi động bằng Pfile.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SPFILE: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giá trị tham số chỉ trong spfile, có hiệu lực khi khởi động lại Instance.</a:t>
            </a:r>
          </a:p>
          <a:p>
            <a:pPr marL="800100" indent="-17145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4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BOTH:</a:t>
            </a:r>
            <a:r>
              <a:rPr lang="en-US" altLang="en-US" sz="2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Thay đổi giá trị tham số ở cả SPFILE và Instacne hiện tại. </a:t>
            </a:r>
            <a:r>
              <a:rPr lang="en-US" altLang="en-US" sz="2400" b="1" i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Mặc định.</a:t>
            </a:r>
            <a:endParaRPr lang="vi-V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0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v"/>
              <a:defRPr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các tham số trong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1" y="128016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endParaRPr lang="vi-VN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602" y="1833349"/>
            <a:ext cx="11727826" cy="1131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/>
              <a:t>SQL&gt; show parameters </a:t>
            </a:r>
            <a:r>
              <a:rPr lang="en-US" sz="2400" b="1"/>
              <a:t>shared_pool_size</a:t>
            </a:r>
            <a:r>
              <a:rPr lang="vi-VN" sz="2400" b="1"/>
              <a:t>; //Hiển thị </a:t>
            </a:r>
            <a:r>
              <a:rPr lang="en-US" sz="2400" b="1"/>
              <a:t>kích thước shared_pool_size</a:t>
            </a:r>
            <a:endParaRPr lang="vi-VN" sz="2400" b="1"/>
          </a:p>
          <a:p>
            <a:pPr>
              <a:lnSpc>
                <a:spcPct val="150000"/>
              </a:lnSpc>
            </a:pPr>
            <a:endParaRPr lang="vi-VN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0" y="2709821"/>
            <a:ext cx="9032138" cy="1616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72602" y="4538007"/>
            <a:ext cx="12357561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400" b="1"/>
              <a:t>SQL&gt; </a:t>
            </a:r>
            <a:r>
              <a:rPr lang="vi-VN" sz="2400" b="1">
                <a:solidFill>
                  <a:srgbClr val="000000"/>
                </a:solidFill>
              </a:rPr>
              <a:t>ALTER SYSTEM SET </a:t>
            </a:r>
            <a:r>
              <a:rPr lang="en-US" sz="2400" b="1">
                <a:solidFill>
                  <a:srgbClr val="000000"/>
                </a:solidFill>
              </a:rPr>
              <a:t>shared_pool_size=64M </a:t>
            </a:r>
            <a:r>
              <a:rPr lang="vi-VN" sz="2400" b="1">
                <a:solidFill>
                  <a:srgbClr val="000000"/>
                </a:solidFill>
              </a:rPr>
              <a:t>SCOPE=BOTH;</a:t>
            </a:r>
            <a:endParaRPr lang="vi-VN" sz="24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5183869"/>
            <a:ext cx="10534774" cy="1362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64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910" y="744413"/>
            <a:ext cx="7315200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 một SPFILE từ</a:t>
            </a:r>
            <a:r>
              <a:rPr kumimoji="0" lang="en-US" sz="28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2087" y="1418549"/>
            <a:ext cx="9433951" cy="1896447"/>
            <a:chOff x="1159020" y="1785764"/>
            <a:chExt cx="9433951" cy="1896447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1159020" y="1957636"/>
              <a:ext cx="9433951" cy="172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  <a:spAutoFit/>
            </a:bodyPr>
            <a:lstStyle>
              <a:lvl1pPr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–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lvl4pPr>
              <a:lvl5pPr marL="11430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được thực hiện trước hoặc sau khi khởi động instance.</a:t>
              </a: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lang="en-US" sz="2400" b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VD: </a:t>
              </a:r>
              <a:r>
                <a:rPr lang="en-US" sz="2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spfile=‘C:\spfileDB1.ora’ from pfile;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blackGray">
            <a:xfrm>
              <a:off x="1692619" y="1785764"/>
              <a:ext cx="7948246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/>
              <a:r>
                <a:rPr lang="en-US" b="1">
                  <a:latin typeface="Courier New" panose="02070309020205020404" pitchFamily="49" charset="0"/>
                </a:rPr>
                <a:t>SQL&gt; </a:t>
              </a:r>
              <a:r>
                <a:rPr lang="en-US">
                  <a:latin typeface="Courier New" panose="02070309020205020404" pitchFamily="49" charset="0"/>
                </a:rPr>
                <a:t>CREATE SPFILE [='SPFILE-NAME']FROM PFILE[='PFILE-NAME'];</a:t>
              </a: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93896" y="3972834"/>
            <a:ext cx="8693834" cy="53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sz="28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PFILE từ SPFILE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16259" y="4588850"/>
            <a:ext cx="9433951" cy="1304678"/>
            <a:chOff x="1173088" y="1639616"/>
            <a:chExt cx="9433951" cy="1304678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173088" y="1662918"/>
              <a:ext cx="9433951" cy="128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  <a:spAutoFit/>
            </a:bodyPr>
            <a:lstStyle>
              <a:lvl1pPr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 sz="2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buChar char="–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lvl4pPr>
              <a:lvl5pPr marL="1143000" algn="l" defTabSz="228600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tabLst>
                  <a:tab pos="457200" algn="l"/>
                  <a:tab pos="742950" algn="l"/>
                </a:tabLst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lang="en-US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1" indent="-22860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anose="020B0604020202020204" pitchFamily="34" charset="0"/>
                <a:buChar char="•"/>
                <a:tabLst>
                  <a:tab pos="457200" algn="l"/>
                  <a:tab pos="742950" algn="l"/>
                </a:tabLst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Có thể được thực hiện trước hoặc sau khi khởi động instance.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blackGray">
            <a:xfrm>
              <a:off x="1362515" y="1639616"/>
              <a:ext cx="7948246" cy="83163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92075" tIns="46038" rIns="92075" bIns="46038">
              <a:spAutoFit/>
            </a:bodyPr>
            <a:lstStyle>
              <a:lvl1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400050"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00050" fontAlgn="base">
                <a:spcBef>
                  <a:spcPct val="0"/>
                </a:spcBef>
                <a:spcAft>
                  <a:spcPct val="0"/>
                </a:spcAft>
                <a:tabLst>
                  <a:tab pos="400050" algn="r"/>
                  <a:tab pos="673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/>
              <a:r>
                <a:rPr lang="en-US" b="1">
                  <a:latin typeface="Courier New" panose="02070309020205020404" pitchFamily="49" charset="0"/>
                </a:rPr>
                <a:t>SQL&gt; </a:t>
              </a:r>
              <a:r>
                <a:rPr lang="en-US">
                  <a:latin typeface="Courier New" panose="02070309020205020404" pitchFamily="49" charset="0"/>
                </a:rPr>
                <a:t>CREATE PFILE [='PFILE-NAME']FROM SPFILE[=‘SPFILE-NAME'];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38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KHỞI ĐỘNG VÀ TẮT MỘT ORACLE INSTANCE</a:t>
            </a:r>
            <a:endParaRPr lang="vi-VN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8970083" y="3515604"/>
            <a:ext cx="1587" cy="1920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2181933" y="1934454"/>
            <a:ext cx="6689725" cy="3189288"/>
          </a:xfrm>
          <a:custGeom>
            <a:avLst/>
            <a:gdLst>
              <a:gd name="T0" fmla="*/ 0 w 4214"/>
              <a:gd name="T1" fmla="*/ 2009 h 2009"/>
              <a:gd name="T2" fmla="*/ 992 w 4214"/>
              <a:gd name="T3" fmla="*/ 2009 h 2009"/>
              <a:gd name="T4" fmla="*/ 992 w 4214"/>
              <a:gd name="T5" fmla="*/ 1335 h 2009"/>
              <a:gd name="T6" fmla="*/ 1715 w 4214"/>
              <a:gd name="T7" fmla="*/ 1335 h 2009"/>
              <a:gd name="T8" fmla="*/ 1715 w 4214"/>
              <a:gd name="T9" fmla="*/ 661 h 2009"/>
              <a:gd name="T10" fmla="*/ 2462 w 4214"/>
              <a:gd name="T11" fmla="*/ 661 h 2009"/>
              <a:gd name="T12" fmla="*/ 2462 w 4214"/>
              <a:gd name="T13" fmla="*/ 0 h 2009"/>
              <a:gd name="T14" fmla="*/ 2584 w 4214"/>
              <a:gd name="T15" fmla="*/ 0 h 2009"/>
              <a:gd name="T16" fmla="*/ 2621 w 4214"/>
              <a:gd name="T17" fmla="*/ 0 h 2009"/>
              <a:gd name="T18" fmla="*/ 2682 w 4214"/>
              <a:gd name="T19" fmla="*/ 0 h 2009"/>
              <a:gd name="T20" fmla="*/ 4214 w 4214"/>
              <a:gd name="T21" fmla="*/ 0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14" h="2009">
                <a:moveTo>
                  <a:pt x="0" y="2009"/>
                </a:moveTo>
                <a:lnTo>
                  <a:pt x="992" y="2009"/>
                </a:lnTo>
                <a:lnTo>
                  <a:pt x="992" y="1335"/>
                </a:lnTo>
                <a:lnTo>
                  <a:pt x="1715" y="1335"/>
                </a:lnTo>
                <a:lnTo>
                  <a:pt x="1715" y="661"/>
                </a:lnTo>
                <a:lnTo>
                  <a:pt x="2462" y="661"/>
                </a:lnTo>
                <a:lnTo>
                  <a:pt x="2462" y="0"/>
                </a:lnTo>
                <a:lnTo>
                  <a:pt x="2584" y="0"/>
                </a:lnTo>
                <a:lnTo>
                  <a:pt x="2621" y="0"/>
                </a:lnTo>
                <a:lnTo>
                  <a:pt x="2682" y="0"/>
                </a:lnTo>
                <a:lnTo>
                  <a:pt x="4214" y="0"/>
                </a:lnTo>
              </a:path>
            </a:pathLst>
          </a:custGeom>
          <a:noFill/>
          <a:ln w="28575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950658" y="1618542"/>
            <a:ext cx="1192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OPEN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817183" y="2647242"/>
            <a:ext cx="1487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MOUNT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485270" y="3677529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NOMOUNT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061283" y="4761792"/>
            <a:ext cx="1652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SHUTDOWN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079245" y="2029704"/>
            <a:ext cx="29448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Tất cả các file được mô tả trong control file được mở.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937833" y="3110792"/>
            <a:ext cx="1878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Control file được mở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761495" y="4214104"/>
            <a:ext cx="1725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1313" indent="-227013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1363" indent="-28575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defTabSz="346075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Instance 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khởi động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288295" y="1970967"/>
            <a:ext cx="126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STARTUP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280983" y="5114217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SHUTDOWN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2140658" y="1970967"/>
            <a:ext cx="1587" cy="1920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3657" y="773575"/>
            <a:ext cx="4230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1. Khởi động một CSDL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CBF40-2B18-46E6-AEE2-59C2F90BAEF9}"/>
              </a:ext>
            </a:extLst>
          </p:cNvPr>
          <p:cNvSpPr txBox="1"/>
          <p:nvPr/>
        </p:nvSpPr>
        <p:spPr>
          <a:xfrm>
            <a:off x="425704" y="5889601"/>
            <a:ext cx="68911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Để gõ lệnh </a:t>
            </a:r>
            <a:r>
              <a:rPr lang="en-US" b="1"/>
              <a:t>startup</a:t>
            </a:r>
            <a:r>
              <a:rPr lang="en-US"/>
              <a:t>, vào Sqlplus thông qua cmd, với quyền sysdba:</a:t>
            </a:r>
          </a:p>
          <a:p>
            <a:r>
              <a:rPr lang="en-US" b="1"/>
              <a:t>Vào cmd, gõ: Sqlplus / as sysdba</a:t>
            </a:r>
          </a:p>
        </p:txBody>
      </p:sp>
    </p:spTree>
    <p:extLst>
      <p:ext uri="{BB962C8B-B14F-4D97-AF65-F5344CB8AC3E}">
        <p14:creationId xmlns:p14="http://schemas.microsoft.com/office/powerpoint/2010/main" val="31764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pic>
        <p:nvPicPr>
          <p:cNvPr id="1026" name="Picture 2" descr="http://cfile24.uf.tistory.com/image/141AC61A4BB5962C3D2B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1638007"/>
            <a:ext cx="9531349" cy="46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046519" y="697560"/>
            <a:ext cx="11831406" cy="72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Thứ tự đọc file tham số khi khởi động</a:t>
            </a:r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67375" y="1438253"/>
            <a:ext cx="7366000" cy="379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mục mặc định của file tham số:</a:t>
            </a:r>
          </a:p>
          <a:p>
            <a:pPr marL="114300" marR="0" lvl="1" indent="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>
                <a:tab pos="457200" algn="l"/>
                <a:tab pos="742950" algn="l"/>
              </a:tabLst>
              <a:defRPr/>
            </a:pPr>
            <a:r>
              <a:rPr lang="en-US" altLang="en-US" sz="2400" b="0" noProof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%Oracle_home%\database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Thứ tự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khi startup:</a:t>
            </a: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2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spfileSID.ora.</a:t>
            </a:r>
          </a:p>
          <a:p>
            <a:pPr marL="685800" marR="0" lvl="2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initSID.ora.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24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rõ khởi động bằng PFILE:</a:t>
            </a:r>
            <a:b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PFILE có thể chỉ cần chỉ ra sử dụng spfile: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Gray">
          <a:xfrm>
            <a:off x="2194560" y="4198832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STARTUP PFILE =</a:t>
            </a:r>
            <a:r>
              <a:rPr kumimoji="0" lang="en-US" altLang="en-US" sz="20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‘C:\initORCL.ora’;</a:t>
            </a: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Gray">
          <a:xfrm>
            <a:off x="2194560" y="5425887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SPFILE=‘C:\spfileORCL.ora’`</a:t>
            </a:r>
          </a:p>
        </p:txBody>
      </p:sp>
    </p:spTree>
    <p:extLst>
      <p:ext uri="{BB962C8B-B14F-4D97-AF65-F5344CB8AC3E}">
        <p14:creationId xmlns:p14="http://schemas.microsoft.com/office/powerpoint/2010/main" val="41025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Khởi động một CSDL</a:t>
            </a:r>
            <a:endParaRPr lang="vi-V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74246" y="817463"/>
            <a:ext cx="7315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lang="en-US" altLang="en-US" u="sng" noProof="0">
                <a:solidFill>
                  <a:srgbClr val="000000"/>
                </a:solidFill>
                <a:latin typeface="Arial"/>
              </a:rPr>
              <a:t>Cú pháp:</a:t>
            </a:r>
            <a:endParaRPr kumimoji="0" lang="en-US" altLang="en-US" sz="2800" b="1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166" y="1459190"/>
            <a:ext cx="110853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STARTUP [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FORCE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PFILE=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OPEN 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open_options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NOMOUNT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4246" y="2835841"/>
            <a:ext cx="1600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2286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742950" algn="l"/>
              </a:tabLst>
              <a:defRPr/>
            </a:pPr>
            <a:r>
              <a:rPr lang="en-US" altLang="en-US" sz="2400" b="1" u="sng">
                <a:solidFill>
                  <a:srgbClr val="000000"/>
                </a:solidFill>
                <a:latin typeface="Arial"/>
              </a:rPr>
              <a:t>Trong đó:</a:t>
            </a:r>
            <a:endParaRPr lang="en-US" altLang="en-US" sz="3600" b="1" u="sng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415" y="3359443"/>
            <a:ext cx="10269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Khởi động ngay lập tực, nếu instance đang hoạt động thì sẽ bị shutdown ở chế độ abort.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RESTRICT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Khởi động ở chế độ hạn chế, chỉ có user có quyền admin mới đăng nhập được.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open_options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READ {ONLY | WRITE [RECOVER]} | RECOVER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97" y="5465601"/>
            <a:ext cx="10623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>
                <a:latin typeface="Droid Sans"/>
              </a:rPr>
              <a:t>Để xem trạng thái khởi động của Instance, truy vấn trong view v$instance như sau:</a:t>
            </a:r>
            <a:endParaRPr lang="en-US" sz="2000" b="1" i="0">
              <a:effectLst/>
              <a:latin typeface="Droid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3361" y="6032877"/>
            <a:ext cx="8953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/>
              <a:t>select instance_name, status from v$instance;</a:t>
            </a:r>
          </a:p>
        </p:txBody>
      </p:sp>
    </p:spTree>
    <p:extLst>
      <p:ext uri="{BB962C8B-B14F-4D97-AF65-F5344CB8AC3E}">
        <p14:creationId xmlns:p14="http://schemas.microsoft.com/office/powerpoint/2010/main" val="222698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Thay đổi trạng thái CSDL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431463" y="72887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Lệnh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ALTER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DATABASE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6141" y="1962095"/>
            <a:ext cx="9574628" cy="381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Thay đổi trạng thái của CSDL từ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NOMOUNT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sang </a:t>
            </a: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MOUNT </a:t>
            </a:r>
            <a:r>
              <a:rPr lang="en-US" altLang="en-US">
                <a:solidFill>
                  <a:srgbClr val="000000"/>
                </a:solidFill>
                <a:latin typeface="Arial"/>
              </a:rPr>
              <a:t>hoặc từ MOUNT sang OPEN: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Mở CSDL ở chế độ read-only: (chỉ</a:t>
            </a:r>
            <a:r>
              <a:rPr kumimoji="0" lang="en-US" altLang="en-US" sz="22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thực hiện được khi database ở chế độ </a:t>
            </a:r>
            <a:r>
              <a:rPr kumimoji="0" lang="en-US" altLang="en-US" sz="2200" b="1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MOUNT</a:t>
            </a:r>
            <a:r>
              <a:rPr kumimoji="0" lang="en-US" altLang="en-US" sz="2200" b="1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lang="en-US" altLang="en-US" baseline="0">
              <a:solidFill>
                <a:srgbClr val="000000"/>
              </a:solidFill>
              <a:latin typeface="Arial"/>
            </a:endParaRPr>
          </a:p>
          <a:p>
            <a:pPr marL="114300" marR="0" lvl="1" indent="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>
                <a:tab pos="457200" algn="l"/>
                <a:tab pos="742950" algn="l"/>
              </a:tabLst>
              <a:defRPr/>
            </a:pPr>
            <a:endParaRPr lang="en-US" altLang="en-US" baseline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/>
              </a:rPr>
              <a:t>Bật/tắt 1 instance ở chế độ giới hạn truy cập:</a:t>
            </a:r>
          </a:p>
          <a:p>
            <a:pPr lvl="1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latin typeface="Arial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endParaRPr kumimoji="0" lang="en-US" alt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Gray">
          <a:xfrm>
            <a:off x="2264709" y="2763927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DATABASE </a:t>
            </a: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[Tên Database]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MOUNT|OPEN;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blackGray">
          <a:xfrm>
            <a:off x="1989406" y="4164075"/>
            <a:ext cx="7315200" cy="400752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DATABASE </a:t>
            </a:r>
            <a:r>
              <a:rPr lang="en-US" altLang="en-US" sz="2000" b="1" kern="0">
                <a:solidFill>
                  <a:srgbClr val="000000"/>
                </a:solidFill>
                <a:latin typeface="Courier New" panose="02070309020205020404" pitchFamily="49" charset="0"/>
              </a:rPr>
              <a:t>[Tên Database]</a:t>
            </a: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OPEN READ ONLY;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blackGray">
          <a:xfrm>
            <a:off x="1989406" y="5188946"/>
            <a:ext cx="7315200" cy="708528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ALTER SYSTEM ENABLE/DISABLE RESTRICTED SESSION;</a:t>
            </a:r>
          </a:p>
        </p:txBody>
      </p:sp>
    </p:spTree>
    <p:extLst>
      <p:ext uri="{BB962C8B-B14F-4D97-AF65-F5344CB8AC3E}">
        <p14:creationId xmlns:p14="http://schemas.microsoft.com/office/powerpoint/2010/main" val="73856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Tắt một CSDL</a:t>
            </a:r>
            <a:endParaRPr lang="vi-V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9706"/>
              </p:ext>
            </p:extLst>
          </p:nvPr>
        </p:nvGraphicFramePr>
        <p:xfrm>
          <a:off x="506986" y="2196776"/>
          <a:ext cx="11164153" cy="42657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5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9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Shutdown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ABORT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TRANSACTIONAL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vi-V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 phép tạo các kết nối mới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130">
                <a:tc>
                  <a:txBody>
                    <a:bodyPr/>
                    <a:lstStyle/>
                    <a:p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 các phiên hiện thời kết thúc </a:t>
                      </a:r>
                      <a:endParaRPr lang="vi-VN" sz="24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Đợi các giao dịch hiện thời kết thúc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T.hiện một checkpoint, đóng các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03272" y="911275"/>
            <a:ext cx="103725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1513" lvl="1" indent="-1885950">
              <a:lnSpc>
                <a:spcPct val="150000"/>
              </a:lnSpc>
            </a:pPr>
            <a:r>
              <a:rPr lang="en-US" altLang="en-US" sz="2800" b="1" u="sng">
                <a:latin typeface="Courier New" panose="02070309020205020404" pitchFamily="49" charset="0"/>
              </a:rPr>
              <a:t>Cú pháp:</a:t>
            </a:r>
            <a:r>
              <a:rPr lang="en-US" altLang="en-US" sz="2400">
                <a:latin typeface="Courier New" panose="02070309020205020404" pitchFamily="49" charset="0"/>
              </a:rPr>
              <a:t> SQL&gt; SHUTDOWN [</a:t>
            </a:r>
            <a:r>
              <a:rPr lang="en-US" altLang="en-US" sz="2400" u="sng">
                <a:latin typeface="Courier New" panose="02070309020205020404" pitchFamily="49" charset="0"/>
              </a:rPr>
              <a:t>NORMAL</a:t>
            </a:r>
            <a:r>
              <a:rPr lang="en-US" altLang="en-US" sz="2400">
                <a:latin typeface="Courier New" panose="02070309020205020404" pitchFamily="49" charset="0"/>
              </a:rPr>
              <a:t> | TRANSACTIONAL | IMMEDIATE | ABORT ]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6568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hành</a:t>
            </a: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633839" y="551889"/>
            <a:ext cx="1091044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vi-VN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vào user sys và shutdown database.</a:t>
            </a:r>
          </a:p>
          <a:p>
            <a:pPr marL="342900" indent="-342900" algn="just">
              <a:buAutoNum type="arabicPeriod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Mở khóa user HR và thay đổi mật khẩu là </a:t>
            </a:r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như sau: </a:t>
            </a:r>
          </a:p>
          <a:p>
            <a:pPr algn="just"/>
            <a:r>
              <a:rPr 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Alter user hr account unlock; alter user hr identified by mật khẩu mới;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Shutdown database và mở lại ở chế độ read-only.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vào user HR và thực hiện insert vào bảng REGIONS như sau:</a:t>
            </a:r>
            <a:endParaRPr lang="en-US" sz="2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regions VALUES (5, 'Mars');</a:t>
            </a:r>
          </a:p>
          <a:p>
            <a:pPr algn="just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Điều gì sẽ xảy ra?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Chuyển database sang chế độ read-write, thực hiện insert lại vào bảng REGIONS nhưng chưa commit;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Mở 1 session mới và đăng nhập vào user sys, thực hiện Shutdown database ở chế độ TRANSACTIONAL. 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Điều gì sẽ xảy ra ở phiên làm việc của user sys?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Rollback dữ liệu vừa insert vào bảng HR, điều gì sẽ xảy ra?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Tắt 2 session và tạo 1 session mới với user sys và startup database.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Mở 1 phiên làm việc mới với user HR. Ở phiên của sys, bật chức năng hạn chế truy cập. Ở user HR, có thực hiện truy vấn dữ liệu trong bản REGIONS được không?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Logout user hr, sau đó login lại, hỏi có thể login được không?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Tắt chế độ hạn chế truy cập và đăng nhập lại user hr.</a:t>
            </a:r>
            <a:endParaRPr lang="vi-VN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7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Mục đích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4400" y="53340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Mục đích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47828" y="1262270"/>
            <a:ext cx="10482469" cy="183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khi hoàn thành bài học này, bạn có thể: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và quản lý các file tham số.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và tắt một instance.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các trạng thái khởi động Instance</a:t>
            </a:r>
          </a:p>
        </p:txBody>
      </p:sp>
    </p:spTree>
    <p:extLst>
      <p:ext uri="{BB962C8B-B14F-4D97-AF65-F5344CB8AC3E}">
        <p14:creationId xmlns:p14="http://schemas.microsoft.com/office/powerpoint/2010/main" val="26996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Nội dung bài học</a:t>
            </a:r>
            <a:endParaRPr lang="vi-VN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3536075" y="3495371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gray">
          <a:xfrm>
            <a:off x="3515826" y="4651770"/>
            <a:ext cx="282252" cy="260814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gray">
          <a:xfrm>
            <a:off x="3521784" y="2373510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2505550" y="1946561"/>
            <a:ext cx="6521996" cy="68538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F77A1D"/>
              </a:gs>
              <a:gs pos="100000">
                <a:srgbClr val="F77A1D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FILE THAM SỐ KHỞI TẠO ORACLE INSTANCE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537644" y="2979955"/>
            <a:ext cx="6493594" cy="60728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5BBE4E"/>
              </a:gs>
              <a:gs pos="100000">
                <a:srgbClr val="5BBE4E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KHỞI ĐỘNG VÀ TẮT MỘT ORACLE INSTANCE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gray">
          <a:xfrm>
            <a:off x="2519750" y="3917299"/>
            <a:ext cx="6507796" cy="70384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THỰC HÀNH</a:t>
            </a:r>
          </a:p>
        </p:txBody>
      </p:sp>
    </p:spTree>
    <p:extLst>
      <p:ext uri="{BB962C8B-B14F-4D97-AF65-F5344CB8AC3E}">
        <p14:creationId xmlns:p14="http://schemas.microsoft.com/office/powerpoint/2010/main" val="21281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983" fontAlgn="base">
              <a:spcAft>
                <a:spcPct val="0"/>
              </a:spcAft>
              <a:defRPr/>
            </a:pPr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FILE THAM SỐ KHỞI TẠO ORACLE INSTANCE</a:t>
            </a:r>
          </a:p>
        </p:txBody>
      </p:sp>
      <p:sp>
        <p:nvSpPr>
          <p:cNvPr id="95" name="Freeform 2"/>
          <p:cNvSpPr>
            <a:spLocks/>
          </p:cNvSpPr>
          <p:nvPr/>
        </p:nvSpPr>
        <p:spPr bwMode="auto">
          <a:xfrm flipV="1">
            <a:off x="2569698" y="3615397"/>
            <a:ext cx="712788" cy="1447800"/>
          </a:xfrm>
          <a:custGeom>
            <a:avLst/>
            <a:gdLst>
              <a:gd name="T0" fmla="*/ 0 w 2972"/>
              <a:gd name="T1" fmla="*/ 0 h 468"/>
              <a:gd name="T2" fmla="*/ 0 w 2972"/>
              <a:gd name="T3" fmla="*/ 467 h 468"/>
              <a:gd name="T4" fmla="*/ 2971 w 2972"/>
              <a:gd name="T5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2" h="468">
                <a:moveTo>
                  <a:pt x="0" y="0"/>
                </a:moveTo>
                <a:lnTo>
                  <a:pt x="0" y="467"/>
                </a:lnTo>
                <a:lnTo>
                  <a:pt x="2971" y="467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vi-V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Freeform 3"/>
          <p:cNvSpPr>
            <a:spLocks/>
          </p:cNvSpPr>
          <p:nvPr/>
        </p:nvSpPr>
        <p:spPr bwMode="auto">
          <a:xfrm flipV="1">
            <a:off x="3712698" y="2091397"/>
            <a:ext cx="914400" cy="1344613"/>
          </a:xfrm>
          <a:custGeom>
            <a:avLst/>
            <a:gdLst>
              <a:gd name="T0" fmla="*/ 0 w 2972"/>
              <a:gd name="T1" fmla="*/ 0 h 468"/>
              <a:gd name="T2" fmla="*/ 0 w 2972"/>
              <a:gd name="T3" fmla="*/ 467 h 468"/>
              <a:gd name="T4" fmla="*/ 2971 w 2972"/>
              <a:gd name="T5" fmla="*/ 46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2" h="468">
                <a:moveTo>
                  <a:pt x="0" y="0"/>
                </a:moveTo>
                <a:lnTo>
                  <a:pt x="0" y="467"/>
                </a:lnTo>
                <a:lnTo>
                  <a:pt x="2971" y="467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vi-VN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2942761" y="4275797"/>
            <a:ext cx="211596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spfileORCL.ora</a:t>
            </a: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blackGray">
          <a:xfrm>
            <a:off x="2299823" y="4993347"/>
            <a:ext cx="6316663" cy="73025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00050"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00050" fontAlgn="base">
              <a:spcBef>
                <a:spcPct val="0"/>
              </a:spcBef>
              <a:spcAft>
                <a:spcPct val="0"/>
              </a:spcAft>
              <a:tabLst>
                <a:tab pos="400050" algn="r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CONNECT SYS/abc123 AS SYSDBA</a:t>
            </a:r>
          </a:p>
          <a:p>
            <a:pPr marL="0" marR="0" lvl="0" indent="0" algn="l" defTabSz="4000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r"/>
                <a:tab pos="67310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STARTUP </a:t>
            </a:r>
          </a:p>
        </p:txBody>
      </p:sp>
      <p:pic>
        <p:nvPicPr>
          <p:cNvPr id="9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86" y="2637497"/>
            <a:ext cx="938212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Rectangle 9"/>
          <p:cNvSpPr>
            <a:spLocks noChangeArrowheads="1"/>
          </p:cNvSpPr>
          <p:nvPr/>
        </p:nvSpPr>
        <p:spPr bwMode="blackWhite">
          <a:xfrm>
            <a:off x="4787436" y="1724685"/>
            <a:ext cx="4945062" cy="180498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Ctr="1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SGA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blackWhite">
          <a:xfrm>
            <a:off x="8395823" y="2167597"/>
            <a:ext cx="1298575" cy="792163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Redo Log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Buffer</a:t>
            </a: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blackWhite">
          <a:xfrm>
            <a:off x="4841411" y="1818347"/>
            <a:ext cx="1919287" cy="1614488"/>
          </a:xfrm>
          <a:prstGeom prst="rect">
            <a:avLst/>
          </a:prstGeom>
          <a:solidFill>
            <a:srgbClr val="FF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Ctr="1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Shared Pool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blackWhite">
          <a:xfrm>
            <a:off x="4931898" y="2854985"/>
            <a:ext cx="1752600" cy="539750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Data Dictionary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blackWhite">
          <a:xfrm>
            <a:off x="4931898" y="2246972"/>
            <a:ext cx="1752600" cy="538163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Library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sp>
        <p:nvSpPr>
          <p:cNvPr id="105" name="Oval 14"/>
          <p:cNvSpPr>
            <a:spLocks noChangeArrowheads="1"/>
          </p:cNvSpPr>
          <p:nvPr/>
        </p:nvSpPr>
        <p:spPr bwMode="blackWhite">
          <a:xfrm>
            <a:off x="6397161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DBW0</a:t>
            </a:r>
          </a:p>
        </p:txBody>
      </p:sp>
      <p:sp>
        <p:nvSpPr>
          <p:cNvPr id="106" name="Oval 15"/>
          <p:cNvSpPr>
            <a:spLocks noChangeArrowheads="1"/>
          </p:cNvSpPr>
          <p:nvPr/>
        </p:nvSpPr>
        <p:spPr bwMode="blackWhite">
          <a:xfrm>
            <a:off x="5589123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SMON</a:t>
            </a:r>
          </a:p>
        </p:txBody>
      </p:sp>
      <p:sp>
        <p:nvSpPr>
          <p:cNvPr id="107" name="Oval 16"/>
          <p:cNvSpPr>
            <a:spLocks noChangeArrowheads="1"/>
          </p:cNvSpPr>
          <p:nvPr/>
        </p:nvSpPr>
        <p:spPr bwMode="blackWhite">
          <a:xfrm>
            <a:off x="4784261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PMON</a:t>
            </a:r>
          </a:p>
        </p:txBody>
      </p:sp>
      <p:sp>
        <p:nvSpPr>
          <p:cNvPr id="108" name="Oval 17"/>
          <p:cNvSpPr>
            <a:spLocks noChangeArrowheads="1"/>
          </p:cNvSpPr>
          <p:nvPr/>
        </p:nvSpPr>
        <p:spPr bwMode="blackWhite">
          <a:xfrm>
            <a:off x="7997361" y="3591585"/>
            <a:ext cx="719137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CKPT</a:t>
            </a:r>
          </a:p>
        </p:txBody>
      </p:sp>
      <p:sp>
        <p:nvSpPr>
          <p:cNvPr id="109" name="Oval 18"/>
          <p:cNvSpPr>
            <a:spLocks noChangeArrowheads="1"/>
          </p:cNvSpPr>
          <p:nvPr/>
        </p:nvSpPr>
        <p:spPr bwMode="blackWhite">
          <a:xfrm>
            <a:off x="7187736" y="3591585"/>
            <a:ext cx="723900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LGWR</a:t>
            </a:r>
          </a:p>
        </p:txBody>
      </p:sp>
      <p:sp>
        <p:nvSpPr>
          <p:cNvPr id="110" name="Oval 19"/>
          <p:cNvSpPr>
            <a:spLocks noChangeArrowheads="1"/>
          </p:cNvSpPr>
          <p:nvPr/>
        </p:nvSpPr>
        <p:spPr bwMode="blackWhite">
          <a:xfrm>
            <a:off x="8811748" y="3591585"/>
            <a:ext cx="719138" cy="427037"/>
          </a:xfrm>
          <a:prstGeom prst="ellipse">
            <a:avLst/>
          </a:prstGeom>
          <a:solidFill>
            <a:srgbClr val="FFCC33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Others</a:t>
            </a:r>
          </a:p>
        </p:txBody>
      </p:sp>
      <p:sp>
        <p:nvSpPr>
          <p:cNvPr id="111" name="Rectangle 20"/>
          <p:cNvSpPr>
            <a:spLocks noChangeArrowheads="1"/>
          </p:cNvSpPr>
          <p:nvPr/>
        </p:nvSpPr>
        <p:spPr bwMode="blackWhite">
          <a:xfrm>
            <a:off x="6836898" y="2164422"/>
            <a:ext cx="1511300" cy="908050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Database</a:t>
            </a:r>
            <a:b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Buffer Cache</a:t>
            </a:r>
          </a:p>
        </p:txBody>
      </p:sp>
      <p:sp>
        <p:nvSpPr>
          <p:cNvPr id="112" name="Rectangle 21"/>
          <p:cNvSpPr>
            <a:spLocks noChangeArrowheads="1"/>
          </p:cNvSpPr>
          <p:nvPr/>
        </p:nvSpPr>
        <p:spPr bwMode="blackWhite">
          <a:xfrm>
            <a:off x="6922623" y="3118510"/>
            <a:ext cx="1339850" cy="328612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Java Pool</a:t>
            </a:r>
          </a:p>
        </p:txBody>
      </p:sp>
      <p:sp>
        <p:nvSpPr>
          <p:cNvPr id="113" name="Rectangle 22"/>
          <p:cNvSpPr>
            <a:spLocks noChangeArrowheads="1"/>
          </p:cNvSpPr>
          <p:nvPr/>
        </p:nvSpPr>
        <p:spPr bwMode="blackWhite">
          <a:xfrm>
            <a:off x="8410111" y="3067710"/>
            <a:ext cx="1282700" cy="385762"/>
          </a:xfrm>
          <a:prstGeom prst="rect">
            <a:avLst/>
          </a:prstGeom>
          <a:solidFill>
            <a:srgbClr val="FF99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Large Pool</a:t>
            </a:r>
          </a:p>
        </p:txBody>
      </p:sp>
    </p:spTree>
    <p:extLst>
      <p:ext uri="{BB962C8B-B14F-4D97-AF65-F5344CB8AC3E}">
        <p14:creationId xmlns:p14="http://schemas.microsoft.com/office/powerpoint/2010/main" val="6936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Các loại file tham số khởi tạo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492370" y="942535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Để khởi động một Oracle Instance, Oracle server sẽ đọc thông tin các tham số trong file tham số khởi tạo, có 2 loại file tham số khởi tạo là: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PFILE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SPFILE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27365"/>
            <a:ext cx="7010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Nội dung trong file tham số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819150" y="942535"/>
            <a:ext cx="10972800" cy="24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Tên của instance</a:t>
            </a:r>
          </a:p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bộ nhớ các thành phần trong SGA</a:t>
            </a:r>
          </a:p>
          <a:p>
            <a:pPr marL="688975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Tên và vị trí control files</a:t>
            </a:r>
          </a:p>
        </p:txBody>
      </p:sp>
    </p:spTree>
    <p:extLst>
      <p:ext uri="{BB962C8B-B14F-4D97-AF65-F5344CB8AC3E}">
        <p14:creationId xmlns:p14="http://schemas.microsoft.com/office/powerpoint/2010/main" val="33278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PFILE</a:t>
            </a:r>
            <a:endParaRPr lang="vi-V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73423" y="901701"/>
            <a:ext cx="7366000" cy="560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File dạng text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bởi chương trình soạn thảo của HĐH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điều chỉnh được thực hiện bằng tay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 thay đổi có hiệu lực vào lần khởi động kế tiếp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Chỉ mở khi instance khởi động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Vị trí mặc định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%ORACLE_HOME%/database với Windown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$ORACLE_HOME\dbs với Unix</a:t>
            </a:r>
          </a:p>
          <a:p>
            <a:pPr lvl="1"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tên: initSID.ora</a:t>
            </a:r>
          </a:p>
        </p:txBody>
      </p:sp>
    </p:spTree>
    <p:extLst>
      <p:ext uri="{BB962C8B-B14F-4D97-AF65-F5344CB8AC3E}">
        <p14:creationId xmlns:p14="http://schemas.microsoft.com/office/powerpoint/2010/main" val="118452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PFILE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400450" y="571703"/>
            <a:ext cx="7299325" cy="881063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Ví dụ về PFILE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76301" y="1452766"/>
            <a:ext cx="11344275" cy="4578961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r>
              <a:rPr lang="en-US" b="1">
                <a:latin typeface="Courier New" panose="02070309020205020404" pitchFamily="49" charset="0"/>
              </a:rPr>
              <a:t># Initialization Parameter File: initdba01.ora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db_name              = dba01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instance_name        = dba01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control_files        = ( 		/home/dba01/ORADATA/u01/control01dba01.ctl,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	/home/dba01/ORADATA/u02/control01dba02.ctl)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db_block_size        = 4096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db_cache_size        = 4M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shared_pool_size     = 50000000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undo_management      = AUTO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>
                <a:latin typeface="Courier New" panose="02070309020205020404" pitchFamily="49" charset="0"/>
              </a:rPr>
              <a:t>undo_tablespace      = UNDOTBS</a:t>
            </a:r>
          </a:p>
        </p:txBody>
      </p:sp>
    </p:spTree>
    <p:extLst>
      <p:ext uri="{BB962C8B-B14F-4D97-AF65-F5344CB8AC3E}">
        <p14:creationId xmlns:p14="http://schemas.microsoft.com/office/powerpoint/2010/main" val="179213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Arial"/>
              </a:rPr>
              <a:t>4. SPFILE</a:t>
            </a:r>
            <a:endParaRPr lang="vi-V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7213" y="1000174"/>
            <a:ext cx="11144249" cy="545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Binary file.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Được quản lý bởi Oracle Server.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Luôn luôn đặt ở máy chủ.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tạo ra các thay đổi mà không phải tắt và khởi động lại database.</a:t>
            </a:r>
          </a:p>
          <a:p>
            <a:pPr lvl="1">
              <a:lnSpc>
                <a:spcPct val="150000"/>
              </a:lnSpc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Định dạng tên: spfileSID.ora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4062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4985</TotalTime>
  <Words>1373</Words>
  <Application>Microsoft Office PowerPoint</Application>
  <PresentationFormat>Widescreen</PresentationFormat>
  <Paragraphs>196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Droid Sans</vt:lpstr>
      <vt:lpstr>Segoe UI</vt:lpstr>
      <vt:lpstr>Symbol</vt:lpstr>
      <vt:lpstr>Times New Roman</vt:lpstr>
      <vt:lpstr>Wingdings</vt:lpstr>
      <vt:lpstr>WelcomeDoc</vt:lpstr>
      <vt:lpstr>QUẢN LÝ MỘT ORACLE INSTANCE</vt:lpstr>
      <vt:lpstr>1. Mục đích</vt:lpstr>
      <vt:lpstr>2. Nội dung bài học</vt:lpstr>
      <vt:lpstr>I. FILE THAM SỐ KHỞI TẠO ORACLE INSTANCE</vt:lpstr>
      <vt:lpstr>1. Các loại file tham số khởi tạo</vt:lpstr>
      <vt:lpstr>2. Nội dung trong file tham số</vt:lpstr>
      <vt:lpstr>3. PFILE</vt:lpstr>
      <vt:lpstr>3. PFILE</vt:lpstr>
      <vt:lpstr>4. SPFILE</vt:lpstr>
      <vt:lpstr>4. SPFILE</vt:lpstr>
      <vt:lpstr>4. SPFILE</vt:lpstr>
      <vt:lpstr>4. SPFILE</vt:lpstr>
      <vt:lpstr>II. KHỞI ĐỘNG VÀ TẮT MỘT ORACLE INSTANCE</vt:lpstr>
      <vt:lpstr>1. Khởi động một CSDL</vt:lpstr>
      <vt:lpstr>1. Khởi động một CSDL</vt:lpstr>
      <vt:lpstr>1. Khởi động một CSDL</vt:lpstr>
      <vt:lpstr>2. Thay đổi trạng thái CSDL</vt:lpstr>
      <vt:lpstr>3. Tắt một CSDL</vt:lpstr>
      <vt:lpstr>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Nhữ Đức</cp:lastModifiedBy>
  <cp:revision>216</cp:revision>
  <dcterms:created xsi:type="dcterms:W3CDTF">2014-12-14T08:16:33Z</dcterms:created>
  <dcterms:modified xsi:type="dcterms:W3CDTF">2023-12-15T19:03:26Z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