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0"/>
  </p:notesMasterIdLst>
  <p:sldIdLst>
    <p:sldId id="269" r:id="rId3"/>
    <p:sldId id="266" r:id="rId4"/>
    <p:sldId id="267" r:id="rId5"/>
    <p:sldId id="302" r:id="rId6"/>
    <p:sldId id="268" r:id="rId7"/>
    <p:sldId id="272" r:id="rId8"/>
    <p:sldId id="273" r:id="rId9"/>
    <p:sldId id="303" r:id="rId10"/>
    <p:sldId id="270" r:id="rId11"/>
    <p:sldId id="271" r:id="rId12"/>
    <p:sldId id="304" r:id="rId13"/>
    <p:sldId id="274" r:id="rId14"/>
    <p:sldId id="305" r:id="rId15"/>
    <p:sldId id="275" r:id="rId16"/>
    <p:sldId id="276" r:id="rId17"/>
    <p:sldId id="277" r:id="rId18"/>
    <p:sldId id="278" r:id="rId19"/>
    <p:sldId id="279"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 id="299" r:id="rId37"/>
    <p:sldId id="300"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4F29"/>
    <a:srgbClr val="D24726"/>
    <a:srgbClr val="D2B4A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9" autoAdjust="0"/>
    <p:restoredTop sz="94255" autoAdjust="0"/>
  </p:normalViewPr>
  <p:slideViewPr>
    <p:cSldViewPr snapToGrid="0">
      <p:cViewPr varScale="1">
        <p:scale>
          <a:sx n="59" d="100"/>
          <a:sy n="59" d="100"/>
        </p:scale>
        <p:origin x="10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13847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3195400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46975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77340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123039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99664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43754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358909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134474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71806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706500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106664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6571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09/11/2018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0" y="0"/>
            <a:ext cx="11353801" cy="728870"/>
          </a:xfrm>
        </p:spPr>
        <p:txBody>
          <a:bodyPr anchor="b">
            <a:normAutofit/>
          </a:bodyPr>
          <a:lstStyle>
            <a:lvl1pPr>
              <a:defRPr sz="36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09/11/2018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09/11/2018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09/11/2018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09/11/2018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09/11/2018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09/11/2018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09/11/2018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09/11/2018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57198" y="2801257"/>
            <a:ext cx="10749367" cy="69924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pPr algn="ctr"/>
            <a:r>
              <a:rPr lang="en-US"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NGÔN NGỮ THỦ TỤC PL/SQL</a:t>
            </a:r>
          </a:p>
        </p:txBody>
      </p:sp>
      <p:sp>
        <p:nvSpPr>
          <p:cNvPr id="6" name="Subtitle 2"/>
          <p:cNvSpPr txBox="1">
            <a:spLocks/>
          </p:cNvSpPr>
          <p:nvPr/>
        </p:nvSpPr>
        <p:spPr>
          <a:xfrm>
            <a:off x="5994400" y="4907230"/>
            <a:ext cx="619760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49911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449944" y="711200"/>
            <a:ext cx="11495314" cy="563231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(Các thuộc tính %TYPE và %ROWTYPE)</a:t>
            </a:r>
          </a:p>
          <a:p>
            <a:pPr marL="855663" indent="-284163">
              <a:lnSpc>
                <a:spcPct val="150000"/>
              </a:lnSpc>
              <a:buFont typeface="Courier New" panose="02070309020205020404" pitchFamily="49" charset="0"/>
              <a:buChar char="o"/>
            </a:pPr>
            <a:r>
              <a:rPr lang="vi-VN" sz="2400" b="1">
                <a:latin typeface="Times New Roman" panose="02020603050405020304" pitchFamily="18" charset="0"/>
                <a:cs typeface="Times New Roman" panose="02020603050405020304" pitchFamily="18" charset="0"/>
              </a:rPr>
              <a:t>Thuộc tính %ROWTYPE</a:t>
            </a:r>
          </a:p>
          <a:p>
            <a:pPr>
              <a:lnSpc>
                <a:spcPct val="150000"/>
              </a:lnSpc>
            </a:pPr>
            <a:r>
              <a:rPr lang="vi-VN" sz="2400">
                <a:latin typeface="Times New Roman" panose="02020603050405020304" pitchFamily="18" charset="0"/>
                <a:cs typeface="Times New Roman" panose="02020603050405020304" pitchFamily="18" charset="0"/>
              </a:rPr>
              <a:t>Dùng để khai báo một biến mà nó tham chiếu đến một dòng trong cơ sở dữ liệu (Có cấu trúc như một dòng trong Table). </a:t>
            </a:r>
          </a:p>
          <a:p>
            <a:pPr>
              <a:lnSpc>
                <a:spcPct val="150000"/>
              </a:lnSpc>
            </a:pPr>
            <a:r>
              <a:rPr lang="vi-VN" sz="2400" b="1">
                <a:latin typeface="Times New Roman" panose="02020603050405020304" pitchFamily="18" charset="0"/>
                <a:cs typeface="Times New Roman" panose="02020603050405020304" pitchFamily="18" charset="0"/>
              </a:rPr>
              <a:t>Ví dụ:</a:t>
            </a:r>
            <a:r>
              <a:rPr lang="vi-VN" sz="2400">
                <a:latin typeface="Times New Roman" panose="02020603050405020304" pitchFamily="18" charset="0"/>
                <a:cs typeface="Times New Roman" panose="02020603050405020304" pitchFamily="18" charset="0"/>
              </a:rPr>
              <a:t> khai báo biến </a:t>
            </a:r>
            <a:r>
              <a:rPr lang="vi-VN" sz="2400" b="1">
                <a:latin typeface="Times New Roman" panose="02020603050405020304" pitchFamily="18" charset="0"/>
                <a:cs typeface="Times New Roman" panose="02020603050405020304" pitchFamily="18" charset="0"/>
              </a:rPr>
              <a:t>v_nv</a:t>
            </a:r>
            <a:r>
              <a:rPr lang="vi-VN" sz="2400">
                <a:latin typeface="Times New Roman" panose="02020603050405020304" pitchFamily="18" charset="0"/>
                <a:cs typeface="Times New Roman" panose="02020603050405020304" pitchFamily="18" charset="0"/>
              </a:rPr>
              <a:t> có kiểu dữ liệu là một dòng trong bảng </a:t>
            </a:r>
            <a:r>
              <a:rPr lang="vi-VN" sz="2400" b="1">
                <a:latin typeface="Times New Roman" panose="02020603050405020304" pitchFamily="18" charset="0"/>
                <a:cs typeface="Times New Roman" panose="02020603050405020304" pitchFamily="18" charset="0"/>
              </a:rPr>
              <a:t>NHANVIEN </a:t>
            </a:r>
          </a:p>
          <a:p>
            <a:pPr>
              <a:lnSpc>
                <a:spcPct val="150000"/>
              </a:lnSpc>
            </a:pPr>
            <a:r>
              <a:rPr lang="en-US" sz="2400" b="1">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v_nv</a:t>
            </a:r>
            <a:r>
              <a:rPr lang="vi-VN" sz="240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NHANVIEN%ROWTYPE</a:t>
            </a:r>
            <a:r>
              <a:rPr lang="en-US" sz="2400" b="1">
                <a:latin typeface="Times New Roman" panose="02020603050405020304" pitchFamily="18" charset="0"/>
                <a:cs typeface="Times New Roman" panose="02020603050405020304" pitchFamily="18" charset="0"/>
              </a:rPr>
              <a:t>;</a:t>
            </a:r>
          </a:p>
          <a:p>
            <a:pPr>
              <a:lnSpc>
                <a:spcPct val="150000"/>
              </a:lnSpc>
            </a:pPr>
            <a:r>
              <a:rPr lang="vi-VN" sz="2400">
                <a:latin typeface="Times New Roman" panose="02020603050405020304" pitchFamily="18" charset="0"/>
                <a:cs typeface="Times New Roman" panose="02020603050405020304" pitchFamily="18" charset="0"/>
              </a:rPr>
              <a:t>Khi truy xuất đến từng cột ta sử dụng giống như một bảng dữ liệu (trong trường hợp này chỉ gồm 1 record) tham chiếu đến một cột. </a:t>
            </a:r>
          </a:p>
          <a:p>
            <a:pPr>
              <a:lnSpc>
                <a:spcPct val="150000"/>
              </a:lnSpc>
            </a:pPr>
            <a:r>
              <a:rPr lang="vi-VN" sz="2400" b="1">
                <a:latin typeface="Times New Roman" panose="02020603050405020304" pitchFamily="18" charset="0"/>
                <a:cs typeface="Times New Roman" panose="02020603050405020304" pitchFamily="18" charset="0"/>
              </a:rPr>
              <a:t>Cú pháp:</a:t>
            </a:r>
            <a:r>
              <a:rPr lang="vi-VN" sz="2400">
                <a:latin typeface="Times New Roman" panose="02020603050405020304" pitchFamily="18" charset="0"/>
                <a:cs typeface="Times New Roman" panose="02020603050405020304" pitchFamily="18" charset="0"/>
              </a:rPr>
              <a:t> Tên-biến.Tên-cột    </a:t>
            </a:r>
          </a:p>
          <a:p>
            <a:pPr>
              <a:lnSpc>
                <a:spcPct val="150000"/>
              </a:lnSpc>
            </a:pPr>
            <a:r>
              <a:rPr lang="vi-VN" sz="2400" b="1">
                <a:latin typeface="Times New Roman" panose="02020603050405020304" pitchFamily="18" charset="0"/>
                <a:cs typeface="Times New Roman" panose="02020603050405020304" pitchFamily="18" charset="0"/>
              </a:rPr>
              <a:t>V</a:t>
            </a:r>
            <a:r>
              <a:rPr lang="en-US" sz="2400" b="1">
                <a:latin typeface="Times New Roman" panose="02020603050405020304" pitchFamily="18" charset="0"/>
                <a:cs typeface="Times New Roman" panose="02020603050405020304" pitchFamily="18" charset="0"/>
              </a:rPr>
              <a:t>í dụ</a:t>
            </a:r>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v_nv.HoTen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20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r>
              <a:rPr lang="en-US" u="sng">
                <a:latin typeface="Times New Roman" panose="02020603050405020304" pitchFamily="18" charset="0"/>
                <a:ea typeface="MS Mincho"/>
                <a:cs typeface="Times New Roman" panose="02020603050405020304" pitchFamily="18" charset="0"/>
              </a:rPr>
              <a:t>Gán giá trị trả về của câu lệnh truy vấn cho các biến:</a:t>
            </a:r>
            <a:endParaRPr lang="en-US" b="1"/>
          </a:p>
        </p:txBody>
      </p:sp>
      <p:sp>
        <p:nvSpPr>
          <p:cNvPr id="2" name="Rectangle 1"/>
          <p:cNvSpPr/>
          <p:nvPr/>
        </p:nvSpPr>
        <p:spPr>
          <a:xfrm>
            <a:off x="232227" y="866534"/>
            <a:ext cx="11553371" cy="5743111"/>
          </a:xfrm>
          <a:prstGeom prst="rect">
            <a:avLst/>
          </a:prstGeom>
        </p:spPr>
        <p:txBody>
          <a:bodyPr wrap="square">
            <a:spAutoFit/>
          </a:bodyPr>
          <a:lstStyle/>
          <a:p>
            <a:pPr algn="just">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Sử dụng mệnh đề SELECT INTO của SQL để gán giá trị cho các biến. Với mỗi trường giá trị trả về trong SELECT phải có một biến cùng kiểu dữ liệu với trường đó trong INTO. </a:t>
            </a:r>
          </a:p>
          <a:p>
            <a:pPr algn="just">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VD:</a:t>
            </a: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v_empno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7788</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tabLst>
                <a:tab pos="2700655" algn="l"/>
              </a:tabLs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emp.ename%</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;/*Khai báo biến v_ename có kiểu dữ liệu giống của cột ename trong bảng emp.*/</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v_hiredate emp.hiredate%</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v_sal emp.sal%</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type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ename,hiredate,sal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INTO</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v_hiredate, v_sal</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empno = v_empno;</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'Employer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||v_ename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Hiredate: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v_hiredate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Sal: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v_sal);</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Kết quả: </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Employer SCOTT - Hiredate: 19-APR-87 - Sal: 3000</a:t>
            </a:r>
            <a:endParaRPr lang="en-US">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6058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pic>
        <p:nvPicPr>
          <p:cNvPr id="8" name="Picture 7" descr="Text description of pls81008_control_structures.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1266371" y="1126671"/>
            <a:ext cx="9764485" cy="3677557"/>
          </a:xfrm>
          <a:prstGeom prst="rect">
            <a:avLst/>
          </a:prstGeom>
          <a:noFill/>
          <a:ln>
            <a:solidFill>
              <a:schemeClr val="tx1"/>
            </a:solidFill>
          </a:ln>
        </p:spPr>
      </p:pic>
      <p:sp>
        <p:nvSpPr>
          <p:cNvPr id="3" name="Rectangle 2"/>
          <p:cNvSpPr/>
          <p:nvPr/>
        </p:nvSpPr>
        <p:spPr>
          <a:xfrm>
            <a:off x="4179449" y="3216634"/>
            <a:ext cx="3833101" cy="424732"/>
          </a:xfrm>
          <a:prstGeom prst="rect">
            <a:avLst/>
          </a:prstGeom>
        </p:spPr>
        <p:txBody>
          <a:bodyPr wrap="none">
            <a:spAutoFit/>
          </a:bodyPr>
          <a:lstStyle/>
          <a:p>
            <a:pPr algn="ctr">
              <a:lnSpc>
                <a:spcPct val="120000"/>
              </a:lnSpc>
              <a:spcAft>
                <a:spcPts val="0"/>
              </a:spcAft>
            </a:pPr>
            <a:r>
              <a:rPr lang="en-US">
                <a:latin typeface="Times New Roman" panose="02020603050405020304" pitchFamily="18" charset="0"/>
                <a:ea typeface="Arial" panose="020B0604020202020204" pitchFamily="34" charset="0"/>
                <a:cs typeface="Times New Roman" panose="02020603050405020304" pitchFamily="18" charset="0"/>
              </a:rPr>
              <a:t>Sơ đồ tổng quát các cấu trúc điều khiển</a:t>
            </a:r>
            <a:endParaRPr lang="en-US">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Rectangle 8"/>
          <p:cNvSpPr/>
          <p:nvPr/>
        </p:nvSpPr>
        <p:spPr>
          <a:xfrm>
            <a:off x="2939940" y="5231652"/>
            <a:ext cx="5383205" cy="496867"/>
          </a:xfrm>
          <a:prstGeom prst="rect">
            <a:avLst/>
          </a:prstGeom>
        </p:spPr>
        <p:txBody>
          <a:bodyPr wrap="none">
            <a:spAutoFit/>
          </a:bodyPr>
          <a:lstStyle/>
          <a:p>
            <a:pPr algn="ctr">
              <a:lnSpc>
                <a:spcPct val="120000"/>
              </a:lnSpc>
              <a:spcAft>
                <a:spcPts val="0"/>
              </a:spcAft>
            </a:pPr>
            <a:r>
              <a:rPr lang="en-US" sz="2400" b="1">
                <a:latin typeface="Times New Roman" panose="02020603050405020304" pitchFamily="18" charset="0"/>
                <a:ea typeface="Arial" panose="020B0604020202020204" pitchFamily="34" charset="0"/>
                <a:cs typeface="Times New Roman" panose="02020603050405020304" pitchFamily="18" charset="0"/>
              </a:rPr>
              <a:t>Sơ đồ tổng quát các cấu trúc điều khiển</a:t>
            </a:r>
            <a:endParaRPr lang="en-US" sz="2400" b="1">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6379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855403"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5.1/ Cấu trúc lệnh rẽ nhánh – IF .. THEN.. END IF</a:t>
            </a:r>
          </a:p>
        </p:txBody>
      </p:sp>
      <p:sp>
        <p:nvSpPr>
          <p:cNvPr id="6" name="Rectangle 5"/>
          <p:cNvSpPr/>
          <p:nvPr/>
        </p:nvSpPr>
        <p:spPr>
          <a:xfrm>
            <a:off x="499006" y="1603583"/>
            <a:ext cx="3587618"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 1: </a:t>
            </a:r>
          </a:p>
          <a:p>
            <a:r>
              <a:rPr lang="en-US" sz="2400">
                <a:latin typeface="Times New Roman" panose="02020603050405020304" pitchFamily="18" charset="0"/>
                <a:cs typeface="Times New Roman" panose="02020603050405020304" pitchFamily="18" charset="0"/>
              </a:rPr>
              <a:t>  IF &lt;điều kiện 1&gt; THEN </a:t>
            </a:r>
          </a:p>
          <a:p>
            <a:r>
              <a:rPr lang="en-US" sz="2400">
                <a:latin typeface="Times New Roman" panose="02020603050405020304" pitchFamily="18" charset="0"/>
                <a:cs typeface="Times New Roman" panose="02020603050405020304" pitchFamily="18" charset="0"/>
              </a:rPr>
              <a:t>    khối lệnh 1; </a:t>
            </a:r>
          </a:p>
          <a:p>
            <a:r>
              <a:rPr lang="en-US" sz="2400">
                <a:latin typeface="Times New Roman" panose="02020603050405020304" pitchFamily="18" charset="0"/>
                <a:cs typeface="Times New Roman" panose="02020603050405020304" pitchFamily="18" charset="0"/>
              </a:rPr>
              <a:t>  ELSE </a:t>
            </a:r>
          </a:p>
          <a:p>
            <a:r>
              <a:rPr lang="en-US" sz="2400">
                <a:latin typeface="Times New Roman" panose="02020603050405020304" pitchFamily="18" charset="0"/>
                <a:cs typeface="Times New Roman" panose="02020603050405020304" pitchFamily="18" charset="0"/>
              </a:rPr>
              <a:t>    IF &lt;điều kiện 2&gt; THEN </a:t>
            </a:r>
          </a:p>
          <a:p>
            <a:r>
              <a:rPr lang="en-US" sz="2400">
                <a:latin typeface="Times New Roman" panose="02020603050405020304" pitchFamily="18" charset="0"/>
                <a:cs typeface="Times New Roman" panose="02020603050405020304" pitchFamily="18" charset="0"/>
              </a:rPr>
              <a:t>      khối lệnh 2; </a:t>
            </a:r>
          </a:p>
          <a:p>
            <a:r>
              <a:rPr lang="en-US" sz="2400">
                <a:latin typeface="Times New Roman" panose="02020603050405020304" pitchFamily="18" charset="0"/>
                <a:cs typeface="Times New Roman" panose="02020603050405020304" pitchFamily="18" charset="0"/>
              </a:rPr>
              <a:t>    END IF;  </a:t>
            </a:r>
          </a:p>
          <a:p>
            <a:r>
              <a:rPr lang="en-US" sz="2400">
                <a:latin typeface="Times New Roman" panose="02020603050405020304" pitchFamily="18" charset="0"/>
                <a:cs typeface="Times New Roman" panose="02020603050405020304" pitchFamily="18" charset="0"/>
              </a:rPr>
              <a:t> ELSE     </a:t>
            </a:r>
          </a:p>
          <a:p>
            <a:r>
              <a:rPr lang="en-US"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END IF; </a:t>
            </a:r>
          </a:p>
        </p:txBody>
      </p:sp>
      <p:sp>
        <p:nvSpPr>
          <p:cNvPr id="7" name="Rectangle 6"/>
          <p:cNvSpPr/>
          <p:nvPr/>
        </p:nvSpPr>
        <p:spPr>
          <a:xfrm>
            <a:off x="5374683" y="1729833"/>
            <a:ext cx="6183085"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 cú pháp 1:</a:t>
            </a:r>
            <a:r>
              <a:rPr lang="en-US" sz="2400">
                <a:latin typeface="Times New Roman" panose="02020603050405020304" pitchFamily="18" charset="0"/>
                <a:cs typeface="Times New Roman" panose="02020603050405020304" pitchFamily="18" charset="0"/>
              </a:rPr>
              <a:t> </a:t>
            </a:r>
          </a:p>
          <a:p>
            <a:r>
              <a:rPr lang="vi-VN" sz="2400"/>
              <a:t>DECLARE</a:t>
            </a:r>
            <a:endParaRPr lang="en-US" sz="2400"/>
          </a:p>
          <a:p>
            <a:r>
              <a:rPr lang="vi-VN" sz="2400"/>
              <a:t> NO INTEGER(2) := 14;</a:t>
            </a:r>
            <a:endParaRPr lang="en-US" sz="2400"/>
          </a:p>
          <a:p>
            <a:r>
              <a:rPr lang="vi-VN" sz="2400"/>
              <a:t>BEGIN</a:t>
            </a:r>
            <a:endParaRPr lang="en-US" sz="2400"/>
          </a:p>
          <a:p>
            <a:r>
              <a:rPr lang="vi-VN" sz="2400"/>
              <a:t> IF ( NO </a:t>
            </a:r>
            <a:r>
              <a:rPr lang="en-US" sz="2400"/>
              <a:t>MOD 2 = 0</a:t>
            </a:r>
            <a:r>
              <a:rPr lang="vi-VN" sz="2400"/>
              <a:t> ) THEN</a:t>
            </a:r>
            <a:endParaRPr lang="en-US" sz="2400"/>
          </a:p>
          <a:p>
            <a:r>
              <a:rPr lang="vi-VN" sz="2400"/>
              <a:t> DBMS_OUTPUT.PUT_LINE(NO || ' IS </a:t>
            </a:r>
            <a:r>
              <a:rPr lang="en-US" sz="2400"/>
              <a:t>EVEN</a:t>
            </a:r>
            <a:r>
              <a:rPr lang="vi-VN" sz="2400"/>
              <a:t>'); </a:t>
            </a:r>
            <a:endParaRPr lang="en-US" sz="2400"/>
          </a:p>
          <a:p>
            <a:r>
              <a:rPr lang="vi-VN" sz="2400"/>
              <a:t> ELSE</a:t>
            </a:r>
            <a:endParaRPr lang="en-US" sz="2400"/>
          </a:p>
          <a:p>
            <a:r>
              <a:rPr lang="vi-VN" sz="2400"/>
              <a:t> DBMS_OUTPUT.PUT_LINE(NO || ' IS </a:t>
            </a:r>
            <a:r>
              <a:rPr lang="en-US" sz="2400"/>
              <a:t>ODD</a:t>
            </a:r>
            <a:r>
              <a:rPr lang="vi-VN" sz="2400"/>
              <a:t>');</a:t>
            </a:r>
            <a:endParaRPr lang="en-US" sz="2400"/>
          </a:p>
          <a:p>
            <a:r>
              <a:rPr lang="vi-VN" sz="2400"/>
              <a:t> END IF;</a:t>
            </a:r>
            <a:endParaRPr lang="en-US" sz="2400"/>
          </a:p>
          <a:p>
            <a:r>
              <a:rPr lang="vi-VN" sz="2400"/>
              <a:t>END;</a:t>
            </a:r>
            <a:endParaRPr lang="en-US" sz="2400"/>
          </a:p>
          <a:p>
            <a:r>
              <a:rPr lang="en-US" sz="2400"/>
              <a:t>----</a:t>
            </a:r>
          </a:p>
        </p:txBody>
      </p:sp>
    </p:spTree>
    <p:extLst>
      <p:ext uri="{BB962C8B-B14F-4D97-AF65-F5344CB8AC3E}">
        <p14:creationId xmlns:p14="http://schemas.microsoft.com/office/powerpoint/2010/main" val="15274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855403"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5.1/ Cấu trúc lệnh rẽ nhánh – IF .. THEN.. END IF</a:t>
            </a:r>
          </a:p>
        </p:txBody>
      </p:sp>
      <p:sp>
        <p:nvSpPr>
          <p:cNvPr id="6" name="Rectangle 5"/>
          <p:cNvSpPr/>
          <p:nvPr/>
        </p:nvSpPr>
        <p:spPr>
          <a:xfrm>
            <a:off x="1065064" y="1606462"/>
            <a:ext cx="3587618"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 2: </a:t>
            </a:r>
          </a:p>
          <a:p>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IF &lt;điều kiện 1&gt; THEN </a:t>
            </a:r>
          </a:p>
          <a:p>
            <a:r>
              <a:rPr lang="en-US" sz="2400">
                <a:latin typeface="Times New Roman" panose="02020603050405020304" pitchFamily="18" charset="0"/>
                <a:cs typeface="Times New Roman" panose="02020603050405020304" pitchFamily="18" charset="0"/>
              </a:rPr>
              <a:t>      khối lệnh 1; </a:t>
            </a:r>
          </a:p>
          <a:p>
            <a:r>
              <a:rPr lang="en-US" sz="2400">
                <a:latin typeface="Times New Roman" panose="02020603050405020304" pitchFamily="18" charset="0"/>
                <a:cs typeface="Times New Roman" panose="02020603050405020304" pitchFamily="18" charset="0"/>
              </a:rPr>
              <a:t>    ELSIF &lt;điều kiện2&gt; THEN </a:t>
            </a:r>
          </a:p>
          <a:p>
            <a:r>
              <a:rPr lang="en-US" sz="2400">
                <a:latin typeface="Times New Roman" panose="02020603050405020304" pitchFamily="18" charset="0"/>
                <a:cs typeface="Times New Roman" panose="02020603050405020304" pitchFamily="18" charset="0"/>
              </a:rPr>
              <a:t>      khối lệnh 2; </a:t>
            </a:r>
          </a:p>
          <a:p>
            <a:r>
              <a:rPr lang="en-US" sz="2400">
                <a:latin typeface="Times New Roman" panose="02020603050405020304" pitchFamily="18" charset="0"/>
                <a:cs typeface="Times New Roman" panose="02020603050405020304" pitchFamily="18" charset="0"/>
              </a:rPr>
              <a:t>    ELSIF &lt;điều kiện 3&gt; THEN </a:t>
            </a:r>
          </a:p>
          <a:p>
            <a:r>
              <a:rPr lang="en-US" sz="2400">
                <a:latin typeface="Times New Roman" panose="02020603050405020304" pitchFamily="18" charset="0"/>
                <a:cs typeface="Times New Roman" panose="02020603050405020304" pitchFamily="18" charset="0"/>
              </a:rPr>
              <a:t>      khối lệnh 3; </a:t>
            </a:r>
          </a:p>
          <a:p>
            <a:r>
              <a:rPr lang="en-US" sz="2400">
                <a:latin typeface="Times New Roman" panose="02020603050405020304" pitchFamily="18" charset="0"/>
                <a:cs typeface="Times New Roman" panose="02020603050405020304" pitchFamily="18" charset="0"/>
              </a:rPr>
              <a:t>    ELSIF &lt;điều kiện n&gt; THEN </a:t>
            </a:r>
          </a:p>
          <a:p>
            <a:r>
              <a:rPr lang="en-US" sz="2400">
                <a:latin typeface="Times New Roman" panose="02020603050405020304" pitchFamily="18" charset="0"/>
                <a:cs typeface="Times New Roman" panose="02020603050405020304" pitchFamily="18" charset="0"/>
              </a:rPr>
              <a:t>      khối lệnh n; </a:t>
            </a:r>
          </a:p>
          <a:p>
            <a:r>
              <a:rPr lang="en-US" sz="2400">
                <a:latin typeface="Times New Roman" panose="02020603050405020304" pitchFamily="18" charset="0"/>
                <a:cs typeface="Times New Roman" panose="02020603050405020304" pitchFamily="18" charset="0"/>
              </a:rPr>
              <a:t>    END IF;</a:t>
            </a:r>
          </a:p>
        </p:txBody>
      </p:sp>
      <p:sp>
        <p:nvSpPr>
          <p:cNvPr id="7" name="Rectangle 6"/>
          <p:cNvSpPr/>
          <p:nvPr/>
        </p:nvSpPr>
        <p:spPr>
          <a:xfrm>
            <a:off x="5567083" y="1536697"/>
            <a:ext cx="6029831"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 cú pháp 2: </a:t>
            </a:r>
          </a:p>
          <a:p>
            <a:r>
              <a:rPr lang="en-US" sz="2400"/>
              <a:t>DECLARE</a:t>
            </a:r>
          </a:p>
          <a:p>
            <a:r>
              <a:rPr lang="en-US" sz="2400"/>
              <a:t> grade char(1) := 'A';</a:t>
            </a:r>
          </a:p>
          <a:p>
            <a:r>
              <a:rPr lang="en-US" sz="2400"/>
              <a:t>BEGIN</a:t>
            </a:r>
          </a:p>
          <a:p>
            <a:r>
              <a:rPr lang="en-US" sz="2400"/>
              <a:t> IF grade = 'A' THEN</a:t>
            </a:r>
          </a:p>
          <a:p>
            <a:r>
              <a:rPr lang="en-US" sz="2400"/>
              <a:t> DBMS_OUTPUT.PUT_LINE('Excellent');</a:t>
            </a:r>
          </a:p>
          <a:p>
            <a:r>
              <a:rPr lang="en-US" sz="2400"/>
              <a:t> ELSIF grade = 'B' THEN</a:t>
            </a:r>
          </a:p>
          <a:p>
            <a:r>
              <a:rPr lang="en-US" sz="2400"/>
              <a:t> DBMS_OUTPUT.PUT_LINE('Very Good');</a:t>
            </a:r>
          </a:p>
          <a:p>
            <a:r>
              <a:rPr lang="en-US" sz="2400"/>
              <a:t> ELSIF grade = 'C' THEN</a:t>
            </a:r>
          </a:p>
          <a:p>
            <a:r>
              <a:rPr lang="en-US" sz="2400"/>
              <a:t> DBMS_OUTPUT.PUT_LINE('Good');</a:t>
            </a:r>
          </a:p>
          <a:p>
            <a:r>
              <a:rPr lang="en-US" sz="2400"/>
              <a:t> ELSE</a:t>
            </a:r>
          </a:p>
          <a:p>
            <a:r>
              <a:rPr lang="en-US" sz="2400"/>
              <a:t> DBMS_OUTPUT.PUT_LINE('no such grade');</a:t>
            </a:r>
          </a:p>
          <a:p>
            <a:r>
              <a:rPr lang="en-US" sz="2400"/>
              <a:t> END IF;</a:t>
            </a:r>
          </a:p>
          <a:p>
            <a:r>
              <a:rPr lang="en-US" sz="2400"/>
              <a:t>END;</a:t>
            </a:r>
          </a:p>
        </p:txBody>
      </p:sp>
    </p:spTree>
    <p:extLst>
      <p:ext uri="{BB962C8B-B14F-4D97-AF65-F5344CB8AC3E}">
        <p14:creationId xmlns:p14="http://schemas.microsoft.com/office/powerpoint/2010/main" val="80575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5779787"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5.2/  Cấu trúc lặp </a:t>
            </a:r>
            <a:r>
              <a:rPr lang="vi-VN" sz="2400" b="1">
                <a:latin typeface="Times New Roman" panose="02020603050405020304" pitchFamily="18" charset="0"/>
                <a:cs typeface="Times New Roman" panose="02020603050405020304" pitchFamily="18" charset="0"/>
              </a:rPr>
              <a:t>LOOP không định trước</a:t>
            </a:r>
            <a:endParaRPr lang="en-US" sz="2400" b="1">
              <a:latin typeface="Times New Roman" panose="02020603050405020304" pitchFamily="18" charset="0"/>
              <a:cs typeface="Times New Roman" panose="02020603050405020304" pitchFamily="18" charset="0"/>
            </a:endParaRPr>
          </a:p>
        </p:txBody>
      </p:sp>
      <p:sp>
        <p:nvSpPr>
          <p:cNvPr id="3" name="Rectangle 2"/>
          <p:cNvSpPr/>
          <p:nvPr/>
        </p:nvSpPr>
        <p:spPr>
          <a:xfrm>
            <a:off x="340957" y="1490828"/>
            <a:ext cx="11205882"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	Trong lệnh lặp này, số lần lặp tuỳ thuộc vào điều kiện kết thúc vòng lặp và không xác định được ngay tại thời điểm bắt đầu vòng lặp. </a:t>
            </a:r>
          </a:p>
        </p:txBody>
      </p:sp>
      <p:sp>
        <p:nvSpPr>
          <p:cNvPr id="4" name="Rectangle 3"/>
          <p:cNvSpPr/>
          <p:nvPr/>
        </p:nvSpPr>
        <p:spPr>
          <a:xfrm>
            <a:off x="645161" y="2419548"/>
            <a:ext cx="3222514"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LOOP </a:t>
            </a:r>
          </a:p>
          <a:p>
            <a:r>
              <a:rPr lang="en-US" sz="2400">
                <a:cs typeface="Times New Roman" panose="02020603050405020304" pitchFamily="18" charset="0"/>
              </a:rPr>
              <a:t>Công việc; </a:t>
            </a:r>
          </a:p>
          <a:p>
            <a:r>
              <a:rPr lang="en-US" sz="2400">
                <a:cs typeface="Times New Roman" panose="02020603050405020304" pitchFamily="18" charset="0"/>
              </a:rPr>
              <a:t>EXIT WHEN điều kiện; </a:t>
            </a:r>
          </a:p>
          <a:p>
            <a:r>
              <a:rPr lang="en-US" sz="2400">
                <a:cs typeface="Times New Roman" panose="02020603050405020304" pitchFamily="18" charset="0"/>
              </a:rPr>
              <a:t>END LOOP; </a:t>
            </a:r>
          </a:p>
          <a:p>
            <a:r>
              <a:rPr lang="en-US" sz="2400" b="1">
                <a:latin typeface="Times New Roman" panose="02020603050405020304" pitchFamily="18" charset="0"/>
                <a:cs typeface="Times New Roman" panose="02020603050405020304" pitchFamily="18" charset="0"/>
              </a:rPr>
              <a:t>Hoặc:</a:t>
            </a:r>
          </a:p>
          <a:p>
            <a:r>
              <a:rPr lang="en-US" sz="2400">
                <a:cs typeface="Times New Roman" panose="02020603050405020304" pitchFamily="18" charset="0"/>
              </a:rPr>
              <a:t>LOOP </a:t>
            </a:r>
          </a:p>
          <a:p>
            <a:r>
              <a:rPr lang="en-US" sz="2400">
                <a:cs typeface="Times New Roman" panose="02020603050405020304" pitchFamily="18" charset="0"/>
              </a:rPr>
              <a:t>Công việc; </a:t>
            </a:r>
          </a:p>
          <a:p>
            <a:r>
              <a:rPr lang="en-US" sz="2400">
                <a:cs typeface="Times New Roman" panose="02020603050405020304" pitchFamily="18" charset="0"/>
              </a:rPr>
              <a:t>IF &lt;Điều kiện thoát&gt; THEN EXIT;</a:t>
            </a:r>
          </a:p>
          <a:p>
            <a:r>
              <a:rPr lang="en-US" sz="2400">
                <a:cs typeface="Times New Roman" panose="02020603050405020304" pitchFamily="18" charset="0"/>
              </a:rPr>
              <a:t>END LOOP; </a:t>
            </a:r>
          </a:p>
        </p:txBody>
      </p:sp>
      <p:sp>
        <p:nvSpPr>
          <p:cNvPr id="9" name="Rectangle 8"/>
          <p:cNvSpPr/>
          <p:nvPr/>
        </p:nvSpPr>
        <p:spPr>
          <a:xfrm>
            <a:off x="5755341" y="2393631"/>
            <a:ext cx="5791498"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latin typeface="Times New Roman" panose="02020603050405020304" pitchFamily="18" charset="0"/>
                <a:cs typeface="Times New Roman" panose="02020603050405020304" pitchFamily="18" charset="0"/>
              </a:rPr>
              <a:t>DECLARE </a:t>
            </a:r>
          </a:p>
          <a:p>
            <a:r>
              <a:rPr lang="en-US" sz="2000">
                <a:latin typeface="Times New Roman" panose="02020603050405020304" pitchFamily="18" charset="0"/>
                <a:cs typeface="Times New Roman" panose="02020603050405020304" pitchFamily="18" charset="0"/>
              </a:rPr>
              <a:t>  z  number :=1; /*khởi tạo biến z*/ </a:t>
            </a:r>
          </a:p>
          <a:p>
            <a:r>
              <a:rPr lang="en-US" sz="2000">
                <a:latin typeface="Times New Roman" panose="02020603050405020304" pitchFamily="18" charset="0"/>
                <a:cs typeface="Times New Roman" panose="02020603050405020304" pitchFamily="18" charset="0"/>
              </a:rPr>
              <a:t>BEGIN </a:t>
            </a:r>
          </a:p>
          <a:p>
            <a:r>
              <a:rPr lang="en-US" sz="2000">
                <a:latin typeface="Times New Roman" panose="02020603050405020304" pitchFamily="18" charset="0"/>
                <a:cs typeface="Times New Roman" panose="02020603050405020304" pitchFamily="18" charset="0"/>
              </a:rPr>
              <a:t>    LOOP </a:t>
            </a:r>
          </a:p>
          <a:p>
            <a:r>
              <a:rPr lang="en-US" sz="2000">
                <a:latin typeface="Times New Roman" panose="02020603050405020304" pitchFamily="18" charset="0"/>
                <a:cs typeface="Times New Roman" panose="02020603050405020304" pitchFamily="18" charset="0"/>
              </a:rPr>
              <a:t>        z :=z+3; /*tính biểu thức lặp*/ </a:t>
            </a:r>
          </a:p>
          <a:p>
            <a:r>
              <a:rPr lang="en-US" sz="2000">
                <a:latin typeface="Times New Roman" panose="02020603050405020304" pitchFamily="18" charset="0"/>
                <a:cs typeface="Times New Roman" panose="02020603050405020304" pitchFamily="18" charset="0"/>
              </a:rPr>
              <a:t>        dbms_output.put_line(z);</a:t>
            </a:r>
          </a:p>
          <a:p>
            <a:r>
              <a:rPr lang="en-US" sz="2000">
                <a:latin typeface="Times New Roman" panose="02020603050405020304" pitchFamily="18" charset="0"/>
                <a:cs typeface="Times New Roman" panose="02020603050405020304" pitchFamily="18" charset="0"/>
              </a:rPr>
              <a:t>        IF  (z&gt;=100) THEN   /*nếu  thỏa điều kiện thoát khỏi vòng lặp*/ </a:t>
            </a:r>
          </a:p>
          <a:p>
            <a:r>
              <a:rPr lang="en-US" sz="2000">
                <a:latin typeface="Times New Roman" panose="02020603050405020304" pitchFamily="18" charset="0"/>
                <a:cs typeface="Times New Roman" panose="02020603050405020304" pitchFamily="18" charset="0"/>
              </a:rPr>
              <a:t>      exit; </a:t>
            </a:r>
          </a:p>
          <a:p>
            <a:r>
              <a:rPr lang="en-US" sz="2000">
                <a:latin typeface="Times New Roman" panose="02020603050405020304" pitchFamily="18" charset="0"/>
                <a:cs typeface="Times New Roman" panose="02020603050405020304" pitchFamily="18" charset="0"/>
              </a:rPr>
              <a:t>         END IF; </a:t>
            </a:r>
          </a:p>
          <a:p>
            <a:r>
              <a:rPr lang="en-US" sz="2000">
                <a:latin typeface="Times New Roman" panose="02020603050405020304" pitchFamily="18" charset="0"/>
                <a:cs typeface="Times New Roman" panose="02020603050405020304" pitchFamily="18" charset="0"/>
              </a:rPr>
              <a:t> END LOOP;  </a:t>
            </a:r>
          </a:p>
          <a:p>
            <a:r>
              <a:rPr lang="en-US" sz="2000">
                <a:latin typeface="Times New Roman" panose="02020603050405020304" pitchFamily="18" charset="0"/>
                <a:cs typeface="Times New Roman" panose="02020603050405020304" pitchFamily="18" charset="0"/>
              </a:rPr>
              <a:t>END; </a:t>
            </a:r>
          </a:p>
        </p:txBody>
      </p:sp>
    </p:spTree>
    <p:extLst>
      <p:ext uri="{BB962C8B-B14F-4D97-AF65-F5344CB8AC3E}">
        <p14:creationId xmlns:p14="http://schemas.microsoft.com/office/powerpoint/2010/main" val="95037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5161862"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5.3/ Cấu trúc lặp – WHILE … LOOP </a:t>
            </a:r>
          </a:p>
        </p:txBody>
      </p:sp>
      <p:sp>
        <p:nvSpPr>
          <p:cNvPr id="4" name="Rectangle 3"/>
          <p:cNvSpPr/>
          <p:nvPr/>
        </p:nvSpPr>
        <p:spPr>
          <a:xfrm>
            <a:off x="618268" y="1611740"/>
            <a:ext cx="3222514"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WHILE &lt;điều kiện&gt; LOOP</a:t>
            </a:r>
          </a:p>
          <a:p>
            <a:r>
              <a:rPr lang="en-US" sz="2400">
                <a:cs typeface="Times New Roman" panose="02020603050405020304" pitchFamily="18" charset="0"/>
              </a:rPr>
              <a:t>  &lt;khối lệnh&gt; </a:t>
            </a:r>
          </a:p>
          <a:p>
            <a:r>
              <a:rPr lang="en-US" sz="2400">
                <a:cs typeface="Times New Roman" panose="02020603050405020304" pitchFamily="18" charset="0"/>
              </a:rPr>
              <a:t>END LOOP; </a:t>
            </a:r>
          </a:p>
        </p:txBody>
      </p:sp>
      <p:sp>
        <p:nvSpPr>
          <p:cNvPr id="9" name="Rectangle 8"/>
          <p:cNvSpPr/>
          <p:nvPr/>
        </p:nvSpPr>
        <p:spPr>
          <a:xfrm>
            <a:off x="5567082" y="1611740"/>
            <a:ext cx="5791498"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t>DECLARE </a:t>
            </a:r>
          </a:p>
          <a:p>
            <a:r>
              <a:rPr lang="pl-PL" sz="2000"/>
              <a:t>  z  number:=1; </a:t>
            </a:r>
            <a:r>
              <a:rPr lang="pl-PL" sz="2000" i="1"/>
              <a:t>/*khởi tạo biến z*/</a:t>
            </a:r>
            <a:r>
              <a:rPr lang="pl-PL" sz="2000"/>
              <a:t> </a:t>
            </a:r>
          </a:p>
          <a:p>
            <a:r>
              <a:rPr lang="en-US" sz="2000"/>
              <a:t>  i   number:=1; </a:t>
            </a:r>
            <a:r>
              <a:rPr lang="en-US" sz="2000" i="1"/>
              <a:t>/*khởi tạo biến i*/</a:t>
            </a:r>
            <a:r>
              <a:rPr lang="en-US" sz="2000"/>
              <a:t> </a:t>
            </a:r>
          </a:p>
          <a:p>
            <a:r>
              <a:rPr lang="en-US" sz="2000"/>
              <a:t>BEGIN </a:t>
            </a:r>
          </a:p>
          <a:p>
            <a:r>
              <a:rPr lang="en-US" sz="2000"/>
              <a:t>     WHILE (i&lt;=10)  LOOP </a:t>
            </a:r>
          </a:p>
          <a:p>
            <a:r>
              <a:rPr lang="en-US" sz="2000"/>
              <a:t>      i:=i+1; </a:t>
            </a:r>
          </a:p>
          <a:p>
            <a:r>
              <a:rPr lang="pl-PL" sz="2000"/>
              <a:t>      z :=z+3; </a:t>
            </a:r>
            <a:r>
              <a:rPr lang="pl-PL" sz="2000" i="1"/>
              <a:t>/*tính biểu thức lặp*/</a:t>
            </a:r>
            <a:r>
              <a:rPr lang="pl-PL" sz="2000"/>
              <a:t> </a:t>
            </a:r>
          </a:p>
          <a:p>
            <a:r>
              <a:rPr lang="en-US" sz="2000"/>
              <a:t>      dbms_output.put_line(z);</a:t>
            </a:r>
          </a:p>
          <a:p>
            <a:r>
              <a:rPr lang="en-US" sz="2000"/>
              <a:t>          END LOOP;  </a:t>
            </a:r>
          </a:p>
          <a:p>
            <a:r>
              <a:rPr lang="en-US" sz="2000"/>
              <a:t>END;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75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lstStyle/>
          <a:p>
            <a:r>
              <a:rPr lang="en-US" b="1"/>
              <a:t>5/ CÁC CẤU TRÚC ĐIỀU KHIỂN PL/SQL </a:t>
            </a:r>
          </a:p>
        </p:txBody>
      </p:sp>
      <p:sp>
        <p:nvSpPr>
          <p:cNvPr id="5" name="Rectangle 4"/>
          <p:cNvSpPr/>
          <p:nvPr/>
        </p:nvSpPr>
        <p:spPr>
          <a:xfrm>
            <a:off x="164111" y="931440"/>
            <a:ext cx="6478055"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5.3/ Cấu trúc lặp có định trước - FOR … LOOP</a:t>
            </a:r>
          </a:p>
        </p:txBody>
      </p:sp>
      <p:sp>
        <p:nvSpPr>
          <p:cNvPr id="4" name="Rectangle 3"/>
          <p:cNvSpPr/>
          <p:nvPr/>
        </p:nvSpPr>
        <p:spPr>
          <a:xfrm>
            <a:off x="631714" y="1526239"/>
            <a:ext cx="988388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 FOR &lt;biến_chạy&gt; IN &lt;giá_trị_khởi_tạo .. Giá_trị_kết_thúc&gt; LOOP </a:t>
            </a:r>
          </a:p>
          <a:p>
            <a:r>
              <a:rPr lang="en-US" sz="2400">
                <a:cs typeface="Times New Roman" panose="02020603050405020304" pitchFamily="18" charset="0"/>
              </a:rPr>
              <a:t>    &lt;khối lệnh&gt; </a:t>
            </a:r>
          </a:p>
          <a:p>
            <a:r>
              <a:rPr lang="en-US" sz="2400">
                <a:cs typeface="Times New Roman" panose="02020603050405020304" pitchFamily="18" charset="0"/>
              </a:rPr>
              <a:t>  END LOOP; </a:t>
            </a:r>
          </a:p>
        </p:txBody>
      </p:sp>
      <p:sp>
        <p:nvSpPr>
          <p:cNvPr id="9" name="Rectangle 8"/>
          <p:cNvSpPr/>
          <p:nvPr/>
        </p:nvSpPr>
        <p:spPr>
          <a:xfrm>
            <a:off x="631714" y="3318570"/>
            <a:ext cx="9883886" cy="29238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a:latin typeface="Times New Roman" panose="02020603050405020304" pitchFamily="18" charset="0"/>
                <a:cs typeface="Times New Roman" panose="02020603050405020304" pitchFamily="18" charset="0"/>
              </a:rPr>
              <a:t>Ví dụ:</a:t>
            </a:r>
          </a:p>
          <a:p>
            <a:r>
              <a:rPr lang="en-US" sz="2000"/>
              <a:t>DECLARE </a:t>
            </a:r>
          </a:p>
          <a:p>
            <a:r>
              <a:rPr lang="pl-PL" sz="2000"/>
              <a:t>  z  number:=1; </a:t>
            </a:r>
            <a:r>
              <a:rPr lang="pl-PL" sz="2000" i="1"/>
              <a:t>/*khởi tạo biến z*/</a:t>
            </a:r>
            <a:r>
              <a:rPr lang="pl-PL" sz="2000"/>
              <a:t> </a:t>
            </a:r>
          </a:p>
          <a:p>
            <a:r>
              <a:rPr lang="en-US" sz="2000"/>
              <a:t>  i   number; </a:t>
            </a:r>
          </a:p>
          <a:p>
            <a:r>
              <a:rPr lang="en-US" sz="2000"/>
              <a:t>BEGIN </a:t>
            </a:r>
          </a:p>
          <a:p>
            <a:r>
              <a:rPr lang="en-US" sz="2000"/>
              <a:t>   FOR i IN 1 .. 10 LOOP </a:t>
            </a:r>
          </a:p>
          <a:p>
            <a:r>
              <a:rPr lang="pl-PL" sz="2000"/>
              <a:t>      z :=z+3; </a:t>
            </a:r>
            <a:r>
              <a:rPr lang="pl-PL" sz="2000" i="1"/>
              <a:t>/*tính biểu thức lặp*/</a:t>
            </a:r>
            <a:r>
              <a:rPr lang="pl-PL" sz="2000"/>
              <a:t>    </a:t>
            </a:r>
          </a:p>
          <a:p>
            <a:r>
              <a:rPr lang="en-US" sz="2000"/>
              <a:t>       END LOOP;  </a:t>
            </a:r>
          </a:p>
          <a:p>
            <a:r>
              <a:rPr lang="en-US" sz="2000"/>
              <a:t>END;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29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dirty="0"/>
              <a:t>6/ XỬ LÝ CÁC NGOẠI LỆ (EXCEPTION) </a:t>
            </a:r>
            <a:endParaRPr lang="en-US" b="1" dirty="0"/>
          </a:p>
        </p:txBody>
      </p:sp>
      <p:sp>
        <p:nvSpPr>
          <p:cNvPr id="3" name="Rectangle 2"/>
          <p:cNvSpPr/>
          <p:nvPr/>
        </p:nvSpPr>
        <p:spPr>
          <a:xfrm>
            <a:off x="224118" y="901877"/>
            <a:ext cx="11716870"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khối</a:t>
            </a:r>
            <a:r>
              <a:rPr lang="en-US" sz="2400" b="1" i="1" dirty="0">
                <a:latin typeface="Times New Roman" panose="02020603050405020304" pitchFamily="18" charset="0"/>
                <a:cs typeface="Times New Roman" panose="02020603050405020304" pitchFamily="18" charset="0"/>
              </a:rPr>
              <a:t> PL/SQL </a:t>
            </a:r>
            <a:r>
              <a:rPr lang="en-US" sz="2400" b="1" i="1" dirty="0" err="1">
                <a:latin typeface="Times New Roman" panose="02020603050405020304" pitchFamily="18" charset="0"/>
                <a:cs typeface="Times New Roman" panose="02020603050405020304" pitchFamily="18" charset="0"/>
              </a:rPr>
              <a:t>chứa</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phần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xử</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ngoại</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lệ</a:t>
            </a:r>
            <a:r>
              <a:rPr lang="en-US" sz="2400" b="1" i="1" dirty="0">
                <a:latin typeface="Times New Roman" panose="02020603050405020304" pitchFamily="18" charset="0"/>
                <a:cs typeface="Times New Roman" panose="02020603050405020304" pitchFamily="18" charset="0"/>
              </a:rPr>
              <a:t>.</a:t>
            </a:r>
          </a:p>
        </p:txBody>
      </p:sp>
      <p:sp>
        <p:nvSpPr>
          <p:cNvPr id="6" name="Rectangle 5"/>
          <p:cNvSpPr/>
          <p:nvPr/>
        </p:nvSpPr>
        <p:spPr>
          <a:xfrm>
            <a:off x="224118" y="2304836"/>
            <a:ext cx="4687502" cy="461665"/>
          </a:xfrm>
          <a:prstGeom prst="rect">
            <a:avLst/>
          </a:prstGeom>
        </p:spPr>
        <p:txBody>
          <a:bodyPr wrap="none">
            <a:spAutoFit/>
          </a:bodyPr>
          <a:lstStyle/>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dạng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(exception) :</a:t>
            </a:r>
          </a:p>
        </p:txBody>
      </p:sp>
      <p:sp>
        <p:nvSpPr>
          <p:cNvPr id="7" name="Rectangle 6"/>
          <p:cNvSpPr/>
          <p:nvPr/>
        </p:nvSpPr>
        <p:spPr>
          <a:xfrm>
            <a:off x="714935" y="2969131"/>
            <a:ext cx="10735235" cy="286232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tường</a:t>
            </a:r>
            <a:r>
              <a:rPr lang="en-US" sz="2400" b="1" dirty="0">
                <a:latin typeface="Times New Roman" panose="02020603050405020304" pitchFamily="18" charset="0"/>
                <a:cs typeface="Times New Roman" panose="02020603050405020304" pitchFamily="18" charset="0"/>
              </a:rPr>
              <a:t>  minh  (implicit):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VD: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zero,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do Oracle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ZERO_DIVIDE)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Ngoại lệ tường minh (explicit):</a:t>
            </a:r>
            <a:r>
              <a:rPr lang="vi-VN" sz="2400" dirty="0">
                <a:latin typeface="Times New Roman" panose="02020603050405020304" pitchFamily="18" charset="0"/>
                <a:cs typeface="Times New Roman" panose="02020603050405020304" pitchFamily="18" charset="0"/>
              </a:rPr>
              <a:t> là ngoại lệ do người dùng định nghĩa bằng cách sử dụng câu lệnh </a:t>
            </a:r>
            <a:r>
              <a:rPr lang="vi-VN" sz="2400" b="1" dirty="0">
                <a:latin typeface="Times New Roman" panose="02020603050405020304" pitchFamily="18" charset="0"/>
                <a:cs typeface="Times New Roman" panose="02020603050405020304" pitchFamily="18" charset="0"/>
              </a:rPr>
              <a:t>RAISE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44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6/ XỬ LÝ CÁC NGOẠI LỆ (EXCEPTION) </a:t>
            </a:r>
            <a:endParaRPr lang="en-US" b="1"/>
          </a:p>
        </p:txBody>
      </p:sp>
      <p:sp>
        <p:nvSpPr>
          <p:cNvPr id="4" name="Rectangle 3"/>
          <p:cNvSpPr/>
          <p:nvPr/>
        </p:nvSpPr>
        <p:spPr>
          <a:xfrm>
            <a:off x="224118" y="825903"/>
            <a:ext cx="9198352"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6.2/ </a:t>
            </a:r>
            <a:r>
              <a:rPr lang="vi-VN" sz="2400" b="1">
                <a:latin typeface="Times New Roman" panose="02020603050405020304" pitchFamily="18" charset="0"/>
                <a:cs typeface="Times New Roman" panose="02020603050405020304" pitchFamily="18" charset="0"/>
              </a:rPr>
              <a:t>Ngoại lệ không tường minh (IMPLICIT) – Exception của Oracle</a:t>
            </a:r>
            <a:endParaRPr lang="en-US" sz="2400"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45993" y="1414224"/>
            <a:ext cx="11266395" cy="5255518"/>
          </a:xfrm>
          <a:prstGeom prst="rect">
            <a:avLst/>
          </a:prstGeom>
        </p:spPr>
      </p:pic>
    </p:spTree>
    <p:extLst>
      <p:ext uri="{BB962C8B-B14F-4D97-AF65-F5344CB8AC3E}">
        <p14:creationId xmlns:p14="http://schemas.microsoft.com/office/powerpoint/2010/main" val="281170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696686"/>
          </a:xfrm>
        </p:spPr>
        <p:txBody>
          <a:bodyPr/>
          <a:lstStyle/>
          <a:p>
            <a:r>
              <a:rPr lang="en-US" b="1"/>
              <a:t>1/ GIỚI THIỆU PL/SQL</a:t>
            </a:r>
          </a:p>
        </p:txBody>
      </p:sp>
      <p:sp>
        <p:nvSpPr>
          <p:cNvPr id="4" name="Rectangle 3"/>
          <p:cNvSpPr/>
          <p:nvPr/>
        </p:nvSpPr>
        <p:spPr>
          <a:xfrm>
            <a:off x="391886" y="872259"/>
            <a:ext cx="11567885" cy="6063198"/>
          </a:xfrm>
          <a:prstGeom prst="rect">
            <a:avLst/>
          </a:prstGeom>
        </p:spPr>
        <p:txBody>
          <a:bodyPr wrap="square">
            <a:spAutoFit/>
          </a:bodyPr>
          <a:lstStyle/>
          <a:p>
            <a:pPr marL="457200" indent="-457200" algn="just">
              <a:lnSpc>
                <a:spcPct val="150000"/>
              </a:lnSpc>
              <a:spcAft>
                <a:spcPts val="600"/>
              </a:spcAf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PL/SQL  là sự kết hợp giữa SQL và các cấu  trúc điều khiển, các thủ tục (function), thao tác con trỏ (cursor), xử lý ngoại lệ (exception) và các lệnh giao tác.  </a:t>
            </a:r>
          </a:p>
          <a:p>
            <a:pPr marL="457200" indent="-457200" algn="just">
              <a:lnSpc>
                <a:spcPct val="150000"/>
              </a:lnSpc>
              <a:spcAft>
                <a:spcPts val="600"/>
              </a:spcAft>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Ngôn  ngữ  thủ  tục  PL/SQL  (Procedural Language/SQL)  của  Oracle  được  dùng  để  xây  dựng các ứng dụng.  </a:t>
            </a:r>
          </a:p>
          <a:p>
            <a:pPr marL="457200" indent="-457200" algn="just">
              <a:lnSpc>
                <a:spcPct val="150000"/>
              </a:lnSpc>
              <a:spcAft>
                <a:spcPts val="600"/>
              </a:spcAft>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PL/SQL cho phép sử dụng tất cả lệnh thao tác dữ liệu gồm  INSERT,  DELETE,  UPDATE  và  SELECT, COMMIT, ROLLBACK, SAVEPOINT,  cấu  trúc điều khiển  như  vòng  lặp  (for,  while,  loop),  rẽ  nhánh (if),…mà với SQL chúng ta không làm được.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8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6/ XỬ LÝ CÁC NGOẠI LỆ (EXCEPTION) </a:t>
            </a:r>
            <a:endParaRPr lang="en-US" b="1"/>
          </a:p>
        </p:txBody>
      </p:sp>
      <p:sp>
        <p:nvSpPr>
          <p:cNvPr id="5" name="Rectangle 4"/>
          <p:cNvSpPr/>
          <p:nvPr/>
        </p:nvSpPr>
        <p:spPr>
          <a:xfrm>
            <a:off x="435428" y="958732"/>
            <a:ext cx="11872686" cy="5262979"/>
          </a:xfrm>
          <a:prstGeom prst="rect">
            <a:avLst/>
          </a:prstGeom>
        </p:spPr>
        <p:txBody>
          <a:bodyPr wrap="square">
            <a:spAutoFit/>
          </a:bodyPr>
          <a:lstStyle/>
          <a:p>
            <a:pPr algn="just">
              <a:lnSpc>
                <a:spcPct val="120000"/>
              </a:lnSpc>
              <a:spcAft>
                <a:spcPts val="0"/>
              </a:spcAft>
              <a:tabLst>
                <a:tab pos="270510" algn="l"/>
              </a:tabLst>
            </a:pPr>
            <a:r>
              <a:rPr lang="en-US" sz="2800" b="1">
                <a:latin typeface="Times New Roman" panose="02020603050405020304" pitchFamily="18" charset="0"/>
                <a:ea typeface="Arial" panose="020B0604020202020204" pitchFamily="34" charset="0"/>
                <a:cs typeface="Times New Roman" panose="02020603050405020304" pitchFamily="18" charset="0"/>
              </a:rPr>
              <a:t>Ví dụ 1: Nhập 2 số từ bàn phím, tính tổng, hiệu, tích, thương 2 số đó.</a:t>
            </a: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number</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number</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 &amp;number1;</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 &amp;number2;</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b || </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 / b));</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exception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when</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zero_divide </a:t>
            </a: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then</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b="1">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'Error divide by 0'</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b="1">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b="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b="1">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4923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24118" y="825903"/>
            <a:ext cx="3143040"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7.1/ Giới thiệu Cursor </a:t>
            </a:r>
          </a:p>
        </p:txBody>
      </p:sp>
      <p:sp>
        <p:nvSpPr>
          <p:cNvPr id="3" name="Rectangle 2"/>
          <p:cNvSpPr/>
          <p:nvPr/>
        </p:nvSpPr>
        <p:spPr>
          <a:xfrm>
            <a:off x="273424" y="1287568"/>
            <a:ext cx="11918576" cy="830997"/>
          </a:xfrm>
          <a:prstGeom prst="rect">
            <a:avLst/>
          </a:prstGeom>
        </p:spPr>
        <p:txBody>
          <a:bodyPr wrap="square">
            <a:spAutoFit/>
          </a:bodyPr>
          <a:lstStyle/>
          <a:p>
            <a:pPr marL="342900" indent="-34290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Con  trỏ (cursor)  là một đối  tượng  liên kết với một  tập</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dữ  liệu và cho phép người  lập trình  làm việc với từng dòng của tập dữ liệu đó.</a:t>
            </a:r>
            <a:endParaRPr lang="en-US" sz="2400">
              <a:latin typeface="Times New Roman" panose="02020603050405020304" pitchFamily="18" charset="0"/>
              <a:cs typeface="Times New Roman" panose="02020603050405020304" pitchFamily="18" charset="0"/>
            </a:endParaRPr>
          </a:p>
        </p:txBody>
      </p:sp>
      <p:sp>
        <p:nvSpPr>
          <p:cNvPr id="5" name="Rectangle 4"/>
          <p:cNvSpPr/>
          <p:nvPr/>
        </p:nvSpPr>
        <p:spPr>
          <a:xfrm>
            <a:off x="273424" y="2321396"/>
            <a:ext cx="11315114" cy="3046988"/>
          </a:xfrm>
          <a:prstGeom prst="rect">
            <a:avLst/>
          </a:prstGeom>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Để xử lý một câu SQL, PL/SQL mở một vùng làm việc có  tên  là  vùng  ngữ  cảnh  (context  area).  PL/SQL  sử dụng vùng này để thi hành câu SQL và chứa kết quả trả </a:t>
            </a:r>
          </a:p>
          <a:p>
            <a:pPr marL="393700"/>
            <a:r>
              <a:rPr lang="en-US" sz="2400">
                <a:latin typeface="Times New Roman" panose="02020603050405020304" pitchFamily="18" charset="0"/>
                <a:cs typeface="Times New Roman" panose="02020603050405020304" pitchFamily="18" charset="0"/>
              </a:rPr>
              <a:t>về. Vùng  ngữ  cảnh  đó  là  phạm  vi  hoạt  động  của  con trỏ. </a:t>
            </a: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Có hai loại con trỏ:  </a:t>
            </a:r>
          </a:p>
          <a:p>
            <a:pPr marL="858838"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 trỏ đuợc khai báo tường minh (explicit cursor)  </a:t>
            </a:r>
          </a:p>
          <a:p>
            <a:pPr marL="858838"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  trỏ không được khai báo  tường minh  (implicit cursor) (hay còn gọi là con trỏ tiềm ẩn). </a:t>
            </a:r>
          </a:p>
        </p:txBody>
      </p:sp>
    </p:spTree>
    <p:extLst>
      <p:ext uri="{BB962C8B-B14F-4D97-AF65-F5344CB8AC3E}">
        <p14:creationId xmlns:p14="http://schemas.microsoft.com/office/powerpoint/2010/main" val="48490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6" name="Rectangle 5"/>
          <p:cNvSpPr/>
          <p:nvPr/>
        </p:nvSpPr>
        <p:spPr>
          <a:xfrm>
            <a:off x="206326" y="859359"/>
            <a:ext cx="11985673" cy="1200329"/>
          </a:xfrm>
          <a:prstGeom prst="rect">
            <a:avLst/>
          </a:prstGeom>
        </p:spPr>
        <p:txBody>
          <a:bodyPr wrap="square">
            <a:spAutoFit/>
          </a:bodyPr>
          <a:lstStyle/>
          <a:p>
            <a:pPr marL="457200" indent="-457200">
              <a:buFont typeface="Wingdings" panose="05000000000000000000" pitchFamily="2" charset="2"/>
              <a:buChar char="q"/>
            </a:pPr>
            <a:r>
              <a:rPr lang="en-US" sz="2400" b="1">
                <a:latin typeface="Times New Roman" panose="02020603050405020304" pitchFamily="18" charset="0"/>
                <a:cs typeface="Times New Roman" panose="02020603050405020304" pitchFamily="18" charset="0"/>
              </a:rPr>
              <a:t>Con trỏ tiềm ẩn:</a:t>
            </a:r>
            <a:r>
              <a:rPr lang="en-US" sz="2400">
                <a:latin typeface="Times New Roman" panose="02020603050405020304" pitchFamily="18" charset="0"/>
                <a:cs typeface="Times New Roman" panose="02020603050405020304" pitchFamily="18" charset="0"/>
              </a:rPr>
              <a:t> một lệnh SQL được xử lý bởi Oracle và không được đặt tên bởi người sử dụng. Các lệnh SQL được thực hiện trong một con trỏ tiềm ẩn bao gồm SELECT .. INTO, UPDATE, INSERT, DELETE. </a:t>
            </a:r>
          </a:p>
        </p:txBody>
      </p:sp>
      <p:sp>
        <p:nvSpPr>
          <p:cNvPr id="7" name="Rectangle 6"/>
          <p:cNvSpPr/>
          <p:nvPr/>
        </p:nvSpPr>
        <p:spPr>
          <a:xfrm>
            <a:off x="206326" y="2219800"/>
            <a:ext cx="11526130" cy="341632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b="1">
                <a:latin typeface="Times New Roman" panose="02020603050405020304" pitchFamily="18" charset="0"/>
                <a:cs typeface="Times New Roman" panose="02020603050405020304" pitchFamily="18" charset="0"/>
              </a:rPr>
              <a:t>Có bốn thuộc tính: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SQL%NOTFOUND: kết quả trả về là TRUE nếu câu lệnh SQL không tìm thấy dữ liệu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SQL%FOUND: kết quả trả về là TRUE nếu câu lệnh SQL tìm thấy dữ liệu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SQL%ROWCOUNT: kết quả trả về là số dòng dữ liệu mà câu lệnh SQL tìm thấy </a:t>
            </a:r>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SQL%ISOPEN: kết quả trả về là TRUE nếu con trỏ đang ở trạng thái mở </a:t>
            </a:r>
          </a:p>
          <a:p>
            <a:pPr>
              <a:lnSpc>
                <a:spcPct val="150000"/>
              </a:lnSpc>
            </a:pPr>
            <a:r>
              <a:rPr lang="en-US" sz="2400">
                <a:latin typeface="Times New Roman" panose="02020603050405020304" pitchFamily="18" charset="0"/>
                <a:cs typeface="Times New Roman" panose="02020603050405020304" pitchFamily="18" charset="0"/>
              </a:rPr>
              <a:t>Trước khi thi hành câu SQL, các thuộc tính của con trỏ tiềm ẩn có giá trị NULL. </a:t>
            </a:r>
          </a:p>
        </p:txBody>
      </p:sp>
    </p:spTree>
    <p:extLst>
      <p:ext uri="{BB962C8B-B14F-4D97-AF65-F5344CB8AC3E}">
        <p14:creationId xmlns:p14="http://schemas.microsoft.com/office/powerpoint/2010/main" val="137850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3" name="Rectangle 2"/>
          <p:cNvSpPr/>
          <p:nvPr/>
        </p:nvSpPr>
        <p:spPr>
          <a:xfrm>
            <a:off x="304800" y="856357"/>
            <a:ext cx="12004430" cy="5262979"/>
          </a:xfrm>
          <a:prstGeom prst="rect">
            <a:avLst/>
          </a:prstGeom>
        </p:spPr>
        <p:txBody>
          <a:bodyPr wrap="square">
            <a:spAutoFit/>
          </a:bodyPr>
          <a:lstStyle/>
          <a:p>
            <a:r>
              <a:rPr lang="en-US" sz="2400" b="1" u="sng">
                <a:latin typeface="Times New Roman" panose="02020603050405020304" pitchFamily="18" charset="0"/>
                <a:cs typeface="Times New Roman" panose="02020603050405020304" pitchFamily="18" charset="0"/>
              </a:rPr>
              <a:t>Ví dụ 1:</a:t>
            </a:r>
            <a:r>
              <a:rPr lang="en-US" sz="2400" b="1" i="1">
                <a:latin typeface="Times New Roman" panose="02020603050405020304" pitchFamily="18" charset="0"/>
                <a:cs typeface="Times New Roman" panose="02020603050405020304" pitchFamily="18" charset="0"/>
              </a:rPr>
              <a:t> thuộc tính  %NOTFOUND </a:t>
            </a:r>
          </a:p>
          <a:p>
            <a:r>
              <a:rPr lang="en-US" sz="2400">
                <a:latin typeface="Times New Roman" panose="02020603050405020304" pitchFamily="18" charset="0"/>
                <a:cs typeface="Times New Roman" panose="02020603050405020304" pitchFamily="18" charset="0"/>
              </a:rPr>
              <a:t>DELETE FROM emp WHERE empno='222'; </a:t>
            </a:r>
          </a:p>
          <a:p>
            <a:r>
              <a:rPr lang="en-US" sz="2400">
                <a:latin typeface="Times New Roman" panose="02020603050405020304" pitchFamily="18" charset="0"/>
                <a:cs typeface="Times New Roman" panose="02020603050405020304" pitchFamily="18" charset="0"/>
              </a:rPr>
              <a:t>IF SQL%NOTFOUND THEN </a:t>
            </a:r>
          </a:p>
          <a:p>
            <a:r>
              <a:rPr lang="en-US" sz="2400">
                <a:latin typeface="Times New Roman" panose="02020603050405020304" pitchFamily="18" charset="0"/>
                <a:cs typeface="Times New Roman" panose="02020603050405020304" pitchFamily="18" charset="0"/>
              </a:rPr>
              <a:t>    DBMS_OUTPUT.PUT_LINE ('Ko co nhan vien 222'); </a:t>
            </a:r>
          </a:p>
          <a:p>
            <a:r>
              <a:rPr lang="en-US" sz="2400">
                <a:latin typeface="Times New Roman" panose="02020603050405020304" pitchFamily="18" charset="0"/>
                <a:cs typeface="Times New Roman" panose="02020603050405020304" pitchFamily="18" charset="0"/>
              </a:rPr>
              <a:t>END IF; </a:t>
            </a:r>
          </a:p>
          <a:p>
            <a:r>
              <a:rPr lang="en-US" sz="2400" b="1" u="sng">
                <a:latin typeface="Times New Roman" panose="02020603050405020304" pitchFamily="18" charset="0"/>
                <a:cs typeface="Times New Roman" panose="02020603050405020304" pitchFamily="18" charset="0"/>
              </a:rPr>
              <a:t>Ví dụ 2:</a:t>
            </a:r>
            <a:r>
              <a:rPr lang="en-US" sz="2400" b="1" i="1">
                <a:latin typeface="Times New Roman" panose="02020603050405020304" pitchFamily="18" charset="0"/>
                <a:cs typeface="Times New Roman" panose="02020603050405020304" pitchFamily="18" charset="0"/>
              </a:rPr>
              <a:t> thuộc tính  %FOUND </a:t>
            </a:r>
          </a:p>
          <a:p>
            <a:r>
              <a:rPr lang="en-US" sz="2400">
                <a:latin typeface="Times New Roman" panose="02020603050405020304" pitchFamily="18" charset="0"/>
                <a:cs typeface="Times New Roman" panose="02020603050405020304" pitchFamily="18" charset="0"/>
              </a:rPr>
              <a:t>SELECT empno into v_eno  FROM EMP WHERE empno=7788; </a:t>
            </a:r>
          </a:p>
          <a:p>
            <a:r>
              <a:rPr lang="en-US" sz="2400">
                <a:latin typeface="Times New Roman" panose="02020603050405020304" pitchFamily="18" charset="0"/>
                <a:cs typeface="Times New Roman" panose="02020603050405020304" pitchFamily="18" charset="0"/>
              </a:rPr>
              <a:t>IF SQL%FOUND THEN </a:t>
            </a:r>
          </a:p>
          <a:p>
            <a:r>
              <a:rPr lang="en-US" sz="2400">
                <a:latin typeface="Times New Roman" panose="02020603050405020304" pitchFamily="18" charset="0"/>
                <a:cs typeface="Times New Roman" panose="02020603050405020304" pitchFamily="18" charset="0"/>
              </a:rPr>
              <a:t>  DELETE FROM EMP WHERE empno=7788; </a:t>
            </a:r>
          </a:p>
          <a:p>
            <a:r>
              <a:rPr lang="en-US" sz="2400">
                <a:latin typeface="Times New Roman" panose="02020603050405020304" pitchFamily="18" charset="0"/>
                <a:cs typeface="Times New Roman" panose="02020603050405020304" pitchFamily="18" charset="0"/>
              </a:rPr>
              <a:t>END IF; </a:t>
            </a:r>
          </a:p>
          <a:p>
            <a:r>
              <a:rPr lang="en-US" sz="2400" b="1" u="sng">
                <a:latin typeface="Times New Roman" panose="02020603050405020304" pitchFamily="18" charset="0"/>
                <a:cs typeface="Times New Roman" panose="02020603050405020304" pitchFamily="18" charset="0"/>
              </a:rPr>
              <a:t>Ví dụ 3:</a:t>
            </a:r>
            <a:r>
              <a:rPr lang="en-US" sz="2400" b="1" i="1">
                <a:latin typeface="Times New Roman" panose="02020603050405020304" pitchFamily="18" charset="0"/>
                <a:cs typeface="Times New Roman" panose="02020603050405020304" pitchFamily="18" charset="0"/>
              </a:rPr>
              <a:t> thuộc tính  %R</a:t>
            </a:r>
            <a:r>
              <a:rPr lang="en-US" sz="2400">
                <a:latin typeface="Times New Roman" panose="02020603050405020304" pitchFamily="18" charset="0"/>
                <a:cs typeface="Times New Roman" panose="02020603050405020304" pitchFamily="18" charset="0"/>
              </a:rPr>
              <a:t> UPDATE EMP SET SAL=5000 WHERE empno=7788; </a:t>
            </a:r>
          </a:p>
          <a:p>
            <a:r>
              <a:rPr lang="en-US" sz="2400">
                <a:latin typeface="Times New Roman" panose="02020603050405020304" pitchFamily="18" charset="0"/>
                <a:cs typeface="Times New Roman" panose="02020603050405020304" pitchFamily="18" charset="0"/>
              </a:rPr>
              <a:t>  IF SQL%ROWCOUNT &gt;0 THEN </a:t>
            </a:r>
          </a:p>
          <a:p>
            <a:r>
              <a:rPr lang="en-US" sz="2400">
                <a:latin typeface="Times New Roman" panose="02020603050405020304" pitchFamily="18" charset="0"/>
                <a:cs typeface="Times New Roman" panose="02020603050405020304" pitchFamily="18" charset="0"/>
              </a:rPr>
              <a:t>    DBMS_OUTPUT.PUT_LINE (‘Luong moi’); </a:t>
            </a:r>
          </a:p>
          <a:p>
            <a:r>
              <a:rPr lang="en-US" sz="2400">
                <a:latin typeface="Times New Roman" panose="02020603050405020304" pitchFamily="18" charset="0"/>
                <a:cs typeface="Times New Roman" panose="02020603050405020304" pitchFamily="18" charset="0"/>
              </a:rPr>
              <a:t>  END IF; </a:t>
            </a:r>
            <a:r>
              <a:rPr lang="en-US" sz="2400" b="1" i="1">
                <a:latin typeface="Times New Roman" panose="02020603050405020304" pitchFamily="18" charset="0"/>
                <a:cs typeface="Times New Roman" panose="02020603050405020304" pitchFamily="18" charset="0"/>
              </a:rPr>
              <a:t>OWCOUNT </a:t>
            </a:r>
          </a:p>
        </p:txBody>
      </p:sp>
    </p:spTree>
    <p:extLst>
      <p:ext uri="{BB962C8B-B14F-4D97-AF65-F5344CB8AC3E}">
        <p14:creationId xmlns:p14="http://schemas.microsoft.com/office/powerpoint/2010/main" val="3298773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3" name="Rectangle 2"/>
          <p:cNvSpPr/>
          <p:nvPr/>
        </p:nvSpPr>
        <p:spPr>
          <a:xfrm>
            <a:off x="187570" y="898560"/>
            <a:ext cx="12004430" cy="5847755"/>
          </a:xfrm>
          <a:prstGeom prst="rect">
            <a:avLst/>
          </a:prstGeom>
        </p:spPr>
        <p:txBody>
          <a:bodyPr wrap="square">
            <a:spAutoFit/>
          </a:bodyPr>
          <a:lstStyle/>
          <a:p>
            <a:r>
              <a:rPr lang="en-US" sz="2200" b="1" u="sng">
                <a:latin typeface="Times New Roman" panose="02020603050405020304" pitchFamily="18" charset="0"/>
                <a:cs typeface="Times New Roman" panose="02020603050405020304" pitchFamily="18" charset="0"/>
              </a:rPr>
              <a:t>Ví dụ 4:</a:t>
            </a:r>
            <a:r>
              <a:rPr lang="en-US" sz="2200">
                <a:latin typeface="Times New Roman" panose="02020603050405020304" pitchFamily="18" charset="0"/>
                <a:cs typeface="Times New Roman" panose="02020603050405020304" pitchFamily="18" charset="0"/>
              </a:rPr>
              <a:t> Thủ tục tăng lương một nhân viên có mã truyền vào từ tham số.</a:t>
            </a:r>
            <a:endParaRPr lang="en-US" sz="2200" b="1" i="1">
              <a:latin typeface="Times New Roman" panose="02020603050405020304" pitchFamily="18" charset="0"/>
              <a:cs typeface="Times New Roman" panose="02020603050405020304" pitchFamily="18" charset="0"/>
            </a:endParaRPr>
          </a:p>
          <a:p>
            <a:r>
              <a:rPr lang="en-US" sz="2200"/>
              <a:t>CREATE OR REPLACE Procedure Tang_Luong(manv number) As</a:t>
            </a:r>
          </a:p>
          <a:p>
            <a:r>
              <a:rPr lang="en-US" sz="2200"/>
              <a:t>  old_luong number;</a:t>
            </a:r>
          </a:p>
          <a:p>
            <a:r>
              <a:rPr lang="en-US" sz="2200"/>
              <a:t>  new_luong number;</a:t>
            </a:r>
          </a:p>
          <a:p>
            <a:r>
              <a:rPr lang="en-US" sz="2200"/>
              <a:t>Begin</a:t>
            </a:r>
          </a:p>
          <a:p>
            <a:r>
              <a:rPr lang="en-US" sz="2200"/>
              <a:t>  select sal into old_luong from emp where empno=manv;</a:t>
            </a:r>
          </a:p>
          <a:p>
            <a:r>
              <a:rPr lang="en-US" sz="2200"/>
              <a:t>  if SQL%FOUND then</a:t>
            </a:r>
          </a:p>
          <a:p>
            <a:r>
              <a:rPr lang="en-US" sz="2200"/>
              <a:t>       new_luong:=old_luong+old_luong*10/100;</a:t>
            </a:r>
          </a:p>
          <a:p>
            <a:r>
              <a:rPr lang="en-US" sz="2200"/>
              <a:t>       update emp set sal=new_luong where empno=manv;</a:t>
            </a:r>
          </a:p>
          <a:p>
            <a:r>
              <a:rPr lang="en-US" sz="2200"/>
              <a:t>       if SQL%ROWCOUNT&lt;&gt;0 then</a:t>
            </a:r>
          </a:p>
          <a:p>
            <a:r>
              <a:rPr lang="en-US" sz="2200"/>
              <a:t>    DBMS_OUTPUT.PUT_LINE('Luong  NV ' || manv ||' duoc tang 10%');</a:t>
            </a:r>
          </a:p>
          <a:p>
            <a:r>
              <a:rPr lang="en-US" sz="2200"/>
              <a:t>       end if;</a:t>
            </a:r>
          </a:p>
          <a:p>
            <a:r>
              <a:rPr lang="en-US" sz="2200"/>
              <a:t>  end if;</a:t>
            </a:r>
          </a:p>
          <a:p>
            <a:r>
              <a:rPr lang="en-US" sz="2200"/>
              <a:t>EXCEPTION</a:t>
            </a:r>
          </a:p>
          <a:p>
            <a:r>
              <a:rPr lang="en-US" sz="2200"/>
              <a:t>  WHEN NO_DATA_FOUND THEN</a:t>
            </a:r>
          </a:p>
          <a:p>
            <a:r>
              <a:rPr lang="en-US" sz="2200"/>
              <a:t>       DBMS_OUTPUT.PUT_LINE('Khong  tim thay nhan vien ' || manv);</a:t>
            </a:r>
          </a:p>
          <a:p>
            <a:r>
              <a:rPr lang="en-US" sz="2200"/>
              <a:t>END;</a:t>
            </a:r>
          </a:p>
        </p:txBody>
      </p:sp>
    </p:spTree>
    <p:extLst>
      <p:ext uri="{BB962C8B-B14F-4D97-AF65-F5344CB8AC3E}">
        <p14:creationId xmlns:p14="http://schemas.microsoft.com/office/powerpoint/2010/main" val="26016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5" name="Rectangle 4"/>
          <p:cNvSpPr/>
          <p:nvPr/>
        </p:nvSpPr>
        <p:spPr>
          <a:xfrm>
            <a:off x="263104" y="1384830"/>
            <a:ext cx="11595961" cy="4893647"/>
          </a:xfrm>
          <a:prstGeom prst="rect">
            <a:avLst/>
          </a:prstGeom>
        </p:spPr>
        <p:txBody>
          <a:bodyPr wrap="square">
            <a:spAutoFit/>
          </a:bodyPr>
          <a:lstStyle/>
          <a:p>
            <a:pPr>
              <a:lnSpc>
                <a:spcPct val="150000"/>
              </a:lnSpc>
            </a:pPr>
            <a:r>
              <a:rPr lang="en-US" sz="2400" b="1" i="1">
                <a:latin typeface="Times New Roman" panose="02020603050405020304" pitchFamily="18" charset="0"/>
                <a:cs typeface="Times New Roman" panose="02020603050405020304" pitchFamily="18" charset="0"/>
              </a:rPr>
              <a:t>Con trỏ tường minh:</a:t>
            </a:r>
            <a:r>
              <a:rPr lang="en-US" sz="2400">
                <a:latin typeface="Times New Roman" panose="02020603050405020304" pitchFamily="18" charset="0"/>
                <a:cs typeface="Times New Roman" panose="02020603050405020304" pitchFamily="18" charset="0"/>
              </a:rPr>
              <a:t> là con trỏ được đặt tên bỏi người sử dụng (câu SELECT được đặt tên). </a:t>
            </a:r>
          </a:p>
          <a:p>
            <a:pPr>
              <a:lnSpc>
                <a:spcPct val="150000"/>
              </a:lnSpc>
            </a:pPr>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CURSOR tên-cursor IS câu-lệnh-SELECT; </a:t>
            </a:r>
          </a:p>
          <a:p>
            <a:pPr marL="342900" indent="-342900">
              <a:lnSpc>
                <a:spcPct val="150000"/>
              </a:lnSpc>
              <a:buFontTx/>
              <a:buChar char="-"/>
            </a:pPr>
            <a:r>
              <a:rPr lang="en-US" sz="2400">
                <a:latin typeface="Times New Roman" panose="02020603050405020304" pitchFamily="18" charset="0"/>
                <a:cs typeface="Times New Roman" panose="02020603050405020304" pitchFamily="18" charset="0"/>
              </a:rPr>
              <a:t>Trong đó, câu lệnh SELECT phải chỉ ra các cột cụ thể cần lấy cho con trỏ này.</a:t>
            </a:r>
          </a:p>
          <a:p>
            <a:pPr marL="342900" indent="-342900">
              <a:lnSpc>
                <a:spcPct val="150000"/>
              </a:lnSpc>
              <a:buFontTx/>
              <a:buChar char="-"/>
            </a:pPr>
            <a:r>
              <a:rPr lang="vi-VN" sz="2400">
                <a:latin typeface="Times New Roman" panose="02020603050405020304" pitchFamily="18" charset="0"/>
                <a:cs typeface="Times New Roman" panose="02020603050405020304" pitchFamily="18" charset="0"/>
              </a:rPr>
              <a:t>Phần  khai  báo  này  phải  được  đặt  trong  vùng  khai  báo  biến (trước BEGIN của khối (Block)). </a:t>
            </a:r>
          </a:p>
          <a:p>
            <a:pPr marL="342900" indent="-342900">
              <a:lnSpc>
                <a:spcPct val="150000"/>
              </a:lnSpc>
              <a:buFontTx/>
              <a:buChar char="-"/>
            </a:pPr>
            <a:r>
              <a:rPr lang="vi-VN" sz="2400">
                <a:latin typeface="Times New Roman" panose="02020603050405020304" pitchFamily="18" charset="0"/>
                <a:cs typeface="Times New Roman" panose="02020603050405020304" pitchFamily="18" charset="0"/>
              </a:rPr>
              <a:t>- Trong ngôn ngữ  thủ  tục PLSQL, để xử  lý dữ  liệu  lưu  trong cơ sở dữ liệu, đầu tiên dữ liệu cần được ghi vào các biến. Giá trị  trong biến có  thể được  thao  tác. Dữ  liệu các bảng không thể được tham khảo trực tiếp. </a:t>
            </a:r>
          </a:p>
          <a:p>
            <a:pPr lvl="0"/>
            <a:r>
              <a:rPr lang="vi-VN" sz="2400" b="1">
                <a:latin typeface="Times New Roman" panose="02020603050405020304" pitchFamily="18" charset="0"/>
                <a:cs typeface="Times New Roman" panose="02020603050405020304" pitchFamily="18" charset="0"/>
              </a:rPr>
              <a:t>Ví dụ:</a:t>
            </a:r>
            <a:r>
              <a:rPr lang="vi-VN" sz="2400">
                <a:latin typeface="Times New Roman" panose="02020603050405020304" pitchFamily="18" charset="0"/>
                <a:cs typeface="Times New Roman" panose="02020603050405020304" pitchFamily="18" charset="0"/>
              </a:rPr>
              <a:t> </a:t>
            </a:r>
            <a:r>
              <a:rPr lang="vi-VN" sz="2400" i="1">
                <a:effectLst>
                  <a:outerShdw blurRad="38100" dist="38100" dir="2700000" algn="tl">
                    <a:srgbClr val="000000">
                      <a:alpha val="43137"/>
                    </a:srgbClr>
                  </a:outerShdw>
                </a:effectLst>
              </a:rPr>
              <a:t>cursor c_nv is select empno,sal from emp; </a:t>
            </a:r>
            <a:endParaRPr lang="en-US" sz="2400" i="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823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5" name="Rectangle 4"/>
          <p:cNvSpPr/>
          <p:nvPr/>
        </p:nvSpPr>
        <p:spPr>
          <a:xfrm>
            <a:off x="263104" y="1384830"/>
            <a:ext cx="11595961"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Thao tác trên con trỏ:</a:t>
            </a:r>
            <a:r>
              <a:rPr lang="en-US" sz="2400" b="1">
                <a:latin typeface="Times New Roman" panose="02020603050405020304" pitchFamily="18" charset="0"/>
                <a:cs typeface="Times New Roman" panose="02020603050405020304" pitchFamily="18" charset="0"/>
              </a:rPr>
              <a:t> OPEN, FETCH, CLOSE </a:t>
            </a:r>
            <a:endParaRPr lang="en-US" sz="2400">
              <a:effectLst>
                <a:outerShdw blurRad="38100" dist="38100" dir="2700000" algn="tl">
                  <a:srgbClr val="000000">
                    <a:alpha val="43137"/>
                  </a:srgbClr>
                </a:outerShdw>
              </a:effectLst>
            </a:endParaRPr>
          </a:p>
        </p:txBody>
      </p:sp>
      <p:sp>
        <p:nvSpPr>
          <p:cNvPr id="3" name="Rectangle 2"/>
          <p:cNvSpPr/>
          <p:nvPr/>
        </p:nvSpPr>
        <p:spPr>
          <a:xfrm>
            <a:off x="263103" y="2031161"/>
            <a:ext cx="11595961" cy="3416320"/>
          </a:xfrm>
          <a:prstGeom prst="rect">
            <a:avLst/>
          </a:prstGeom>
        </p:spPr>
        <p:txBody>
          <a:bodyPr wrap="square">
            <a:spAutoFit/>
          </a:bodyPr>
          <a:lstStyle/>
          <a:p>
            <a:pPr marL="342900" indent="-342900">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endParaRPr lang="en-US" sz="2400">
              <a:latin typeface="Times New Roman" panose="02020603050405020304" pitchFamily="18" charset="0"/>
              <a:cs typeface="Times New Roman" panose="02020603050405020304" pitchFamily="18" charset="0"/>
            </a:endParaRP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OPEN tên-cursor; /*Mở con trỏ thi hành câu truy vấn*/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FETCH tên-cursor INTO biến1, biến2, …, biếnn; </a:t>
            </a:r>
          </a:p>
          <a:p>
            <a:pPr marL="684213"/>
            <a:r>
              <a:rPr lang="en-US" sz="2400">
                <a:latin typeface="Times New Roman" panose="02020603050405020304" pitchFamily="18" charset="0"/>
                <a:cs typeface="Times New Roman" panose="02020603050405020304" pitchFamily="18" charset="0"/>
              </a:rPr>
              <a:t>hoặc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FETCH tên-cursor INTO biến_có_kiểu_record;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/*Lệnh FETCH dùng để gọi một dòng trong tập dữ liệu của con trỏ, có thể được lặp để gọi tất cả các dòng của con trỏ*/.  </a:t>
            </a:r>
          </a:p>
          <a:p>
            <a:pPr marL="1027113"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CLOSE tên-cursor /*đóng con trỏ, giải phóng khỏi bộ nhớ*/ </a:t>
            </a:r>
          </a:p>
        </p:txBody>
      </p:sp>
      <p:sp>
        <p:nvSpPr>
          <p:cNvPr id="6" name="Rectangle 5"/>
          <p:cNvSpPr/>
          <p:nvPr/>
        </p:nvSpPr>
        <p:spPr>
          <a:xfrm>
            <a:off x="263102" y="5493647"/>
            <a:ext cx="11595961" cy="1200329"/>
          </a:xfrm>
          <a:prstGeom prst="rect">
            <a:avLst/>
          </a:prstGeom>
        </p:spPr>
        <p:txBody>
          <a:bodyPr wrap="square">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Mọi con trỏ khai báo tường minh đều có bốn thuộc tính:  </a:t>
            </a:r>
          </a:p>
          <a:p>
            <a:r>
              <a:rPr lang="en-US" sz="2400" b="1">
                <a:latin typeface="Times New Roman" panose="02020603050405020304" pitchFamily="18" charset="0"/>
                <a:cs typeface="Times New Roman" panose="02020603050405020304" pitchFamily="18" charset="0"/>
              </a:rPr>
              <a:t>%NOTFOUND,  %FOUND, %ROWCOUNT, %ISOPEN </a:t>
            </a: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Các thuộc tính này được thêm vào sau phần tên của con trỏ. </a:t>
            </a:r>
          </a:p>
        </p:txBody>
      </p:sp>
    </p:spTree>
    <p:extLst>
      <p:ext uri="{BB962C8B-B14F-4D97-AF65-F5344CB8AC3E}">
        <p14:creationId xmlns:p14="http://schemas.microsoft.com/office/powerpoint/2010/main" val="715080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3785652"/>
          </a:xfrm>
          <a:prstGeom prst="rect">
            <a:avLst/>
          </a:prstGeom>
        </p:spPr>
        <p:txBody>
          <a:bodyPr wrap="square">
            <a:spAutoFit/>
          </a:bodyPr>
          <a:lstStyle/>
          <a:p>
            <a:pPr marL="457200" indent="-457200">
              <a:buFont typeface="+mj-lt"/>
              <a:buAutoNum type="alphaLcParenR"/>
            </a:pPr>
            <a:r>
              <a:rPr lang="en-US" sz="2400" b="1">
                <a:latin typeface="Times New Roman" panose="02020603050405020304" pitchFamily="18" charset="0"/>
                <a:cs typeface="Times New Roman" panose="02020603050405020304" pitchFamily="18" charset="0"/>
              </a:rPr>
              <a:t>Thuộc tính  %NOTFOUND (đi kèm lệnh Fetch) </a:t>
            </a:r>
          </a:p>
          <a:p>
            <a:r>
              <a:rPr lang="en-US" sz="2400">
                <a:latin typeface="Times New Roman" panose="02020603050405020304" pitchFamily="18" charset="0"/>
                <a:cs typeface="Times New Roman" panose="02020603050405020304" pitchFamily="18" charset="0"/>
              </a:rPr>
              <a:t> Mang giá trị TRUE hoặc FALSE. %NOTFOUND bằng TRUE khi  đã  fetch  đến  dòng  cuối  cùng  của  con  trỏ,  ngược  lại,  bằng FALSE khi  lệnh  fetch  trả về  ít nhất một dòng hoặc  chưa  fetch đến dòng cuối cùng.  </a:t>
            </a:r>
          </a:p>
          <a:p>
            <a:r>
              <a:rPr lang="en-US" sz="2400" b="1">
                <a:latin typeface="Times New Roman" panose="02020603050405020304" pitchFamily="18" charset="0"/>
                <a:cs typeface="Times New Roman" panose="02020603050405020304" pitchFamily="18" charset="0"/>
              </a:rPr>
              <a:t> Ví dụ:  </a:t>
            </a:r>
          </a:p>
          <a:p>
            <a:r>
              <a:rPr lang="en-US" sz="2400">
                <a:latin typeface="Times New Roman" panose="02020603050405020304" pitchFamily="18" charset="0"/>
                <a:cs typeface="Times New Roman" panose="02020603050405020304" pitchFamily="18" charset="0"/>
              </a:rPr>
              <a:t>OPEN cur_first; </a:t>
            </a:r>
          </a:p>
          <a:p>
            <a:r>
              <a:rPr lang="en-US" sz="2400">
                <a:latin typeface="Times New Roman" panose="02020603050405020304" pitchFamily="18" charset="0"/>
                <a:cs typeface="Times New Roman" panose="02020603050405020304" pitchFamily="18" charset="0"/>
              </a:rPr>
              <a:t>      LOOP </a:t>
            </a:r>
          </a:p>
          <a:p>
            <a:r>
              <a:rPr lang="en-US" sz="2400">
                <a:latin typeface="Times New Roman" panose="02020603050405020304" pitchFamily="18" charset="0"/>
                <a:cs typeface="Times New Roman" panose="02020603050405020304" pitchFamily="18" charset="0"/>
              </a:rPr>
              <a:t>        FETCH cur_first INTO v_empno,v_sal; </a:t>
            </a:r>
          </a:p>
          <a:p>
            <a:r>
              <a:rPr lang="en-US" sz="2400">
                <a:latin typeface="Times New Roman" panose="02020603050405020304" pitchFamily="18" charset="0"/>
                <a:cs typeface="Times New Roman" panose="02020603050405020304" pitchFamily="18" charset="0"/>
              </a:rPr>
              <a:t>        EXIT WHEN cur_first%NOTFOUND; </a:t>
            </a:r>
          </a:p>
          <a:p>
            <a:r>
              <a:rPr lang="en-US" sz="2400">
                <a:latin typeface="Times New Roman" panose="02020603050405020304" pitchFamily="18" charset="0"/>
                <a:cs typeface="Times New Roman" panose="02020603050405020304" pitchFamily="18" charset="0"/>
              </a:rPr>
              <a:t>      END LOOP; </a:t>
            </a:r>
          </a:p>
        </p:txBody>
      </p:sp>
    </p:spTree>
    <p:extLst>
      <p:ext uri="{BB962C8B-B14F-4D97-AF65-F5344CB8AC3E}">
        <p14:creationId xmlns:p14="http://schemas.microsoft.com/office/powerpoint/2010/main" val="3566286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4893647"/>
          </a:xfrm>
          <a:prstGeom prst="rect">
            <a:avLst/>
          </a:prstGeom>
        </p:spPr>
        <p:txBody>
          <a:bodyPr wrap="square">
            <a:spAutoFit/>
          </a:bodyPr>
          <a:lstStyle/>
          <a:p>
            <a:pPr marL="457200" indent="-457200">
              <a:buFont typeface="+mj-lt"/>
              <a:buAutoNum type="alphaLcParenR" startAt="2"/>
            </a:pPr>
            <a:r>
              <a:rPr lang="vi-VN" sz="2400" b="1">
                <a:latin typeface="Times New Roman" panose="02020603050405020304" pitchFamily="18" charset="0"/>
                <a:cs typeface="Times New Roman" panose="02020603050405020304" pitchFamily="18" charset="0"/>
              </a:rPr>
              <a:t>Thuộc tính  %FOUND (đi kèm lệnh Fetch) </a:t>
            </a:r>
          </a:p>
          <a:p>
            <a:r>
              <a:rPr lang="vi-VN" sz="2400">
                <a:latin typeface="Times New Roman" panose="02020603050405020304" pitchFamily="18" charset="0"/>
                <a:cs typeface="Times New Roman" panose="02020603050405020304" pitchFamily="18" charset="0"/>
              </a:rPr>
              <a:t>Ngược với thuộc tính %NOTFOUND.  </a:t>
            </a:r>
          </a:p>
          <a:p>
            <a:r>
              <a:rPr lang="vi-VN" sz="2400" b="1">
                <a:latin typeface="Times New Roman" panose="02020603050405020304" pitchFamily="18" charset="0"/>
                <a:cs typeface="Times New Roman" panose="02020603050405020304" pitchFamily="18" charset="0"/>
              </a:rPr>
              <a:t>Ví dụ:</a:t>
            </a:r>
          </a:p>
          <a:p>
            <a:r>
              <a:rPr lang="vi-VN" sz="2400">
                <a:latin typeface="Times New Roman" panose="02020603050405020304" pitchFamily="18" charset="0"/>
                <a:cs typeface="Times New Roman" panose="02020603050405020304" pitchFamily="18" charset="0"/>
              </a:rPr>
              <a:t>  OPEN cur_first; </a:t>
            </a:r>
          </a:p>
          <a:p>
            <a:r>
              <a:rPr lang="vi-VN" sz="2400">
                <a:latin typeface="Times New Roman" panose="02020603050405020304" pitchFamily="18" charset="0"/>
                <a:cs typeface="Times New Roman" panose="02020603050405020304" pitchFamily="18" charset="0"/>
              </a:rPr>
              <a:t>  LOOP </a:t>
            </a:r>
          </a:p>
          <a:p>
            <a:r>
              <a:rPr lang="vi-VN" sz="2400">
                <a:latin typeface="Times New Roman" panose="02020603050405020304" pitchFamily="18" charset="0"/>
                <a:cs typeface="Times New Roman" panose="02020603050405020304" pitchFamily="18" charset="0"/>
              </a:rPr>
              <a:t>     FETCH cur_first INTO v_empno,v_sal; </a:t>
            </a:r>
          </a:p>
          <a:p>
            <a:r>
              <a:rPr lang="vi-VN" sz="2400">
                <a:latin typeface="Times New Roman" panose="02020603050405020304" pitchFamily="18" charset="0"/>
                <a:cs typeface="Times New Roman" panose="02020603050405020304" pitchFamily="18" charset="0"/>
              </a:rPr>
              <a:t>    IF cur_first%FOUND THEN </a:t>
            </a:r>
          </a:p>
          <a:p>
            <a:r>
              <a:rPr lang="vi-VN" sz="2400">
                <a:latin typeface="Times New Roman" panose="02020603050405020304" pitchFamily="18" charset="0"/>
                <a:cs typeface="Times New Roman" panose="02020603050405020304" pitchFamily="18" charset="0"/>
              </a:rPr>
              <a:t>      …………. </a:t>
            </a:r>
          </a:p>
          <a:p>
            <a:r>
              <a:rPr lang="vi-VN" sz="2400">
                <a:latin typeface="Times New Roman" panose="02020603050405020304" pitchFamily="18" charset="0"/>
                <a:cs typeface="Times New Roman" panose="02020603050405020304" pitchFamily="18" charset="0"/>
              </a:rPr>
              <a:t>    ELSE </a:t>
            </a:r>
          </a:p>
          <a:p>
            <a:r>
              <a:rPr lang="vi-VN" sz="2400">
                <a:latin typeface="Times New Roman" panose="02020603050405020304" pitchFamily="18" charset="0"/>
                <a:cs typeface="Times New Roman" panose="02020603050405020304" pitchFamily="18" charset="0"/>
              </a:rPr>
              <a:t>      CLOSE cur_first; </a:t>
            </a:r>
          </a:p>
          <a:p>
            <a:r>
              <a:rPr lang="vi-VN" sz="2400">
                <a:latin typeface="Times New Roman" panose="02020603050405020304" pitchFamily="18" charset="0"/>
                <a:cs typeface="Times New Roman" panose="02020603050405020304" pitchFamily="18" charset="0"/>
              </a:rPr>
              <a:t>      EXIT; </a:t>
            </a:r>
          </a:p>
          <a:p>
            <a:r>
              <a:rPr lang="vi-VN" sz="2400">
                <a:latin typeface="Times New Roman" panose="02020603050405020304" pitchFamily="18" charset="0"/>
                <a:cs typeface="Times New Roman" panose="02020603050405020304" pitchFamily="18" charset="0"/>
              </a:rPr>
              <a:t>    END IF;        </a:t>
            </a:r>
          </a:p>
          <a:p>
            <a:r>
              <a:rPr lang="vi-VN" sz="2400">
                <a:latin typeface="Times New Roman" panose="02020603050405020304" pitchFamily="18" charset="0"/>
                <a:cs typeface="Times New Roman" panose="02020603050405020304" pitchFamily="18" charset="0"/>
              </a:rPr>
              <a:t>  END LOOP;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24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3169457" cy="461665"/>
          </a:xfrm>
          <a:prstGeom prst="rect">
            <a:avLst/>
          </a:prstGeom>
        </p:spPr>
        <p:txBody>
          <a:bodyPr wrap="none">
            <a:spAutoFit/>
          </a:bodyPr>
          <a:lstStyle/>
          <a:p>
            <a:pPr marL="342900" indent="-342900">
              <a:buFont typeface="Wingdings" panose="05000000000000000000" pitchFamily="2" charset="2"/>
              <a:buChar char="q"/>
            </a:pPr>
            <a:r>
              <a:rPr lang="vi-VN" sz="2400" b="1">
                <a:latin typeface="Times New Roman" panose="02020603050405020304" pitchFamily="18" charset="0"/>
                <a:cs typeface="Times New Roman" panose="02020603050405020304" pitchFamily="18" charset="0"/>
              </a:rPr>
              <a:t>Con trỏ tường minh</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384562" y="1384830"/>
            <a:ext cx="10208410" cy="3785652"/>
          </a:xfrm>
          <a:prstGeom prst="rect">
            <a:avLst/>
          </a:prstGeom>
        </p:spPr>
        <p:txBody>
          <a:bodyPr wrap="square">
            <a:spAutoFit/>
          </a:bodyPr>
          <a:lstStyle/>
          <a:p>
            <a:pPr marL="457200" indent="-457200">
              <a:buFont typeface="+mj-lt"/>
              <a:buAutoNum type="alphaLcParenR" startAt="3"/>
            </a:pPr>
            <a:r>
              <a:rPr lang="vi-VN" sz="2400" b="1">
                <a:latin typeface="Times New Roman" panose="02020603050405020304" pitchFamily="18" charset="0"/>
                <a:cs typeface="Times New Roman" panose="02020603050405020304" pitchFamily="18" charset="0"/>
              </a:rPr>
              <a:t>Thuộc tính  %ROWCOUNT (đi kèm lệnh Fetch) </a:t>
            </a:r>
          </a:p>
          <a:p>
            <a:r>
              <a:rPr lang="vi-VN" sz="2400">
                <a:latin typeface="Times New Roman" panose="02020603050405020304" pitchFamily="18" charset="0"/>
                <a:cs typeface="Times New Roman" panose="02020603050405020304" pitchFamily="18" charset="0"/>
              </a:rPr>
              <a:t>Trả về số dòng con trỏ đã được FETCH.  </a:t>
            </a:r>
          </a:p>
          <a:p>
            <a:r>
              <a:rPr lang="vi-VN" sz="2400" b="1">
                <a:latin typeface="Times New Roman" panose="02020603050405020304" pitchFamily="18" charset="0"/>
                <a:cs typeface="Times New Roman" panose="02020603050405020304" pitchFamily="18" charset="0"/>
              </a:rPr>
              <a:t>Ví dụ:   </a:t>
            </a:r>
          </a:p>
          <a:p>
            <a:r>
              <a:rPr lang="vi-VN" sz="2400">
                <a:latin typeface="Times New Roman" panose="02020603050405020304" pitchFamily="18" charset="0"/>
                <a:cs typeface="Times New Roman" panose="02020603050405020304" pitchFamily="18" charset="0"/>
              </a:rPr>
              <a:t>  OPEN cur_first; </a:t>
            </a:r>
          </a:p>
          <a:p>
            <a:r>
              <a:rPr lang="vi-VN" sz="2400">
                <a:latin typeface="Times New Roman" panose="02020603050405020304" pitchFamily="18" charset="0"/>
                <a:cs typeface="Times New Roman" panose="02020603050405020304" pitchFamily="18" charset="0"/>
              </a:rPr>
              <a:t>  LOOP </a:t>
            </a:r>
          </a:p>
          <a:p>
            <a:r>
              <a:rPr lang="vi-VN" sz="2400">
                <a:latin typeface="Times New Roman" panose="02020603050405020304" pitchFamily="18" charset="0"/>
                <a:cs typeface="Times New Roman" panose="02020603050405020304" pitchFamily="18" charset="0"/>
              </a:rPr>
              <a:t>     FETCH cur_first INTO v_empno,v_sal; </a:t>
            </a:r>
          </a:p>
          <a:p>
            <a:r>
              <a:rPr lang="vi-VN" sz="2400">
                <a:latin typeface="Times New Roman" panose="02020603050405020304" pitchFamily="18" charset="0"/>
                <a:cs typeface="Times New Roman" panose="02020603050405020304" pitchFamily="18" charset="0"/>
              </a:rPr>
              <a:t>    IF cur_first%ROWCOUNT=1000 THEN </a:t>
            </a:r>
          </a:p>
          <a:p>
            <a:r>
              <a:rPr lang="vi-VN" sz="2400">
                <a:latin typeface="Times New Roman" panose="02020603050405020304" pitchFamily="18" charset="0"/>
                <a:cs typeface="Times New Roman" panose="02020603050405020304" pitchFamily="18" charset="0"/>
              </a:rPr>
              <a:t>      EXIT; </a:t>
            </a:r>
          </a:p>
          <a:p>
            <a:r>
              <a:rPr lang="vi-VN" sz="2400">
                <a:latin typeface="Times New Roman" panose="02020603050405020304" pitchFamily="18" charset="0"/>
                <a:cs typeface="Times New Roman" panose="02020603050405020304" pitchFamily="18" charset="0"/>
              </a:rPr>
              <a:t>    END IF;        </a:t>
            </a:r>
          </a:p>
          <a:p>
            <a:r>
              <a:rPr lang="vi-VN" sz="2400">
                <a:latin typeface="Times New Roman" panose="02020603050405020304" pitchFamily="18" charset="0"/>
                <a:cs typeface="Times New Roman" panose="02020603050405020304" pitchFamily="18" charset="0"/>
              </a:rPr>
              <a:t>  END LOOP;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14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2/ CẤU TRÚC PL/SQL </a:t>
            </a:r>
          </a:p>
        </p:txBody>
      </p:sp>
      <p:pic>
        <p:nvPicPr>
          <p:cNvPr id="6" name="Picture 5"/>
          <p:cNvPicPr>
            <a:picLocks noChangeAspect="1"/>
          </p:cNvPicPr>
          <p:nvPr/>
        </p:nvPicPr>
        <p:blipFill>
          <a:blip r:embed="rId2"/>
          <a:stretch>
            <a:fillRect/>
          </a:stretch>
        </p:blipFill>
        <p:spPr>
          <a:xfrm>
            <a:off x="2237015" y="866548"/>
            <a:ext cx="7543800" cy="5705475"/>
          </a:xfrm>
          <a:prstGeom prst="rect">
            <a:avLst/>
          </a:prstGeom>
        </p:spPr>
      </p:pic>
    </p:spTree>
    <p:extLst>
      <p:ext uri="{BB962C8B-B14F-4D97-AF65-F5344CB8AC3E}">
        <p14:creationId xmlns:p14="http://schemas.microsoft.com/office/powerpoint/2010/main" val="2763161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7/ CON TRỎ (CURSOR) </a:t>
            </a:r>
            <a:endParaRPr lang="en-US" b="1"/>
          </a:p>
        </p:txBody>
      </p:sp>
      <p:sp>
        <p:nvSpPr>
          <p:cNvPr id="4" name="Rectangle 3"/>
          <p:cNvSpPr/>
          <p:nvPr/>
        </p:nvSpPr>
        <p:spPr>
          <a:xfrm>
            <a:off x="263105" y="923165"/>
            <a:ext cx="8158003" cy="461665"/>
          </a:xfrm>
          <a:prstGeom prst="rect">
            <a:avLst/>
          </a:prstGeom>
        </p:spPr>
        <p:txBody>
          <a:bodyPr wrap="none">
            <a:spAutoFit/>
          </a:body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Duyệt con trỏ tường minh sử dụng câu lệnh FOR .. LOOP</a:t>
            </a:r>
          </a:p>
        </p:txBody>
      </p:sp>
      <p:sp>
        <p:nvSpPr>
          <p:cNvPr id="3" name="TextBox 2"/>
          <p:cNvSpPr txBox="1"/>
          <p:nvPr/>
        </p:nvSpPr>
        <p:spPr>
          <a:xfrm>
            <a:off x="263105" y="1608748"/>
            <a:ext cx="11701537" cy="3785652"/>
          </a:xfrm>
          <a:prstGeom prst="rect">
            <a:avLst/>
          </a:prstGeom>
          <a:noFill/>
        </p:spPr>
        <p:txBody>
          <a:bodyPr wrap="none" rtlCol="0">
            <a:spAutoFit/>
          </a:bodyPr>
          <a:lstStyle/>
          <a:p>
            <a:r>
              <a:rPr lang="en-US" sz="2400" b="1" u="sng">
                <a:latin typeface="Times New Roman" panose="02020603050405020304" pitchFamily="18" charset="0"/>
                <a:cs typeface="Times New Roman" panose="02020603050405020304" pitchFamily="18" charset="0"/>
              </a:rPr>
              <a:t>Ví dụ:</a:t>
            </a:r>
            <a:r>
              <a:rPr lang="en-US" sz="2400">
                <a:latin typeface="Times New Roman" panose="02020603050405020304" pitchFamily="18" charset="0"/>
                <a:cs typeface="Times New Roman" panose="02020603050405020304" pitchFamily="18" charset="0"/>
              </a:rPr>
              <a:t> </a:t>
            </a:r>
          </a:p>
          <a:p>
            <a:r>
              <a:rPr lang="en-US" sz="2400">
                <a:cs typeface="Times New Roman" panose="02020603050405020304" pitchFamily="18" charset="0"/>
              </a:rPr>
              <a:t>declare </a:t>
            </a:r>
          </a:p>
          <a:p>
            <a:r>
              <a:rPr lang="en-US" sz="2400">
                <a:cs typeface="Times New Roman" panose="02020603050405020304" pitchFamily="18" charset="0"/>
              </a:rPr>
              <a:t>cursor c_emp is select * from emp;</a:t>
            </a:r>
            <a:r>
              <a:rPr lang="en-US" sz="2000" i="1">
                <a:cs typeface="Times New Roman" panose="02020603050405020304" pitchFamily="18" charset="0"/>
              </a:rPr>
              <a:t>/*Khai báo 1 con trỏ trả về tất cả các bản ghi của bảng emp*/</a:t>
            </a:r>
          </a:p>
          <a:p>
            <a:r>
              <a:rPr lang="en-US" sz="2400">
                <a:cs typeface="Times New Roman" panose="02020603050405020304" pitchFamily="18" charset="0"/>
              </a:rPr>
              <a:t>v_emp c_emp%rowtype;</a:t>
            </a:r>
            <a:r>
              <a:rPr lang="en-US" sz="2000" i="1">
                <a:cs typeface="Times New Roman" panose="02020603050405020304" pitchFamily="18" charset="0"/>
              </a:rPr>
              <a:t> /*Khai báo 1 biến có kiểu dữ liệu là từng record của con trỏ c_emp*/</a:t>
            </a:r>
            <a:endParaRPr lang="en-US" sz="2400" i="1">
              <a:cs typeface="Times New Roman" panose="02020603050405020304" pitchFamily="18" charset="0"/>
            </a:endParaRPr>
          </a:p>
          <a:p>
            <a:r>
              <a:rPr lang="en-US" sz="2400">
                <a:cs typeface="Times New Roman" panose="02020603050405020304" pitchFamily="18" charset="0"/>
              </a:rPr>
              <a:t>begin</a:t>
            </a:r>
          </a:p>
          <a:p>
            <a:r>
              <a:rPr lang="en-US" sz="2400">
                <a:cs typeface="Times New Roman" panose="02020603050405020304" pitchFamily="18" charset="0"/>
              </a:rPr>
              <a:t>for v_emp in c_emp loop</a:t>
            </a:r>
            <a:r>
              <a:rPr lang="en-US" sz="2000" i="1">
                <a:cs typeface="Times New Roman" panose="02020603050405020304" pitchFamily="18" charset="0"/>
              </a:rPr>
              <a:t>/*Duyệt từng bản ghi trong con trỏ c_emp và lưu vào biến v_emp*/</a:t>
            </a:r>
            <a:endParaRPr lang="en-US" sz="2400" i="1">
              <a:cs typeface="Times New Roman" panose="02020603050405020304" pitchFamily="18" charset="0"/>
            </a:endParaRPr>
          </a:p>
          <a:p>
            <a:r>
              <a:rPr lang="en-US" sz="2400">
                <a:cs typeface="Times New Roman" panose="02020603050405020304" pitchFamily="18" charset="0"/>
              </a:rPr>
              <a:t>dbms_output.put_line('Ma NV: ' || v_emp.empno || ' Ten NV: ' || v_emp.ename);</a:t>
            </a:r>
          </a:p>
          <a:p>
            <a:r>
              <a:rPr lang="en-US" sz="2000" i="1">
                <a:cs typeface="Times New Roman" panose="02020603050405020304" pitchFamily="18" charset="0"/>
              </a:rPr>
              <a:t>/*In mã và tên của từng nhân viên duyệt được*/</a:t>
            </a:r>
          </a:p>
          <a:p>
            <a:r>
              <a:rPr lang="en-US" sz="2400">
                <a:cs typeface="Times New Roman" panose="02020603050405020304" pitchFamily="18" charset="0"/>
              </a:rPr>
              <a:t>end loop;</a:t>
            </a:r>
          </a:p>
          <a:p>
            <a:r>
              <a:rPr lang="en-US" sz="2400">
                <a:cs typeface="Times New Roman" panose="02020603050405020304" pitchFamily="18" charset="0"/>
              </a:rPr>
              <a:t>end;</a:t>
            </a:r>
          </a:p>
        </p:txBody>
      </p:sp>
    </p:spTree>
    <p:extLst>
      <p:ext uri="{BB962C8B-B14F-4D97-AF65-F5344CB8AC3E}">
        <p14:creationId xmlns:p14="http://schemas.microsoft.com/office/powerpoint/2010/main" val="2805268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Hàm là một chương trình con có trả về giá trị. Hàm và thủ tục giống nhau, chỉ khác nhau ở chỗ hàm thì có mệnh đề RETURN. </a:t>
            </a:r>
          </a:p>
        </p:txBody>
      </p:sp>
      <p:sp>
        <p:nvSpPr>
          <p:cNvPr id="7" name="Rectangle 6"/>
          <p:cNvSpPr/>
          <p:nvPr/>
        </p:nvSpPr>
        <p:spPr>
          <a:xfrm>
            <a:off x="511275" y="2161212"/>
            <a:ext cx="9724105" cy="3416320"/>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Cú pháp:</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CREATE [OR REPLACE] FUNCTION  tên-hàm [(argument1 </a:t>
            </a:r>
          </a:p>
          <a:p>
            <a:r>
              <a:rPr lang="en-US" sz="2400">
                <a:latin typeface="Times New Roman" panose="02020603050405020304" pitchFamily="18" charset="0"/>
                <a:cs typeface="Times New Roman" panose="02020603050405020304" pitchFamily="18" charset="0"/>
              </a:rPr>
              <a:t>[, argument2,…])] RETURN datatype  </a:t>
            </a:r>
          </a:p>
          <a:p>
            <a:r>
              <a:rPr lang="en-US" sz="2400">
                <a:latin typeface="Times New Roman" panose="02020603050405020304" pitchFamily="18" charset="0"/>
                <a:cs typeface="Times New Roman" panose="02020603050405020304" pitchFamily="18" charset="0"/>
              </a:rPr>
              <a:t>  IS </a:t>
            </a:r>
          </a:p>
          <a:p>
            <a:r>
              <a:rPr lang="en-US" sz="2400">
                <a:latin typeface="Times New Roman" panose="02020603050405020304" pitchFamily="18" charset="0"/>
                <a:cs typeface="Times New Roman" panose="02020603050405020304" pitchFamily="18" charset="0"/>
              </a:rPr>
              <a:t>    [khai báo biến]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&lt;khối lệnh&gt; </a:t>
            </a:r>
          </a:p>
          <a:p>
            <a:r>
              <a:rPr lang="en-US" sz="2400">
                <a:latin typeface="Times New Roman" panose="02020603050405020304" pitchFamily="18" charset="0"/>
                <a:cs typeface="Times New Roman" panose="02020603050405020304" pitchFamily="18" charset="0"/>
              </a:rPr>
              <a:t>  [EXCEPTION &lt;xử lý ngoại lệ&gt;] </a:t>
            </a:r>
          </a:p>
          <a:p>
            <a:r>
              <a:rPr lang="en-US" sz="2400">
                <a:latin typeface="Times New Roman" panose="02020603050405020304" pitchFamily="18" charset="0"/>
                <a:cs typeface="Times New Roman" panose="02020603050405020304" pitchFamily="18" charset="0"/>
              </a:rPr>
              <a:t>  END; /*kết thúc hàm*/</a:t>
            </a:r>
          </a:p>
        </p:txBody>
      </p:sp>
    </p:spTree>
    <p:extLst>
      <p:ext uri="{BB962C8B-B14F-4D97-AF65-F5344CB8AC3E}">
        <p14:creationId xmlns:p14="http://schemas.microsoft.com/office/powerpoint/2010/main" val="218468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2677656"/>
          </a:xfrm>
          <a:prstGeom prst="rect">
            <a:avLst/>
          </a:prstGeom>
        </p:spPr>
        <p:txBody>
          <a:bodyPr wrap="square">
            <a:spAutoFit/>
          </a:bodyPr>
          <a:lstStyle/>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Datatype</a:t>
            </a:r>
            <a:r>
              <a:rPr lang="en-US" sz="2400">
                <a:latin typeface="Times New Roman" panose="02020603050405020304" pitchFamily="18" charset="0"/>
                <a:cs typeface="Times New Roman" panose="02020603050405020304" pitchFamily="18" charset="0"/>
              </a:rPr>
              <a:t> có thể là Number, Char hoặc Varchar2,….  </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Từ khóa </a:t>
            </a:r>
            <a:r>
              <a:rPr lang="en-US" sz="2400" b="1">
                <a:latin typeface="Times New Roman" panose="02020603050405020304" pitchFamily="18" charset="0"/>
                <a:cs typeface="Times New Roman" panose="02020603050405020304" pitchFamily="18" charset="0"/>
              </a:rPr>
              <a:t>OR REPLACE</a:t>
            </a:r>
            <a:r>
              <a:rPr lang="en-US" sz="2400">
                <a:latin typeface="Times New Roman" panose="02020603050405020304" pitchFamily="18" charset="0"/>
                <a:cs typeface="Times New Roman" panose="02020603050405020304" pitchFamily="18" charset="0"/>
              </a:rPr>
              <a:t> để tự động xóa và tạo mới hàm nếu tên hàm đó đã tồn tại. </a:t>
            </a:r>
          </a:p>
          <a:p>
            <a:r>
              <a:rPr lang="en-US" sz="2400">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  CREATE OR REPLACE Hien_Thi_Ngay (m number) </a:t>
            </a:r>
          </a:p>
          <a:p>
            <a:r>
              <a:rPr lang="en-US" sz="2400">
                <a:latin typeface="Times New Roman" panose="02020603050405020304" pitchFamily="18" charset="0"/>
                <a:cs typeface="Times New Roman" panose="02020603050405020304" pitchFamily="18" charset="0"/>
              </a:rPr>
              <a:t>RETURN VARCHAR IS …. </a:t>
            </a:r>
          </a:p>
          <a:p>
            <a:pPr marL="342900" indent="-342900">
              <a:buFont typeface="Wingdings" panose="05000000000000000000" pitchFamily="2" charset="2"/>
              <a:buChar char="§"/>
            </a:pPr>
            <a:r>
              <a:rPr lang="vi-VN" sz="2400" b="1">
                <a:latin typeface="Times New Roman" panose="02020603050405020304" pitchFamily="18" charset="0"/>
                <a:cs typeface="Times New Roman" panose="02020603050405020304" pitchFamily="18" charset="0"/>
              </a:rPr>
              <a:t>Argument được thay bởi: </a:t>
            </a:r>
          </a:p>
          <a:p>
            <a:r>
              <a:rPr lang="vi-VN" sz="2400">
                <a:latin typeface="Times New Roman" panose="02020603050405020304" pitchFamily="18" charset="0"/>
                <a:cs typeface="Times New Roman" panose="02020603050405020304" pitchFamily="18" charset="0"/>
              </a:rPr>
              <a:t>  tên-đối-số-truyền-vào [IN | OUT | IN OUT]  kiểu-dữ-liệu [{ := | DEFAULT value}]</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45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3" name="Rectangle 2"/>
          <p:cNvSpPr/>
          <p:nvPr/>
        </p:nvSpPr>
        <p:spPr>
          <a:xfrm>
            <a:off x="378693" y="1443736"/>
            <a:ext cx="5318723"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u="sng">
                <a:latin typeface="Times New Roman" panose="02020603050405020304" pitchFamily="18" charset="0"/>
                <a:cs typeface="Times New Roman" panose="02020603050405020304" pitchFamily="18" charset="0"/>
              </a:rPr>
              <a:t>Ví dụ:</a:t>
            </a:r>
          </a:p>
          <a:p>
            <a:r>
              <a:rPr lang="en-US" sz="2400">
                <a:latin typeface="Times New Roman" panose="02020603050405020304" pitchFamily="18" charset="0"/>
                <a:cs typeface="Times New Roman" panose="02020603050405020304" pitchFamily="18" charset="0"/>
              </a:rPr>
              <a:t>CREATE FUNCTION Hien_Thi_Ngay </a:t>
            </a:r>
          </a:p>
          <a:p>
            <a:r>
              <a:rPr lang="en-US" sz="2400">
                <a:latin typeface="Times New Roman" panose="02020603050405020304" pitchFamily="18" charset="0"/>
                <a:cs typeface="Times New Roman" panose="02020603050405020304" pitchFamily="18" charset="0"/>
              </a:rPr>
              <a:t>(n NUMBER) RETURN CHAR </a:t>
            </a:r>
          </a:p>
          <a:p>
            <a:r>
              <a:rPr lang="en-US" sz="2400">
                <a:latin typeface="Times New Roman" panose="02020603050405020304" pitchFamily="18" charset="0"/>
                <a:cs typeface="Times New Roman" panose="02020603050405020304" pitchFamily="18" charset="0"/>
              </a:rPr>
              <a:t>IS </a:t>
            </a:r>
          </a:p>
          <a:p>
            <a:r>
              <a:rPr lang="en-US" sz="2400">
                <a:latin typeface="Times New Roman" panose="02020603050405020304" pitchFamily="18" charset="0"/>
                <a:cs typeface="Times New Roman" panose="02020603050405020304" pitchFamily="18" charset="0"/>
              </a:rPr>
              <a:t>ngay CHAR(15); </a:t>
            </a:r>
          </a:p>
          <a:p>
            <a:r>
              <a:rPr lang="en-US" sz="2400">
                <a:latin typeface="Times New Roman" panose="02020603050405020304" pitchFamily="18" charset="0"/>
                <a:cs typeface="Times New Roman" panose="02020603050405020304" pitchFamily="18" charset="0"/>
              </a:rPr>
              <a:t>BEGIN </a:t>
            </a:r>
          </a:p>
          <a:p>
            <a:r>
              <a:rPr lang="en-US" sz="2400">
                <a:latin typeface="Times New Roman" panose="02020603050405020304" pitchFamily="18" charset="0"/>
                <a:cs typeface="Times New Roman" panose="02020603050405020304" pitchFamily="18" charset="0"/>
              </a:rPr>
              <a:t>  IF n =1 THEN </a:t>
            </a:r>
          </a:p>
          <a:p>
            <a:r>
              <a:rPr lang="en-US" sz="2400">
                <a:latin typeface="Times New Roman" panose="02020603050405020304" pitchFamily="18" charset="0"/>
                <a:cs typeface="Times New Roman" panose="02020603050405020304" pitchFamily="18" charset="0"/>
              </a:rPr>
              <a:t>    ngay :='Sunday'; </a:t>
            </a:r>
          </a:p>
          <a:p>
            <a:r>
              <a:rPr lang="en-US" sz="2400">
                <a:latin typeface="Times New Roman" panose="02020603050405020304" pitchFamily="18" charset="0"/>
                <a:cs typeface="Times New Roman" panose="02020603050405020304" pitchFamily="18" charset="0"/>
              </a:rPr>
              <a:t>  ELSIF n =2 THEN </a:t>
            </a:r>
          </a:p>
          <a:p>
            <a:r>
              <a:rPr lang="en-US" sz="2400">
                <a:latin typeface="Times New Roman" panose="02020603050405020304" pitchFamily="18" charset="0"/>
                <a:cs typeface="Times New Roman" panose="02020603050405020304" pitchFamily="18" charset="0"/>
              </a:rPr>
              <a:t>    ngay :='Monday'; </a:t>
            </a:r>
          </a:p>
          <a:p>
            <a:r>
              <a:rPr lang="en-US" sz="2400">
                <a:latin typeface="Times New Roman" panose="02020603050405020304" pitchFamily="18" charset="0"/>
                <a:cs typeface="Times New Roman" panose="02020603050405020304" pitchFamily="18" charset="0"/>
              </a:rPr>
              <a:t>  ELSIF n =3 THEN </a:t>
            </a:r>
          </a:p>
          <a:p>
            <a:r>
              <a:rPr lang="en-US" sz="2400">
                <a:latin typeface="Times New Roman" panose="02020603050405020304" pitchFamily="18" charset="0"/>
                <a:cs typeface="Times New Roman" panose="02020603050405020304" pitchFamily="18" charset="0"/>
              </a:rPr>
              <a:t>    ngay :='Tuesday'; </a:t>
            </a:r>
          </a:p>
          <a:p>
            <a:r>
              <a:rPr lang="en-US" sz="2400">
                <a:latin typeface="Times New Roman" panose="02020603050405020304" pitchFamily="18" charset="0"/>
                <a:cs typeface="Times New Roman" panose="02020603050405020304" pitchFamily="18" charset="0"/>
              </a:rPr>
              <a:t>  ELSIF n =4 THEN </a:t>
            </a:r>
          </a:p>
          <a:p>
            <a:r>
              <a:rPr lang="en-US" sz="2400">
                <a:latin typeface="Times New Roman" panose="02020603050405020304" pitchFamily="18" charset="0"/>
                <a:cs typeface="Times New Roman" panose="02020603050405020304" pitchFamily="18" charset="0"/>
              </a:rPr>
              <a:t>    ngay :='Wednesday'; </a:t>
            </a:r>
          </a:p>
        </p:txBody>
      </p:sp>
      <p:sp>
        <p:nvSpPr>
          <p:cNvPr id="4" name="Rectangle 3"/>
          <p:cNvSpPr/>
          <p:nvPr/>
        </p:nvSpPr>
        <p:spPr>
          <a:xfrm>
            <a:off x="6424245" y="1443736"/>
            <a:ext cx="512533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a:latin typeface="Times New Roman" panose="02020603050405020304" pitchFamily="18" charset="0"/>
                <a:cs typeface="Times New Roman" panose="02020603050405020304" pitchFamily="18" charset="0"/>
              </a:rPr>
              <a:t> ELSIF n =5 THEN </a:t>
            </a:r>
          </a:p>
          <a:p>
            <a:r>
              <a:rPr lang="en-US" sz="2400">
                <a:latin typeface="Times New Roman" panose="02020603050405020304" pitchFamily="18" charset="0"/>
                <a:cs typeface="Times New Roman" panose="02020603050405020304" pitchFamily="18" charset="0"/>
              </a:rPr>
              <a:t>    ngay :='Thursday'; </a:t>
            </a:r>
          </a:p>
          <a:p>
            <a:r>
              <a:rPr lang="en-US" sz="2400">
                <a:latin typeface="Times New Roman" panose="02020603050405020304" pitchFamily="18" charset="0"/>
                <a:cs typeface="Times New Roman" panose="02020603050405020304" pitchFamily="18" charset="0"/>
              </a:rPr>
              <a:t>  ELSIF n =6 THEN </a:t>
            </a:r>
          </a:p>
          <a:p>
            <a:r>
              <a:rPr lang="en-US" sz="2400">
                <a:latin typeface="Times New Roman" panose="02020603050405020304" pitchFamily="18" charset="0"/>
                <a:cs typeface="Times New Roman" panose="02020603050405020304" pitchFamily="18" charset="0"/>
              </a:rPr>
              <a:t>    ngay :='Friday'; </a:t>
            </a:r>
          </a:p>
          <a:p>
            <a:r>
              <a:rPr lang="en-US" sz="2400">
                <a:latin typeface="Times New Roman" panose="02020603050405020304" pitchFamily="18" charset="0"/>
                <a:cs typeface="Times New Roman" panose="02020603050405020304" pitchFamily="18" charset="0"/>
              </a:rPr>
              <a:t>  ELSIF n =7 THEN </a:t>
            </a:r>
          </a:p>
          <a:p>
            <a:r>
              <a:rPr lang="en-US" sz="2400">
                <a:latin typeface="Times New Roman" panose="02020603050405020304" pitchFamily="18" charset="0"/>
                <a:cs typeface="Times New Roman" panose="02020603050405020304" pitchFamily="18" charset="0"/>
              </a:rPr>
              <a:t>    ngay :='Saturday'; </a:t>
            </a:r>
          </a:p>
          <a:p>
            <a:r>
              <a:rPr lang="en-US" sz="2400">
                <a:latin typeface="Times New Roman" panose="02020603050405020304" pitchFamily="18" charset="0"/>
                <a:cs typeface="Times New Roman" panose="02020603050405020304" pitchFamily="18" charset="0"/>
              </a:rPr>
              <a:t>  END IF; </a:t>
            </a:r>
          </a:p>
          <a:p>
            <a:r>
              <a:rPr lang="en-US" sz="2400">
                <a:latin typeface="Times New Roman" panose="02020603050405020304" pitchFamily="18" charset="0"/>
                <a:cs typeface="Times New Roman" panose="02020603050405020304" pitchFamily="18" charset="0"/>
              </a:rPr>
              <a:t>  RETURN ngay; </a:t>
            </a:r>
          </a:p>
          <a:p>
            <a:r>
              <a:rPr lang="en-US" sz="2400">
                <a:latin typeface="Times New Roman" panose="02020603050405020304" pitchFamily="18" charset="0"/>
                <a:cs typeface="Times New Roman" panose="02020603050405020304" pitchFamily="18" charset="0"/>
              </a:rPr>
              <a:t>END; </a:t>
            </a:r>
            <a:endParaRPr lang="en-US" sz="2400"/>
          </a:p>
        </p:txBody>
      </p:sp>
    </p:spTree>
    <p:extLst>
      <p:ext uri="{BB962C8B-B14F-4D97-AF65-F5344CB8AC3E}">
        <p14:creationId xmlns:p14="http://schemas.microsoft.com/office/powerpoint/2010/main" val="223005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302198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8.1/ HÀM (Function) </a:t>
            </a:r>
          </a:p>
        </p:txBody>
      </p:sp>
      <p:sp>
        <p:nvSpPr>
          <p:cNvPr id="6" name="Rectangle 5"/>
          <p:cNvSpPr/>
          <p:nvPr/>
        </p:nvSpPr>
        <p:spPr>
          <a:xfrm>
            <a:off x="511276" y="1330215"/>
            <a:ext cx="11184195" cy="4524315"/>
          </a:xfrm>
          <a:prstGeom prst="rect">
            <a:avLst/>
          </a:prstGeom>
        </p:spPr>
        <p:txBody>
          <a:bodyPr wrap="square">
            <a:spAutoFit/>
          </a:bodyPr>
          <a:lstStyle/>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Gọi hàm trong PL/SQL: </a:t>
            </a:r>
          </a:p>
          <a:p>
            <a:r>
              <a:rPr lang="en-US" sz="2400">
                <a:latin typeface="Times New Roman" panose="02020603050405020304" pitchFamily="18" charset="0"/>
                <a:cs typeface="Times New Roman" panose="02020603050405020304" pitchFamily="18" charset="0"/>
              </a:rPr>
              <a:t> Đầu tiên khai báo biến có kiểu dữ liệu trùng với kiểu dữ liệu trị trả về của một hàm. </a:t>
            </a:r>
          </a:p>
          <a:p>
            <a:r>
              <a:rPr lang="en-US" sz="2400">
                <a:latin typeface="Times New Roman" panose="02020603050405020304" pitchFamily="18" charset="0"/>
                <a:cs typeface="Times New Roman" panose="02020603050405020304" pitchFamily="18" charset="0"/>
              </a:rPr>
              <a:t>Thực hiện lệnh sau: </a:t>
            </a:r>
          </a:p>
          <a:p>
            <a:r>
              <a:rPr lang="en-US" sz="2400" b="1">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  Declare </a:t>
            </a:r>
          </a:p>
          <a:p>
            <a:r>
              <a:rPr lang="en-US" sz="2400">
                <a:latin typeface="Times New Roman" panose="02020603050405020304" pitchFamily="18" charset="0"/>
                <a:cs typeface="Times New Roman" panose="02020603050405020304" pitchFamily="18" charset="0"/>
              </a:rPr>
              <a:t>    x   CHAR(20);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x:=Hien_Thi_Ngay(3);  </a:t>
            </a:r>
          </a:p>
          <a:p>
            <a:r>
              <a:rPr lang="en-US" sz="2400">
                <a:latin typeface="Times New Roman" panose="02020603050405020304" pitchFamily="18" charset="0"/>
                <a:cs typeface="Times New Roman" panose="02020603050405020304" pitchFamily="18" charset="0"/>
              </a:rPr>
              <a:t>    /*Tổng quát:    biến:=Tên-hàm(danh sách đối số);*/ </a:t>
            </a:r>
          </a:p>
          <a:p>
            <a:r>
              <a:rPr lang="en-US"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END; </a:t>
            </a:r>
          </a:p>
          <a:p>
            <a:pPr marL="342900" indent="-342900">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Lệnh xóa hàm: </a:t>
            </a:r>
            <a:r>
              <a:rPr lang="en-US" sz="2400">
                <a:latin typeface="Times New Roman" panose="02020603050405020304" pitchFamily="18" charset="0"/>
                <a:cs typeface="Times New Roman" panose="02020603050405020304" pitchFamily="18" charset="0"/>
              </a:rPr>
              <a:t>        DROP FUNCTION  tên-hàm; </a:t>
            </a:r>
          </a:p>
        </p:txBody>
      </p:sp>
    </p:spTree>
    <p:extLst>
      <p:ext uri="{BB962C8B-B14F-4D97-AF65-F5344CB8AC3E}">
        <p14:creationId xmlns:p14="http://schemas.microsoft.com/office/powerpoint/2010/main" val="2059476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840659"/>
            <a:ext cx="407117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8.2/ Thủ tục (PROCEDURE) </a:t>
            </a:r>
          </a:p>
        </p:txBody>
      </p:sp>
      <p:sp>
        <p:nvSpPr>
          <p:cNvPr id="3" name="Rectangle 2"/>
          <p:cNvSpPr/>
          <p:nvPr/>
        </p:nvSpPr>
        <p:spPr>
          <a:xfrm>
            <a:off x="280219" y="1302324"/>
            <a:ext cx="10469148" cy="830997"/>
          </a:xfrm>
          <a:prstGeom prst="rect">
            <a:avLst/>
          </a:prstGeom>
        </p:spPr>
        <p:txBody>
          <a:bodyPr wrap="square">
            <a:spAutoFit/>
          </a:bodyPr>
          <a:lstStyle/>
          <a:p>
            <a:r>
              <a:rPr lang="en-US" sz="2400">
                <a:latin typeface="Times New Roman" panose="02020603050405020304" pitchFamily="18" charset="0"/>
                <a:cs typeface="Times New Roman" panose="02020603050405020304" pitchFamily="18" charset="0"/>
              </a:rPr>
              <a:t>Thủ tục là một chương trình con để thực hiện một hành động cụ thể nào đó. Hàm và thủ tục giống nhau, khác nhau ở chỗ hàm thì có mệnh đề RETURN. </a:t>
            </a:r>
          </a:p>
        </p:txBody>
      </p:sp>
      <p:sp>
        <p:nvSpPr>
          <p:cNvPr id="4" name="Rectangle 3"/>
          <p:cNvSpPr/>
          <p:nvPr/>
        </p:nvSpPr>
        <p:spPr>
          <a:xfrm>
            <a:off x="280219" y="2272212"/>
            <a:ext cx="10256483" cy="3046988"/>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Cú pháp: </a:t>
            </a:r>
          </a:p>
          <a:p>
            <a:r>
              <a:rPr lang="en-US" sz="2400">
                <a:latin typeface="Times New Roman" panose="02020603050405020304" pitchFamily="18" charset="0"/>
                <a:cs typeface="Times New Roman" panose="02020603050405020304" pitchFamily="18" charset="0"/>
              </a:rPr>
              <a:t>  CREATE [OR REPLACE] PROCEDURE  tên-thủ tục </a:t>
            </a:r>
          </a:p>
          <a:p>
            <a:r>
              <a:rPr lang="en-US" sz="2400">
                <a:latin typeface="Times New Roman" panose="02020603050405020304" pitchFamily="18" charset="0"/>
                <a:cs typeface="Times New Roman" panose="02020603050405020304" pitchFamily="18" charset="0"/>
              </a:rPr>
              <a:t>[(parameter1 [, parameter2,…])]  IS </a:t>
            </a:r>
          </a:p>
          <a:p>
            <a:r>
              <a:rPr lang="en-US" sz="2400">
                <a:latin typeface="Times New Roman" panose="02020603050405020304" pitchFamily="18" charset="0"/>
                <a:cs typeface="Times New Roman" panose="02020603050405020304" pitchFamily="18" charset="0"/>
              </a:rPr>
              <a:t>    [khai báo biến] </a:t>
            </a:r>
          </a:p>
          <a:p>
            <a:r>
              <a:rPr lang="en-US" sz="2400">
                <a:latin typeface="Times New Roman" panose="02020603050405020304" pitchFamily="18" charset="0"/>
                <a:cs typeface="Times New Roman" panose="02020603050405020304" pitchFamily="18" charset="0"/>
              </a:rPr>
              <a:t>  BEGIN </a:t>
            </a:r>
          </a:p>
          <a:p>
            <a:r>
              <a:rPr lang="en-US" sz="2400">
                <a:latin typeface="Times New Roman" panose="02020603050405020304" pitchFamily="18" charset="0"/>
                <a:cs typeface="Times New Roman" panose="02020603050405020304" pitchFamily="18" charset="0"/>
              </a:rPr>
              <a:t>    &lt;khối lệnh&gt;a </a:t>
            </a:r>
          </a:p>
          <a:p>
            <a:r>
              <a:rPr lang="en-US" sz="2400">
                <a:latin typeface="Times New Roman" panose="02020603050405020304" pitchFamily="18" charset="0"/>
                <a:cs typeface="Times New Roman" panose="02020603050405020304" pitchFamily="18" charset="0"/>
              </a:rPr>
              <a:t>  [EXCEPTION &lt;xử lý ngoại lệ&gt;] </a:t>
            </a:r>
          </a:p>
          <a:p>
            <a:r>
              <a:rPr lang="en-US" sz="2400">
                <a:latin typeface="Times New Roman" panose="02020603050405020304" pitchFamily="18" charset="0"/>
                <a:cs typeface="Times New Roman" panose="02020603050405020304" pitchFamily="18" charset="0"/>
              </a:rPr>
              <a:t>  END; /*kết thúc thủ tục*/ </a:t>
            </a:r>
          </a:p>
        </p:txBody>
      </p:sp>
    </p:spTree>
    <p:extLst>
      <p:ext uri="{BB962C8B-B14F-4D97-AF65-F5344CB8AC3E}">
        <p14:creationId xmlns:p14="http://schemas.microsoft.com/office/powerpoint/2010/main" val="1512647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699247"/>
          </a:xfrm>
        </p:spPr>
        <p:txBody>
          <a:bodyPr>
            <a:normAutofit/>
          </a:bodyPr>
          <a:lstStyle/>
          <a:p>
            <a:r>
              <a:rPr lang="en-US"/>
              <a:t>8/ HÀM, THỦ TỤC</a:t>
            </a:r>
            <a:endParaRPr lang="en-US" b="1"/>
          </a:p>
        </p:txBody>
      </p:sp>
      <p:sp>
        <p:nvSpPr>
          <p:cNvPr id="5" name="TextBox 4"/>
          <p:cNvSpPr txBox="1"/>
          <p:nvPr/>
        </p:nvSpPr>
        <p:spPr>
          <a:xfrm>
            <a:off x="280219" y="759933"/>
            <a:ext cx="4071179"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8.2/ Thủ tục (PROCEDURE) </a:t>
            </a:r>
          </a:p>
        </p:txBody>
      </p:sp>
      <p:sp>
        <p:nvSpPr>
          <p:cNvPr id="4" name="Rectangle 3"/>
          <p:cNvSpPr/>
          <p:nvPr/>
        </p:nvSpPr>
        <p:spPr>
          <a:xfrm>
            <a:off x="280219" y="1099405"/>
            <a:ext cx="12071215" cy="5786199"/>
          </a:xfrm>
          <a:prstGeom prst="rect">
            <a:avLst/>
          </a:prstGeom>
        </p:spPr>
        <p:txBody>
          <a:bodyPr wrap="square">
            <a:spAutoFit/>
          </a:bodyPr>
          <a:lstStyle/>
          <a:p>
            <a:r>
              <a:rPr lang="en-US" sz="1850" b="1">
                <a:latin typeface="Times New Roman" panose="02020603050405020304" pitchFamily="18" charset="0"/>
                <a:cs typeface="Times New Roman" panose="02020603050405020304" pitchFamily="18" charset="0"/>
              </a:rPr>
              <a:t>Ví dụ: Thủ tục thêm 1 bản ghi vào bảng EMP</a:t>
            </a:r>
          </a:p>
          <a:p>
            <a:r>
              <a:rPr lang="en-US" sz="1850">
                <a:latin typeface="Times New Roman" panose="02020603050405020304" pitchFamily="18" charset="0"/>
                <a:cs typeface="Times New Roman" panose="02020603050405020304" pitchFamily="18" charset="0"/>
              </a:rPr>
              <a:t>CREATE OR REPLACE Procedure Insert_EMP   (v_EMPNO in varchar2, v_ENAME in varchar2,</a:t>
            </a:r>
          </a:p>
          <a:p>
            <a:r>
              <a:rPr lang="en-US" sz="1850">
                <a:latin typeface="Times New Roman" panose="02020603050405020304" pitchFamily="18" charset="0"/>
                <a:cs typeface="Times New Roman" panose="02020603050405020304" pitchFamily="18" charset="0"/>
              </a:rPr>
              <a:t>v_HIREDATE in date, v_MGR in varchar2, v_SAL in varchar2)</a:t>
            </a:r>
          </a:p>
          <a:p>
            <a:r>
              <a:rPr lang="en-US" sz="1850">
                <a:latin typeface="Times New Roman" panose="02020603050405020304" pitchFamily="18" charset="0"/>
                <a:cs typeface="Times New Roman" panose="02020603050405020304" pitchFamily="18" charset="0"/>
              </a:rPr>
              <a:t>As</a:t>
            </a:r>
          </a:p>
          <a:p>
            <a:r>
              <a:rPr lang="en-US" sz="1850">
                <a:latin typeface="Times New Roman" panose="02020603050405020304" pitchFamily="18" charset="0"/>
                <a:cs typeface="Times New Roman" panose="02020603050405020304" pitchFamily="18" charset="0"/>
              </a:rPr>
              <a:t>         emp_cnt int;</a:t>
            </a:r>
          </a:p>
          <a:p>
            <a:r>
              <a:rPr lang="en-US" sz="1850">
                <a:latin typeface="Times New Roman" panose="02020603050405020304" pitchFamily="18" charset="0"/>
                <a:cs typeface="Times New Roman" panose="02020603050405020304" pitchFamily="18" charset="0"/>
              </a:rPr>
              <a:t>Begin</a:t>
            </a:r>
          </a:p>
          <a:p>
            <a:r>
              <a:rPr lang="en-US" sz="1850">
                <a:latin typeface="Times New Roman" panose="02020603050405020304" pitchFamily="18" charset="0"/>
                <a:cs typeface="Times New Roman" panose="02020603050405020304" pitchFamily="18" charset="0"/>
              </a:rPr>
              <a:t>        select count(*) into emp_cnt from EMP where EMPNO = v_EMPNO;</a:t>
            </a:r>
          </a:p>
          <a:p>
            <a:r>
              <a:rPr lang="en-US" sz="1850">
                <a:latin typeface="Times New Roman" panose="02020603050405020304" pitchFamily="18" charset="0"/>
                <a:cs typeface="Times New Roman" panose="02020603050405020304" pitchFamily="18" charset="0"/>
              </a:rPr>
              <a:t>        if ( emp_cnt=1) then</a:t>
            </a:r>
          </a:p>
          <a:p>
            <a:r>
              <a:rPr lang="en-US" sz="1850">
                <a:latin typeface="Times New Roman" panose="02020603050405020304" pitchFamily="18" charset="0"/>
                <a:cs typeface="Times New Roman" panose="02020603050405020304" pitchFamily="18" charset="0"/>
              </a:rPr>
              <a:t>                    DBMS_Output.Put_line('Trung khoa chinh');</a:t>
            </a:r>
            <a:r>
              <a:rPr lang="en-US" sz="1850" i="1">
                <a:latin typeface="Times New Roman" panose="02020603050405020304" pitchFamily="18" charset="0"/>
                <a:cs typeface="Times New Roman" panose="02020603050405020304" pitchFamily="18" charset="0"/>
              </a:rPr>
              <a:t>/*tru`ng khoa chinh */</a:t>
            </a:r>
            <a:endParaRPr lang="en-US" sz="1850">
              <a:latin typeface="Times New Roman" panose="02020603050405020304" pitchFamily="18" charset="0"/>
              <a:cs typeface="Times New Roman" panose="02020603050405020304" pitchFamily="18" charset="0"/>
            </a:endParaRPr>
          </a:p>
          <a:p>
            <a:r>
              <a:rPr lang="en-US" sz="1850">
                <a:latin typeface="Times New Roman" panose="02020603050405020304" pitchFamily="18" charset="0"/>
                <a:cs typeface="Times New Roman" panose="02020603050405020304" pitchFamily="18" charset="0"/>
              </a:rPr>
              <a:t>        else</a:t>
            </a:r>
          </a:p>
          <a:p>
            <a:r>
              <a:rPr lang="en-US" sz="1850">
                <a:latin typeface="Times New Roman" panose="02020603050405020304" pitchFamily="18" charset="0"/>
                <a:cs typeface="Times New Roman" panose="02020603050405020304" pitchFamily="18" charset="0"/>
              </a:rPr>
              <a:t>                     savepoint Point_1;</a:t>
            </a:r>
          </a:p>
          <a:p>
            <a:r>
              <a:rPr lang="en-US" sz="1850">
                <a:latin typeface="Times New Roman" panose="02020603050405020304" pitchFamily="18" charset="0"/>
                <a:cs typeface="Times New Roman" panose="02020603050405020304" pitchFamily="18" charset="0"/>
              </a:rPr>
              <a:t>                     insert into EMP (EMPNO, ENAME,HIREDATE, MGR, SAL) values (v_EMPNO,</a:t>
            </a:r>
          </a:p>
          <a:p>
            <a:r>
              <a:rPr lang="en-US" sz="1850">
                <a:latin typeface="Times New Roman" panose="02020603050405020304" pitchFamily="18" charset="0"/>
                <a:cs typeface="Times New Roman" panose="02020603050405020304" pitchFamily="18" charset="0"/>
              </a:rPr>
              <a:t>v_ENAME,v_HIREDATE,v_MGR, v_SAL) ;</a:t>
            </a:r>
          </a:p>
          <a:p>
            <a:r>
              <a:rPr lang="en-US" sz="1850">
                <a:latin typeface="Times New Roman" panose="02020603050405020304" pitchFamily="18" charset="0"/>
                <a:cs typeface="Times New Roman" panose="02020603050405020304" pitchFamily="18" charset="0"/>
              </a:rPr>
              <a:t>                     if SQL%ROWCOUNT = 0 then</a:t>
            </a:r>
          </a:p>
          <a:p>
            <a:r>
              <a:rPr lang="en-US" sz="1850">
                <a:latin typeface="Times New Roman" panose="02020603050405020304" pitchFamily="18" charset="0"/>
                <a:cs typeface="Times New Roman" panose="02020603050405020304" pitchFamily="18" charset="0"/>
              </a:rPr>
              <a:t>                            DBMS_Output.Put_line('Xay ra loi giao tac');  </a:t>
            </a:r>
            <a:r>
              <a:rPr lang="en-US" sz="1850" i="1">
                <a:latin typeface="Times New Roman" panose="02020603050405020304" pitchFamily="18" charset="0"/>
                <a:cs typeface="Times New Roman" panose="02020603050405020304" pitchFamily="18" charset="0"/>
              </a:rPr>
              <a:t>/*loi khac*/</a:t>
            </a:r>
            <a:endParaRPr lang="en-US" sz="1850">
              <a:latin typeface="Times New Roman" panose="02020603050405020304" pitchFamily="18" charset="0"/>
              <a:cs typeface="Times New Roman" panose="02020603050405020304" pitchFamily="18" charset="0"/>
            </a:endParaRPr>
          </a:p>
          <a:p>
            <a:r>
              <a:rPr lang="en-US" sz="1850">
                <a:latin typeface="Times New Roman" panose="02020603050405020304" pitchFamily="18" charset="0"/>
                <a:cs typeface="Times New Roman" panose="02020603050405020304" pitchFamily="18" charset="0"/>
              </a:rPr>
              <a:t>                            ROLLBACK to savepoint Point_1;</a:t>
            </a:r>
          </a:p>
          <a:p>
            <a:r>
              <a:rPr lang="en-US" sz="1850">
                <a:latin typeface="Times New Roman" panose="02020603050405020304" pitchFamily="18" charset="0"/>
                <a:cs typeface="Times New Roman" panose="02020603050405020304" pitchFamily="18" charset="0"/>
              </a:rPr>
              <a:t>                     end if;</a:t>
            </a:r>
          </a:p>
          <a:p>
            <a:r>
              <a:rPr lang="en-US" sz="1850">
                <a:latin typeface="Times New Roman" panose="02020603050405020304" pitchFamily="18" charset="0"/>
                <a:cs typeface="Times New Roman" panose="02020603050405020304" pitchFamily="18" charset="0"/>
              </a:rPr>
              <a:t>                     DBMS_Output.Put_line('Them nhan vien thanh cong') ;</a:t>
            </a:r>
          </a:p>
          <a:p>
            <a:r>
              <a:rPr lang="en-US" sz="1850">
                <a:latin typeface="Times New Roman" panose="02020603050405020304" pitchFamily="18" charset="0"/>
                <a:cs typeface="Times New Roman" panose="02020603050405020304" pitchFamily="18" charset="0"/>
              </a:rPr>
              <a:t>                     COMMIT ;</a:t>
            </a:r>
          </a:p>
          <a:p>
            <a:r>
              <a:rPr lang="en-US" sz="1850">
                <a:latin typeface="Times New Roman" panose="02020603050405020304" pitchFamily="18" charset="0"/>
                <a:cs typeface="Times New Roman" panose="02020603050405020304" pitchFamily="18" charset="0"/>
              </a:rPr>
              <a:t>        end if; End;</a:t>
            </a:r>
          </a:p>
        </p:txBody>
      </p:sp>
    </p:spTree>
    <p:extLst>
      <p:ext uri="{BB962C8B-B14F-4D97-AF65-F5344CB8AC3E}">
        <p14:creationId xmlns:p14="http://schemas.microsoft.com/office/powerpoint/2010/main" val="218885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9" y="0"/>
            <a:ext cx="10749367" cy="699247"/>
          </a:xfrm>
        </p:spPr>
        <p:txBody>
          <a:bodyPr>
            <a:normAutofit/>
          </a:bodyPr>
          <a:lstStyle/>
          <a:p>
            <a:pPr algn="ctr"/>
            <a:r>
              <a:rPr lang="en-US"/>
              <a:t>BÀI TẬP</a:t>
            </a:r>
            <a:endParaRPr lang="en-US" b="1"/>
          </a:p>
        </p:txBody>
      </p:sp>
      <p:sp>
        <p:nvSpPr>
          <p:cNvPr id="3" name="Rectangle 2"/>
          <p:cNvSpPr/>
          <p:nvPr/>
        </p:nvSpPr>
        <p:spPr>
          <a:xfrm>
            <a:off x="325209" y="1173203"/>
            <a:ext cx="10972800" cy="3785652"/>
          </a:xfrm>
          <a:prstGeom prst="rect">
            <a:avLst/>
          </a:prstGeom>
        </p:spPr>
        <p:txBody>
          <a:bodyPr wrap="square">
            <a:spAutoFit/>
          </a:bodyPr>
          <a:lstStyle/>
          <a:p>
            <a:pPr marL="342900" indent="-342900">
              <a:buFont typeface="+mj-lt"/>
              <a:buAutoNum type="arabicPeriod"/>
            </a:pPr>
            <a:r>
              <a:rPr lang="en-US" sz="2400">
                <a:latin typeface="Times New Roman" panose="02020603050405020304" pitchFamily="18" charset="0"/>
                <a:cs typeface="Times New Roman" panose="02020603050405020304" pitchFamily="18" charset="0"/>
              </a:rPr>
              <a:t>Viết thủ tục giải phương trình bậc 2.</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Viết thủ tục liệt kê các nhân viên vào làm việc tính từ ngày truyền vào từ tham số.</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Liệt   kê   các   cột  ENAME,  HIREDATE,  SAL  Với   điều   kiện  EMPNO  bằng   giá   trị   biến  </a:t>
            </a:r>
          </a:p>
          <a:p>
            <a:r>
              <a:rPr lang="en-US" sz="2400">
                <a:latin typeface="Times New Roman" panose="02020603050405020304" pitchFamily="18" charset="0"/>
                <a:cs typeface="Times New Roman" panose="02020603050405020304" pitchFamily="18" charset="0"/>
              </a:rPr>
              <a:t>&amp;EMPLOYEE_NO được đưa vào, sau đó kiểm tra: </a:t>
            </a:r>
          </a:p>
          <a:p>
            <a:pPr marL="342900" indent="-342900">
              <a:buFont typeface="+mj-lt"/>
              <a:buAutoNum type="alphaLcParenR"/>
            </a:pPr>
            <a:r>
              <a:rPr lang="en-US" sz="2400">
                <a:latin typeface="Times New Roman" panose="02020603050405020304" pitchFamily="18" charset="0"/>
                <a:cs typeface="Times New Roman" panose="02020603050405020304" pitchFamily="18" charset="0"/>
              </a:rPr>
              <a:t>Có phải mức lương lớn hơn 1200 </a:t>
            </a:r>
          </a:p>
          <a:p>
            <a:pPr marL="342900" indent="-342900">
              <a:buFont typeface="+mj-lt"/>
              <a:buAutoNum type="alphaLcParenR"/>
            </a:pPr>
            <a:r>
              <a:rPr lang="en-US" sz="2400">
                <a:latin typeface="Times New Roman" panose="02020603050405020304" pitchFamily="18" charset="0"/>
                <a:cs typeface="Times New Roman" panose="02020603050405020304" pitchFamily="18" charset="0"/>
              </a:rPr>
              <a:t>Tên nhân viên có phải có chứa chữ T </a:t>
            </a:r>
          </a:p>
          <a:p>
            <a:pPr marL="342900" indent="-342900">
              <a:buFont typeface="+mj-lt"/>
              <a:buAutoNum type="alphaLcParenR"/>
            </a:pPr>
            <a:r>
              <a:rPr lang="en-US" sz="2400">
                <a:latin typeface="Times New Roman" panose="02020603050405020304" pitchFamily="18" charset="0"/>
                <a:cs typeface="Times New Roman" panose="02020603050405020304" pitchFamily="18" charset="0"/>
              </a:rPr>
              <a:t>ngày gia nhập cơ quan có phải là tháng 10 (DEC) </a:t>
            </a:r>
          </a:p>
          <a:p>
            <a:r>
              <a:rPr lang="en-US" sz="2400">
                <a:latin typeface="Times New Roman" panose="02020603050405020304" pitchFamily="18" charset="0"/>
                <a:cs typeface="Times New Roman" panose="02020603050405020304" pitchFamily="18" charset="0"/>
              </a:rPr>
              <a:t>Hiển thị các kết quả lên màn hình.</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4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2/ CẤU TRÚC PL/SQL </a:t>
            </a:r>
          </a:p>
        </p:txBody>
      </p:sp>
      <p:sp>
        <p:nvSpPr>
          <p:cNvPr id="2" name="Rectangle 1"/>
          <p:cNvSpPr/>
          <p:nvPr/>
        </p:nvSpPr>
        <p:spPr>
          <a:xfrm>
            <a:off x="1973943" y="1601867"/>
            <a:ext cx="8316685" cy="3711785"/>
          </a:xfrm>
          <a:prstGeom prst="rect">
            <a:avLst/>
          </a:prstGeom>
        </p:spPr>
        <p:txBody>
          <a:bodyPr wrap="square">
            <a:spAutoFit/>
          </a:bodyPr>
          <a:lstStyle/>
          <a:p>
            <a:pPr>
              <a:lnSpc>
                <a:spcPct val="120000"/>
              </a:lnSpc>
              <a:spcAft>
                <a:spcPts val="0"/>
              </a:spcAft>
            </a:pPr>
            <a:r>
              <a:rPr lang="en-US" sz="2800" dirty="0">
                <a:latin typeface="Times New Roman" panose="02020603050405020304" pitchFamily="18" charset="0"/>
                <a:ea typeface="Arial" panose="020B0604020202020204" pitchFamily="34" charset="0"/>
                <a:cs typeface="Times New Roman" panose="02020603050405020304" pitchFamily="18" charset="0"/>
              </a:rPr>
              <a:t>Ví dụ: In ra </a:t>
            </a:r>
            <a:r>
              <a:rPr lang="en-US" sz="2800" dirty="0" err="1">
                <a:latin typeface="Times New Roman" panose="02020603050405020304" pitchFamily="18" charset="0"/>
                <a:ea typeface="Arial" panose="020B0604020202020204" pitchFamily="34" charset="0"/>
                <a:cs typeface="Times New Roman" panose="02020603050405020304" pitchFamily="18" charset="0"/>
              </a:rPr>
              <a:t>màn</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hình</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dòng</a:t>
            </a:r>
            <a:r>
              <a:rPr lang="en-US" sz="2800" dirty="0">
                <a:latin typeface="Times New Roman" panose="02020603050405020304" pitchFamily="18" charset="0"/>
                <a:ea typeface="Arial" panose="020B0604020202020204" pitchFamily="34" charset="0"/>
                <a:cs typeface="Times New Roman" panose="02020603050405020304" pitchFamily="18" charset="0"/>
              </a:rPr>
              <a:t> </a:t>
            </a:r>
            <a:r>
              <a:rPr lang="en-US" sz="2800" dirty="0" err="1">
                <a:latin typeface="Times New Roman" panose="02020603050405020304" pitchFamily="18" charset="0"/>
                <a:ea typeface="Arial" panose="020B0604020202020204" pitchFamily="34" charset="0"/>
                <a:cs typeface="Times New Roman" panose="02020603050405020304" pitchFamily="18" charset="0"/>
              </a:rPr>
              <a:t>chư</a:t>
            </a:r>
            <a:r>
              <a:rPr lang="en-US" sz="2800" dirty="0">
                <a:latin typeface="Times New Roman" panose="02020603050405020304" pitchFamily="18" charset="0"/>
                <a:ea typeface="Arial" panose="020B0604020202020204" pitchFamily="34" charset="0"/>
                <a:cs typeface="Times New Roman" panose="02020603050405020304" pitchFamily="18" charset="0"/>
              </a:rPr>
              <a:t>̃ “Hello, World!”</a:t>
            </a: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message </a:t>
            </a: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varchar2</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800" dirty="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20</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800" dirty="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'Hello, World!'</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800" dirty="0" err="1">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dbms_output.put_line</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(message);</a:t>
            </a:r>
            <a:endParaRPr lang="en-US" sz="2800" dirty="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800" dirty="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sz="2800" dirty="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97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522515" y="912228"/>
            <a:ext cx="11030856" cy="1938992"/>
          </a:xfrm>
          <a:prstGeom prst="rect">
            <a:avLst/>
          </a:prstGeom>
        </p:spPr>
        <p:txBody>
          <a:bodyPr wrap="square">
            <a:spAutoFit/>
          </a:bodyPr>
          <a:lstStyle/>
          <a:p>
            <a:pPr marL="342900" indent="-342900">
              <a:buFont typeface="Wingdings" panose="05000000000000000000" pitchFamily="2" charset="2"/>
              <a:buChar char="v"/>
            </a:pPr>
            <a:r>
              <a:rPr lang="en-US" sz="2400" u="sng">
                <a:latin typeface="Times New Roman" panose="02020603050405020304" pitchFamily="18" charset="0"/>
                <a:cs typeface="Times New Roman" panose="02020603050405020304" pitchFamily="18" charset="0"/>
              </a:rPr>
              <a:t> </a:t>
            </a:r>
            <a:r>
              <a:rPr lang="en-US" sz="2400" b="1" u="sng">
                <a:latin typeface="Times New Roman" panose="02020603050405020304" pitchFamily="18" charset="0"/>
                <a:cs typeface="Times New Roman" panose="02020603050405020304" pitchFamily="18" charset="0"/>
              </a:rPr>
              <a:t>Khai báo biến:</a:t>
            </a:r>
          </a:p>
          <a:p>
            <a:r>
              <a:rPr lang="en-US" sz="2400">
                <a:latin typeface="Times New Roman" panose="02020603050405020304" pitchFamily="18" charset="0"/>
                <a:cs typeface="Times New Roman" panose="02020603050405020304" pitchFamily="18" charset="0"/>
              </a:rPr>
              <a:t>    mucluong NUMBER(5);   </a:t>
            </a:r>
          </a:p>
          <a:p>
            <a:pPr marL="342900" indent="-342900">
              <a:buFont typeface="Wingdings" panose="05000000000000000000" pitchFamily="2" charset="2"/>
              <a:buChar char="v"/>
            </a:pPr>
            <a:r>
              <a:rPr lang="en-US" sz="2400" b="1" u="sng">
                <a:latin typeface="Times New Roman" panose="02020603050405020304" pitchFamily="18" charset="0"/>
                <a:cs typeface="Times New Roman" panose="02020603050405020304" pitchFamily="18" charset="0"/>
              </a:rPr>
              <a:t>Khai báo hằng:</a:t>
            </a:r>
          </a:p>
          <a:p>
            <a:r>
              <a:rPr lang="en-US" sz="2400">
                <a:latin typeface="Times New Roman" panose="02020603050405020304" pitchFamily="18" charset="0"/>
                <a:cs typeface="Times New Roman" panose="02020603050405020304" pitchFamily="18" charset="0"/>
              </a:rPr>
              <a:t>    heso CONSTANT NUMBER(3,2) := 1.86;   </a:t>
            </a:r>
          </a:p>
          <a:p>
            <a:r>
              <a:rPr lang="en-US" sz="2400" b="1">
                <a:latin typeface="Times New Roman" panose="02020603050405020304" pitchFamily="18" charset="0"/>
                <a:cs typeface="Times New Roman" panose="02020603050405020304" pitchFamily="18" charset="0"/>
              </a:rPr>
              <a:t>Ghi chú:</a:t>
            </a:r>
            <a:r>
              <a:rPr lang="en-US" sz="2400">
                <a:latin typeface="Times New Roman" panose="02020603050405020304" pitchFamily="18" charset="0"/>
                <a:cs typeface="Times New Roman" panose="02020603050405020304" pitchFamily="18" charset="0"/>
              </a:rPr>
              <a:t> Ký hiệu </a:t>
            </a:r>
            <a:r>
              <a:rPr lang="en-US" sz="2400" b="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được sử dụng như là toán tử gán.</a:t>
            </a:r>
          </a:p>
        </p:txBody>
      </p:sp>
      <p:sp>
        <p:nvSpPr>
          <p:cNvPr id="2" name="Rectangle 1"/>
          <p:cNvSpPr/>
          <p:nvPr/>
        </p:nvSpPr>
        <p:spPr>
          <a:xfrm>
            <a:off x="522514" y="3052248"/>
            <a:ext cx="10907485" cy="2677656"/>
          </a:xfrm>
          <a:prstGeom prst="rect">
            <a:avLst/>
          </a:prstGeom>
        </p:spPr>
        <p:txBody>
          <a:bodyPr wrap="square">
            <a:spAutoFit/>
          </a:bodyPr>
          <a:lstStyle/>
          <a:p>
            <a:pPr marL="285750" indent="-285750">
              <a:buFont typeface="Wingdings" panose="05000000000000000000" pitchFamily="2" charset="2"/>
              <a:buChar char="v"/>
            </a:pPr>
            <a:r>
              <a:rPr lang="en-US" sz="2400" b="1" u="sng">
                <a:latin typeface="Times New Roman" panose="02020603050405020304" pitchFamily="18" charset="0"/>
                <a:cs typeface="Times New Roman" panose="02020603050405020304" pitchFamily="18" charset="0"/>
              </a:rPr>
              <a:t> Gán biến và biểu thức:</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biến := biểu thức;    </a:t>
            </a:r>
          </a:p>
          <a:p>
            <a:r>
              <a:rPr lang="en-US" sz="2400">
                <a:latin typeface="Times New Roman" panose="02020603050405020304" pitchFamily="18" charset="0"/>
                <a:cs typeface="Times New Roman" panose="02020603050405020304" pitchFamily="18" charset="0"/>
              </a:rPr>
              <a:t>Ví dụ:     </a:t>
            </a:r>
          </a:p>
          <a:p>
            <a:r>
              <a:rPr lang="en-US" sz="2400">
                <a:latin typeface="Times New Roman" panose="02020603050405020304" pitchFamily="18" charset="0"/>
                <a:cs typeface="Times New Roman" panose="02020603050405020304" pitchFamily="18" charset="0"/>
              </a:rPr>
              <a:t>x:=UPPER('Nguyen');    y:=100;    mucluong:= mucluong + mucluong*10/100;   </a:t>
            </a:r>
          </a:p>
          <a:p>
            <a:r>
              <a:rPr lang="en-US" sz="2400">
                <a:latin typeface="Times New Roman" panose="02020603050405020304" pitchFamily="18" charset="0"/>
                <a:cs typeface="Times New Roman" panose="02020603050405020304" pitchFamily="18" charset="0"/>
              </a:rPr>
              <a:t>Ví dụ:     kq BOOLEAN;    kq:= mucluong&gt;3500000; </a:t>
            </a:r>
          </a:p>
          <a:p>
            <a:r>
              <a:rPr lang="en-US" sz="2400" b="1">
                <a:latin typeface="Times New Roman" panose="02020603050405020304" pitchFamily="18" charset="0"/>
                <a:cs typeface="Times New Roman" panose="02020603050405020304" pitchFamily="18" charset="0"/>
              </a:rPr>
              <a:t>Độ ưu tiên của toán tử:</a:t>
            </a:r>
            <a:r>
              <a:rPr lang="en-US" sz="2400">
                <a:latin typeface="Times New Roman" panose="02020603050405020304" pitchFamily="18" charset="0"/>
                <a:cs typeface="Times New Roman" panose="02020603050405020304" pitchFamily="18" charset="0"/>
              </a:rPr>
              <a:t> ** (phép lũy thừa), NOT, *, /, +, -, || (phép nối chuỗi), =, !=, &lt;&gt;, &lt;=, &gt;=, IS NULL, LIKE, BETWEEN, IN, AND, OR. </a:t>
            </a:r>
          </a:p>
        </p:txBody>
      </p:sp>
    </p:spTree>
    <p:extLst>
      <p:ext uri="{BB962C8B-B14F-4D97-AF65-F5344CB8AC3E}">
        <p14:creationId xmlns:p14="http://schemas.microsoft.com/office/powerpoint/2010/main" val="390025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pPr marL="571500" indent="-571500">
              <a:buFont typeface="Wingdings" panose="05000000000000000000" pitchFamily="2" charset="2"/>
              <a:buChar char="v"/>
            </a:pPr>
            <a:r>
              <a:rPr lang="en-US" b="1"/>
              <a:t> XUẤT/NHẬP TRONG PL/SQL</a:t>
            </a:r>
          </a:p>
        </p:txBody>
      </p:sp>
      <p:sp>
        <p:nvSpPr>
          <p:cNvPr id="5" name="Rectangle 4"/>
          <p:cNvSpPr/>
          <p:nvPr/>
        </p:nvSpPr>
        <p:spPr>
          <a:xfrm>
            <a:off x="436497" y="872565"/>
            <a:ext cx="11495314" cy="3970318"/>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LỆNH XUẤT MỘT NỘI DUNG LÊN MÀN HÌNH: </a:t>
            </a:r>
          </a:p>
          <a:p>
            <a:pPr>
              <a:lnSpc>
                <a:spcPct val="150000"/>
              </a:lnSpc>
            </a:pPr>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DBMS_OUTPUT.PUT_LINE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p>
          <a:p>
            <a:pPr>
              <a:lnSpc>
                <a:spcPct val="150000"/>
              </a:lnSpc>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r>
              <a:rPr lang="en-US" sz="2400" dirty="0"/>
              <a:t>declare</a:t>
            </a:r>
          </a:p>
          <a:p>
            <a:r>
              <a:rPr lang="en-US" sz="2400" dirty="0"/>
              <a:t>x number(6) := 25;</a:t>
            </a:r>
          </a:p>
          <a:p>
            <a:r>
              <a:rPr lang="en-US" sz="2400" dirty="0"/>
              <a:t>begin</a:t>
            </a:r>
          </a:p>
          <a:p>
            <a:r>
              <a:rPr lang="en-US" sz="2400" dirty="0" err="1"/>
              <a:t>dbms_output.put_line</a:t>
            </a:r>
            <a:r>
              <a:rPr lang="en-US" sz="2400" dirty="0"/>
              <a:t>('Gia tri x la: ' || x);</a:t>
            </a:r>
          </a:p>
          <a:p>
            <a:r>
              <a:rPr lang="en-US" sz="2400" dirty="0"/>
              <a:t>end;</a:t>
            </a:r>
          </a:p>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Gia tri x la: 25</a:t>
            </a:r>
          </a:p>
        </p:txBody>
      </p:sp>
    </p:spTree>
    <p:extLst>
      <p:ext uri="{BB962C8B-B14F-4D97-AF65-F5344CB8AC3E}">
        <p14:creationId xmlns:p14="http://schemas.microsoft.com/office/powerpoint/2010/main" val="97763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normAutofit/>
          </a:bodyPr>
          <a:lstStyle/>
          <a:p>
            <a:pPr marL="571500" indent="-571500">
              <a:buFont typeface="Wingdings" panose="05000000000000000000" pitchFamily="2" charset="2"/>
              <a:buChar char="v"/>
            </a:pPr>
            <a:r>
              <a:rPr lang="en-US" b="1"/>
              <a:t>XUẤT/NHẬP TRONG PL/SQL</a:t>
            </a:r>
          </a:p>
        </p:txBody>
      </p:sp>
      <p:sp>
        <p:nvSpPr>
          <p:cNvPr id="5" name="Rectangle 4"/>
          <p:cNvSpPr/>
          <p:nvPr/>
        </p:nvSpPr>
        <p:spPr>
          <a:xfrm>
            <a:off x="436497" y="872565"/>
            <a:ext cx="11495314" cy="4524315"/>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LỆNH NHẬP MỘT GIÁ TRỊ CHO 1 BIẾN</a:t>
            </a:r>
          </a:p>
          <a:p>
            <a:pPr>
              <a:lnSpc>
                <a:spcPct val="150000"/>
              </a:lnSpc>
            </a:pPr>
            <a:r>
              <a:rPr lang="vi-VN" sz="2400" b="1" dirty="0">
                <a:latin typeface="Times New Roman" panose="02020603050405020304" pitchFamily="18" charset="0"/>
                <a:cs typeface="Times New Roman" panose="02020603050405020304" pitchFamily="18" charset="0"/>
              </a:rPr>
              <a:t>Biến thay thế &amp;: </a:t>
            </a:r>
            <a:r>
              <a:rPr lang="vi-VN" sz="2400" dirty="0">
                <a:latin typeface="Times New Roman" panose="02020603050405020304" pitchFamily="18" charset="0"/>
                <a:cs typeface="Times New Roman" panose="02020603050405020304" pitchFamily="18" charset="0"/>
              </a:rPr>
              <a:t>dấu &amp; đặt trước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biến. Biến được nhập giá</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trị lúc thực thi câu SQL.</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b="1" dirty="0">
                <a:latin typeface="Times New Roman" panose="02020603050405020304" pitchFamily="18" charset="0"/>
                <a:cs typeface="Times New Roman" panose="02020603050405020304" pitchFamily="18" charset="0"/>
              </a:rPr>
              <a:t>Lưu ý:</a:t>
            </a:r>
            <a:r>
              <a:rPr lang="vi-VN" sz="2400" dirty="0">
                <a:latin typeface="Times New Roman" panose="02020603050405020304" pitchFamily="18" charset="0"/>
                <a:cs typeface="Times New Roman" panose="02020603050405020304" pitchFamily="18" charset="0"/>
              </a:rPr>
              <a:t> biến kiểu chuỗi, kiểu ngày đặt trong cặp 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a:t>
            </a:r>
          </a:p>
          <a:p>
            <a:r>
              <a:rPr lang="en-US" sz="2400" dirty="0"/>
              <a:t>DECLARE</a:t>
            </a:r>
          </a:p>
          <a:p>
            <a:r>
              <a:rPr lang="en-US" sz="2400" dirty="0"/>
              <a:t>  x number;</a:t>
            </a:r>
          </a:p>
          <a:p>
            <a:r>
              <a:rPr lang="en-US" sz="2400" dirty="0"/>
              <a:t>BEGIN</a:t>
            </a:r>
          </a:p>
          <a:p>
            <a:r>
              <a:rPr lang="en-US" sz="2400" dirty="0"/>
              <a:t>  x := &amp;x;</a:t>
            </a:r>
          </a:p>
          <a:p>
            <a:r>
              <a:rPr lang="en-US" sz="2400" dirty="0"/>
              <a:t>  </a:t>
            </a:r>
            <a:r>
              <a:rPr lang="en-US" sz="2400" dirty="0" err="1"/>
              <a:t>dbms_output.put_line</a:t>
            </a:r>
            <a:r>
              <a:rPr lang="en-US" sz="2400" dirty="0"/>
              <a:t>('Gia tri x = ' || x);</a:t>
            </a:r>
          </a:p>
          <a:p>
            <a:r>
              <a:rPr lang="en-US" sz="2400" dirty="0"/>
              <a:t>END;</a:t>
            </a:r>
          </a:p>
        </p:txBody>
      </p:sp>
    </p:spTree>
    <p:extLst>
      <p:ext uri="{BB962C8B-B14F-4D97-AF65-F5344CB8AC3E}">
        <p14:creationId xmlns:p14="http://schemas.microsoft.com/office/powerpoint/2010/main" val="336665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4" name="Rectangle 3"/>
          <p:cNvSpPr/>
          <p:nvPr/>
        </p:nvSpPr>
        <p:spPr>
          <a:xfrm>
            <a:off x="812799" y="967528"/>
            <a:ext cx="10624457" cy="5391412"/>
          </a:xfrm>
          <a:prstGeom prst="rect">
            <a:avLst/>
          </a:prstGeom>
        </p:spPr>
        <p:txBody>
          <a:bodyPr wrap="square">
            <a:spAutoFit/>
          </a:bodyPr>
          <a:lstStyle/>
          <a:p>
            <a:pPr marL="57150">
              <a:lnSpc>
                <a:spcPct val="120000"/>
              </a:lnSpc>
              <a:spcAft>
                <a:spcPts val="0"/>
              </a:spcAft>
            </a:pPr>
            <a:r>
              <a:rPr lang="vi-VN" sz="2400">
                <a:latin typeface="Times New Roman" panose="02020603050405020304" pitchFamily="18" charset="0"/>
                <a:ea typeface="Arial" panose="020B0604020202020204" pitchFamily="34" charset="0"/>
                <a:cs typeface="Times New Roman" panose="02020603050405020304" pitchFamily="18" charset="0"/>
              </a:rPr>
              <a:t>VD:</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DECLARE</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b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20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c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integer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f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real</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BEGIN</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c := a + b;</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'Value of c: '</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c);</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f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70.0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dbms_output.put_line(</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'Value of f: '</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f);</a:t>
            </a:r>
            <a:endParaRPr lang="en-US" sz="24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spcAft>
                <a:spcPts val="0"/>
              </a:spcAft>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END</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5810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749367" cy="711200"/>
          </a:xfrm>
        </p:spPr>
        <p:txBody>
          <a:bodyPr/>
          <a:lstStyle/>
          <a:p>
            <a:r>
              <a:rPr lang="en-US" b="1"/>
              <a:t>3/ KHAI BÁO BIẾN VÀ HẰNG </a:t>
            </a:r>
          </a:p>
        </p:txBody>
      </p:sp>
      <p:sp>
        <p:nvSpPr>
          <p:cNvPr id="5" name="Rectangle 4"/>
          <p:cNvSpPr/>
          <p:nvPr/>
        </p:nvSpPr>
        <p:spPr>
          <a:xfrm>
            <a:off x="449944" y="711200"/>
            <a:ext cx="11495314" cy="5078313"/>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(Các thuộc tính %TYPE và %ROWTYPE)</a:t>
            </a:r>
          </a:p>
          <a:p>
            <a:pPr marL="855663" indent="-284163">
              <a:lnSpc>
                <a:spcPct val="150000"/>
              </a:lnSpc>
              <a:buFont typeface="Courier New" panose="02070309020205020404" pitchFamily="49" charset="0"/>
              <a:buChar char="o"/>
            </a:pPr>
            <a:r>
              <a:rPr lang="en-US" sz="2400" b="1">
                <a:latin typeface="Times New Roman" panose="02020603050405020304" pitchFamily="18" charset="0"/>
                <a:cs typeface="Times New Roman" panose="02020603050405020304" pitchFamily="18" charset="0"/>
              </a:rPr>
              <a:t>Thuộc tính %TYPE</a:t>
            </a:r>
          </a:p>
          <a:p>
            <a:pPr>
              <a:lnSpc>
                <a:spcPct val="150000"/>
              </a:lnSpc>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Dùng để khai báo một biến mà nó tham chiếu đến một cột trong cơ sở dữ liệu. (có cấu trúc như một cột trong Table).</a:t>
            </a:r>
            <a:endParaRPr lang="en-US" sz="2400">
              <a:latin typeface="Times New Roman" panose="02020603050405020304" pitchFamily="18" charset="0"/>
              <a:cs typeface="Times New Roman" panose="02020603050405020304" pitchFamily="18" charset="0"/>
            </a:endParaRPr>
          </a:p>
          <a:p>
            <a:pPr>
              <a:lnSpc>
                <a:spcPct val="150000"/>
              </a:lnSpc>
            </a:pPr>
            <a:r>
              <a:rPr lang="en-US" sz="2400" b="1">
                <a:latin typeface="Times New Roman" panose="02020603050405020304" pitchFamily="18" charset="0"/>
                <a:cs typeface="Times New Roman" panose="02020603050405020304" pitchFamily="18" charset="0"/>
              </a:rPr>
              <a:t> Ví dụ:</a:t>
            </a:r>
            <a:r>
              <a:rPr lang="en-US" sz="2400">
                <a:latin typeface="Times New Roman" panose="02020603050405020304" pitchFamily="18" charset="0"/>
                <a:cs typeface="Times New Roman" panose="02020603050405020304" pitchFamily="18" charset="0"/>
              </a:rPr>
              <a:t> khai báo biến v_Manv có cùng kiểu dữ liệu với cột Manv trong bảng NHANVIEN </a:t>
            </a:r>
          </a:p>
          <a:p>
            <a:pPr>
              <a:lnSpc>
                <a:spcPct val="150000"/>
              </a:lnSpc>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v_Manv NHANVIEN.Manv%TYPE;</a:t>
            </a:r>
          </a:p>
          <a:p>
            <a:pPr>
              <a:lnSpc>
                <a:spcPct val="150000"/>
              </a:lnSpc>
            </a:pPr>
            <a:r>
              <a:rPr lang="vi-VN" sz="2400" b="1">
                <a:latin typeface="Times New Roman" panose="02020603050405020304" pitchFamily="18" charset="0"/>
                <a:cs typeface="Times New Roman" panose="02020603050405020304" pitchFamily="18" charset="0"/>
              </a:rPr>
              <a:t>Khai báo có điểm thuận lợi là:</a:t>
            </a:r>
            <a:r>
              <a:rPr lang="vi-VN" sz="2400">
                <a:latin typeface="Times New Roman" panose="02020603050405020304" pitchFamily="18" charset="0"/>
                <a:cs typeface="Times New Roman" panose="02020603050405020304" pitchFamily="18" charset="0"/>
              </a:rPr>
              <a:t> kiểu dữ liệu chính xác của biến v_Manv không cần được biết, nếu định nghĩa của cột Manv trong bảng NHANVIEN bị thay đổi thì kiểu dữ liệu của biến v_Manv thay đổi tương ứng.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53147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1828</TotalTime>
  <Words>3863</Words>
  <Application>Microsoft Office PowerPoint</Application>
  <PresentationFormat>Widescreen</PresentationFormat>
  <Paragraphs>464</Paragraphs>
  <Slides>37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MS Mincho</vt:lpstr>
      <vt:lpstr>Arial</vt:lpstr>
      <vt:lpstr>Calibri</vt:lpstr>
      <vt:lpstr>Courier New</vt:lpstr>
      <vt:lpstr>Segoe UI</vt:lpstr>
      <vt:lpstr>Segoe UI Light</vt:lpstr>
      <vt:lpstr>Times New Roman</vt:lpstr>
      <vt:lpstr>Wingdings</vt:lpstr>
      <vt:lpstr>WelcomeDoc</vt:lpstr>
      <vt:lpstr>PowerPoint Presentation</vt:lpstr>
      <vt:lpstr>1/ GIỚI THIỆU PL/SQL</vt:lpstr>
      <vt:lpstr>2/ CẤU TRÚC PL/SQL </vt:lpstr>
      <vt:lpstr>2/ CẤU TRÚC PL/SQL </vt:lpstr>
      <vt:lpstr>3/ KHAI BÁO BIẾN VÀ HẰNG </vt:lpstr>
      <vt:lpstr> XUẤT/NHẬP TRONG PL/SQL</vt:lpstr>
      <vt:lpstr>XUẤT/NHẬP TRONG PL/SQL</vt:lpstr>
      <vt:lpstr>3/ KHAI BÁO BIẾN VÀ HẰNG </vt:lpstr>
      <vt:lpstr>3/ KHAI BÁO BIẾN VÀ HẰNG </vt:lpstr>
      <vt:lpstr>3/ KHAI BÁO BIẾN VÀ HẰNG </vt:lpstr>
      <vt:lpstr>Gán giá trị trả về của câu lệnh truy vấn cho các biến:</vt:lpstr>
      <vt:lpstr>5/ CÁC CẤU TRÚC ĐIỀU KHIỂN PL/SQL </vt:lpstr>
      <vt:lpstr>5/ CÁC CẤU TRÚC ĐIỀU KHIỂN PL/SQL </vt:lpstr>
      <vt:lpstr>5/ CÁC CẤU TRÚC ĐIỀU KHIỂN PL/SQL </vt:lpstr>
      <vt:lpstr>5/ CÁC CẤU TRÚC ĐIỀU KHIỂN PL/SQL </vt:lpstr>
      <vt:lpstr>5/ CÁC CẤU TRÚC ĐIỀU KHIỂN PL/SQL </vt:lpstr>
      <vt:lpstr>5/ CÁC CẤU TRÚC ĐIỀU KHIỂN PL/SQL </vt:lpstr>
      <vt:lpstr>6/ XỬ LÝ CÁC NGOẠI LỆ (EXCEPTION) </vt:lpstr>
      <vt:lpstr>6/ XỬ LÝ CÁC NGOẠI LỆ (EXCEPTION) </vt:lpstr>
      <vt:lpstr>6/ XỬ LÝ CÁC NGOẠI LỆ (EXCEPTION)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7/ CON TRỎ (CURSOR) </vt:lpstr>
      <vt:lpstr>8/ HÀM, THỦ TỤC</vt:lpstr>
      <vt:lpstr>8/ HÀM, THỦ TỤC</vt:lpstr>
      <vt:lpstr>8/ HÀM, THỦ TỤC</vt:lpstr>
      <vt:lpstr>8/ HÀM, THỦ TỤC</vt:lpstr>
      <vt:lpstr>8/ HÀM, THỦ TỤC</vt:lpstr>
      <vt:lpstr>8/ HÀM, THỦ TỤC</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88</cp:revision>
  <dcterms:created xsi:type="dcterms:W3CDTF">2014-12-14T08:16:33Z</dcterms:created>
  <dcterms:modified xsi:type="dcterms:W3CDTF">2018-11-09T10:00:15Z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