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8" r:id="rId3"/>
    <p:sldId id="259" r:id="rId4"/>
    <p:sldId id="281" r:id="rId5"/>
    <p:sldId id="283" r:id="rId6"/>
    <p:sldId id="284" r:id="rId7"/>
    <p:sldId id="285" r:id="rId8"/>
    <p:sldId id="282" r:id="rId9"/>
    <p:sldId id="286" r:id="rId10"/>
    <p:sldId id="287" r:id="rId11"/>
    <p:sldId id="288" r:id="rId12"/>
    <p:sldId id="289" r:id="rId13"/>
    <p:sldId id="290" r:id="rId14"/>
    <p:sldId id="291" r:id="rId15"/>
    <p:sldId id="292" r:id="rId16"/>
    <p:sldId id="295" r:id="rId17"/>
    <p:sldId id="293" r:id="rId18"/>
    <p:sldId id="294" r:id="rId19"/>
    <p:sldId id="296" r:id="rId20"/>
    <p:sldId id="280" r:id="rId21"/>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cEQEFiT2LjUbKZQhRj5W9Qi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BD4D1D-6BBB-4BF5-8DFC-A9F9176AD988}">
  <a:tblStyle styleId="{EABD4D1D-6BBB-4BF5-8DFC-A9F9176AD98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8" d="100"/>
          <a:sy n="78" d="100"/>
        </p:scale>
        <p:origin x="1244" y="5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74" name="Google Shape;74;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603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6904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4488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88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427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45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26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934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3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68" name="Google Shape;268;p4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0" name="Google Shape;90;p3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59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85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90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56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87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177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000">
                <a:solidFill>
                  <a:srgbClr val="FFFF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81000" algn="l">
              <a:lnSpc>
                <a:spcPct val="100000"/>
              </a:lnSpc>
              <a:spcBef>
                <a:spcPts val="300"/>
              </a:spcBef>
              <a:spcAft>
                <a:spcPts val="0"/>
              </a:spcAft>
              <a:buClr>
                <a:schemeClr val="dk1"/>
              </a:buClr>
              <a:buSzPts val="2400"/>
              <a:buChar char="•"/>
              <a:defRPr sz="2400">
                <a:solidFill>
                  <a:schemeClr val="dk1"/>
                </a:solidFill>
              </a:defRPr>
            </a:lvl3pPr>
            <a:lvl4pPr marL="1828800" lvl="3" indent="-381000" algn="l">
              <a:lnSpc>
                <a:spcPct val="100000"/>
              </a:lnSpc>
              <a:spcBef>
                <a:spcPts val="300"/>
              </a:spcBef>
              <a:spcAft>
                <a:spcPts val="0"/>
              </a:spcAft>
              <a:buClr>
                <a:schemeClr val="dk1"/>
              </a:buClr>
              <a:buSzPts val="2400"/>
              <a:buChar char="–"/>
              <a:defRPr sz="2400">
                <a:solidFill>
                  <a:schemeClr val="dk1"/>
                </a:solidFill>
              </a:defRPr>
            </a:lvl4pPr>
            <a:lvl5pPr marL="2286000" lvl="4" indent="-355600" algn="l">
              <a:lnSpc>
                <a:spcPct val="100000"/>
              </a:lnSpc>
              <a:spcBef>
                <a:spcPts val="300"/>
              </a:spcBef>
              <a:spcAft>
                <a:spcPts val="0"/>
              </a:spcAft>
              <a:buClr>
                <a:schemeClr val="dk1"/>
              </a:buClr>
              <a:buSzPts val="2000"/>
              <a:buChar char="»"/>
              <a:defRPr sz="20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65"/>
          <p:cNvPicPr preferRelativeResize="0"/>
          <p:nvPr/>
        </p:nvPicPr>
        <p:blipFill rotWithShape="1">
          <a:blip r:embed="rId2">
            <a:alphaModFix/>
          </a:blip>
          <a:srcRect t="8081" b="8860"/>
          <a:stretch/>
        </p:blipFill>
        <p:spPr>
          <a:xfrm>
            <a:off x="0" y="1131888"/>
            <a:ext cx="9144000" cy="5370512"/>
          </a:xfrm>
          <a:prstGeom prst="rect">
            <a:avLst/>
          </a:prstGeom>
          <a:noFill/>
          <a:ln>
            <a:noFill/>
          </a:ln>
        </p:spPr>
      </p:pic>
      <p:sp>
        <p:nvSpPr>
          <p:cNvPr id="27" name="Google Shape;27;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4000" b="1" cap="none">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lnSpc>
                <a:spcPct val="100000"/>
              </a:lnSpc>
              <a:spcBef>
                <a:spcPts val="3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70"/>
          <p:cNvSpPr>
            <a:spLocks noGrp="1"/>
          </p:cNvSpPr>
          <p:nvPr>
            <p:ph type="pic" idx="2"/>
          </p:nvPr>
        </p:nvSpPr>
        <p:spPr>
          <a:xfrm>
            <a:off x="1792288" y="612775"/>
            <a:ext cx="5486400" cy="4114800"/>
          </a:xfrm>
          <a:prstGeom prst="rect">
            <a:avLst/>
          </a:prstGeom>
          <a:noFill/>
          <a:ln>
            <a:noFill/>
          </a:ln>
        </p:spPr>
      </p:sp>
      <p:sp>
        <p:nvSpPr>
          <p:cNvPr id="56" name="Google Shape;56;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Clr>
                <a:srgbClr val="002060"/>
              </a:buClr>
              <a:buSzPts val="1400"/>
              <a:buNone/>
              <a:defRPr sz="1400"/>
            </a:lvl1pPr>
            <a:lvl2pPr marL="914400" lvl="1" indent="-228600" algn="l">
              <a:lnSpc>
                <a:spcPct val="100000"/>
              </a:lnSpc>
              <a:spcBef>
                <a:spcPts val="300"/>
              </a:spcBef>
              <a:spcAft>
                <a:spcPts val="0"/>
              </a:spcAft>
              <a:buClr>
                <a:srgbClr val="002060"/>
              </a:buClr>
              <a:buSzPts val="1200"/>
              <a:buNone/>
              <a:defRPr sz="1200"/>
            </a:lvl2pPr>
            <a:lvl3pPr marL="1371600" lvl="2" indent="-228600" algn="l">
              <a:lnSpc>
                <a:spcPct val="100000"/>
              </a:lnSpc>
              <a:spcBef>
                <a:spcPts val="300"/>
              </a:spcBef>
              <a:spcAft>
                <a:spcPts val="0"/>
              </a:spcAft>
              <a:buClr>
                <a:srgbClr val="002060"/>
              </a:buClr>
              <a:buSzPts val="1000"/>
              <a:buNone/>
              <a:defRPr sz="1000"/>
            </a:lvl3pPr>
            <a:lvl4pPr marL="1828800" lvl="3" indent="-228600" algn="l">
              <a:lnSpc>
                <a:spcPct val="100000"/>
              </a:lnSpc>
              <a:spcBef>
                <a:spcPts val="300"/>
              </a:spcBef>
              <a:spcAft>
                <a:spcPts val="0"/>
              </a:spcAft>
              <a:buClr>
                <a:srgbClr val="002060"/>
              </a:buClr>
              <a:buSzPts val="900"/>
              <a:buNone/>
              <a:defRPr sz="900"/>
            </a:lvl4pPr>
            <a:lvl5pPr marL="2286000" lvl="4" indent="-228600" algn="l">
              <a:lnSpc>
                <a:spcPct val="100000"/>
              </a:lnSpc>
              <a:spcBef>
                <a:spcPts val="300"/>
              </a:spcBef>
              <a:spcAft>
                <a:spcPts val="0"/>
              </a:spcAft>
              <a:buClr>
                <a:srgbClr val="002060"/>
              </a:buClr>
              <a:buSzPts val="900"/>
              <a:buNone/>
              <a:defRPr sz="900"/>
            </a:lvl5pPr>
            <a:lvl6pPr marL="2743200" lvl="5" indent="-228600" algn="l">
              <a:lnSpc>
                <a:spcPct val="100000"/>
              </a:lnSpc>
              <a:spcBef>
                <a:spcPts val="30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7" name="Google Shape;57;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lnSpc>
                <a:spcPct val="100000"/>
              </a:lnSpc>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690264" y="1297381"/>
            <a:ext cx="7834924" cy="2696246"/>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Nhóm </a:t>
            </a:r>
            <a:r>
              <a:rPr lang="en-US" sz="3200">
                <a:solidFill>
                  <a:schemeClr val="dk1"/>
                </a:solidFill>
              </a:rPr>
              <a:t>5</a:t>
            </a:r>
            <a:endParaRPr/>
          </a:p>
          <a:p>
            <a:pPr marL="1905"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Đề tài : Hệ thống quản lý </a:t>
            </a:r>
            <a:br>
              <a:rPr lang="en-US" sz="3200" b="0" i="0" u="none" strike="noStrike" cap="none">
                <a:solidFill>
                  <a:schemeClr val="dk1"/>
                </a:solidFill>
                <a:latin typeface="Arial"/>
                <a:ea typeface="Arial"/>
                <a:cs typeface="Arial"/>
                <a:sym typeface="Arial"/>
              </a:rPr>
            </a:br>
            <a:r>
              <a:rPr lang="en-US" sz="3200" b="0" i="0" u="none" strike="noStrike" cap="none">
                <a:solidFill>
                  <a:schemeClr val="dk1"/>
                </a:solidFill>
                <a:latin typeface="Arial"/>
                <a:ea typeface="Arial"/>
                <a:cs typeface="Arial"/>
                <a:sym typeface="Arial"/>
              </a:rPr>
              <a:t>thuê phòng khách sạn</a:t>
            </a:r>
          </a:p>
          <a:p>
            <a:pPr marL="1905" marR="0" lvl="0" indent="0" algn="ctr" rtl="0">
              <a:lnSpc>
                <a:spcPct val="100000"/>
              </a:lnSpc>
              <a:spcBef>
                <a:spcPts val="0"/>
              </a:spcBef>
              <a:spcAft>
                <a:spcPts val="0"/>
              </a:spcAft>
              <a:buClr>
                <a:srgbClr val="000000"/>
              </a:buClr>
              <a:buSzPts val="3200"/>
              <a:buFont typeface="Arial"/>
              <a:buNone/>
            </a:pPr>
            <a:endParaRPr sz="2000" b="0" i="0" u="none" strike="noStrike" cap="none">
              <a:solidFill>
                <a:schemeClr val="dk1"/>
              </a:solidFill>
              <a:latin typeface="Arial"/>
              <a:ea typeface="Arial"/>
              <a:cs typeface="Arial"/>
              <a:sym typeface="Arial"/>
            </a:endParaRPr>
          </a:p>
          <a:p>
            <a:pPr marL="1905"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Giảng viên : </a:t>
            </a:r>
            <a:r>
              <a:rPr lang="en-US" sz="2000">
                <a:solidFill>
                  <a:schemeClr val="dk1"/>
                </a:solidFill>
              </a:rPr>
              <a:t>Nguyễn Hiếu Cường</a:t>
            </a:r>
            <a:endParaRPr sz="2000" b="0" i="0" u="none" strike="noStrike" cap="none">
              <a:solidFill>
                <a:schemeClr val="dk1"/>
              </a:solidFill>
              <a:latin typeface="Arial"/>
              <a:ea typeface="Arial"/>
              <a:cs typeface="Arial"/>
              <a:sym typeface="Arial"/>
            </a:endParaRPr>
          </a:p>
          <a:p>
            <a:pPr marL="1905"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Arial"/>
              <a:ea typeface="Arial"/>
              <a:cs typeface="Arial"/>
              <a:sym typeface="Arial"/>
            </a:endParaRPr>
          </a:p>
        </p:txBody>
      </p:sp>
      <p:sp>
        <p:nvSpPr>
          <p:cNvPr id="77" name="Google Shape;77;p1"/>
          <p:cNvSpPr/>
          <p:nvPr/>
        </p:nvSpPr>
        <p:spPr>
          <a:xfrm>
            <a:off x="364054" y="351167"/>
            <a:ext cx="725594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latin typeface="Times New Roman"/>
                <a:ea typeface="Times New Roman"/>
                <a:cs typeface="Times New Roman"/>
                <a:sym typeface="Times New Roman"/>
              </a:rPr>
              <a:t>PHÂN TÍCH THIẾT KẾ HƯỚNG ĐỐI TƯỢNG</a:t>
            </a:r>
            <a:endParaRPr sz="1400" b="0" i="0" u="none" strike="noStrike" cap="none">
              <a:solidFill>
                <a:srgbClr val="000000"/>
              </a:solidFill>
              <a:latin typeface="Arial"/>
              <a:ea typeface="Arial"/>
              <a:cs typeface="Arial"/>
              <a:sym typeface="Arial"/>
            </a:endParaRPr>
          </a:p>
        </p:txBody>
      </p:sp>
      <p:sp>
        <p:nvSpPr>
          <p:cNvPr id="78" name="Google Shape;7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a:t>
            </a:fld>
            <a:endParaRPr/>
          </a:p>
        </p:txBody>
      </p:sp>
      <p:sp>
        <p:nvSpPr>
          <p:cNvPr id="79" name="Google Shape;79;p1"/>
          <p:cNvSpPr txBox="1"/>
          <p:nvPr/>
        </p:nvSpPr>
        <p:spPr>
          <a:xfrm>
            <a:off x="467909" y="5171727"/>
            <a:ext cx="8279634"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1" u="none" strike="noStrike" cap="none">
                <a:solidFill>
                  <a:srgbClr val="333333"/>
                </a:solidFill>
                <a:latin typeface="Arial"/>
                <a:ea typeface="Arial"/>
                <a:cs typeface="Arial"/>
                <a:sym typeface="Arial"/>
              </a:rPr>
              <a:t>.</a:t>
            </a:r>
            <a:endParaRPr sz="1600" b="0" i="1" u="none" strike="noStrike" cap="none">
              <a:solidFill>
                <a:srgbClr val="333333"/>
              </a:solidFill>
              <a:latin typeface="Arial"/>
              <a:ea typeface="Arial"/>
              <a:cs typeface="Arial"/>
              <a:sym typeface="Arial"/>
            </a:endParaRPr>
          </a:p>
        </p:txBody>
      </p:sp>
      <p:graphicFrame>
        <p:nvGraphicFramePr>
          <p:cNvPr id="80" name="Google Shape;80;p1"/>
          <p:cNvGraphicFramePr/>
          <p:nvPr>
            <p:extLst>
              <p:ext uri="{D42A27DB-BD31-4B8C-83A1-F6EECF244321}">
                <p14:modId xmlns:p14="http://schemas.microsoft.com/office/powerpoint/2010/main" val="2856753876"/>
              </p:ext>
            </p:extLst>
          </p:nvPr>
        </p:nvGraphicFramePr>
        <p:xfrm>
          <a:off x="2183513" y="3811146"/>
          <a:ext cx="4848425" cy="1256250"/>
        </p:xfrm>
        <a:graphic>
          <a:graphicData uri="http://schemas.openxmlformats.org/drawingml/2006/table">
            <a:tbl>
              <a:tblPr firstRow="1" firstCol="1" bandRow="1">
                <a:noFill/>
                <a:tableStyleId>{EABD4D1D-6BBB-4BF5-8DFC-A9F9176AD988}</a:tableStyleId>
              </a:tblPr>
              <a:tblGrid>
                <a:gridCol w="2674400">
                  <a:extLst>
                    <a:ext uri="{9D8B030D-6E8A-4147-A177-3AD203B41FA5}">
                      <a16:colId xmlns:a16="http://schemas.microsoft.com/office/drawing/2014/main" val="20000"/>
                    </a:ext>
                  </a:extLst>
                </a:gridCol>
                <a:gridCol w="431350">
                  <a:extLst>
                    <a:ext uri="{9D8B030D-6E8A-4147-A177-3AD203B41FA5}">
                      <a16:colId xmlns:a16="http://schemas.microsoft.com/office/drawing/2014/main" val="20001"/>
                    </a:ext>
                  </a:extLst>
                </a:gridCol>
                <a:gridCol w="1742675">
                  <a:extLst>
                    <a:ext uri="{9D8B030D-6E8A-4147-A177-3AD203B41FA5}">
                      <a16:colId xmlns:a16="http://schemas.microsoft.com/office/drawing/2014/main" val="20002"/>
                    </a:ext>
                  </a:extLst>
                </a:gridCol>
              </a:tblGrid>
              <a:tr h="418750">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Nhữ Đình Đức</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211202522</a:t>
                      </a:r>
                      <a:endParaRPr sz="2000" u="none" strike="noStrike" cap="none">
                        <a:latin typeface="Arial"/>
                        <a:ea typeface="Arial"/>
                        <a:cs typeface="Arial"/>
                        <a:sym typeface="Arial"/>
                      </a:endParaRPr>
                    </a:p>
                  </a:txBody>
                  <a:tcPr marL="68575" marR="68575" marT="0" marB="0" anchor="b"/>
                </a:tc>
                <a:extLst>
                  <a:ext uri="{0D108BD9-81ED-4DB2-BD59-A6C34878D82A}">
                    <a16:rowId xmlns:a16="http://schemas.microsoft.com/office/drawing/2014/main" val="10000"/>
                  </a:ext>
                </a:extLst>
              </a:tr>
              <a:tr h="418750">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Nguyễn Thế Trung</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211202747</a:t>
                      </a:r>
                      <a:endParaRPr sz="2000" u="none" strike="noStrike" cap="none">
                        <a:latin typeface="Arial"/>
                        <a:ea typeface="Arial"/>
                        <a:cs typeface="Arial"/>
                        <a:sym typeface="Arial"/>
                      </a:endParaRPr>
                    </a:p>
                  </a:txBody>
                  <a:tcPr marL="68575" marR="68575" marT="0" marB="0" anchor="b"/>
                </a:tc>
                <a:extLst>
                  <a:ext uri="{0D108BD9-81ED-4DB2-BD59-A6C34878D82A}">
                    <a16:rowId xmlns:a16="http://schemas.microsoft.com/office/drawing/2014/main" val="10002"/>
                  </a:ext>
                </a:extLst>
              </a:tr>
              <a:tr h="418750">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Nguyễn Tiến Tùng</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211200893</a:t>
                      </a:r>
                      <a:endParaRPr sz="2000" u="none" strike="noStrike" cap="none">
                        <a:latin typeface="Arial"/>
                        <a:ea typeface="Arial"/>
                        <a:cs typeface="Arial"/>
                        <a:sym typeface="Arial"/>
                      </a:endParaRPr>
                    </a:p>
                  </a:txBody>
                  <a:tcPr marL="68575" marR="68575" marT="0"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đặt phòng</a:t>
            </a: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pic>
        <p:nvPicPr>
          <p:cNvPr id="3" name="Picture 2">
            <a:extLst>
              <a:ext uri="{FF2B5EF4-FFF2-40B4-BE49-F238E27FC236}">
                <a16:creationId xmlns:a16="http://schemas.microsoft.com/office/drawing/2014/main" id="{0E2591E9-74EA-F853-583E-A7746E3081CC}"/>
              </a:ext>
            </a:extLst>
          </p:cNvPr>
          <p:cNvPicPr>
            <a:picLocks noChangeAspect="1"/>
          </p:cNvPicPr>
          <p:nvPr/>
        </p:nvPicPr>
        <p:blipFill>
          <a:blip r:embed="rId3"/>
          <a:stretch>
            <a:fillRect/>
          </a:stretch>
        </p:blipFill>
        <p:spPr>
          <a:xfrm>
            <a:off x="609600" y="1854437"/>
            <a:ext cx="7443658" cy="4196319"/>
          </a:xfrm>
          <a:prstGeom prst="rect">
            <a:avLst/>
          </a:prstGeom>
        </p:spPr>
      </p:pic>
    </p:spTree>
    <p:extLst>
      <p:ext uri="{BB962C8B-B14F-4D97-AF65-F5344CB8AC3E}">
        <p14:creationId xmlns:p14="http://schemas.microsoft.com/office/powerpoint/2010/main" val="277837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thuê phòng trực tiếp</a:t>
            </a: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SzPts val="1800"/>
              <a:buNone/>
            </a:pPr>
            <a:fld id="{00000000-1234-1234-1234-123412341234}" type="slidenum">
              <a:rPr lang="en-US"/>
              <a:pPr marL="0" lvl="0" indent="0" algn="just" rtl="0">
                <a:lnSpc>
                  <a:spcPct val="100000"/>
                </a:lnSpc>
                <a:spcBef>
                  <a:spcPts val="0"/>
                </a:spcBef>
                <a:spcAft>
                  <a:spcPts val="0"/>
                </a:spcAft>
                <a:buSzPts val="1800"/>
                <a:buNone/>
              </a:pPr>
              <a:t>11</a:t>
            </a:fld>
            <a:endParaRPr/>
          </a:p>
        </p:txBody>
      </p:sp>
      <p:pic>
        <p:nvPicPr>
          <p:cNvPr id="3" name="Picture 2">
            <a:extLst>
              <a:ext uri="{FF2B5EF4-FFF2-40B4-BE49-F238E27FC236}">
                <a16:creationId xmlns:a16="http://schemas.microsoft.com/office/drawing/2014/main" id="{D0BFBEDE-B042-0FEC-B8C7-C4A7764A3195}"/>
              </a:ext>
            </a:extLst>
          </p:cNvPr>
          <p:cNvPicPr>
            <a:picLocks noChangeAspect="1"/>
          </p:cNvPicPr>
          <p:nvPr/>
        </p:nvPicPr>
        <p:blipFill>
          <a:blip r:embed="rId3"/>
          <a:stretch>
            <a:fillRect/>
          </a:stretch>
        </p:blipFill>
        <p:spPr>
          <a:xfrm>
            <a:off x="825500" y="1941830"/>
            <a:ext cx="7768300" cy="4108926"/>
          </a:xfrm>
          <a:prstGeom prst="rect">
            <a:avLst/>
          </a:prstGeom>
        </p:spPr>
      </p:pic>
    </p:spTree>
    <p:extLst>
      <p:ext uri="{BB962C8B-B14F-4D97-AF65-F5344CB8AC3E}">
        <p14:creationId xmlns:p14="http://schemas.microsoft.com/office/powerpoint/2010/main" val="264076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thuê phòng đặt trước</a:t>
            </a: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12</a:t>
            </a:fld>
            <a:endParaRPr/>
          </a:p>
        </p:txBody>
      </p:sp>
      <p:pic>
        <p:nvPicPr>
          <p:cNvPr id="3" name="Picture 2">
            <a:extLst>
              <a:ext uri="{FF2B5EF4-FFF2-40B4-BE49-F238E27FC236}">
                <a16:creationId xmlns:a16="http://schemas.microsoft.com/office/drawing/2014/main" id="{12952683-86B4-992C-C9DC-8CA2C204BC63}"/>
              </a:ext>
            </a:extLst>
          </p:cNvPr>
          <p:cNvPicPr>
            <a:picLocks noChangeAspect="1"/>
          </p:cNvPicPr>
          <p:nvPr/>
        </p:nvPicPr>
        <p:blipFill>
          <a:blip r:embed="rId3"/>
          <a:stretch>
            <a:fillRect/>
          </a:stretch>
        </p:blipFill>
        <p:spPr>
          <a:xfrm>
            <a:off x="800099" y="1837371"/>
            <a:ext cx="7173969" cy="4213385"/>
          </a:xfrm>
          <a:prstGeom prst="rect">
            <a:avLst/>
          </a:prstGeom>
        </p:spPr>
      </p:pic>
    </p:spTree>
    <p:extLst>
      <p:ext uri="{BB962C8B-B14F-4D97-AF65-F5344CB8AC3E}">
        <p14:creationId xmlns:p14="http://schemas.microsoft.com/office/powerpoint/2010/main" val="391783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sử dụng dịch vụ</a:t>
            </a: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13</a:t>
            </a:fld>
            <a:endParaRPr/>
          </a:p>
        </p:txBody>
      </p:sp>
      <p:pic>
        <p:nvPicPr>
          <p:cNvPr id="3" name="Picture 2">
            <a:extLst>
              <a:ext uri="{FF2B5EF4-FFF2-40B4-BE49-F238E27FC236}">
                <a16:creationId xmlns:a16="http://schemas.microsoft.com/office/drawing/2014/main" id="{034A2AA1-FE1B-59BC-5004-D145C8DEA4EF}"/>
              </a:ext>
            </a:extLst>
          </p:cNvPr>
          <p:cNvPicPr>
            <a:picLocks noChangeAspect="1"/>
          </p:cNvPicPr>
          <p:nvPr/>
        </p:nvPicPr>
        <p:blipFill>
          <a:blip r:embed="rId3"/>
          <a:stretch>
            <a:fillRect/>
          </a:stretch>
        </p:blipFill>
        <p:spPr>
          <a:xfrm>
            <a:off x="374404" y="1772920"/>
            <a:ext cx="8360522" cy="4277836"/>
          </a:xfrm>
          <a:prstGeom prst="rect">
            <a:avLst/>
          </a:prstGeom>
        </p:spPr>
      </p:pic>
    </p:spTree>
    <p:extLst>
      <p:ext uri="{BB962C8B-B14F-4D97-AF65-F5344CB8AC3E}">
        <p14:creationId xmlns:p14="http://schemas.microsoft.com/office/powerpoint/2010/main" val="38865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thanh toán</a:t>
            </a: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pic>
        <p:nvPicPr>
          <p:cNvPr id="3" name="Picture 2">
            <a:extLst>
              <a:ext uri="{FF2B5EF4-FFF2-40B4-BE49-F238E27FC236}">
                <a16:creationId xmlns:a16="http://schemas.microsoft.com/office/drawing/2014/main" id="{ACE7EE96-7C0B-A5FA-04A9-813CF44649D6}"/>
              </a:ext>
            </a:extLst>
          </p:cNvPr>
          <p:cNvPicPr>
            <a:picLocks noChangeAspect="1"/>
          </p:cNvPicPr>
          <p:nvPr/>
        </p:nvPicPr>
        <p:blipFill>
          <a:blip r:embed="rId3"/>
          <a:stretch>
            <a:fillRect/>
          </a:stretch>
        </p:blipFill>
        <p:spPr>
          <a:xfrm>
            <a:off x="711200" y="1929447"/>
            <a:ext cx="7693138" cy="4121309"/>
          </a:xfrm>
          <a:prstGeom prst="rect">
            <a:avLst/>
          </a:prstGeom>
        </p:spPr>
      </p:pic>
    </p:spTree>
    <p:extLst>
      <p:ext uri="{BB962C8B-B14F-4D97-AF65-F5344CB8AC3E}">
        <p14:creationId xmlns:p14="http://schemas.microsoft.com/office/powerpoint/2010/main" val="360327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latin typeface="Times New Roman" panose="02020603050405020304" pitchFamily="18" charset="0"/>
                <a:ea typeface="Aptos" panose="020B0004020202020204" pitchFamily="34" charset="0"/>
                <a:cs typeface="Times New Roman" panose="02020603050405020304" pitchFamily="18" charset="0"/>
              </a:rPr>
              <a:t>Đặt phòng 					Thuê dịch vụ</a:t>
            </a: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sp>
        <p:nvSpPr>
          <p:cNvPr id="4" name="Title 3">
            <a:extLst>
              <a:ext uri="{FF2B5EF4-FFF2-40B4-BE49-F238E27FC236}">
                <a16:creationId xmlns:a16="http://schemas.microsoft.com/office/drawing/2014/main" id="{02069A44-A006-BD9A-1A78-F09007FE738D}"/>
              </a:ext>
            </a:extLst>
          </p:cNvPr>
          <p:cNvSpPr>
            <a:spLocks noGrp="1"/>
          </p:cNvSpPr>
          <p:nvPr>
            <p:ph type="title"/>
          </p:nvPr>
        </p:nvSpPr>
        <p:spPr/>
        <p:txBody>
          <a:bodyPr/>
          <a:lstStyle/>
          <a:p>
            <a:r>
              <a:rPr lang="en-US"/>
              <a:t>5.Biểu đò hành động</a:t>
            </a:r>
            <a:endParaRPr lang="en-GB"/>
          </a:p>
        </p:txBody>
      </p:sp>
      <p:pic>
        <p:nvPicPr>
          <p:cNvPr id="5" name="Picture 4">
            <a:extLst>
              <a:ext uri="{FF2B5EF4-FFF2-40B4-BE49-F238E27FC236}">
                <a16:creationId xmlns:a16="http://schemas.microsoft.com/office/drawing/2014/main" id="{7481A8AF-7E57-DDB3-6477-239996BD6911}"/>
              </a:ext>
            </a:extLst>
          </p:cNvPr>
          <p:cNvPicPr>
            <a:picLocks noChangeAspect="1"/>
          </p:cNvPicPr>
          <p:nvPr/>
        </p:nvPicPr>
        <p:blipFill>
          <a:blip r:embed="rId3"/>
          <a:stretch>
            <a:fillRect/>
          </a:stretch>
        </p:blipFill>
        <p:spPr>
          <a:xfrm>
            <a:off x="259079" y="1913493"/>
            <a:ext cx="4695641" cy="4290060"/>
          </a:xfrm>
          <a:prstGeom prst="rect">
            <a:avLst/>
          </a:prstGeom>
        </p:spPr>
      </p:pic>
      <p:pic>
        <p:nvPicPr>
          <p:cNvPr id="6" name="Picture 5">
            <a:extLst>
              <a:ext uri="{FF2B5EF4-FFF2-40B4-BE49-F238E27FC236}">
                <a16:creationId xmlns:a16="http://schemas.microsoft.com/office/drawing/2014/main" id="{6D93F154-1BA3-E6BA-075A-B3983ADDBAA2}"/>
              </a:ext>
            </a:extLst>
          </p:cNvPr>
          <p:cNvPicPr>
            <a:picLocks noChangeAspect="1"/>
          </p:cNvPicPr>
          <p:nvPr/>
        </p:nvPicPr>
        <p:blipFill>
          <a:blip r:embed="rId4"/>
          <a:stretch>
            <a:fillRect/>
          </a:stretch>
        </p:blipFill>
        <p:spPr>
          <a:xfrm>
            <a:off x="5384801" y="1913493"/>
            <a:ext cx="2920045" cy="4142915"/>
          </a:xfrm>
          <a:prstGeom prst="rect">
            <a:avLst/>
          </a:prstGeom>
        </p:spPr>
      </p:pic>
    </p:spTree>
    <p:extLst>
      <p:ext uri="{BB962C8B-B14F-4D97-AF65-F5344CB8AC3E}">
        <p14:creationId xmlns:p14="http://schemas.microsoft.com/office/powerpoint/2010/main" val="205465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latin typeface="Times New Roman" panose="02020603050405020304" pitchFamily="18" charset="0"/>
                <a:ea typeface="Aptos" panose="020B0004020202020204" pitchFamily="34" charset="0"/>
                <a:cs typeface="Times New Roman" panose="02020603050405020304" pitchFamily="18" charset="0"/>
              </a:rPr>
              <a:t>Thanh toán 					Đăng nhập</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sp>
        <p:nvSpPr>
          <p:cNvPr id="4" name="Title 3">
            <a:extLst>
              <a:ext uri="{FF2B5EF4-FFF2-40B4-BE49-F238E27FC236}">
                <a16:creationId xmlns:a16="http://schemas.microsoft.com/office/drawing/2014/main" id="{02069A44-A006-BD9A-1A78-F09007FE738D}"/>
              </a:ext>
            </a:extLst>
          </p:cNvPr>
          <p:cNvSpPr>
            <a:spLocks noGrp="1"/>
          </p:cNvSpPr>
          <p:nvPr>
            <p:ph type="title"/>
          </p:nvPr>
        </p:nvSpPr>
        <p:spPr/>
        <p:txBody>
          <a:bodyPr/>
          <a:lstStyle/>
          <a:p>
            <a:r>
              <a:rPr lang="en-US"/>
              <a:t>5.Biểu đò hành động</a:t>
            </a:r>
            <a:endParaRPr lang="en-GB"/>
          </a:p>
        </p:txBody>
      </p:sp>
      <p:pic>
        <p:nvPicPr>
          <p:cNvPr id="2" name="Picture 1">
            <a:extLst>
              <a:ext uri="{FF2B5EF4-FFF2-40B4-BE49-F238E27FC236}">
                <a16:creationId xmlns:a16="http://schemas.microsoft.com/office/drawing/2014/main" id="{695856CB-0F31-26D5-EED3-9EC512817F8B}"/>
              </a:ext>
            </a:extLst>
          </p:cNvPr>
          <p:cNvPicPr>
            <a:picLocks noChangeAspect="1"/>
          </p:cNvPicPr>
          <p:nvPr/>
        </p:nvPicPr>
        <p:blipFill>
          <a:blip r:embed="rId3"/>
          <a:stretch>
            <a:fillRect/>
          </a:stretch>
        </p:blipFill>
        <p:spPr>
          <a:xfrm>
            <a:off x="5316906" y="1766172"/>
            <a:ext cx="3418020" cy="4343324"/>
          </a:xfrm>
          <a:prstGeom prst="rect">
            <a:avLst/>
          </a:prstGeom>
        </p:spPr>
      </p:pic>
      <p:pic>
        <p:nvPicPr>
          <p:cNvPr id="3" name="Picture 2">
            <a:extLst>
              <a:ext uri="{FF2B5EF4-FFF2-40B4-BE49-F238E27FC236}">
                <a16:creationId xmlns:a16="http://schemas.microsoft.com/office/drawing/2014/main" id="{5258EAC1-35C0-A0F3-86D6-20F976BE2C65}"/>
              </a:ext>
            </a:extLst>
          </p:cNvPr>
          <p:cNvPicPr>
            <a:picLocks noChangeAspect="1"/>
          </p:cNvPicPr>
          <p:nvPr/>
        </p:nvPicPr>
        <p:blipFill>
          <a:blip r:embed="rId4"/>
          <a:stretch>
            <a:fillRect/>
          </a:stretch>
        </p:blipFill>
        <p:spPr>
          <a:xfrm>
            <a:off x="505326" y="1920082"/>
            <a:ext cx="4165950" cy="4130674"/>
          </a:xfrm>
          <a:prstGeom prst="rect">
            <a:avLst/>
          </a:prstGeom>
        </p:spPr>
      </p:pic>
    </p:spTree>
    <p:extLst>
      <p:ext uri="{BB962C8B-B14F-4D97-AF65-F5344CB8AC3E}">
        <p14:creationId xmlns:p14="http://schemas.microsoft.com/office/powerpoint/2010/main" val="236303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latin typeface="Times New Roman" panose="02020603050405020304" pitchFamily="18" charset="0"/>
                <a:ea typeface="Aptos" panose="020B0004020202020204" pitchFamily="34" charset="0"/>
                <a:cs typeface="Times New Roman" panose="02020603050405020304" pitchFamily="18" charset="0"/>
              </a:rPr>
              <a:t>Đổi mật khẩu					Tạo tài khoản</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sp>
        <p:nvSpPr>
          <p:cNvPr id="4" name="Title 3">
            <a:extLst>
              <a:ext uri="{FF2B5EF4-FFF2-40B4-BE49-F238E27FC236}">
                <a16:creationId xmlns:a16="http://schemas.microsoft.com/office/drawing/2014/main" id="{02069A44-A006-BD9A-1A78-F09007FE738D}"/>
              </a:ext>
            </a:extLst>
          </p:cNvPr>
          <p:cNvSpPr>
            <a:spLocks noGrp="1"/>
          </p:cNvSpPr>
          <p:nvPr>
            <p:ph type="title"/>
          </p:nvPr>
        </p:nvSpPr>
        <p:spPr/>
        <p:txBody>
          <a:bodyPr/>
          <a:lstStyle/>
          <a:p>
            <a:r>
              <a:rPr lang="en-US"/>
              <a:t>5.Biểu đò hành động</a:t>
            </a:r>
            <a:endParaRPr lang="en-GB"/>
          </a:p>
        </p:txBody>
      </p:sp>
      <p:pic>
        <p:nvPicPr>
          <p:cNvPr id="3" name="Picture 2">
            <a:extLst>
              <a:ext uri="{FF2B5EF4-FFF2-40B4-BE49-F238E27FC236}">
                <a16:creationId xmlns:a16="http://schemas.microsoft.com/office/drawing/2014/main" id="{0B531946-7CCA-A6FE-FEF4-BB5058B040FD}"/>
              </a:ext>
            </a:extLst>
          </p:cNvPr>
          <p:cNvPicPr>
            <a:picLocks noChangeAspect="1"/>
          </p:cNvPicPr>
          <p:nvPr/>
        </p:nvPicPr>
        <p:blipFill>
          <a:blip r:embed="rId3"/>
          <a:stretch>
            <a:fillRect/>
          </a:stretch>
        </p:blipFill>
        <p:spPr>
          <a:xfrm>
            <a:off x="189554" y="1945481"/>
            <a:ext cx="3823646" cy="4105275"/>
          </a:xfrm>
          <a:prstGeom prst="rect">
            <a:avLst/>
          </a:prstGeom>
        </p:spPr>
      </p:pic>
      <p:pic>
        <p:nvPicPr>
          <p:cNvPr id="7" name="Picture 6">
            <a:extLst>
              <a:ext uri="{FF2B5EF4-FFF2-40B4-BE49-F238E27FC236}">
                <a16:creationId xmlns:a16="http://schemas.microsoft.com/office/drawing/2014/main" id="{EFADDB37-4554-3A83-74B2-5960CAD843B2}"/>
              </a:ext>
            </a:extLst>
          </p:cNvPr>
          <p:cNvPicPr>
            <a:picLocks noChangeAspect="1"/>
          </p:cNvPicPr>
          <p:nvPr/>
        </p:nvPicPr>
        <p:blipFill>
          <a:blip r:embed="rId4"/>
          <a:stretch>
            <a:fillRect/>
          </a:stretch>
        </p:blipFill>
        <p:spPr>
          <a:xfrm>
            <a:off x="4408170" y="1789058"/>
            <a:ext cx="4326756" cy="4261697"/>
          </a:xfrm>
          <a:prstGeom prst="rect">
            <a:avLst/>
          </a:prstGeom>
        </p:spPr>
      </p:pic>
    </p:spTree>
    <p:extLst>
      <p:ext uri="{BB962C8B-B14F-4D97-AF65-F5344CB8AC3E}">
        <p14:creationId xmlns:p14="http://schemas.microsoft.com/office/powerpoint/2010/main" val="247604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sp>
        <p:nvSpPr>
          <p:cNvPr id="4" name="Title 3">
            <a:extLst>
              <a:ext uri="{FF2B5EF4-FFF2-40B4-BE49-F238E27FC236}">
                <a16:creationId xmlns:a16="http://schemas.microsoft.com/office/drawing/2014/main" id="{02069A44-A006-BD9A-1A78-F09007FE738D}"/>
              </a:ext>
            </a:extLst>
          </p:cNvPr>
          <p:cNvSpPr>
            <a:spLocks noGrp="1"/>
          </p:cNvSpPr>
          <p:nvPr>
            <p:ph type="title"/>
          </p:nvPr>
        </p:nvSpPr>
        <p:spPr/>
        <p:txBody>
          <a:bodyPr/>
          <a:lstStyle/>
          <a:p>
            <a:r>
              <a:rPr lang="en-US"/>
              <a:t>6.Biểu đồ lớp</a:t>
            </a:r>
            <a:endParaRPr lang="en-GB"/>
          </a:p>
        </p:txBody>
      </p:sp>
      <p:pic>
        <p:nvPicPr>
          <p:cNvPr id="2" name="Picture 1">
            <a:extLst>
              <a:ext uri="{FF2B5EF4-FFF2-40B4-BE49-F238E27FC236}">
                <a16:creationId xmlns:a16="http://schemas.microsoft.com/office/drawing/2014/main" id="{566A10F1-3899-EBFA-9315-31D637C44298}"/>
              </a:ext>
            </a:extLst>
          </p:cNvPr>
          <p:cNvPicPr>
            <a:picLocks noChangeAspect="1"/>
          </p:cNvPicPr>
          <p:nvPr/>
        </p:nvPicPr>
        <p:blipFill>
          <a:blip r:embed="rId3"/>
          <a:stretch>
            <a:fillRect/>
          </a:stretch>
        </p:blipFill>
        <p:spPr>
          <a:xfrm>
            <a:off x="1155700" y="1235074"/>
            <a:ext cx="6604000" cy="5292726"/>
          </a:xfrm>
          <a:prstGeom prst="rect">
            <a:avLst/>
          </a:prstGeom>
        </p:spPr>
      </p:pic>
    </p:spTree>
    <p:extLst>
      <p:ext uri="{BB962C8B-B14F-4D97-AF65-F5344CB8AC3E}">
        <p14:creationId xmlns:p14="http://schemas.microsoft.com/office/powerpoint/2010/main" val="225713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C07E-BA6C-A367-FA81-0788E8117EF6}"/>
              </a:ext>
            </a:extLst>
          </p:cNvPr>
          <p:cNvSpPr>
            <a:spLocks noGrp="1"/>
          </p:cNvSpPr>
          <p:nvPr>
            <p:ph type="title"/>
          </p:nvPr>
        </p:nvSpPr>
        <p:spPr/>
        <p:txBody>
          <a:bodyPr/>
          <a:lstStyle/>
          <a:p>
            <a:r>
              <a:rPr lang="en-US"/>
              <a:t>7.Kết luận</a:t>
            </a:r>
            <a:endParaRPr lang="en-GB"/>
          </a:p>
        </p:txBody>
      </p:sp>
      <p:sp>
        <p:nvSpPr>
          <p:cNvPr id="3" name="Text Placeholder 2">
            <a:extLst>
              <a:ext uri="{FF2B5EF4-FFF2-40B4-BE49-F238E27FC236}">
                <a16:creationId xmlns:a16="http://schemas.microsoft.com/office/drawing/2014/main" id="{E957557E-3277-21BE-1EEC-4257C351941E}"/>
              </a:ext>
            </a:extLst>
          </p:cNvPr>
          <p:cNvSpPr>
            <a:spLocks noGrp="1"/>
          </p:cNvSpPr>
          <p:nvPr>
            <p:ph type="body" idx="1"/>
          </p:nvPr>
        </p:nvSpPr>
        <p:spPr/>
        <p:txBody>
          <a:bodyPr/>
          <a:lstStyle/>
          <a:p>
            <a:pPr marL="169545" marR="421005" indent="227965">
              <a:spcBef>
                <a:spcPts val="440"/>
              </a:spcBef>
              <a:spcAft>
                <a:spcPts val="0"/>
              </a:spcAft>
            </a:pPr>
            <a:r>
              <a:rPr lang="vi-VN" sz="2000" b="0">
                <a:effectLst/>
                <a:latin typeface="Times New Roman" panose="02020603050405020304" pitchFamily="18" charset="0"/>
                <a:ea typeface="Times New Roman" panose="02020603050405020304" pitchFamily="18" charset="0"/>
                <a:cs typeface="Times New Roman" panose="02020603050405020304" pitchFamily="18" charset="0"/>
              </a:rPr>
              <a:t>Quá trình </a:t>
            </a:r>
            <a:r>
              <a:rPr lang="vi-VN" sz="2000">
                <a:effectLst/>
                <a:latin typeface="Times New Roman" panose="02020603050405020304" pitchFamily="18" charset="0"/>
                <a:ea typeface="Times New Roman" panose="02020603050405020304" pitchFamily="18" charset="0"/>
                <a:cs typeface="Times New Roman" panose="02020603050405020304" pitchFamily="18" charset="0"/>
              </a:rPr>
              <a:t>phân tích – thiết kế </a:t>
            </a:r>
            <a:r>
              <a:rPr lang="vi-VN" sz="2000" b="0">
                <a:effectLst/>
                <a:latin typeface="Times New Roman" panose="02020603050405020304" pitchFamily="18" charset="0"/>
                <a:ea typeface="Times New Roman" panose="02020603050405020304" pitchFamily="18" charset="0"/>
                <a:cs typeface="Times New Roman" panose="02020603050405020304" pitchFamily="18" charset="0"/>
              </a:rPr>
              <a:t>hệ thống quản lý khách sạn cơ bản</a:t>
            </a:r>
            <a:r>
              <a:rPr lang="vi-VN" sz="2000" b="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b="0">
                <a:effectLst/>
                <a:latin typeface="Times New Roman" panose="02020603050405020304" pitchFamily="18" charset="0"/>
                <a:ea typeface="Times New Roman" panose="02020603050405020304" pitchFamily="18" charset="0"/>
                <a:cs typeface="Times New Roman" panose="02020603050405020304" pitchFamily="18" charset="0"/>
              </a:rPr>
              <a:t>đã hoàn thành</a:t>
            </a:r>
            <a:r>
              <a:rPr lang="vi-VN" sz="2000" b="0" spc="-31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b="0">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vi-VN" sz="2000" b="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b="0">
                <a:effectLst/>
                <a:latin typeface="Times New Roman" panose="02020603050405020304" pitchFamily="18" charset="0"/>
                <a:ea typeface="Times New Roman" panose="02020603050405020304" pitchFamily="18" charset="0"/>
                <a:cs typeface="Times New Roman" panose="02020603050405020304" pitchFamily="18" charset="0"/>
              </a:rPr>
              <a:t>công</a:t>
            </a:r>
            <a:r>
              <a:rPr lang="vi-VN" sz="2000" b="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b="0">
                <a:effectLst/>
                <a:latin typeface="Times New Roman" panose="02020603050405020304" pitchFamily="18" charset="0"/>
                <a:ea typeface="Times New Roman" panose="02020603050405020304" pitchFamily="18" charset="0"/>
                <a:cs typeface="Times New Roman" panose="02020603050405020304" pitchFamily="18" charset="0"/>
              </a:rPr>
              <a:t>việc sau:</a:t>
            </a:r>
            <a:endParaRPr lang="en-GB" sz="2000" b="0">
              <a:effectLst/>
              <a:latin typeface="Times New Roman" panose="02020603050405020304" pitchFamily="18" charset="0"/>
              <a:ea typeface="Times New Roman" panose="02020603050405020304" pitchFamily="18" charset="0"/>
              <a:cs typeface="Times New Roman" panose="02020603050405020304" pitchFamily="18" charset="0"/>
            </a:endParaRPr>
          </a:p>
          <a:p>
            <a:pPr marL="1188720" lvl="1" indent="-285750">
              <a:spcBef>
                <a:spcPts val="5"/>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Mô</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tả</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bài</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toán</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lvl="1" indent="-285750">
              <a:spcBef>
                <a:spcPts val="680"/>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Xây</a:t>
            </a:r>
            <a:r>
              <a:rPr lang="en-US" sz="2000" spc="-2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vụ</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hiểu</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rõ</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vụ</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sạn</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lvl="1" indent="-285750">
              <a:spcBef>
                <a:spcPts val="670"/>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Vẽ</a:t>
            </a:r>
            <a:r>
              <a:rPr lang="en-US" sz="2000" spc="-1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sơ</a:t>
            </a:r>
            <a:r>
              <a:rPr lang="en-US" sz="2000" spc="-1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đồ</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usecase</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lvl="1" indent="-285750">
              <a:spcBef>
                <a:spcPts val="680"/>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Đặc</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tả</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usecase</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lvl="1" indent="-285750">
              <a:spcBef>
                <a:spcPts val="685"/>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Sơ</a:t>
            </a:r>
            <a:r>
              <a:rPr lang="en-US" sz="2000" spc="-1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đồ</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tương tác</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lvl="1" indent="-285750">
              <a:spcBef>
                <a:spcPts val="680"/>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Biểu đồ</a:t>
            </a:r>
            <a:r>
              <a:rPr lang="en-US" sz="2000" spc="-1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lớp</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lvl="1" indent="-285750">
              <a:spcBef>
                <a:spcPts val="680"/>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đồ</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động</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pPr marL="1188720" marR="237490" lvl="1" indent="-285750">
              <a:spcBef>
                <a:spcPts val="680"/>
              </a:spcBef>
              <a:spcAft>
                <a:spcPts val="300"/>
              </a:spcAft>
              <a:buSzPts val="1300"/>
              <a:buFont typeface="Calibri" panose="020F0502020204030204" pitchFamily="34" charset="0"/>
              <a:buChar char="-"/>
              <a:tabLst>
                <a:tab pos="626745" algn="l"/>
                <a:tab pos="627380"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Nắm bắt và thực hiện được quy trình phân tích, thiết kế một hệ thống phần mềm </a:t>
            </a:r>
            <a:r>
              <a:rPr lang="en-US" sz="2000" spc="-3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spc="-1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000" spc="-5">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tượng</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a:p>
        </p:txBody>
      </p:sp>
      <p:sp>
        <p:nvSpPr>
          <p:cNvPr id="4" name="Slide Number Placeholder 3">
            <a:extLst>
              <a:ext uri="{FF2B5EF4-FFF2-40B4-BE49-F238E27FC236}">
                <a16:creationId xmlns:a16="http://schemas.microsoft.com/office/drawing/2014/main" id="{56BFDE1D-83FD-1D68-98C7-94621974B7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36722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4"/>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 Phần mở đầu</a:t>
            </a:r>
            <a:endParaRPr/>
          </a:p>
        </p:txBody>
      </p:sp>
      <p:sp>
        <p:nvSpPr>
          <p:cNvPr id="93" name="Google Shape;93;p34"/>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Char char="❑"/>
            </a:pPr>
            <a:r>
              <a:rPr lang="en-US" sz="2000">
                <a:solidFill>
                  <a:srgbClr val="000000"/>
                </a:solidFill>
                <a:latin typeface="Times New Roman" panose="02020603050405020304" pitchFamily="18" charset="0"/>
                <a:ea typeface="Times New Roman"/>
                <a:cs typeface="Times New Roman" panose="02020603050405020304" pitchFamily="18" charset="0"/>
                <a:sym typeface="Times New Roman"/>
              </a:rPr>
              <a:t>Tên đề tài </a:t>
            </a:r>
            <a:r>
              <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rPr>
              <a:t>: Phân tích thiết kế HDT phần mềm quản lý cho thuê phòng khách sạn.</a:t>
            </a:r>
            <a:endParaRPr sz="2000" b="0">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15000"/>
              </a:lnSpc>
              <a:spcBef>
                <a:spcPts val="800"/>
              </a:spcBef>
              <a:spcAft>
                <a:spcPts val="0"/>
              </a:spcAft>
              <a:buSzPts val="2600"/>
              <a:buChar char="❑"/>
            </a:pPr>
            <a:r>
              <a:rPr lang="en-US" sz="2000">
                <a:solidFill>
                  <a:srgbClr val="000000"/>
                </a:solidFill>
                <a:latin typeface="Times New Roman" panose="02020603050405020304" pitchFamily="18" charset="0"/>
                <a:ea typeface="Times New Roman"/>
                <a:cs typeface="Times New Roman" panose="02020603050405020304" pitchFamily="18" charset="0"/>
                <a:sym typeface="Times New Roman"/>
              </a:rPr>
              <a:t>Nhóm thực hiện </a:t>
            </a:r>
            <a:r>
              <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rPr>
              <a:t>: Nhóm 4 lớp học phần PTTK HDT.</a:t>
            </a:r>
          </a:p>
          <a:p>
            <a:pPr marL="0" indent="0" algn="just">
              <a:lnSpc>
                <a:spcPct val="115000"/>
              </a:lnSpc>
              <a:spcBef>
                <a:spcPts val="800"/>
              </a:spcBef>
            </a:pPr>
            <a:r>
              <a:rPr lang="en-US" sz="2000">
                <a:solidFill>
                  <a:srgbClr val="000000"/>
                </a:solidFill>
                <a:latin typeface="Times New Roman" panose="02020603050405020304" pitchFamily="18" charset="0"/>
                <a:ea typeface="Times New Roman"/>
                <a:cs typeface="Times New Roman" panose="02020603050405020304" pitchFamily="18" charset="0"/>
                <a:sym typeface="Times New Roman"/>
              </a:rPr>
              <a:t>Nhiệm vụ </a:t>
            </a:r>
            <a:r>
              <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thực hiện phân tích hệ thống với các nhiệm vụ cơ bản: thực hiện việc đặt phòng, làm thủ tục nhận phòng cũng như trả phòng cho khách một cách nhanh chóng. Cung cấp các dịch vụ khi khách có yêu cầu, đem lại sự thoải mái hài lòng cho khách hàng. Bên cạnh đó là sự hổ trợ cho việc quản lý các danh mục trong hệ thống và thống kê báo cáo.</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15000"/>
              </a:lnSpc>
              <a:spcBef>
                <a:spcPts val="800"/>
              </a:spcBef>
              <a:spcAft>
                <a:spcPts val="0"/>
              </a:spcAft>
              <a:buSzPts val="2600"/>
              <a:buChar char="❑"/>
            </a:pPr>
            <a:r>
              <a:rPr lang="en-US" sz="2000">
                <a:solidFill>
                  <a:srgbClr val="000000"/>
                </a:solidFill>
                <a:latin typeface="Times New Roman" panose="02020603050405020304" pitchFamily="18" charset="0"/>
                <a:ea typeface="Times New Roman"/>
                <a:cs typeface="Times New Roman" panose="02020603050405020304" pitchFamily="18" charset="0"/>
                <a:sym typeface="Times New Roman"/>
              </a:rPr>
              <a:t>Phạm vi </a:t>
            </a:r>
            <a:r>
              <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b="0">
                <a:effectLst/>
                <a:latin typeface="Times New Roman" panose="02020603050405020304" pitchFamily="18" charset="0"/>
                <a:ea typeface="Times New Roman" panose="02020603050405020304" pitchFamily="18" charset="0"/>
              </a:rPr>
              <a:t>Đề tài tập chủ yếu tập trung vào các nghiệp vụ chính của một khách sạn chứ không đi sâu vào chi tiết hay thực hiện nhiều nghiệp vụ quá phức tạp.</a:t>
            </a:r>
            <a:endPar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4" name="Google Shape;9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4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2" name="Google Shape;272;p43"/>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43"/>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43"/>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p43"/>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43"/>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7" name="Google Shape;277;p43"/>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400"/>
              <a:buNone/>
            </a:pPr>
            <a:r>
              <a:rPr lang="en-US" sz="3500">
                <a:solidFill>
                  <a:srgbClr val="FFFFFF"/>
                </a:solidFill>
              </a:rPr>
              <a:t>CẢM ƠN MỌI NGƯỜI ĐÃ LẮNG NGHE!!!</a:t>
            </a:r>
            <a:endParaRPr/>
          </a:p>
        </p:txBody>
      </p:sp>
      <p:sp>
        <p:nvSpPr>
          <p:cNvPr id="278" name="Google Shape;278;p43"/>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63500" lvl="0" indent="0" algn="ctr" rtl="0">
              <a:lnSpc>
                <a:spcPct val="100000"/>
              </a:lnSpc>
              <a:spcBef>
                <a:spcPts val="100"/>
              </a:spcBef>
              <a:spcAft>
                <a:spcPts val="0"/>
              </a:spcAft>
              <a:buSzPts val="2600"/>
              <a:buNone/>
            </a:pPr>
            <a:r>
              <a:rPr lang="en-US" sz="2000">
                <a:solidFill>
                  <a:srgbClr val="FF0000"/>
                </a:solidFill>
              </a:rPr>
              <a:t>THANKS FOR WATCHING AND LISTENNING!!!!</a:t>
            </a:r>
            <a:endParaRPr/>
          </a:p>
          <a:p>
            <a:pPr marL="63500" lvl="0" indent="0" algn="l" rtl="0">
              <a:lnSpc>
                <a:spcPct val="100000"/>
              </a:lnSpc>
              <a:spcBef>
                <a:spcPts val="100"/>
              </a:spcBef>
              <a:spcAft>
                <a:spcPts val="0"/>
              </a:spcAft>
              <a:buSzPts val="2600"/>
              <a:buNone/>
            </a:pPr>
            <a:endParaRPr sz="1700"/>
          </a:p>
        </p:txBody>
      </p:sp>
      <p:sp>
        <p:nvSpPr>
          <p:cNvPr id="279" name="Google Shape;279;p43"/>
          <p:cNvSpPr txBox="1">
            <a:spLocks noGrp="1"/>
          </p:cNvSpPr>
          <p:nvPr>
            <p:ph type="sldNum" idx="12"/>
          </p:nvPr>
        </p:nvSpPr>
        <p:spPr>
          <a:xfrm>
            <a:off x="8778240" y="6455664"/>
            <a:ext cx="336042"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600"/>
              </a:spcAft>
              <a:buSzPts val="1000"/>
              <a:buNone/>
            </a:pPr>
            <a:fld id="{00000000-1234-1234-1234-123412341234}" type="slidenum">
              <a:rPr lang="en-US" sz="1000">
                <a:solidFill>
                  <a:srgbClr val="7F7F7F"/>
                </a:solidFill>
              </a:rPr>
              <a:t>20</a:t>
            </a:fld>
            <a:endParaRPr sz="1000">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 Phân tích chức năng chính , tác nhân</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Char char="❑"/>
            </a:pPr>
            <a:r>
              <a:rPr lang="en-US" sz="2000">
                <a:latin typeface="Times New Roman" panose="02020603050405020304" pitchFamily="18" charset="0"/>
                <a:cs typeface="Times New Roman" panose="02020603050405020304" pitchFamily="18" charset="0"/>
              </a:rPr>
              <a:t>Các chức năng chính : </a:t>
            </a:r>
          </a:p>
          <a:p>
            <a:pPr marL="342900" lvl="0" indent="-342900">
              <a:lnSpc>
                <a:spcPct val="111000"/>
              </a:lnSpc>
              <a:spcAft>
                <a:spcPts val="875"/>
              </a:spcAft>
              <a:buSzPts val="1400"/>
              <a:buFont typeface="Calibri" panose="020F0502020204030204" pitchFamily="34" charset="0"/>
              <a:buChar char="-"/>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Chức năng đặt phòng</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1000"/>
              </a:lnSpc>
              <a:spcAft>
                <a:spcPts val="875"/>
              </a:spcAft>
              <a:buSzPts val="1400"/>
              <a:buFont typeface="Calibri" panose="020F0502020204030204" pitchFamily="34" charset="0"/>
              <a:buChar char="-"/>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Chức năng thuê phòng</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1000"/>
              </a:lnSpc>
              <a:spcAft>
                <a:spcPts val="875"/>
              </a:spcAft>
              <a:buSzPts val="1400"/>
              <a:buFont typeface="Calibri" panose="020F0502020204030204" pitchFamily="34" charset="0"/>
              <a:buChar char="-"/>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Chức năng đăng ký sử dụng dịch vụ</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1000"/>
              </a:lnSpc>
              <a:spcAft>
                <a:spcPts val="875"/>
              </a:spcAft>
              <a:buSzPts val="1400"/>
              <a:buFont typeface="Calibri" panose="020F0502020204030204" pitchFamily="34" charset="0"/>
              <a:buChar char="-"/>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Chức năng trả phòng</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1000"/>
              </a:lnSpc>
              <a:spcAft>
                <a:spcPts val="875"/>
              </a:spcAft>
              <a:buSzPts val="1400"/>
              <a:buFont typeface="Calibri" panose="020F0502020204030204" pitchFamily="34" charset="0"/>
              <a:buChar char="-"/>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Chức năng thanh toán</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1000"/>
              </a:lnSpc>
              <a:spcAft>
                <a:spcPts val="875"/>
              </a:spcAft>
              <a:buSzPts val="1400"/>
              <a:buFont typeface="Calibri" panose="020F0502020204030204" pitchFamily="34" charset="0"/>
              <a:buChar char="-"/>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Tìm kiếm thông tin khách, phòng, thông tin dịch vụ</a:t>
            </a:r>
            <a:endParaRPr lang="en-GB" sz="2000" b="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r>
              <a:rPr lang="en-US" sz="2000">
                <a:latin typeface="Times New Roman" panose="02020603050405020304" pitchFamily="18" charset="0"/>
                <a:cs typeface="Times New Roman" panose="02020603050405020304" pitchFamily="18" charset="0"/>
              </a:rPr>
              <a:t>Tác nhân </a:t>
            </a:r>
            <a:r>
              <a:rPr lang="en-US" sz="2000" b="0">
                <a:latin typeface="Times New Roman" panose="02020603050405020304" pitchFamily="18" charset="0"/>
                <a:cs typeface="Times New Roman" panose="02020603050405020304" pitchFamily="18" charset="0"/>
              </a:rPr>
              <a:t>: Bộ phận lễ tân, bộ phận kế toán, bộ phận quản lý nhân sự</a:t>
            </a:r>
            <a:endParaRPr sz="2000" b="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 Use case diagram</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None/>
            </a:pPr>
            <a:r>
              <a:rPr lang="en-US" sz="2000" b="0"/>
              <a:t>Biểu đồ chung</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pic>
        <p:nvPicPr>
          <p:cNvPr id="2" name="Picture 1">
            <a:extLst>
              <a:ext uri="{FF2B5EF4-FFF2-40B4-BE49-F238E27FC236}">
                <a16:creationId xmlns:a16="http://schemas.microsoft.com/office/drawing/2014/main" id="{D7A305CC-8FCF-0145-65AA-912666CB9E41}"/>
              </a:ext>
            </a:extLst>
          </p:cNvPr>
          <p:cNvPicPr>
            <a:picLocks noChangeAspect="1"/>
          </p:cNvPicPr>
          <p:nvPr/>
        </p:nvPicPr>
        <p:blipFill>
          <a:blip r:embed="rId3"/>
          <a:stretch>
            <a:fillRect/>
          </a:stretch>
        </p:blipFill>
        <p:spPr>
          <a:xfrm>
            <a:off x="2578100" y="1421682"/>
            <a:ext cx="6108700" cy="4294451"/>
          </a:xfrm>
          <a:prstGeom prst="rect">
            <a:avLst/>
          </a:prstGeom>
        </p:spPr>
      </p:pic>
    </p:spTree>
    <p:extLst>
      <p:ext uri="{BB962C8B-B14F-4D97-AF65-F5344CB8AC3E}">
        <p14:creationId xmlns:p14="http://schemas.microsoft.com/office/powerpoint/2010/main" val="80462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 Use case diagram</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None/>
            </a:pPr>
            <a:r>
              <a:rPr lang="en-US" sz="2000" b="0"/>
              <a:t>Lễ tân</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pic>
        <p:nvPicPr>
          <p:cNvPr id="3" name="Picture 2">
            <a:extLst>
              <a:ext uri="{FF2B5EF4-FFF2-40B4-BE49-F238E27FC236}">
                <a16:creationId xmlns:a16="http://schemas.microsoft.com/office/drawing/2014/main" id="{0D0B44AD-DD8D-1928-4C23-846B653F7D27}"/>
              </a:ext>
            </a:extLst>
          </p:cNvPr>
          <p:cNvPicPr>
            <a:picLocks noChangeAspect="1"/>
          </p:cNvPicPr>
          <p:nvPr/>
        </p:nvPicPr>
        <p:blipFill>
          <a:blip r:embed="rId3"/>
          <a:stretch>
            <a:fillRect/>
          </a:stretch>
        </p:blipFill>
        <p:spPr>
          <a:xfrm>
            <a:off x="457200" y="2058669"/>
            <a:ext cx="7620000" cy="4114057"/>
          </a:xfrm>
          <a:prstGeom prst="rect">
            <a:avLst/>
          </a:prstGeom>
        </p:spPr>
      </p:pic>
    </p:spTree>
    <p:extLst>
      <p:ext uri="{BB962C8B-B14F-4D97-AF65-F5344CB8AC3E}">
        <p14:creationId xmlns:p14="http://schemas.microsoft.com/office/powerpoint/2010/main" val="156560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 Use case diagram</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None/>
            </a:pPr>
            <a:r>
              <a:rPr lang="en-US" sz="2000" b="0"/>
              <a:t>Kế toán</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pic>
        <p:nvPicPr>
          <p:cNvPr id="3" name="Picture 2">
            <a:extLst>
              <a:ext uri="{FF2B5EF4-FFF2-40B4-BE49-F238E27FC236}">
                <a16:creationId xmlns:a16="http://schemas.microsoft.com/office/drawing/2014/main" id="{A87DF849-3640-E7DF-DCD2-4C236133E406}"/>
              </a:ext>
            </a:extLst>
          </p:cNvPr>
          <p:cNvPicPr>
            <a:picLocks noChangeAspect="1"/>
          </p:cNvPicPr>
          <p:nvPr/>
        </p:nvPicPr>
        <p:blipFill>
          <a:blip r:embed="rId3"/>
          <a:stretch>
            <a:fillRect/>
          </a:stretch>
        </p:blipFill>
        <p:spPr>
          <a:xfrm>
            <a:off x="457200" y="1852853"/>
            <a:ext cx="8089900" cy="4430790"/>
          </a:xfrm>
          <a:prstGeom prst="rect">
            <a:avLst/>
          </a:prstGeom>
        </p:spPr>
      </p:pic>
    </p:spTree>
    <p:extLst>
      <p:ext uri="{BB962C8B-B14F-4D97-AF65-F5344CB8AC3E}">
        <p14:creationId xmlns:p14="http://schemas.microsoft.com/office/powerpoint/2010/main" val="15871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 Use case diagram</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None/>
            </a:pPr>
            <a:r>
              <a:rPr lang="en-US" sz="2000" b="0"/>
              <a:t>Quản lý nhân sự</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pic>
        <p:nvPicPr>
          <p:cNvPr id="3" name="Picture 2">
            <a:extLst>
              <a:ext uri="{FF2B5EF4-FFF2-40B4-BE49-F238E27FC236}">
                <a16:creationId xmlns:a16="http://schemas.microsoft.com/office/drawing/2014/main" id="{8987463A-583A-6C81-F5FE-642C265DA22C}"/>
              </a:ext>
            </a:extLst>
          </p:cNvPr>
          <p:cNvPicPr>
            <a:picLocks noChangeAspect="1"/>
          </p:cNvPicPr>
          <p:nvPr/>
        </p:nvPicPr>
        <p:blipFill>
          <a:blip r:embed="rId3"/>
          <a:stretch>
            <a:fillRect/>
          </a:stretch>
        </p:blipFill>
        <p:spPr>
          <a:xfrm>
            <a:off x="457200" y="1713470"/>
            <a:ext cx="8001000" cy="4730457"/>
          </a:xfrm>
          <a:prstGeom prst="rect">
            <a:avLst/>
          </a:prstGeom>
        </p:spPr>
      </p:pic>
    </p:spTree>
    <p:extLst>
      <p:ext uri="{BB962C8B-B14F-4D97-AF65-F5344CB8AC3E}">
        <p14:creationId xmlns:p14="http://schemas.microsoft.com/office/powerpoint/2010/main" val="290533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đăng nhập</a:t>
            </a: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pic>
        <p:nvPicPr>
          <p:cNvPr id="2" name="Picture 1" descr="a">
            <a:extLst>
              <a:ext uri="{FF2B5EF4-FFF2-40B4-BE49-F238E27FC236}">
                <a16:creationId xmlns:a16="http://schemas.microsoft.com/office/drawing/2014/main" id="{1EBF8480-8EE6-AD7E-6682-826495B428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1384" y="1990724"/>
            <a:ext cx="7003416" cy="4060031"/>
          </a:xfrm>
          <a:prstGeom prst="rect">
            <a:avLst/>
          </a:prstGeom>
          <a:noFill/>
          <a:ln>
            <a:noFill/>
          </a:ln>
        </p:spPr>
      </p:pic>
    </p:spTree>
    <p:extLst>
      <p:ext uri="{BB962C8B-B14F-4D97-AF65-F5344CB8AC3E}">
        <p14:creationId xmlns:p14="http://schemas.microsoft.com/office/powerpoint/2010/main" val="84854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Biểu đồ tương tác</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GB" sz="2000" b="0" kern="100">
                <a:effectLst/>
                <a:latin typeface="Times New Roman" panose="02020603050405020304" pitchFamily="18" charset="0"/>
                <a:ea typeface="Aptos" panose="020B0004020202020204" pitchFamily="34" charset="0"/>
                <a:cs typeface="Times New Roman" panose="02020603050405020304" pitchFamily="18" charset="0"/>
              </a:rPr>
              <a:t>Chức năng cập nhật tài khoản</a:t>
            </a: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pic>
        <p:nvPicPr>
          <p:cNvPr id="3" name="Picture 2" descr="a (5)">
            <a:extLst>
              <a:ext uri="{FF2B5EF4-FFF2-40B4-BE49-F238E27FC236}">
                <a16:creationId xmlns:a16="http://schemas.microsoft.com/office/drawing/2014/main" id="{E1BEC737-E9E4-BAD5-01D6-9308A5FD37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7870" y="1824990"/>
            <a:ext cx="7288530" cy="4225766"/>
          </a:xfrm>
          <a:prstGeom prst="rect">
            <a:avLst/>
          </a:prstGeom>
          <a:noFill/>
          <a:ln>
            <a:noFill/>
          </a:ln>
        </p:spPr>
      </p:pic>
    </p:spTree>
    <p:extLst>
      <p:ext uri="{BB962C8B-B14F-4D97-AF65-F5344CB8AC3E}">
        <p14:creationId xmlns:p14="http://schemas.microsoft.com/office/powerpoint/2010/main" val="3509857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550</Words>
  <Application>Microsoft Office PowerPoint</Application>
  <PresentationFormat>On-screen Show (4:3)</PresentationFormat>
  <Paragraphs>91</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Times New Roman</vt:lpstr>
      <vt:lpstr>Office Theme</vt:lpstr>
      <vt:lpstr>PowerPoint Presentation</vt:lpstr>
      <vt:lpstr>1. Phần mở đầu</vt:lpstr>
      <vt:lpstr>2. Phân tích chức năng chính , tác nhân</vt:lpstr>
      <vt:lpstr>3. Use case diagram</vt:lpstr>
      <vt:lpstr>3. Use case diagram</vt:lpstr>
      <vt:lpstr>3. Use case diagram</vt:lpstr>
      <vt:lpstr>3. Use case diagram</vt:lpstr>
      <vt:lpstr>4. Biểu đồ tương tác</vt:lpstr>
      <vt:lpstr>4. Biểu đồ tương tác</vt:lpstr>
      <vt:lpstr>4. Biểu đồ tương tác</vt:lpstr>
      <vt:lpstr>4. Biểu đồ tương tác</vt:lpstr>
      <vt:lpstr>4. Biểu đồ tương tác</vt:lpstr>
      <vt:lpstr>4. Biểu đồ tương tác</vt:lpstr>
      <vt:lpstr>4. Biểu đồ tương tác</vt:lpstr>
      <vt:lpstr>5.Biểu đò hành động</vt:lpstr>
      <vt:lpstr>5.Biểu đò hành động</vt:lpstr>
      <vt:lpstr>5.Biểu đò hành động</vt:lpstr>
      <vt:lpstr>6.Biểu đồ lớp</vt:lpstr>
      <vt:lpstr>7.Kết luận</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Nhữ Đức</cp:lastModifiedBy>
  <cp:revision>8</cp:revision>
  <dcterms:created xsi:type="dcterms:W3CDTF">2017-10-17T01:43:35Z</dcterms:created>
  <dcterms:modified xsi:type="dcterms:W3CDTF">2024-04-23T12:03:24Z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0x010100C881A513310F62439E8E151DF6F2055F</vt:lpwstr>
  </property>
</Properties>
</file>