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4" r:id="rId3"/>
    <p:sldId id="355" r:id="rId4"/>
    <p:sldId id="356" r:id="rId5"/>
    <p:sldId id="363" r:id="rId6"/>
    <p:sldId id="357" r:id="rId7"/>
    <p:sldId id="358" r:id="rId8"/>
    <p:sldId id="359" r:id="rId9"/>
    <p:sldId id="360" r:id="rId10"/>
    <p:sldId id="361" r:id="rId11"/>
    <p:sldId id="362" r:id="rId12"/>
    <p:sldId id="364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7/6/2023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37405"/>
            <a:ext cx="4176464" cy="315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37405"/>
            <a:ext cx="3487780" cy="3159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DBE4C23-D33C-4FB7-8D43-280C6CD1FEB4}"/>
                  </a:ext>
                </a:extLst>
              </p:cNvPr>
              <p:cNvSpPr txBox="1"/>
              <p:nvPr/>
            </p:nvSpPr>
            <p:spPr>
              <a:xfrm>
                <a:off x="26955" y="1654233"/>
                <a:ext cx="28934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ra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=1,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DBE4C23-D33C-4FB7-8D43-280C6CD1F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" y="1654233"/>
                <a:ext cx="2893421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A1CFFD4-E82E-4D34-A495-3B41C9638B5B}"/>
                  </a:ext>
                </a:extLst>
              </p:cNvPr>
              <p:cNvSpPr txBox="1"/>
              <p:nvPr/>
            </p:nvSpPr>
            <p:spPr>
              <a:xfrm>
                <a:off x="26955" y="2244019"/>
                <a:ext cx="2812244" cy="51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ra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=2,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FA1CFFD4-E82E-4D34-A495-3B41C963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5" y="2244019"/>
                <a:ext cx="2812244" cy="5193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E1A4DA0-8784-4E83-BB1C-FF5EF1DD39B7}"/>
              </a:ext>
            </a:extLst>
          </p:cNvPr>
          <p:cNvSpPr txBox="1"/>
          <p:nvPr/>
        </p:nvSpPr>
        <p:spPr>
          <a:xfrm>
            <a:off x="107504" y="1323364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Las curvas de nivel son hipérbolas equiláteras: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9F88229-B0FF-4AAD-A0CD-5BE9F1FE3AD3}"/>
                  </a:ext>
                </a:extLst>
              </p:cNvPr>
              <p:cNvSpPr txBox="1"/>
              <p:nvPr/>
            </p:nvSpPr>
            <p:spPr>
              <a:xfrm>
                <a:off x="0" y="908720"/>
                <a:ext cx="1530938" cy="4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𝑖𝑖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A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rad>
                    </m:oMath>
                  </m:oMathPara>
                </a14:m>
                <a:endParaRPr lang="es-AR" sz="20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9F88229-B0FF-4AAD-A0CD-5BE9F1FE3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1530938" cy="401135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contenido"/>
          <p:cNvSpPr>
            <a:spLocks noGrp="1"/>
          </p:cNvSpPr>
          <p:nvPr>
            <p:ph idx="1"/>
          </p:nvPr>
        </p:nvSpPr>
        <p:spPr>
          <a:xfrm>
            <a:off x="179512" y="404664"/>
            <a:ext cx="8676456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2000" b="1" dirty="0"/>
              <a:t>b) Superficies de nivel de las siguientes funciones:</a:t>
            </a:r>
          </a:p>
          <a:p>
            <a:pPr marL="0" indent="0">
              <a:buNone/>
            </a:pPr>
            <a:r>
              <a:rPr lang="es-AR" sz="2000" b="1" dirty="0"/>
              <a:t>U = x</a:t>
            </a:r>
            <a:r>
              <a:rPr lang="es-AR" sz="2000" b="1" baseline="30000" dirty="0"/>
              <a:t>2</a:t>
            </a:r>
            <a:r>
              <a:rPr lang="es-AR" sz="2000" b="1" dirty="0"/>
              <a:t>+y</a:t>
            </a:r>
            <a:r>
              <a:rPr lang="es-AR" sz="2000" b="1" baseline="30000" dirty="0"/>
              <a:t>2</a:t>
            </a:r>
            <a:r>
              <a:rPr lang="es-AR" sz="2000" b="1" dirty="0"/>
              <a:t>-z</a:t>
            </a:r>
            <a:r>
              <a:rPr lang="es-AR" sz="2000" b="1" baseline="30000" dirty="0"/>
              <a:t>2     </a:t>
            </a:r>
          </a:p>
          <a:p>
            <a:pPr marL="0" indent="0" algn="just">
              <a:buNone/>
            </a:pPr>
            <a:r>
              <a:rPr lang="es-AR" sz="2000" dirty="0"/>
              <a:t>-Si U&gt;0, las superficies de nivel son hiperboloides de una hoja alrededor de OZ. </a:t>
            </a:r>
          </a:p>
          <a:p>
            <a:pPr marL="0" indent="0" algn="just">
              <a:buNone/>
            </a:pPr>
            <a:r>
              <a:rPr lang="es-AR" sz="2000" dirty="0"/>
              <a:t>-Si U&lt;0, las superficies de nivel son hiperboloides de dos hojas alrededor de OZ.</a:t>
            </a:r>
          </a:p>
          <a:p>
            <a:pPr marL="0" indent="0" algn="just">
              <a:buNone/>
            </a:pPr>
            <a:endParaRPr lang="es-AR" sz="2000" dirty="0"/>
          </a:p>
          <a:p>
            <a:pPr marL="0" indent="0" algn="just">
              <a:buNone/>
            </a:pPr>
            <a:endParaRPr lang="es-AR" sz="2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8A3A58-77E0-4F9A-8DAE-2994E6F190C3}"/>
              </a:ext>
            </a:extLst>
          </p:cNvPr>
          <p:cNvSpPr txBox="1"/>
          <p:nvPr/>
        </p:nvSpPr>
        <p:spPr>
          <a:xfrm>
            <a:off x="154004" y="2828835"/>
            <a:ext cx="7560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sz="1800" dirty="0" err="1"/>
              <a:t>ii</a:t>
            </a:r>
            <a:r>
              <a:rPr lang="es-AR" dirty="0"/>
              <a:t>) </a:t>
            </a:r>
            <a:r>
              <a:rPr lang="es-AR" sz="1800" b="1" baseline="30000" dirty="0"/>
              <a:t> </a:t>
            </a:r>
            <a:r>
              <a:rPr lang="es-AR" sz="1800" b="1" dirty="0"/>
              <a:t>U = </a:t>
            </a:r>
            <a:r>
              <a:rPr lang="es-AR" sz="1800" b="1" dirty="0" err="1"/>
              <a:t>x+y+z</a:t>
            </a:r>
            <a:endParaRPr lang="es-AR" sz="1800" b="1" dirty="0"/>
          </a:p>
          <a:p>
            <a:pPr algn="just"/>
            <a:endParaRPr lang="es-AR" dirty="0"/>
          </a:p>
          <a:p>
            <a:pPr algn="just"/>
            <a:r>
              <a:rPr lang="es-AR" sz="1800" dirty="0"/>
              <a:t>Las superficies de nivel son planos paralelos:</a:t>
            </a:r>
          </a:p>
          <a:p>
            <a:pPr marL="0" indent="0" algn="just">
              <a:buNone/>
            </a:pPr>
            <a:r>
              <a:rPr lang="es-AR" sz="1800" dirty="0"/>
              <a:t>        </a:t>
            </a:r>
            <a:r>
              <a:rPr lang="es-AR" sz="1800" dirty="0" err="1"/>
              <a:t>x+y+z</a:t>
            </a:r>
            <a:r>
              <a:rPr lang="es-AR" sz="1800" dirty="0"/>
              <a:t>=1,          </a:t>
            </a:r>
            <a:r>
              <a:rPr lang="es-AR" sz="1800" dirty="0" err="1"/>
              <a:t>x+y+z</a:t>
            </a:r>
            <a:r>
              <a:rPr lang="es-AR" sz="1800" dirty="0"/>
              <a:t>=3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483FAE-9842-423C-9C7E-3983BE819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85" y="3284382"/>
            <a:ext cx="3960440" cy="316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91440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2133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298317"/>
            <a:ext cx="258127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1920" y="4102088"/>
            <a:ext cx="720080" cy="549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9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548680"/>
            <a:ext cx="36671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0" name="Picture 2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85748" y="4264139"/>
            <a:ext cx="25050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B7EFE3-D190-426C-A56C-74B44152349D}"/>
                  </a:ext>
                </a:extLst>
              </p:cNvPr>
              <p:cNvSpPr txBox="1"/>
              <p:nvPr/>
            </p:nvSpPr>
            <p:spPr>
              <a:xfrm>
                <a:off x="289507" y="1192021"/>
                <a:ext cx="1324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−1=0⇔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3DB7EFE3-D190-426C-A56C-74B44152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07" y="1192021"/>
                <a:ext cx="1324658" cy="276999"/>
              </a:xfrm>
              <a:prstGeom prst="rect">
                <a:avLst/>
              </a:prstGeom>
              <a:blipFill>
                <a:blip r:embed="rId7"/>
                <a:stretch>
                  <a:fillRect l="-1835" r="-2294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AA541C7-B2AA-4B09-A923-07C9CBF7DC10}"/>
                  </a:ext>
                </a:extLst>
              </p:cNvPr>
              <p:cNvSpPr txBox="1"/>
              <p:nvPr/>
            </p:nvSpPr>
            <p:spPr>
              <a:xfrm>
                <a:off x="1440706" y="1122462"/>
                <a:ext cx="1016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AA541C7-B2AA-4B09-A923-07C9CBF7D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06" y="1122462"/>
                <a:ext cx="10164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E7752E3-E8D7-4A82-A9CB-D3AB41E88BFA}"/>
                  </a:ext>
                </a:extLst>
              </p:cNvPr>
              <p:cNvSpPr txBox="1"/>
              <p:nvPr/>
            </p:nvSpPr>
            <p:spPr>
              <a:xfrm>
                <a:off x="170458" y="2038893"/>
                <a:ext cx="3572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≠1∧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≠0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9E7752E3-E8D7-4A82-A9CB-D3AB41E8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58" y="2038893"/>
                <a:ext cx="357252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1179339-B02E-4080-BDD5-92DEB0B4A8EC}"/>
                  </a:ext>
                </a:extLst>
              </p:cNvPr>
              <p:cNvSpPr txBox="1"/>
              <p:nvPr/>
            </p:nvSpPr>
            <p:spPr>
              <a:xfrm>
                <a:off x="197471" y="3742288"/>
                <a:ext cx="1926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≥0⇔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F1179339-B02E-4080-BDD5-92DEB0B4A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1" y="3742288"/>
                <a:ext cx="1926258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AAB4107-9259-45E6-B49E-F2FDB06B8839}"/>
                  </a:ext>
                </a:extLst>
              </p:cNvPr>
              <p:cNvSpPr txBox="1"/>
              <p:nvPr/>
            </p:nvSpPr>
            <p:spPr>
              <a:xfrm>
                <a:off x="1987389" y="3717032"/>
                <a:ext cx="1755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0⇔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2AAB4107-9259-45E6-B49E-F2FDB06B8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389" y="3717032"/>
                <a:ext cx="1755589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47427BA-747B-4F52-9867-30D196CD1BF1}"/>
                  </a:ext>
                </a:extLst>
              </p:cNvPr>
              <p:cNvSpPr txBox="1"/>
              <p:nvPr/>
            </p:nvSpPr>
            <p:spPr>
              <a:xfrm>
                <a:off x="3534408" y="3732756"/>
                <a:ext cx="31898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47427BA-747B-4F52-9867-30D196CD1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08" y="3732756"/>
                <a:ext cx="318980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B4EE501-44BB-49F7-9635-7433E5E70B24}"/>
                  </a:ext>
                </a:extLst>
              </p:cNvPr>
              <p:cNvSpPr txBox="1"/>
              <p:nvPr/>
            </p:nvSpPr>
            <p:spPr>
              <a:xfrm>
                <a:off x="197471" y="4737904"/>
                <a:ext cx="2070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p>
                        <m:sSupPr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=0⇔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B4EE501-44BB-49F7-9635-7433E5E70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71" y="4737904"/>
                <a:ext cx="2070273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645EA14-AC6F-4691-BABA-DAAE39A4198C}"/>
                  </a:ext>
                </a:extLst>
              </p:cNvPr>
              <p:cNvSpPr txBox="1"/>
              <p:nvPr/>
            </p:nvSpPr>
            <p:spPr>
              <a:xfrm>
                <a:off x="2165691" y="4712384"/>
                <a:ext cx="22020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645EA14-AC6F-4691-BABA-DAAE39A41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691" y="4712384"/>
                <a:ext cx="2202086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7F287EB-9753-4858-8DCA-7757D311532B}"/>
                  </a:ext>
                </a:extLst>
              </p:cNvPr>
              <p:cNvSpPr txBox="1"/>
              <p:nvPr/>
            </p:nvSpPr>
            <p:spPr>
              <a:xfrm>
                <a:off x="235224" y="5307127"/>
                <a:ext cx="3572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∕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7F287EB-9753-4858-8DCA-7757D3115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4" y="5307127"/>
                <a:ext cx="357252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5" grpId="0"/>
      <p:bldP spid="27" grpId="0"/>
      <p:bldP spid="29" grpId="0"/>
      <p:bldP spid="31" grpId="0"/>
      <p:bldP spid="33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04664"/>
            <a:ext cx="18002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284984"/>
            <a:ext cx="1743075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48680"/>
            <a:ext cx="35814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3861048"/>
            <a:ext cx="2667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53353EC-D5D4-42A3-BEB9-6F3DD881EFD0}"/>
                  </a:ext>
                </a:extLst>
              </p:cNvPr>
              <p:cNvSpPr txBox="1"/>
              <p:nvPr/>
            </p:nvSpPr>
            <p:spPr>
              <a:xfrm>
                <a:off x="230573" y="1693565"/>
                <a:ext cx="3131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∕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  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53353EC-D5D4-42A3-BEB9-6F3DD881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3" y="1693565"/>
                <a:ext cx="313112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F21B5F-967F-4E2D-9E95-8020FE1B477C}"/>
                  </a:ext>
                </a:extLst>
              </p:cNvPr>
              <p:cNvSpPr txBox="1"/>
              <p:nvPr/>
            </p:nvSpPr>
            <p:spPr>
              <a:xfrm>
                <a:off x="143123" y="932835"/>
                <a:ext cx="15786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 ⇔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5F21B5F-967F-4E2D-9E95-8020FE1B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23" y="932835"/>
                <a:ext cx="1578670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7B68830-3516-4F88-AA37-DDE465E93C8D}"/>
                  </a:ext>
                </a:extLst>
              </p:cNvPr>
              <p:cNvSpPr txBox="1"/>
              <p:nvPr/>
            </p:nvSpPr>
            <p:spPr>
              <a:xfrm>
                <a:off x="1575216" y="932835"/>
                <a:ext cx="1284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 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7B68830-3516-4F88-AA37-DDE465E93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216" y="932835"/>
                <a:ext cx="1284922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A067DEC-CAFE-494D-A28E-D704CC7E212E}"/>
                  </a:ext>
                </a:extLst>
              </p:cNvPr>
              <p:cNvSpPr txBox="1"/>
              <p:nvPr/>
            </p:nvSpPr>
            <p:spPr>
              <a:xfrm>
                <a:off x="258404" y="4795103"/>
                <a:ext cx="3543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∕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)≠(0,0)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A067DEC-CAFE-494D-A28E-D704CC7E2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04" y="4795103"/>
                <a:ext cx="354369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4F07123-297B-42B4-A9A1-FDC27C5DD554}"/>
                  </a:ext>
                </a:extLst>
              </p:cNvPr>
              <p:cNvSpPr txBox="1"/>
              <p:nvPr/>
            </p:nvSpPr>
            <p:spPr>
              <a:xfrm>
                <a:off x="187842" y="4155864"/>
                <a:ext cx="13996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4F07123-297B-42B4-A9A1-FDC27C5D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42" y="4155864"/>
                <a:ext cx="1399603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6074565-5006-49BD-84E2-6DE482ED99D4}"/>
                  </a:ext>
                </a:extLst>
              </p:cNvPr>
              <p:cNvSpPr txBox="1"/>
              <p:nvPr/>
            </p:nvSpPr>
            <p:spPr>
              <a:xfrm>
                <a:off x="1544960" y="4164317"/>
                <a:ext cx="19307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∧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6074565-5006-49BD-84E2-6DE482ED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60" y="4164317"/>
                <a:ext cx="1930722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32656"/>
            <a:ext cx="19240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476672"/>
            <a:ext cx="25622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9A40F0E-5A99-4CCA-A28B-65E795CD93CA}"/>
                  </a:ext>
                </a:extLst>
              </p:cNvPr>
              <p:cNvSpPr txBox="1"/>
              <p:nvPr/>
            </p:nvSpPr>
            <p:spPr>
              <a:xfrm>
                <a:off x="332673" y="1433261"/>
                <a:ext cx="1296144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9A40F0E-5A99-4CCA-A28B-65E795CD9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73" y="1433261"/>
                <a:ext cx="1296144" cy="372410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711D6F8-4E92-43E2-9760-CE1F2E44A085}"/>
                  </a:ext>
                </a:extLst>
              </p:cNvPr>
              <p:cNvSpPr txBox="1"/>
              <p:nvPr/>
            </p:nvSpPr>
            <p:spPr>
              <a:xfrm>
                <a:off x="1582556" y="1461204"/>
                <a:ext cx="1296144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s-A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ad>
                        <m:radPr>
                          <m:degHide m:val="on"/>
                          <m:ctrlP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711D6F8-4E92-43E2-9760-CE1F2E44A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2556" y="1461204"/>
                <a:ext cx="1296144" cy="372410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DDA42EA-CF22-4B6D-BBE4-5E4E8EF9D54F}"/>
                  </a:ext>
                </a:extLst>
              </p:cNvPr>
              <p:cNvSpPr txBox="1"/>
              <p:nvPr/>
            </p:nvSpPr>
            <p:spPr>
              <a:xfrm>
                <a:off x="2816609" y="1461204"/>
                <a:ext cx="1105867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7DDA42EA-CF22-4B6D-BBE4-5E4E8EF9D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09" y="1461204"/>
                <a:ext cx="1105867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1675AFB-53BE-408A-B3D8-1D7466A5534C}"/>
                  </a:ext>
                </a:extLst>
              </p:cNvPr>
              <p:cNvSpPr txBox="1"/>
              <p:nvPr/>
            </p:nvSpPr>
            <p:spPr>
              <a:xfrm>
                <a:off x="332673" y="2147549"/>
                <a:ext cx="3939230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∕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ad>
                            <m:radPr>
                              <m:degHide m:val="on"/>
                              <m:ctrlP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s-A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1675AFB-53BE-408A-B3D8-1D7466A5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73" y="2147549"/>
                <a:ext cx="3939230" cy="37241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412776"/>
            <a:ext cx="7772400" cy="1830065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sz="1600" b="1" noProof="0" dirty="0"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2)a)      x-y = 0</a:t>
            </a:r>
            <a:br>
              <a:rPr kumimoji="0" lang="es-A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s-A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Intersección con los ejes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 x=y=z=0</a:t>
            </a:r>
            <a:br>
              <a:rPr kumimoji="0" lang="es-A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s-A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s-AR" sz="1600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Trazas</a:t>
            </a:r>
            <a:r>
              <a:rPr kumimoji="0" lang="es-A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: x=y</a:t>
            </a:r>
            <a:br>
              <a:rPr kumimoji="0" lang="es-A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s-AR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s-A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2420888"/>
            <a:ext cx="4536504" cy="415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8820472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656184"/>
          </a:xfrm>
        </p:spPr>
        <p:txBody>
          <a:bodyPr>
            <a:normAutofit fontScale="90000"/>
          </a:bodyPr>
          <a:lstStyle/>
          <a:p>
            <a:pPr algn="l"/>
            <a:r>
              <a:rPr lang="es-A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b)     </a:t>
            </a:r>
            <a:r>
              <a:rPr lang="es-AR" sz="22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y+z</a:t>
            </a:r>
            <a:r>
              <a:rPr lang="es-A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</a:t>
            </a:r>
            <a:br>
              <a:rPr lang="es-AR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s-A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22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Intersección con los ejes</a:t>
            </a:r>
            <a:r>
              <a:rPr lang="es-A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y=0, z=1;      z=0, y=1</a:t>
            </a:r>
            <a:br>
              <a:rPr lang="es-A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22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Trazas</a:t>
            </a:r>
            <a:r>
              <a:rPr lang="es-A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z=1-y</a:t>
            </a:r>
            <a:br>
              <a:rPr lang="es-A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s-AR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5544616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3204" y="476672"/>
            <a:ext cx="8229600" cy="2376264"/>
          </a:xfrm>
        </p:spPr>
        <p:txBody>
          <a:bodyPr>
            <a:normAutofit/>
          </a:bodyPr>
          <a:lstStyle/>
          <a:p>
            <a:pPr algn="l"/>
            <a:r>
              <a:rPr lang="es-A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c) 2x+3y+z=1</a:t>
            </a:r>
            <a:br>
              <a:rPr lang="es-A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Intersección con los ejes</a:t>
            </a:r>
            <a: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x=y=0, z=1;          x=z=0, y=1/3;          y=z=0, x=1/2</a:t>
            </a:r>
            <a:b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16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Trazas</a:t>
            </a:r>
            <a: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x=0; 3y+z=1, z=1-3y</a:t>
            </a:r>
            <a:b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y=0; 2x+z=1, z=1-2x</a:t>
            </a:r>
            <a:b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z=0, 2x+3y=1, y=1/3-2/3x</a:t>
            </a:r>
            <a:b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s-A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564904"/>
            <a:ext cx="684076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786210"/>
          </a:xfrm>
        </p:spPr>
        <p:txBody>
          <a:bodyPr>
            <a:noAutofit/>
          </a:bodyPr>
          <a:lstStyle/>
          <a:p>
            <a:pPr algn="l"/>
            <a:br>
              <a:rPr lang="es-A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s-A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s-AR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4) a) i) Curvas de nivel de z = x</a:t>
            </a:r>
            <a:r>
              <a:rPr lang="es-AR" sz="1800" b="1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A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+y</a:t>
            </a:r>
            <a:r>
              <a:rPr lang="es-AR" sz="1800" b="1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br>
              <a:rPr lang="es-AR" sz="1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 curvas de nivel son círculos concéntricos:</a:t>
            </a:r>
            <a:b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AR" sz="1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+y</a:t>
            </a:r>
            <a:r>
              <a:rPr lang="es-AR" sz="1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1</a:t>
            </a:r>
            <a:b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es-AR" sz="1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+y</a:t>
            </a:r>
            <a:r>
              <a:rPr lang="es-AR" sz="18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4</a:t>
            </a:r>
            <a:br>
              <a:rPr lang="es-AR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s-AR" sz="1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es-AR" sz="1600" baseline="30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s-AR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2204864"/>
            <a:ext cx="5040560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978</TotalTime>
  <Words>408</Words>
  <Application>Microsoft Office PowerPoint</Application>
  <PresentationFormat>Presentación en pantalla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Constantia</vt:lpstr>
      <vt:lpstr>Wingdings 2</vt:lpstr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b)     y+z = 1  Intersección con los ejes: y=0, z=1;      z=0, y=1 Trazas: z=1-y </vt:lpstr>
      <vt:lpstr>c) 2x+3y+z=1  Intersección con los ejes: x=y=0, z=1;          x=z=0, y=1/3;          y=z=0, x=1/2 Trazas: x=0; 3y+z=1, z=1-3y y=0; 2x+z=1, z=1-2x z=0, 2x+3y=1, y=1/3-2/3x  </vt:lpstr>
      <vt:lpstr>   4) a) i) Curvas de nivel de z = x2+y2 Las curvas de nivel son círculos concéntricos: x2+y2 = 1 x2+y2 = 4   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Ricardo Espinoza</cp:lastModifiedBy>
  <cp:revision>130</cp:revision>
  <dcterms:created xsi:type="dcterms:W3CDTF">2020-03-27T02:30:27Z</dcterms:created>
  <dcterms:modified xsi:type="dcterms:W3CDTF">2023-06-07T13:40:24Z</dcterms:modified>
</cp:coreProperties>
</file>