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9144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ikqvC8Bj35IGRJQpdt8GbkySRH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6.xml"/><Relationship Id="rId22" Type="http://schemas.openxmlformats.org/officeDocument/2006/relationships/font" Target="fonts/Corbel-italic.fntdata"/><Relationship Id="rId10" Type="http://schemas.openxmlformats.org/officeDocument/2006/relationships/slide" Target="slides/slide5.xml"/><Relationship Id="rId21" Type="http://schemas.openxmlformats.org/officeDocument/2006/relationships/font" Target="fonts/Corbel-bold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6"/>
          <p:cNvSpPr/>
          <p:nvPr/>
        </p:nvSpPr>
        <p:spPr>
          <a:xfrm>
            <a:off x="182879" y="182879"/>
            <a:ext cx="8778240" cy="6492240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16"/>
          <p:cNvSpPr txBox="1"/>
          <p:nvPr>
            <p:ph type="ctrTitle"/>
          </p:nvPr>
        </p:nvSpPr>
        <p:spPr>
          <a:xfrm>
            <a:off x="832485" y="882376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6000"/>
              <a:buFont typeface="Corbel"/>
              <a:buNone/>
              <a:defRPr b="1" sz="6000" cap="none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subTitle"/>
          </p:nvPr>
        </p:nvSpPr>
        <p:spPr>
          <a:xfrm>
            <a:off x="1282148" y="3869635"/>
            <a:ext cx="6575895" cy="1388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FFFFFF"/>
                </a:solidFill>
              </a:defRPr>
            </a:lvl1pPr>
            <a:lvl2pPr lvl="1" algn="ctr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None/>
              <a:defRPr sz="18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None/>
              <a:defRPr sz="15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None/>
              <a:defRPr sz="1500"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000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23" name="Google Shape;23;p16"/>
          <p:cNvCxnSpPr/>
          <p:nvPr/>
        </p:nvCxnSpPr>
        <p:spPr>
          <a:xfrm>
            <a:off x="1483995" y="3733800"/>
            <a:ext cx="6172201" cy="0"/>
          </a:xfrm>
          <a:prstGeom prst="straightConnector1">
            <a:avLst/>
          </a:prstGeom>
          <a:noFill/>
          <a:ln cap="flat" cmpd="sng" w="1000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5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" type="body"/>
          </p:nvPr>
        </p:nvSpPr>
        <p:spPr>
          <a:xfrm rot="5400000">
            <a:off x="2540277" y="374374"/>
            <a:ext cx="4038600" cy="74046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5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5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6"/>
          <p:cNvSpPr txBox="1"/>
          <p:nvPr>
            <p:ph type="title"/>
          </p:nvPr>
        </p:nvSpPr>
        <p:spPr>
          <a:xfrm rot="5400000">
            <a:off x="4710113" y="2595563"/>
            <a:ext cx="5410200" cy="1743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6"/>
          <p:cNvSpPr txBox="1"/>
          <p:nvPr>
            <p:ph idx="1" type="body"/>
          </p:nvPr>
        </p:nvSpPr>
        <p:spPr>
          <a:xfrm rot="5400000">
            <a:off x="938213" y="681038"/>
            <a:ext cx="5410200" cy="557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85" name="Google Shape;85;p26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6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6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7"/>
          <p:cNvSpPr txBox="1"/>
          <p:nvPr>
            <p:ph idx="1" type="body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600"/>
              <a:buChar char="•"/>
              <a:defRPr/>
            </a:lvl1pPr>
            <a:lvl2pPr indent="-32004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440"/>
              <a:buChar char="•"/>
              <a:defRPr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3pPr>
            <a:lvl4pPr indent="-320039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4pPr>
            <a:lvl5pPr indent="-320039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5pPr>
            <a:lvl6pPr indent="-320039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6pPr>
            <a:lvl7pPr indent="-320039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7pPr>
            <a:lvl8pPr indent="-32004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/>
            </a:lvl8pPr>
            <a:lvl9pPr indent="-32004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440"/>
              <a:buChar char="•"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/>
          <p:nvPr>
            <p:ph type="title"/>
          </p:nvPr>
        </p:nvSpPr>
        <p:spPr>
          <a:xfrm>
            <a:off x="829818" y="1173575"/>
            <a:ext cx="747522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Font typeface="Corbel"/>
              <a:buNone/>
              <a:defRPr b="0" sz="6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9"/>
          <p:cNvSpPr txBox="1"/>
          <p:nvPr>
            <p:ph idx="1" type="body"/>
          </p:nvPr>
        </p:nvSpPr>
        <p:spPr>
          <a:xfrm>
            <a:off x="1282446" y="4154520"/>
            <a:ext cx="6576822" cy="1363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080"/>
              <a:buNone/>
              <a:defRPr sz="135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840"/>
              <a:buNone/>
              <a:defRPr sz="105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840"/>
              <a:buNone/>
              <a:defRPr sz="105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19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cxnSp>
        <p:nvCxnSpPr>
          <p:cNvPr id="40" name="Google Shape;40;p19"/>
          <p:cNvCxnSpPr/>
          <p:nvPr/>
        </p:nvCxnSpPr>
        <p:spPr>
          <a:xfrm>
            <a:off x="1485900" y="4020408"/>
            <a:ext cx="6172201" cy="0"/>
          </a:xfrm>
          <a:prstGeom prst="straightConnector1">
            <a:avLst/>
          </a:prstGeom>
          <a:noFill/>
          <a:ln cap="flat" cmpd="sng" w="100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" type="body"/>
          </p:nvPr>
        </p:nvSpPr>
        <p:spPr>
          <a:xfrm>
            <a:off x="857250" y="2057399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44" name="Google Shape;44;p20"/>
          <p:cNvSpPr txBox="1"/>
          <p:nvPr>
            <p:ph idx="2" type="body"/>
          </p:nvPr>
        </p:nvSpPr>
        <p:spPr>
          <a:xfrm>
            <a:off x="4700709" y="2057400"/>
            <a:ext cx="35661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45" name="Google Shape;45;p20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1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1"/>
          <p:cNvSpPr txBox="1"/>
          <p:nvPr>
            <p:ph idx="1" type="body"/>
          </p:nvPr>
        </p:nvSpPr>
        <p:spPr>
          <a:xfrm>
            <a:off x="857250" y="2001511"/>
            <a:ext cx="356616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1" name="Google Shape;51;p21"/>
          <p:cNvSpPr txBox="1"/>
          <p:nvPr>
            <p:ph idx="2" type="body"/>
          </p:nvPr>
        </p:nvSpPr>
        <p:spPr>
          <a:xfrm>
            <a:off x="857250" y="2721483"/>
            <a:ext cx="356616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52" name="Google Shape;52;p21"/>
          <p:cNvSpPr txBox="1"/>
          <p:nvPr>
            <p:ph idx="3" type="body"/>
          </p:nvPr>
        </p:nvSpPr>
        <p:spPr>
          <a:xfrm>
            <a:off x="4701880" y="1999032"/>
            <a:ext cx="3566160" cy="777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3" name="Google Shape;53;p21"/>
          <p:cNvSpPr txBox="1"/>
          <p:nvPr>
            <p:ph idx="4" type="body"/>
          </p:nvPr>
        </p:nvSpPr>
        <p:spPr>
          <a:xfrm>
            <a:off x="4701880" y="2719322"/>
            <a:ext cx="3566160" cy="3383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1242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320"/>
              <a:buChar char="•"/>
              <a:defRPr sz="1650"/>
            </a:lvl1pPr>
            <a:lvl2pPr indent="-3048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200"/>
              <a:buChar char="•"/>
              <a:defRPr sz="1500"/>
            </a:lvl2pPr>
            <a:lvl3pPr indent="-29718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080"/>
              <a:buChar char="•"/>
              <a:defRPr sz="1350"/>
            </a:lvl3pPr>
            <a:lvl4pPr indent="-28956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4pPr>
            <a:lvl5pPr indent="-28956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5pPr>
            <a:lvl6pPr indent="-28956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6pPr>
            <a:lvl7pPr indent="-28956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7pPr>
            <a:lvl8pPr indent="-289559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960"/>
              <a:buChar char="•"/>
              <a:defRPr sz="1200"/>
            </a:lvl8pPr>
            <a:lvl9pPr indent="-289559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960"/>
              <a:buChar char="•"/>
              <a:defRPr sz="1200"/>
            </a:lvl9pPr>
          </a:lstStyle>
          <a:p/>
        </p:txBody>
      </p:sp>
      <p:sp>
        <p:nvSpPr>
          <p:cNvPr id="54" name="Google Shape;54;p21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1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1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2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2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 txBox="1"/>
          <p:nvPr>
            <p:ph type="title"/>
          </p:nvPr>
        </p:nvSpPr>
        <p:spPr>
          <a:xfrm>
            <a:off x="857250" y="1097280"/>
            <a:ext cx="28346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4129314" y="1097280"/>
            <a:ext cx="4149638" cy="46634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052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920"/>
              <a:buChar char="•"/>
              <a:defRPr sz="2400"/>
            </a:lvl1pPr>
            <a:lvl2pPr indent="-33528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1680"/>
              <a:buChar char="•"/>
              <a:defRPr sz="2100"/>
            </a:lvl2pPr>
            <a:lvl3pPr indent="-320039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40"/>
              <a:buChar char="•"/>
              <a:defRPr sz="1800"/>
            </a:lvl3pPr>
            <a:lvl4pPr indent="-3048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4pPr>
            <a:lvl5pPr indent="-3048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5pPr>
            <a:lvl6pPr indent="-3048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6pPr>
            <a:lvl7pPr indent="-3048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7pPr>
            <a:lvl8pPr indent="-3048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500"/>
            </a:lvl8pPr>
            <a:lvl9pPr indent="-3048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1200"/>
              <a:buChar char="•"/>
              <a:defRPr sz="1500"/>
            </a:lvl9pPr>
          </a:lstStyle>
          <a:p/>
        </p:txBody>
      </p:sp>
      <p:sp>
        <p:nvSpPr>
          <p:cNvPr id="65" name="Google Shape;65;p23"/>
          <p:cNvSpPr txBox="1"/>
          <p:nvPr>
            <p:ph idx="2" type="body"/>
          </p:nvPr>
        </p:nvSpPr>
        <p:spPr>
          <a:xfrm>
            <a:off x="857250" y="2834640"/>
            <a:ext cx="2834640" cy="29260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75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66" name="Google Shape;66;p23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3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4"/>
          <p:cNvSpPr txBox="1"/>
          <p:nvPr>
            <p:ph type="title"/>
          </p:nvPr>
        </p:nvSpPr>
        <p:spPr>
          <a:xfrm>
            <a:off x="857250" y="1097280"/>
            <a:ext cx="2834640" cy="17373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Corbel"/>
              <a:buNone/>
              <a:defRPr b="0" sz="3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4"/>
          <p:cNvSpPr/>
          <p:nvPr>
            <p:ph idx="2" type="pic"/>
          </p:nvPr>
        </p:nvSpPr>
        <p:spPr>
          <a:xfrm>
            <a:off x="4019107" y="1069847"/>
            <a:ext cx="4257703" cy="4645153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4"/>
          <p:cNvSpPr txBox="1"/>
          <p:nvPr>
            <p:ph idx="1" type="body"/>
          </p:nvPr>
        </p:nvSpPr>
        <p:spPr>
          <a:xfrm>
            <a:off x="857250" y="2834640"/>
            <a:ext cx="2834640" cy="2880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20"/>
              <a:buNone/>
              <a:defRPr sz="1275"/>
            </a:lvl1pPr>
            <a:lvl2pPr indent="-228600" lvl="1" marL="91440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73" name="Google Shape;73;p24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4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4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/>
          <p:nvPr/>
        </p:nvSpPr>
        <p:spPr>
          <a:xfrm>
            <a:off x="182880" y="182880"/>
            <a:ext cx="8778240" cy="649224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5"/>
          <p:cNvSpPr txBox="1"/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orbel"/>
              <a:buChar char="•"/>
              <a:defRPr b="0" i="0" sz="2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20040" lvl="1" marL="914400" marR="0" rtl="0" algn="l">
              <a:lnSpc>
                <a:spcPct val="90000"/>
              </a:lnSpc>
              <a:spcBef>
                <a:spcPts val="15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Corbel"/>
              <a:buChar char="•"/>
              <a:defRPr b="0" i="0" sz="18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0988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Corbel"/>
              <a:buChar char="•"/>
              <a:defRPr b="0" i="0" sz="16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99719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9972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9972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9972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9972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9972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buClr>
                <a:schemeClr val="accent1"/>
              </a:buClr>
              <a:buSzPts val="1120"/>
              <a:buFont typeface="Corbel"/>
              <a:buChar char="•"/>
              <a:defRPr b="0" i="0" sz="14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5"/>
          <p:cNvSpPr txBox="1"/>
          <p:nvPr>
            <p:ph idx="10" type="dt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5"/>
          <p:cNvSpPr txBox="1"/>
          <p:nvPr>
            <p:ph idx="11" type="ftr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5"/>
          <p:cNvSpPr txBox="1"/>
          <p:nvPr>
            <p:ph idx="12" type="sldNum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accen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>
            <p:ph type="ctrTitle"/>
          </p:nvPr>
        </p:nvSpPr>
        <p:spPr>
          <a:xfrm>
            <a:off x="457200" y="1571612"/>
            <a:ext cx="8229600" cy="1428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Corbel"/>
              <a:buNone/>
            </a:pPr>
            <a:r>
              <a:rPr lang="es-ES" sz="3200"/>
              <a:t>GRAFOS</a:t>
            </a:r>
            <a:endParaRPr b="1" sz="3200"/>
          </a:p>
        </p:txBody>
      </p:sp>
      <p:sp>
        <p:nvSpPr>
          <p:cNvPr id="93" name="Google Shape;93;p1"/>
          <p:cNvSpPr txBox="1"/>
          <p:nvPr>
            <p:ph idx="1" type="subTitle"/>
          </p:nvPr>
        </p:nvSpPr>
        <p:spPr>
          <a:xfrm>
            <a:off x="1857356" y="5429264"/>
            <a:ext cx="6400800" cy="11001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s-ES"/>
              <a:t>Algoritmos y Estructuras de Datos II</a:t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s-ES"/>
              <a:t>Lic. Ana María Company</a:t>
            </a:r>
            <a:endParaRPr/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48151" r="0" t="0"/>
          <a:stretch/>
        </p:blipFill>
        <p:spPr>
          <a:xfrm>
            <a:off x="323528" y="3829812"/>
            <a:ext cx="3999024" cy="29131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CLASIFICACIÓN</a:t>
            </a:r>
            <a:endParaRPr b="1" sz="3500"/>
          </a:p>
        </p:txBody>
      </p:sp>
      <p:sp>
        <p:nvSpPr>
          <p:cNvPr id="161" name="Google Shape;161;p10"/>
          <p:cNvSpPr txBox="1"/>
          <p:nvPr>
            <p:ph idx="1" type="body"/>
          </p:nvPr>
        </p:nvSpPr>
        <p:spPr>
          <a:xfrm>
            <a:off x="323528" y="1196752"/>
            <a:ext cx="8352928" cy="273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b="1" lang="es-ES" sz="2800">
                <a:solidFill>
                  <a:srgbClr val="9900FF"/>
                </a:solidFill>
              </a:rPr>
              <a:t>Conectado</a:t>
            </a:r>
            <a:endParaRPr/>
          </a:p>
          <a:p>
            <a:pPr indent="-457200" lvl="3" marL="10401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Courier New"/>
              <a:buChar char="o"/>
            </a:pPr>
            <a:r>
              <a:rPr lang="es-ES" sz="2200">
                <a:solidFill>
                  <a:srgbClr val="3494BA"/>
                </a:solidFill>
              </a:rPr>
              <a:t>Existe siempre un camino que une dos vértices cualesquiera</a:t>
            </a:r>
            <a:endParaRPr/>
          </a:p>
          <a:p>
            <a:pPr indent="-226059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None/>
            </a:pPr>
            <a:r>
              <a:t/>
            </a:r>
            <a:endParaRPr sz="2800">
              <a:solidFill>
                <a:srgbClr val="3494BA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b="1" lang="es-ES" sz="2800">
                <a:solidFill>
                  <a:srgbClr val="9900FF"/>
                </a:solidFill>
              </a:rPr>
              <a:t>Desconectado</a:t>
            </a:r>
            <a:endParaRPr/>
          </a:p>
          <a:p>
            <a:pPr indent="-457200" lvl="3" marL="10401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Courier New"/>
              <a:buChar char="o"/>
            </a:pPr>
            <a:r>
              <a:rPr lang="es-ES" sz="2200">
                <a:solidFill>
                  <a:srgbClr val="3494BA"/>
                </a:solidFill>
              </a:rPr>
              <a:t>Existen vértices que no están unidos por un camino</a:t>
            </a:r>
            <a:endParaRPr/>
          </a:p>
        </p:txBody>
      </p:sp>
      <p:pic>
        <p:nvPicPr>
          <p:cNvPr id="162" name="Google Shape;16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120" y="3879818"/>
            <a:ext cx="7869744" cy="25735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CLASIFICACIÓN</a:t>
            </a:r>
            <a:endParaRPr b="1" sz="3500"/>
          </a:p>
        </p:txBody>
      </p:sp>
      <p:sp>
        <p:nvSpPr>
          <p:cNvPr id="169" name="Google Shape;169;p11"/>
          <p:cNvSpPr txBox="1"/>
          <p:nvPr>
            <p:ph idx="1" type="body"/>
          </p:nvPr>
        </p:nvSpPr>
        <p:spPr>
          <a:xfrm>
            <a:off x="323528" y="1196752"/>
            <a:ext cx="8352928" cy="23762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b="1" lang="es-ES" sz="2800">
                <a:solidFill>
                  <a:srgbClr val="9900FF"/>
                </a:solidFill>
              </a:rPr>
              <a:t>Completo</a:t>
            </a:r>
            <a:endParaRPr/>
          </a:p>
          <a:p>
            <a:pPr indent="-457200" lvl="3" marL="10401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Courier New"/>
              <a:buChar char="o"/>
            </a:pPr>
            <a:r>
              <a:rPr lang="es-ES" sz="2200">
                <a:solidFill>
                  <a:srgbClr val="3494BA"/>
                </a:solidFill>
              </a:rPr>
              <a:t>Es aquel en que cada vértice está conectado con todos y cada uno de los restantes nodos.</a:t>
            </a:r>
            <a:endParaRPr/>
          </a:p>
          <a:p>
            <a:pPr indent="-457200" lvl="3" marL="10401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Courier New"/>
              <a:buChar char="o"/>
            </a:pPr>
            <a:r>
              <a:rPr lang="es-ES" sz="2200">
                <a:solidFill>
                  <a:srgbClr val="3494BA"/>
                </a:solidFill>
              </a:rPr>
              <a:t>Si existen n vértices, habrá n(n-1) aristas en un grafo completo y dirigido, y n(n-1)/2 aristas en un grafo no dirigido completo.</a:t>
            </a:r>
            <a:endParaRPr/>
          </a:p>
          <a:p>
            <a:pPr indent="-226059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None/>
            </a:pPr>
            <a:r>
              <a:t/>
            </a:r>
            <a:endParaRPr sz="2800">
              <a:solidFill>
                <a:srgbClr val="3494BA"/>
              </a:solidFill>
            </a:endParaRPr>
          </a:p>
          <a:p>
            <a:pPr indent="-27559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None/>
            </a:pPr>
            <a:r>
              <a:t/>
            </a:r>
            <a:endParaRPr sz="2200">
              <a:solidFill>
                <a:srgbClr val="3494BA"/>
              </a:solidFill>
            </a:endParaRPr>
          </a:p>
        </p:txBody>
      </p:sp>
      <p:pic>
        <p:nvPicPr>
          <p:cNvPr id="170" name="Google Shape;170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398" y="3705950"/>
            <a:ext cx="6696743" cy="27510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CLASIFICACIÓN</a:t>
            </a:r>
            <a:endParaRPr b="1" sz="3500"/>
          </a:p>
        </p:txBody>
      </p:sp>
      <p:sp>
        <p:nvSpPr>
          <p:cNvPr id="177" name="Google Shape;177;p12"/>
          <p:cNvSpPr txBox="1"/>
          <p:nvPr>
            <p:ph idx="1" type="body"/>
          </p:nvPr>
        </p:nvSpPr>
        <p:spPr>
          <a:xfrm>
            <a:off x="323528" y="1196752"/>
            <a:ext cx="8352928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40"/>
              <a:buNone/>
            </a:pPr>
            <a:r>
              <a:rPr b="1" lang="es-ES" sz="2800">
                <a:solidFill>
                  <a:srgbClr val="9900FF"/>
                </a:solidFill>
              </a:rPr>
              <a:t>Ponderado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Char char="▪"/>
            </a:pPr>
            <a:r>
              <a:rPr lang="es-ES" sz="2200">
                <a:solidFill>
                  <a:srgbClr val="3494BA"/>
                </a:solidFill>
              </a:rPr>
              <a:t>Un </a:t>
            </a:r>
            <a:r>
              <a:rPr lang="es-ES" sz="2200" u="sng">
                <a:solidFill>
                  <a:srgbClr val="3494BA"/>
                </a:solidFill>
              </a:rPr>
              <a:t>grafo ponderado o con peso </a:t>
            </a:r>
            <a:r>
              <a:rPr lang="es-ES" sz="2200">
                <a:solidFill>
                  <a:srgbClr val="3494BA"/>
                </a:solidFill>
              </a:rPr>
              <a:t>es aquel en el que cada arista tiene un valor.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Char char="▪"/>
            </a:pPr>
            <a:r>
              <a:rPr lang="es-ES" sz="2200">
                <a:solidFill>
                  <a:srgbClr val="3494BA"/>
                </a:solidFill>
              </a:rPr>
              <a:t>Los grafos con peso pueden representar situaciones de gran interés: </a:t>
            </a:r>
            <a:endParaRPr/>
          </a:p>
          <a:p>
            <a:pPr indent="-457200" lvl="3" marL="10401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Courier New"/>
              <a:buChar char="o"/>
            </a:pPr>
            <a:r>
              <a:rPr lang="es-ES" sz="2200">
                <a:solidFill>
                  <a:srgbClr val="3494BA"/>
                </a:solidFill>
              </a:rPr>
              <a:t>por ej: los vértices pueden ser ciudades y las aristas distancias o precios del pasaje de avión entre ambas ciudades.</a:t>
            </a:r>
            <a:endParaRPr/>
          </a:p>
          <a:p>
            <a:pPr indent="-457200" lvl="3" marL="10401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Courier New"/>
              <a:buChar char="o"/>
            </a:pPr>
            <a:r>
              <a:rPr lang="es-ES" sz="2200">
                <a:solidFill>
                  <a:srgbClr val="3494BA"/>
                </a:solidFill>
              </a:rPr>
              <a:t>Eso nos puede permitir calcular cuál es el recorrido más económico entre dos ciudades, sumando los importes de los boletos de las ciudades existentes en el camino y así poder tomar una decisión acertada respecto al viaje.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Char char="▪"/>
            </a:pPr>
            <a:r>
              <a:rPr lang="es-ES" sz="2200">
                <a:solidFill>
                  <a:srgbClr val="3494BA"/>
                </a:solidFill>
              </a:rPr>
              <a:t>La solución de encontrar el camino más corto entre dos vértices de un grafo (para el ej. el de menor precio o más económico) es un algoritmo importante en la teoría de grafos.</a:t>
            </a:r>
            <a:endParaRPr/>
          </a:p>
          <a:p>
            <a:pPr indent="-27559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None/>
            </a:pPr>
            <a:r>
              <a:t/>
            </a:r>
            <a:endParaRPr sz="2200">
              <a:solidFill>
                <a:srgbClr val="3494BA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3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MATRIZ DE ADYACENCIA</a:t>
            </a:r>
            <a:endParaRPr b="1" sz="3500"/>
          </a:p>
        </p:txBody>
      </p:sp>
      <p:sp>
        <p:nvSpPr>
          <p:cNvPr id="184" name="Google Shape;184;p13"/>
          <p:cNvSpPr txBox="1"/>
          <p:nvPr>
            <p:ph idx="1" type="body"/>
          </p:nvPr>
        </p:nvSpPr>
        <p:spPr>
          <a:xfrm>
            <a:off x="323528" y="1196752"/>
            <a:ext cx="8352928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lang="es-ES" sz="2800">
                <a:solidFill>
                  <a:srgbClr val="3494BA"/>
                </a:solidFill>
              </a:rPr>
              <a:t>La matriz de adyacencia M es una matriz de 2 dimensiones que representa las conexiones entre pares de verticales.</a:t>
            </a:r>
            <a:endParaRPr/>
          </a:p>
          <a:p>
            <a:pPr indent="0" lvl="2" marL="37719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None/>
            </a:pPr>
            <a:r>
              <a:rPr lang="es-ES" sz="2400">
                <a:solidFill>
                  <a:srgbClr val="3494BA"/>
                </a:solidFill>
              </a:rPr>
              <a:t>M(I, J) =		</a:t>
            </a:r>
            <a:r>
              <a:rPr b="1" lang="es-ES" sz="2400">
                <a:solidFill>
                  <a:srgbClr val="9900FF"/>
                </a:solidFill>
              </a:rPr>
              <a:t>1</a:t>
            </a:r>
            <a:r>
              <a:rPr lang="es-ES" sz="2400">
                <a:solidFill>
                  <a:srgbClr val="3494BA"/>
                </a:solidFill>
              </a:rPr>
              <a:t> 	si existe una arista (Vi, Vj) en AG, </a:t>
            </a:r>
            <a:endParaRPr/>
          </a:p>
          <a:p>
            <a:pPr indent="0" lvl="2" marL="37719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None/>
            </a:pPr>
            <a:r>
              <a:rPr lang="es-ES" sz="2400">
                <a:solidFill>
                  <a:srgbClr val="3494BA"/>
                </a:solidFill>
              </a:rPr>
              <a:t>				Vi es adyacente a Vj</a:t>
            </a:r>
            <a:endParaRPr sz="2400">
              <a:solidFill>
                <a:srgbClr val="3494BA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None/>
            </a:pPr>
            <a:r>
              <a:rPr lang="es-ES" sz="2400">
                <a:solidFill>
                  <a:srgbClr val="3494BA"/>
                </a:solidFill>
              </a:rPr>
              <a:t>			</a:t>
            </a:r>
            <a:r>
              <a:rPr b="1" lang="es-ES" sz="2400">
                <a:solidFill>
                  <a:srgbClr val="9900FF"/>
                </a:solidFill>
              </a:rPr>
              <a:t>0</a:t>
            </a:r>
            <a:r>
              <a:rPr lang="es-ES" sz="2400">
                <a:solidFill>
                  <a:srgbClr val="3494BA"/>
                </a:solidFill>
              </a:rPr>
              <a:t>  	en caso contrario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lang="es-ES" sz="2800">
                <a:solidFill>
                  <a:srgbClr val="3494BA"/>
                </a:solidFill>
              </a:rPr>
              <a:t>Las columnas y las filas de la matriz representan los vértices del grafo.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lang="es-ES" sz="2800">
                <a:solidFill>
                  <a:srgbClr val="3494BA"/>
                </a:solidFill>
              </a:rPr>
              <a:t>Si G es un grafo no dirigido, la matriz es simétrica M(i, j) = M(j, i)</a:t>
            </a:r>
            <a:endParaRPr/>
          </a:p>
          <a:p>
            <a:pPr indent="-226059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None/>
            </a:pPr>
            <a:r>
              <a:t/>
            </a:r>
            <a:endParaRPr sz="2800">
              <a:solidFill>
                <a:srgbClr val="3494BA"/>
              </a:solidFill>
            </a:endParaRPr>
          </a:p>
          <a:p>
            <a:pPr indent="-226059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None/>
            </a:pPr>
            <a:r>
              <a:t/>
            </a:r>
            <a:endParaRPr sz="2800">
              <a:solidFill>
                <a:srgbClr val="3494BA"/>
              </a:solidFill>
            </a:endParaRPr>
          </a:p>
        </p:txBody>
      </p:sp>
      <p:sp>
        <p:nvSpPr>
          <p:cNvPr id="185" name="Google Shape;185;p13"/>
          <p:cNvSpPr/>
          <p:nvPr/>
        </p:nvSpPr>
        <p:spPr>
          <a:xfrm>
            <a:off x="1979712" y="2683320"/>
            <a:ext cx="288032" cy="122413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dbl" w="5397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4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MATRIZ DE PESOS</a:t>
            </a:r>
            <a:endParaRPr b="1" sz="3500"/>
          </a:p>
        </p:txBody>
      </p:sp>
      <p:sp>
        <p:nvSpPr>
          <p:cNvPr id="192" name="Google Shape;192;p14"/>
          <p:cNvSpPr txBox="1"/>
          <p:nvPr>
            <p:ph idx="1" type="body"/>
          </p:nvPr>
        </p:nvSpPr>
        <p:spPr>
          <a:xfrm>
            <a:off x="323528" y="1196752"/>
            <a:ext cx="8352928" cy="54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60"/>
              <a:buFont typeface="Noto Sans Symbols"/>
              <a:buChar char="▪"/>
            </a:pPr>
            <a:r>
              <a:rPr lang="es-ES" sz="2200">
                <a:solidFill>
                  <a:srgbClr val="3494BA"/>
                </a:solidFill>
              </a:rPr>
              <a:t>En el caso de la matriz de pesos: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Char char="▪"/>
            </a:pPr>
            <a:r>
              <a:rPr lang="es-ES" sz="2200">
                <a:solidFill>
                  <a:srgbClr val="3494BA"/>
                </a:solidFill>
              </a:rPr>
              <a:t>Si existe una arista desde i a j (esto es, el vértice i es adyacente a j), se introduce el costo o peso de la arista i a j, si no existe la arista, se introduce 0.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Char char="▪"/>
            </a:pPr>
            <a:r>
              <a:rPr lang="es-ES" sz="2200">
                <a:solidFill>
                  <a:srgbClr val="3494BA"/>
                </a:solidFill>
              </a:rPr>
              <a:t>Si G es un grafo no dirigido, la matriz es simétrica M(i, j) = M(j, i)</a:t>
            </a:r>
            <a:endParaRPr/>
          </a:p>
          <a:p>
            <a:pPr indent="-27559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None/>
            </a:pPr>
            <a:r>
              <a:t/>
            </a:r>
            <a:endParaRPr sz="2200">
              <a:solidFill>
                <a:srgbClr val="3494BA"/>
              </a:solidFill>
            </a:endParaRPr>
          </a:p>
          <a:p>
            <a:pPr indent="-27559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60"/>
              <a:buFont typeface="Noto Sans Symbols"/>
              <a:buNone/>
            </a:pPr>
            <a:r>
              <a:t/>
            </a:r>
            <a:endParaRPr sz="2200">
              <a:solidFill>
                <a:srgbClr val="3494BA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INTRODUCCIÓN</a:t>
            </a:r>
            <a:endParaRPr b="1" sz="3500"/>
          </a:p>
        </p:txBody>
      </p:sp>
      <p:sp>
        <p:nvSpPr>
          <p:cNvPr id="101" name="Google Shape;101;p2"/>
          <p:cNvSpPr txBox="1"/>
          <p:nvPr>
            <p:ph idx="1" type="body"/>
          </p:nvPr>
        </p:nvSpPr>
        <p:spPr>
          <a:xfrm>
            <a:off x="323528" y="1196752"/>
            <a:ext cx="849694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90"/>
              <a:buFont typeface="Noto Sans Symbols"/>
              <a:buChar char="▪"/>
            </a:pPr>
            <a:r>
              <a:rPr lang="es-ES" sz="2300">
                <a:solidFill>
                  <a:srgbClr val="3494BA"/>
                </a:solidFill>
              </a:rPr>
              <a:t>Los árboles binarios representan estructuras jerárquicas con limitaciones de dos subárboles por cada nodo. </a:t>
            </a:r>
            <a:endParaRPr/>
          </a:p>
          <a:p>
            <a:pPr indent="-457200" lvl="3" marL="98742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90"/>
              <a:buFont typeface="Courier New"/>
              <a:buChar char="o"/>
            </a:pPr>
            <a:r>
              <a:rPr lang="es-ES" sz="2300">
                <a:solidFill>
                  <a:srgbClr val="3494BA"/>
                </a:solidFill>
              </a:rPr>
              <a:t>Si se eliminan las restricciones de que cada nodo puede apuntar a dos nodos -como máximo- y que cada nodo puede estar apuntado por otro nodo -como máximo- nos encontramos con un </a:t>
            </a:r>
            <a:r>
              <a:rPr b="1" lang="es-ES" sz="2300">
                <a:solidFill>
                  <a:srgbClr val="9900FF"/>
                </a:solidFill>
              </a:rPr>
              <a:t>grafo</a:t>
            </a:r>
            <a:r>
              <a:rPr lang="es-ES" sz="2300">
                <a:solidFill>
                  <a:srgbClr val="3494BA"/>
                </a:solidFill>
              </a:rPr>
              <a:t>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90"/>
              <a:buFont typeface="Noto Sans Symbols"/>
              <a:buChar char="▪"/>
            </a:pPr>
            <a:r>
              <a:rPr lang="es-ES" sz="2300">
                <a:solidFill>
                  <a:srgbClr val="3494BA"/>
                </a:solidFill>
              </a:rPr>
              <a:t>Los </a:t>
            </a:r>
            <a:r>
              <a:rPr b="1" lang="es-ES" sz="2300">
                <a:solidFill>
                  <a:srgbClr val="9900FF"/>
                </a:solidFill>
              </a:rPr>
              <a:t>grafos</a:t>
            </a:r>
            <a:r>
              <a:rPr lang="es-ES" sz="2300">
                <a:solidFill>
                  <a:srgbClr val="3494BA"/>
                </a:solidFill>
              </a:rPr>
              <a:t> son otra estructura de datos</a:t>
            </a:r>
            <a:r>
              <a:rPr lang="es-ES" sz="2300" u="sng">
                <a:solidFill>
                  <a:srgbClr val="3494BA"/>
                </a:solidFill>
              </a:rPr>
              <a:t> no lineal</a:t>
            </a:r>
            <a:r>
              <a:rPr lang="es-ES" sz="2300">
                <a:solidFill>
                  <a:srgbClr val="3494BA"/>
                </a:solidFill>
              </a:rPr>
              <a:t>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90"/>
              <a:buFont typeface="Noto Sans Symbols"/>
              <a:buChar char="▪"/>
            </a:pPr>
            <a:r>
              <a:rPr lang="es-ES" sz="2300">
                <a:solidFill>
                  <a:srgbClr val="3494BA"/>
                </a:solidFill>
              </a:rPr>
              <a:t>Ejemplos de la vida real: red de rutas de una región o estado, red de enlaces ferroviarios, red de enlaces aéreos nacionales, etc</a:t>
            </a:r>
            <a:endParaRPr sz="2300">
              <a:solidFill>
                <a:srgbClr val="3494BA"/>
              </a:solidFill>
            </a:endParaRPr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90"/>
              <a:buFont typeface="Noto Sans Symbols"/>
              <a:buChar char="▪"/>
            </a:pPr>
            <a:r>
              <a:rPr lang="es-ES" sz="2300">
                <a:solidFill>
                  <a:srgbClr val="3494BA"/>
                </a:solidFill>
              </a:rPr>
              <a:t>En una red de rutas los nudos(puntos) de la red representan los vértices del grafo y las rutas de unión de 2 ciudades los arcos, de modo que a cada arco se asocia una información tal como la distancia, el consumo en gasolina por automóvil, etc</a:t>
            </a:r>
            <a:endParaRPr sz="2300">
              <a:solidFill>
                <a:srgbClr val="3494BA"/>
              </a:solidFill>
            </a:endParaRPr>
          </a:p>
          <a:p>
            <a:pPr indent="-267335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90"/>
              <a:buFont typeface="Noto Sans Symbols"/>
              <a:buNone/>
            </a:pPr>
            <a:r>
              <a:t/>
            </a:r>
            <a:endParaRPr sz="2300">
              <a:solidFill>
                <a:srgbClr val="3494BA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nueva-aldea.com.ar/mapa%20argentino.jpg"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3744416" cy="6891562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3"/>
          <p:cNvSpPr txBox="1"/>
          <p:nvPr/>
        </p:nvSpPr>
        <p:spPr>
          <a:xfrm>
            <a:off x="4581555" y="2782669"/>
            <a:ext cx="3528392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MAPA DE RUTAS A VILLA LA ANGOSTURA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sí se analiza la información que es publicada en Facebook | Facebook" id="114" name="Google Shape;114;p4"/>
          <p:cNvPicPr preferRelativeResize="0"/>
          <p:nvPr/>
        </p:nvPicPr>
        <p:blipFill rotWithShape="1">
          <a:blip r:embed="rId3">
            <a:alphaModFix/>
          </a:blip>
          <a:srcRect b="6567" l="0" r="0" t="5840"/>
          <a:stretch/>
        </p:blipFill>
        <p:spPr>
          <a:xfrm>
            <a:off x="0" y="1036460"/>
            <a:ext cx="9144000" cy="449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7704856" cy="6893819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5"/>
          <p:cNvSpPr txBox="1"/>
          <p:nvPr/>
        </p:nvSpPr>
        <p:spPr>
          <a:xfrm>
            <a:off x="7704856" y="2564904"/>
            <a:ext cx="143914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MAPA DE RUTAS DE LA COSTA ATLANTICA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6"/>
          <p:cNvPicPr preferRelativeResize="0"/>
          <p:nvPr/>
        </p:nvPicPr>
        <p:blipFill rotWithShape="1">
          <a:blip r:embed="rId3">
            <a:alphaModFix/>
          </a:blip>
          <a:srcRect b="84756" l="30899" r="62317" t="6944"/>
          <a:stretch/>
        </p:blipFill>
        <p:spPr>
          <a:xfrm>
            <a:off x="4576112" y="1298386"/>
            <a:ext cx="739542" cy="2136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81606" y="3117541"/>
            <a:ext cx="4972837" cy="3784788"/>
          </a:xfrm>
          <a:prstGeom prst="rect">
            <a:avLst/>
          </a:prstGeom>
          <a:solidFill>
            <a:srgbClr val="ECECEC"/>
          </a:solidFill>
          <a:ln>
            <a:noFill/>
          </a:ln>
        </p:spPr>
      </p:pic>
      <p:grpSp>
        <p:nvGrpSpPr>
          <p:cNvPr id="129" name="Google Shape;129;p6"/>
          <p:cNvGrpSpPr/>
          <p:nvPr/>
        </p:nvGrpSpPr>
        <p:grpSpPr>
          <a:xfrm>
            <a:off x="0" y="-7394"/>
            <a:ext cx="4972837" cy="3636813"/>
            <a:chOff x="0" y="-7394"/>
            <a:chExt cx="4972837" cy="3636813"/>
          </a:xfrm>
        </p:grpSpPr>
        <p:pic>
          <p:nvPicPr>
            <p:cNvPr id="130" name="Google Shape;130;p6"/>
            <p:cNvPicPr preferRelativeResize="0"/>
            <p:nvPr/>
          </p:nvPicPr>
          <p:blipFill rotWithShape="1">
            <a:blip r:embed="rId5">
              <a:alphaModFix/>
            </a:blip>
            <a:srcRect b="68750" l="30899" r="24088" t="6944"/>
            <a:stretch/>
          </p:blipFill>
          <p:spPr>
            <a:xfrm>
              <a:off x="0" y="-7394"/>
              <a:ext cx="4972837" cy="3636813"/>
            </a:xfrm>
            <a:prstGeom prst="rect">
              <a:avLst/>
            </a:prstGeom>
            <a:solidFill>
              <a:srgbClr val="ECECEC"/>
            </a:solidFill>
            <a:ln>
              <a:noFill/>
            </a:ln>
          </p:spPr>
        </p:pic>
        <p:sp>
          <p:nvSpPr>
            <p:cNvPr id="131" name="Google Shape;131;p6"/>
            <p:cNvSpPr/>
            <p:nvPr/>
          </p:nvSpPr>
          <p:spPr>
            <a:xfrm>
              <a:off x="3995936" y="1012279"/>
              <a:ext cx="976901" cy="2136456"/>
            </a:xfrm>
            <a:prstGeom prst="rect">
              <a:avLst/>
            </a:prstGeom>
            <a:solidFill>
              <a:srgbClr val="F5E4D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TERMINOLOGÍA I</a:t>
            </a:r>
            <a:endParaRPr b="1" sz="3500"/>
          </a:p>
        </p:txBody>
      </p:sp>
      <p:sp>
        <p:nvSpPr>
          <p:cNvPr id="138" name="Google Shape;138;p7"/>
          <p:cNvSpPr txBox="1"/>
          <p:nvPr>
            <p:ph idx="1" type="body"/>
          </p:nvPr>
        </p:nvSpPr>
        <p:spPr>
          <a:xfrm>
            <a:off x="323528" y="1196752"/>
            <a:ext cx="849694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s-ES" sz="2400">
                <a:solidFill>
                  <a:srgbClr val="3494BA"/>
                </a:solidFill>
              </a:rPr>
              <a:t>Formalmente un grafo es un conjunto de puntos y un conjunto de líneas, cada una de las cuales une un punto a otro.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s-ES" sz="2400">
                <a:solidFill>
                  <a:srgbClr val="3494BA"/>
                </a:solidFill>
              </a:rPr>
              <a:t>Los puntos se llaman </a:t>
            </a:r>
            <a:r>
              <a:rPr b="1" lang="es-ES" sz="2400">
                <a:solidFill>
                  <a:srgbClr val="9900FF"/>
                </a:solidFill>
              </a:rPr>
              <a:t>nodos</a:t>
            </a:r>
            <a:r>
              <a:rPr lang="es-ES" sz="2400">
                <a:solidFill>
                  <a:srgbClr val="3494BA"/>
                </a:solidFill>
              </a:rPr>
              <a:t> o </a:t>
            </a:r>
            <a:r>
              <a:rPr b="1" lang="es-ES" sz="2400">
                <a:solidFill>
                  <a:srgbClr val="9900FF"/>
                </a:solidFill>
              </a:rPr>
              <a:t>vértices</a:t>
            </a:r>
            <a:r>
              <a:rPr lang="es-ES" sz="2400">
                <a:solidFill>
                  <a:srgbClr val="3494BA"/>
                </a:solidFill>
              </a:rPr>
              <a:t> del grafo y las líneas se llaman </a:t>
            </a:r>
            <a:r>
              <a:rPr b="1" lang="es-ES" sz="2400">
                <a:solidFill>
                  <a:srgbClr val="9900FF"/>
                </a:solidFill>
              </a:rPr>
              <a:t>aristas</a:t>
            </a:r>
            <a:r>
              <a:rPr lang="es-ES" sz="2400">
                <a:solidFill>
                  <a:srgbClr val="3494BA"/>
                </a:solidFill>
              </a:rPr>
              <a:t> o </a:t>
            </a:r>
            <a:r>
              <a:rPr b="1" lang="es-ES" sz="2400">
                <a:solidFill>
                  <a:srgbClr val="9900FF"/>
                </a:solidFill>
              </a:rPr>
              <a:t>arcos</a:t>
            </a:r>
            <a:r>
              <a:rPr lang="es-ES" sz="2400">
                <a:solidFill>
                  <a:srgbClr val="3494BA"/>
                </a:solidFill>
              </a:rPr>
              <a:t>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s-ES" sz="2400">
                <a:solidFill>
                  <a:srgbClr val="3494BA"/>
                </a:solidFill>
              </a:rPr>
              <a:t>Se  representan el conjunto de vértices de un grafo G por V</a:t>
            </a:r>
            <a:r>
              <a:rPr baseline="-25000" lang="es-ES" sz="2400">
                <a:solidFill>
                  <a:srgbClr val="3494BA"/>
                </a:solidFill>
              </a:rPr>
              <a:t>G</a:t>
            </a:r>
            <a:r>
              <a:rPr lang="es-ES" sz="2400">
                <a:solidFill>
                  <a:srgbClr val="3494BA"/>
                </a:solidFill>
              </a:rPr>
              <a:t> y el conjunto de arcos por A</a:t>
            </a:r>
            <a:r>
              <a:rPr baseline="-25000" lang="es-ES" sz="2400">
                <a:solidFill>
                  <a:srgbClr val="3494BA"/>
                </a:solidFill>
              </a:rPr>
              <a:t>G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s-ES" sz="2400">
                <a:solidFill>
                  <a:srgbClr val="3494BA"/>
                </a:solidFill>
              </a:rPr>
              <a:t>Por ejemplo: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None/>
            </a:pPr>
            <a:r>
              <a:rPr lang="es-ES" sz="2400">
                <a:solidFill>
                  <a:srgbClr val="3494BA"/>
                </a:solidFill>
              </a:rPr>
              <a:t>		 V</a:t>
            </a:r>
            <a:r>
              <a:rPr baseline="-25000" lang="es-ES" sz="2400">
                <a:solidFill>
                  <a:srgbClr val="3494BA"/>
                </a:solidFill>
              </a:rPr>
              <a:t>G</a:t>
            </a:r>
            <a:r>
              <a:rPr lang="es-ES" sz="2400">
                <a:solidFill>
                  <a:srgbClr val="3494BA"/>
                </a:solidFill>
              </a:rPr>
              <a:t> = {a, b, c, d}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None/>
            </a:pPr>
            <a:r>
              <a:rPr lang="es-ES" sz="2400">
                <a:solidFill>
                  <a:srgbClr val="3494BA"/>
                </a:solidFill>
              </a:rPr>
              <a:t>		 A</a:t>
            </a:r>
            <a:r>
              <a:rPr baseline="-25000" lang="es-ES" sz="2400">
                <a:solidFill>
                  <a:srgbClr val="3494BA"/>
                </a:solidFill>
              </a:rPr>
              <a:t>G</a:t>
            </a:r>
            <a:r>
              <a:rPr lang="es-ES" sz="2400">
                <a:solidFill>
                  <a:srgbClr val="3494BA"/>
                </a:solidFill>
              </a:rPr>
              <a:t> = {1, 2, 3, 4, 5, 6, 7, 8}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s-ES" sz="2400">
                <a:solidFill>
                  <a:srgbClr val="3494BA"/>
                </a:solidFill>
              </a:rPr>
              <a:t>El número de elementos de Vg se llama </a:t>
            </a:r>
            <a:r>
              <a:rPr b="1" lang="es-ES" sz="2400">
                <a:solidFill>
                  <a:srgbClr val="9900FF"/>
                </a:solidFill>
              </a:rPr>
              <a:t>orden</a:t>
            </a:r>
            <a:r>
              <a:rPr lang="es-ES" sz="2400">
                <a:solidFill>
                  <a:srgbClr val="3494BA"/>
                </a:solidFill>
              </a:rPr>
              <a:t> del grafo.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Font typeface="Noto Sans Symbols"/>
              <a:buChar char="▪"/>
            </a:pPr>
            <a:r>
              <a:rPr lang="es-ES" sz="2400">
                <a:solidFill>
                  <a:srgbClr val="3494BA"/>
                </a:solidFill>
              </a:rPr>
              <a:t>Un grafo </a:t>
            </a:r>
            <a:r>
              <a:rPr b="1" lang="es-ES" sz="2400">
                <a:solidFill>
                  <a:srgbClr val="9900FF"/>
                </a:solidFill>
              </a:rPr>
              <a:t>nulo</a:t>
            </a:r>
            <a:r>
              <a:rPr lang="es-ES" sz="2400">
                <a:solidFill>
                  <a:srgbClr val="3494BA"/>
                </a:solidFill>
              </a:rPr>
              <a:t> es un grafo de orden cero.</a:t>
            </a:r>
            <a:endParaRPr/>
          </a:p>
          <a:p>
            <a:pPr indent="-25908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120"/>
              <a:buFont typeface="Noto Sans Symbols"/>
              <a:buNone/>
            </a:pPr>
            <a:r>
              <a:t/>
            </a:r>
            <a:endParaRPr sz="2400">
              <a:solidFill>
                <a:srgbClr val="3494BA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8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TERMINOLOGÍA II</a:t>
            </a:r>
            <a:endParaRPr b="1" sz="3500"/>
          </a:p>
        </p:txBody>
      </p:sp>
      <p:sp>
        <p:nvSpPr>
          <p:cNvPr id="145" name="Google Shape;145;p8"/>
          <p:cNvSpPr txBox="1"/>
          <p:nvPr>
            <p:ph idx="1" type="body"/>
          </p:nvPr>
        </p:nvSpPr>
        <p:spPr>
          <a:xfrm>
            <a:off x="323528" y="1196752"/>
            <a:ext cx="8496944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lang="es-ES" sz="2800">
                <a:solidFill>
                  <a:srgbClr val="3494BA"/>
                </a:solidFill>
              </a:rPr>
              <a:t>Una </a:t>
            </a:r>
            <a:r>
              <a:rPr b="1" lang="es-ES" sz="2800">
                <a:solidFill>
                  <a:srgbClr val="9900FF"/>
                </a:solidFill>
              </a:rPr>
              <a:t>arista</a:t>
            </a:r>
            <a:r>
              <a:rPr lang="es-ES" sz="2800">
                <a:solidFill>
                  <a:srgbClr val="3494BA"/>
                </a:solidFill>
              </a:rPr>
              <a:t> se representa por los vértices que conecta. </a:t>
            </a:r>
            <a:endParaRPr/>
          </a:p>
          <a:p>
            <a:pPr indent="-457199" lvl="3" marL="10401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Courier New"/>
              <a:buChar char="o"/>
            </a:pPr>
            <a:r>
              <a:rPr lang="es-ES" sz="2800">
                <a:solidFill>
                  <a:srgbClr val="3494BA"/>
                </a:solidFill>
              </a:rPr>
              <a:t>La arista 3 conecta los vértices b y c, y se representa por V(b, c).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lang="es-ES" sz="2800">
                <a:solidFill>
                  <a:srgbClr val="3494BA"/>
                </a:solidFill>
              </a:rPr>
              <a:t>Algunos vértices pueden conectarse con sí mismos, por ej. el arco 8 tiene la forma V(a, a). </a:t>
            </a:r>
            <a:endParaRPr/>
          </a:p>
          <a:p>
            <a:pPr indent="-457199" lvl="3" marL="104013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Courier New"/>
              <a:buChar char="o"/>
            </a:pPr>
            <a:r>
              <a:rPr lang="es-ES" sz="2800">
                <a:solidFill>
                  <a:srgbClr val="3494BA"/>
                </a:solidFill>
              </a:rPr>
              <a:t>Estas aristas se denominan </a:t>
            </a:r>
            <a:r>
              <a:rPr b="1" lang="es-ES" sz="2800">
                <a:solidFill>
                  <a:srgbClr val="9900FF"/>
                </a:solidFill>
              </a:rPr>
              <a:t>bucles</a:t>
            </a:r>
            <a:r>
              <a:rPr lang="es-ES" sz="2800">
                <a:solidFill>
                  <a:srgbClr val="3494BA"/>
                </a:solidFill>
              </a:rPr>
              <a:t> o </a:t>
            </a:r>
            <a:r>
              <a:rPr b="1" lang="es-ES" sz="2800">
                <a:solidFill>
                  <a:srgbClr val="9900FF"/>
                </a:solidFill>
              </a:rPr>
              <a:t>lazos</a:t>
            </a:r>
            <a:r>
              <a:rPr lang="es-ES" sz="2800">
                <a:solidFill>
                  <a:srgbClr val="3494BA"/>
                </a:solidFill>
              </a:rPr>
              <a:t>.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lang="es-ES" sz="2800">
                <a:solidFill>
                  <a:srgbClr val="3494BA"/>
                </a:solidFill>
              </a:rPr>
              <a:t>Un </a:t>
            </a:r>
            <a:r>
              <a:rPr b="1" lang="es-ES" sz="2800">
                <a:solidFill>
                  <a:srgbClr val="9900FF"/>
                </a:solidFill>
              </a:rPr>
              <a:t>camino</a:t>
            </a:r>
            <a:r>
              <a:rPr lang="es-ES" sz="2800">
                <a:solidFill>
                  <a:srgbClr val="3494BA"/>
                </a:solidFill>
              </a:rPr>
              <a:t> es una secuencia de uno o más arcos que conectan dos nodos. </a:t>
            </a:r>
            <a:endParaRPr/>
          </a:p>
          <a:p>
            <a:pPr indent="-457200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Char char="▪"/>
            </a:pPr>
            <a:r>
              <a:rPr lang="es-ES" sz="2800">
                <a:solidFill>
                  <a:srgbClr val="3494BA"/>
                </a:solidFill>
              </a:rPr>
              <a:t>La </a:t>
            </a:r>
            <a:r>
              <a:rPr b="1" lang="es-ES" sz="2800">
                <a:solidFill>
                  <a:srgbClr val="9900FF"/>
                </a:solidFill>
              </a:rPr>
              <a:t>longitud</a:t>
            </a:r>
            <a:r>
              <a:rPr lang="es-ES" sz="2800">
                <a:solidFill>
                  <a:srgbClr val="3494BA"/>
                </a:solidFill>
              </a:rPr>
              <a:t> de un camino es el número de arcos que comprende.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9"/>
          <p:cNvSpPr txBox="1"/>
          <p:nvPr>
            <p:ph type="title"/>
          </p:nvPr>
        </p:nvSpPr>
        <p:spPr>
          <a:xfrm>
            <a:off x="323528" y="404664"/>
            <a:ext cx="8496944" cy="659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Corbel"/>
              <a:buNone/>
            </a:pPr>
            <a:r>
              <a:rPr b="1" lang="es-ES" sz="3600"/>
              <a:t>CLASIFICACIÓN</a:t>
            </a:r>
            <a:endParaRPr b="1" sz="3500"/>
          </a:p>
        </p:txBody>
      </p:sp>
      <p:sp>
        <p:nvSpPr>
          <p:cNvPr id="152" name="Google Shape;152;p9"/>
          <p:cNvSpPr txBox="1"/>
          <p:nvPr>
            <p:ph idx="1" type="body"/>
          </p:nvPr>
        </p:nvSpPr>
        <p:spPr>
          <a:xfrm>
            <a:off x="323528" y="1196752"/>
            <a:ext cx="5472608" cy="5328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40"/>
              <a:buNone/>
            </a:pPr>
            <a:r>
              <a:rPr b="1" lang="es-ES" sz="2800">
                <a:solidFill>
                  <a:srgbClr val="9900FF"/>
                </a:solidFill>
              </a:rPr>
              <a:t>Dirigidos</a:t>
            </a:r>
            <a:endParaRPr/>
          </a:p>
          <a:p>
            <a:pPr indent="-457200" lvl="1" marL="6286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80"/>
              <a:buFont typeface="Noto Sans Symbols"/>
              <a:buChar char="▪"/>
            </a:pPr>
            <a:r>
              <a:rPr lang="es-ES" sz="2600">
                <a:solidFill>
                  <a:srgbClr val="3494BA"/>
                </a:solidFill>
              </a:rPr>
              <a:t>Todas las aristas son dirigidas. </a:t>
            </a:r>
            <a:endParaRPr/>
          </a:p>
          <a:p>
            <a:pPr indent="-457200" lvl="1" marL="6286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80"/>
              <a:buFont typeface="Noto Sans Symbols"/>
              <a:buChar char="▪"/>
            </a:pPr>
            <a:r>
              <a:rPr lang="es-ES" sz="2600">
                <a:solidFill>
                  <a:srgbClr val="3494BA"/>
                </a:solidFill>
              </a:rPr>
              <a:t>Es importante el orden del par de nodos que definen cada arista.</a:t>
            </a:r>
            <a:endParaRPr/>
          </a:p>
          <a:p>
            <a:pPr indent="-226059" lvl="0" marL="45720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Font typeface="Noto Sans Symbols"/>
              <a:buNone/>
            </a:pPr>
            <a:r>
              <a:t/>
            </a:r>
            <a:endParaRPr sz="2800">
              <a:solidFill>
                <a:srgbClr val="3494BA"/>
              </a:solidFill>
            </a:endParaRPr>
          </a:p>
          <a:p>
            <a:pPr indent="0" lvl="0" marL="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640"/>
              <a:buNone/>
            </a:pPr>
            <a:r>
              <a:rPr b="1" lang="es-ES" sz="2800">
                <a:solidFill>
                  <a:srgbClr val="9900FF"/>
                </a:solidFill>
              </a:rPr>
              <a:t>No dirigidos</a:t>
            </a:r>
            <a:endParaRPr/>
          </a:p>
          <a:p>
            <a:pPr indent="-457200" lvl="1" marL="6286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80"/>
              <a:buFont typeface="Noto Sans Symbols"/>
              <a:buChar char="▪"/>
            </a:pPr>
            <a:r>
              <a:rPr lang="es-ES" sz="2600">
                <a:solidFill>
                  <a:srgbClr val="3494BA"/>
                </a:solidFill>
              </a:rPr>
              <a:t>Todas las aristas son NO dirigidas. </a:t>
            </a:r>
            <a:endParaRPr/>
          </a:p>
          <a:p>
            <a:pPr indent="-457200" lvl="1" marL="62865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380"/>
              <a:buFont typeface="Noto Sans Symbols"/>
              <a:buChar char="▪"/>
            </a:pPr>
            <a:r>
              <a:rPr lang="es-ES" sz="2600">
                <a:solidFill>
                  <a:srgbClr val="3494BA"/>
                </a:solidFill>
              </a:rPr>
              <a:t>El orden del par de nodos carece de importancia.</a:t>
            </a:r>
            <a:endParaRPr/>
          </a:p>
        </p:txBody>
      </p:sp>
      <p:pic>
        <p:nvPicPr>
          <p:cNvPr id="153" name="Google Shape;153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8184" y="1302093"/>
            <a:ext cx="2500330" cy="20512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28184" y="3717031"/>
            <a:ext cx="2500330" cy="235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se">
  <a:themeElements>
    <a:clrScheme name="Verde azulado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2012-08-28T19:37:22Z</dcterms:created>
  <dc:creator>Ana</dc:creator>
</cp:coreProperties>
</file>