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1"/>
  </p:notesMasterIdLst>
  <p:sldIdLst>
    <p:sldId id="412" r:id="rId2"/>
    <p:sldId id="408" r:id="rId3"/>
    <p:sldId id="409" r:id="rId4"/>
    <p:sldId id="411" r:id="rId5"/>
    <p:sldId id="445" r:id="rId6"/>
    <p:sldId id="444" r:id="rId7"/>
    <p:sldId id="420" r:id="rId8"/>
    <p:sldId id="426" r:id="rId9"/>
    <p:sldId id="440" r:id="rId10"/>
    <p:sldId id="427" r:id="rId11"/>
    <p:sldId id="383" r:id="rId12"/>
    <p:sldId id="372" r:id="rId13"/>
    <p:sldId id="373" r:id="rId14"/>
    <p:sldId id="374" r:id="rId15"/>
    <p:sldId id="435" r:id="rId16"/>
    <p:sldId id="441" r:id="rId17"/>
    <p:sldId id="436" r:id="rId18"/>
    <p:sldId id="437" r:id="rId19"/>
    <p:sldId id="438" r:id="rId20"/>
    <p:sldId id="433" r:id="rId21"/>
    <p:sldId id="439" r:id="rId22"/>
    <p:sldId id="377" r:id="rId23"/>
    <p:sldId id="378" r:id="rId24"/>
    <p:sldId id="384" r:id="rId25"/>
    <p:sldId id="388" r:id="rId26"/>
    <p:sldId id="391" r:id="rId27"/>
    <p:sldId id="386" r:id="rId28"/>
    <p:sldId id="392" r:id="rId29"/>
    <p:sldId id="387" r:id="rId30"/>
    <p:sldId id="389" r:id="rId31"/>
    <p:sldId id="390" r:id="rId32"/>
    <p:sldId id="394" r:id="rId33"/>
    <p:sldId id="395" r:id="rId34"/>
    <p:sldId id="396" r:id="rId35"/>
    <p:sldId id="397" r:id="rId36"/>
    <p:sldId id="398" r:id="rId37"/>
    <p:sldId id="403" r:id="rId38"/>
    <p:sldId id="425" r:id="rId39"/>
    <p:sldId id="399" r:id="rId40"/>
    <p:sldId id="404" r:id="rId41"/>
    <p:sldId id="400" r:id="rId42"/>
    <p:sldId id="424" r:id="rId43"/>
    <p:sldId id="401" r:id="rId44"/>
    <p:sldId id="405" r:id="rId45"/>
    <p:sldId id="402" r:id="rId46"/>
    <p:sldId id="406" r:id="rId47"/>
    <p:sldId id="407" r:id="rId48"/>
    <p:sldId id="443" r:id="rId49"/>
    <p:sldId id="446" r:id="rId5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370" autoAdjust="0"/>
  </p:normalViewPr>
  <p:slideViewPr>
    <p:cSldViewPr>
      <p:cViewPr varScale="1">
        <p:scale>
          <a:sx n="85" d="100"/>
          <a:sy n="85" d="100"/>
        </p:scale>
        <p:origin x="744" y="90"/>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0AC66A-2364-4D77-AB99-E401CE91BF41}" type="datetimeFigureOut">
              <a:rPr lang="es-AR" smtClean="0"/>
              <a:t>22/5/2024</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3F97C-9A2E-4E7C-9AA1-5CD6C731FDA0}" type="slidenum">
              <a:rPr lang="es-AR" smtClean="0"/>
              <a:t>‹Nº›</a:t>
            </a:fld>
            <a:endParaRPr lang="es-AR"/>
          </a:p>
        </p:txBody>
      </p:sp>
    </p:spTree>
    <p:extLst>
      <p:ext uri="{BB962C8B-B14F-4D97-AF65-F5344CB8AC3E}">
        <p14:creationId xmlns:p14="http://schemas.microsoft.com/office/powerpoint/2010/main" val="855503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10"/>
          </p:nvPr>
        </p:nvSpPr>
        <p:spPr/>
        <p:txBody>
          <a:bodyPr/>
          <a:lstStyle/>
          <a:p>
            <a:fld id="{1E83F97C-9A2E-4E7C-9AA1-5CD6C731FDA0}" type="slidenum">
              <a:rPr lang="es-AR" smtClean="0"/>
              <a:t>22</a:t>
            </a:fld>
            <a:endParaRPr lang="es-AR"/>
          </a:p>
        </p:txBody>
      </p:sp>
    </p:spTree>
    <p:extLst>
      <p:ext uri="{BB962C8B-B14F-4D97-AF65-F5344CB8AC3E}">
        <p14:creationId xmlns:p14="http://schemas.microsoft.com/office/powerpoint/2010/main" val="345061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7B8A7ED-F8B8-CE01-7860-A94E3A414420}"/>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AR"/>
          </a:p>
        </p:txBody>
      </p:sp>
      <p:sp>
        <p:nvSpPr>
          <p:cNvPr id="3" name="Subtítulo 2">
            <a:extLst>
              <a:ext uri="{FF2B5EF4-FFF2-40B4-BE49-F238E27FC236}">
                <a16:creationId xmlns:a16="http://schemas.microsoft.com/office/drawing/2014/main" id="{ADB22748-5515-A3FB-1CE6-AF9305297B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AR"/>
          </a:p>
        </p:txBody>
      </p:sp>
      <p:sp>
        <p:nvSpPr>
          <p:cNvPr id="4" name="Marcador de fecha 3">
            <a:extLst>
              <a:ext uri="{FF2B5EF4-FFF2-40B4-BE49-F238E27FC236}">
                <a16:creationId xmlns:a16="http://schemas.microsoft.com/office/drawing/2014/main" id="{248B25E1-7396-985F-93F9-F3F371C7200B}"/>
              </a:ext>
            </a:extLst>
          </p:cNvPr>
          <p:cNvSpPr>
            <a:spLocks noGrp="1"/>
          </p:cNvSpPr>
          <p:nvPr>
            <p:ph type="dt" sz="half" idx="10"/>
          </p:nvPr>
        </p:nvSpPr>
        <p:spPr/>
        <p:txBody>
          <a:bodyPr/>
          <a:lstStyle/>
          <a:p>
            <a:fld id="{96204D0E-5804-4320-93D2-CC212806C593}" type="datetimeFigureOut">
              <a:rPr lang="es-AR" smtClean="0"/>
              <a:t>22/5/2024</a:t>
            </a:fld>
            <a:endParaRPr lang="es-AR"/>
          </a:p>
        </p:txBody>
      </p:sp>
      <p:sp>
        <p:nvSpPr>
          <p:cNvPr id="5" name="Marcador de pie de página 4">
            <a:extLst>
              <a:ext uri="{FF2B5EF4-FFF2-40B4-BE49-F238E27FC236}">
                <a16:creationId xmlns:a16="http://schemas.microsoft.com/office/drawing/2014/main" id="{4B845686-E15A-93A7-1FEB-8B943546E28E}"/>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2A883F3A-9CB2-21C6-1B12-0C238A73B44C}"/>
              </a:ext>
            </a:extLst>
          </p:cNvPr>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1724422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CD9DD0-9DCA-7F05-5B05-412D4F16A8C4}"/>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F4167D3E-41F7-D4F9-BBB8-5FBD4FB7735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3E436231-AC5A-F472-7F2C-419FAECEB60E}"/>
              </a:ext>
            </a:extLst>
          </p:cNvPr>
          <p:cNvSpPr>
            <a:spLocks noGrp="1"/>
          </p:cNvSpPr>
          <p:nvPr>
            <p:ph type="dt" sz="half" idx="10"/>
          </p:nvPr>
        </p:nvSpPr>
        <p:spPr/>
        <p:txBody>
          <a:bodyPr/>
          <a:lstStyle/>
          <a:p>
            <a:fld id="{96204D0E-5804-4320-93D2-CC212806C593}" type="datetimeFigureOut">
              <a:rPr lang="es-AR" smtClean="0"/>
              <a:t>22/5/2024</a:t>
            </a:fld>
            <a:endParaRPr lang="es-AR"/>
          </a:p>
        </p:txBody>
      </p:sp>
      <p:sp>
        <p:nvSpPr>
          <p:cNvPr id="5" name="Marcador de pie de página 4">
            <a:extLst>
              <a:ext uri="{FF2B5EF4-FFF2-40B4-BE49-F238E27FC236}">
                <a16:creationId xmlns:a16="http://schemas.microsoft.com/office/drawing/2014/main" id="{C1F08A42-EAD5-7BDE-E214-709E50FCA809}"/>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BE7E8AF1-8372-C7C6-11B9-43C1C1C0848B}"/>
              </a:ext>
            </a:extLst>
          </p:cNvPr>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3826404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DA23FA58-FB0A-7F6B-2148-DB4D7CB4C933}"/>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AR"/>
          </a:p>
        </p:txBody>
      </p:sp>
      <p:sp>
        <p:nvSpPr>
          <p:cNvPr id="3" name="Marcador de texto vertical 2">
            <a:extLst>
              <a:ext uri="{FF2B5EF4-FFF2-40B4-BE49-F238E27FC236}">
                <a16:creationId xmlns:a16="http://schemas.microsoft.com/office/drawing/2014/main" id="{44A7A813-D7FE-3575-56DC-2A888C77A999}"/>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126A484-95CD-9AF5-6621-A1A030A77D58}"/>
              </a:ext>
            </a:extLst>
          </p:cNvPr>
          <p:cNvSpPr>
            <a:spLocks noGrp="1"/>
          </p:cNvSpPr>
          <p:nvPr>
            <p:ph type="dt" sz="half" idx="10"/>
          </p:nvPr>
        </p:nvSpPr>
        <p:spPr/>
        <p:txBody>
          <a:bodyPr/>
          <a:lstStyle/>
          <a:p>
            <a:fld id="{96204D0E-5804-4320-93D2-CC212806C593}" type="datetimeFigureOut">
              <a:rPr lang="es-AR" smtClean="0"/>
              <a:t>22/5/2024</a:t>
            </a:fld>
            <a:endParaRPr lang="es-AR"/>
          </a:p>
        </p:txBody>
      </p:sp>
      <p:sp>
        <p:nvSpPr>
          <p:cNvPr id="5" name="Marcador de pie de página 4">
            <a:extLst>
              <a:ext uri="{FF2B5EF4-FFF2-40B4-BE49-F238E27FC236}">
                <a16:creationId xmlns:a16="http://schemas.microsoft.com/office/drawing/2014/main" id="{9441ECFD-49C5-AA69-734D-F5695E5C7634}"/>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ADA22DD2-059C-6FCE-2D8E-3E2C31759B10}"/>
              </a:ext>
            </a:extLst>
          </p:cNvPr>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725041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00BFCD-2360-1B7A-9CF2-59D8E6DA6EA6}"/>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6070E9F7-0479-E2C5-444C-A769934A53FB}"/>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0325C263-0B48-C832-0A28-DE70C05CCD26}"/>
              </a:ext>
            </a:extLst>
          </p:cNvPr>
          <p:cNvSpPr>
            <a:spLocks noGrp="1"/>
          </p:cNvSpPr>
          <p:nvPr>
            <p:ph type="dt" sz="half" idx="10"/>
          </p:nvPr>
        </p:nvSpPr>
        <p:spPr/>
        <p:txBody>
          <a:bodyPr/>
          <a:lstStyle/>
          <a:p>
            <a:fld id="{96204D0E-5804-4320-93D2-CC212806C593}" type="datetimeFigureOut">
              <a:rPr lang="es-AR" smtClean="0"/>
              <a:t>22/5/2024</a:t>
            </a:fld>
            <a:endParaRPr lang="es-AR"/>
          </a:p>
        </p:txBody>
      </p:sp>
      <p:sp>
        <p:nvSpPr>
          <p:cNvPr id="5" name="Marcador de pie de página 4">
            <a:extLst>
              <a:ext uri="{FF2B5EF4-FFF2-40B4-BE49-F238E27FC236}">
                <a16:creationId xmlns:a16="http://schemas.microsoft.com/office/drawing/2014/main" id="{C51C044A-C34F-376E-9FAB-2625FE21551A}"/>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1AEAB6A2-FBE8-E0BE-2E7E-2B0AE709B291}"/>
              </a:ext>
            </a:extLst>
          </p:cNvPr>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418764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91EECE-B054-FC15-877F-13C322E5735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69BC498B-6749-16FB-8A66-A61FF69A004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CD99544-0A3D-CD11-26F4-35B10C84231A}"/>
              </a:ext>
            </a:extLst>
          </p:cNvPr>
          <p:cNvSpPr>
            <a:spLocks noGrp="1"/>
          </p:cNvSpPr>
          <p:nvPr>
            <p:ph type="dt" sz="half" idx="10"/>
          </p:nvPr>
        </p:nvSpPr>
        <p:spPr/>
        <p:txBody>
          <a:bodyPr/>
          <a:lstStyle/>
          <a:p>
            <a:fld id="{96204D0E-5804-4320-93D2-CC212806C593}" type="datetimeFigureOut">
              <a:rPr lang="es-AR" smtClean="0"/>
              <a:t>22/5/2024</a:t>
            </a:fld>
            <a:endParaRPr lang="es-AR"/>
          </a:p>
        </p:txBody>
      </p:sp>
      <p:sp>
        <p:nvSpPr>
          <p:cNvPr id="5" name="Marcador de pie de página 4">
            <a:extLst>
              <a:ext uri="{FF2B5EF4-FFF2-40B4-BE49-F238E27FC236}">
                <a16:creationId xmlns:a16="http://schemas.microsoft.com/office/drawing/2014/main" id="{48E9D850-D3F6-8434-8117-C84647F3FFE0}"/>
              </a:ext>
            </a:extLst>
          </p:cNvPr>
          <p:cNvSpPr>
            <a:spLocks noGrp="1"/>
          </p:cNvSpPr>
          <p:nvPr>
            <p:ph type="ftr" sz="quarter" idx="11"/>
          </p:nvPr>
        </p:nvSpPr>
        <p:spPr/>
        <p:txBody>
          <a:bodyPr/>
          <a:lstStyle/>
          <a:p>
            <a:endParaRPr lang="es-AR"/>
          </a:p>
        </p:txBody>
      </p:sp>
      <p:sp>
        <p:nvSpPr>
          <p:cNvPr id="6" name="Marcador de número de diapositiva 5">
            <a:extLst>
              <a:ext uri="{FF2B5EF4-FFF2-40B4-BE49-F238E27FC236}">
                <a16:creationId xmlns:a16="http://schemas.microsoft.com/office/drawing/2014/main" id="{8ADE36DA-DD25-6DFC-E26C-4BE531C7D182}"/>
              </a:ext>
            </a:extLst>
          </p:cNvPr>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27448239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1E8A52-9B32-0CC2-F9E8-B8C0D157548F}"/>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120813C0-EC95-EF08-7535-B4D438C66AD3}"/>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a:extLst>
              <a:ext uri="{FF2B5EF4-FFF2-40B4-BE49-F238E27FC236}">
                <a16:creationId xmlns:a16="http://schemas.microsoft.com/office/drawing/2014/main" id="{8C12294F-B5C6-18C7-F8DC-05EE55F7020D}"/>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a:extLst>
              <a:ext uri="{FF2B5EF4-FFF2-40B4-BE49-F238E27FC236}">
                <a16:creationId xmlns:a16="http://schemas.microsoft.com/office/drawing/2014/main" id="{AA821D30-9553-2B00-C2A1-EDC7AFD80B65}"/>
              </a:ext>
            </a:extLst>
          </p:cNvPr>
          <p:cNvSpPr>
            <a:spLocks noGrp="1"/>
          </p:cNvSpPr>
          <p:nvPr>
            <p:ph type="dt" sz="half" idx="10"/>
          </p:nvPr>
        </p:nvSpPr>
        <p:spPr/>
        <p:txBody>
          <a:bodyPr/>
          <a:lstStyle/>
          <a:p>
            <a:fld id="{96204D0E-5804-4320-93D2-CC212806C593}" type="datetimeFigureOut">
              <a:rPr lang="es-AR" smtClean="0"/>
              <a:t>22/5/2024</a:t>
            </a:fld>
            <a:endParaRPr lang="es-AR"/>
          </a:p>
        </p:txBody>
      </p:sp>
      <p:sp>
        <p:nvSpPr>
          <p:cNvPr id="6" name="Marcador de pie de página 5">
            <a:extLst>
              <a:ext uri="{FF2B5EF4-FFF2-40B4-BE49-F238E27FC236}">
                <a16:creationId xmlns:a16="http://schemas.microsoft.com/office/drawing/2014/main" id="{60886DEB-F860-49AD-41BC-705D419CAAD9}"/>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B60FFBA4-D519-1CC3-A503-3F47C80FEC66}"/>
              </a:ext>
            </a:extLst>
          </p:cNvPr>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24008317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FD2889-A1D2-2EF2-721F-C869A0CB15E9}"/>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2C545E4F-ABC1-A69A-0223-8C1B34D93D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FAF7FFB4-09A7-ABB4-6F53-BAF682D37B2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a:extLst>
              <a:ext uri="{FF2B5EF4-FFF2-40B4-BE49-F238E27FC236}">
                <a16:creationId xmlns:a16="http://schemas.microsoft.com/office/drawing/2014/main" id="{1A9F19FF-810C-E9D5-7396-4DD7EED053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37AC8490-CDF6-606B-2253-F0406F6E734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a:extLst>
              <a:ext uri="{FF2B5EF4-FFF2-40B4-BE49-F238E27FC236}">
                <a16:creationId xmlns:a16="http://schemas.microsoft.com/office/drawing/2014/main" id="{0CA5C719-0190-4DBD-4E71-B5CF9DF6C9F4}"/>
              </a:ext>
            </a:extLst>
          </p:cNvPr>
          <p:cNvSpPr>
            <a:spLocks noGrp="1"/>
          </p:cNvSpPr>
          <p:nvPr>
            <p:ph type="dt" sz="half" idx="10"/>
          </p:nvPr>
        </p:nvSpPr>
        <p:spPr/>
        <p:txBody>
          <a:bodyPr/>
          <a:lstStyle/>
          <a:p>
            <a:fld id="{96204D0E-5804-4320-93D2-CC212806C593}" type="datetimeFigureOut">
              <a:rPr lang="es-AR" smtClean="0"/>
              <a:t>22/5/2024</a:t>
            </a:fld>
            <a:endParaRPr lang="es-AR"/>
          </a:p>
        </p:txBody>
      </p:sp>
      <p:sp>
        <p:nvSpPr>
          <p:cNvPr id="8" name="Marcador de pie de página 7">
            <a:extLst>
              <a:ext uri="{FF2B5EF4-FFF2-40B4-BE49-F238E27FC236}">
                <a16:creationId xmlns:a16="http://schemas.microsoft.com/office/drawing/2014/main" id="{2CEBE3AF-195B-CF4D-8B7F-DDA89B39132F}"/>
              </a:ext>
            </a:extLst>
          </p:cNvPr>
          <p:cNvSpPr>
            <a:spLocks noGrp="1"/>
          </p:cNvSpPr>
          <p:nvPr>
            <p:ph type="ftr" sz="quarter" idx="11"/>
          </p:nvPr>
        </p:nvSpPr>
        <p:spPr/>
        <p:txBody>
          <a:bodyPr/>
          <a:lstStyle/>
          <a:p>
            <a:endParaRPr lang="es-AR"/>
          </a:p>
        </p:txBody>
      </p:sp>
      <p:sp>
        <p:nvSpPr>
          <p:cNvPr id="9" name="Marcador de número de diapositiva 8">
            <a:extLst>
              <a:ext uri="{FF2B5EF4-FFF2-40B4-BE49-F238E27FC236}">
                <a16:creationId xmlns:a16="http://schemas.microsoft.com/office/drawing/2014/main" id="{3F601C01-C8A2-9194-13CD-1902AB24F6B9}"/>
              </a:ext>
            </a:extLst>
          </p:cNvPr>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210718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B3E8DB-DD1E-04ED-A8D5-4CD839FD0A4C}"/>
              </a:ext>
            </a:extLst>
          </p:cNvPr>
          <p:cNvSpPr>
            <a:spLocks noGrp="1"/>
          </p:cNvSpPr>
          <p:nvPr>
            <p:ph type="title"/>
          </p:nvPr>
        </p:nvSpPr>
        <p:spPr/>
        <p:txBody>
          <a:bodyPr/>
          <a:lstStyle/>
          <a:p>
            <a:r>
              <a:rPr lang="es-ES"/>
              <a:t>Haga clic para modificar el estilo de título del patrón</a:t>
            </a:r>
            <a:endParaRPr lang="es-AR"/>
          </a:p>
        </p:txBody>
      </p:sp>
      <p:sp>
        <p:nvSpPr>
          <p:cNvPr id="3" name="Marcador de fecha 2">
            <a:extLst>
              <a:ext uri="{FF2B5EF4-FFF2-40B4-BE49-F238E27FC236}">
                <a16:creationId xmlns:a16="http://schemas.microsoft.com/office/drawing/2014/main" id="{3E906FC9-B3B6-92A0-874F-E2AAF31B4E13}"/>
              </a:ext>
            </a:extLst>
          </p:cNvPr>
          <p:cNvSpPr>
            <a:spLocks noGrp="1"/>
          </p:cNvSpPr>
          <p:nvPr>
            <p:ph type="dt" sz="half" idx="10"/>
          </p:nvPr>
        </p:nvSpPr>
        <p:spPr/>
        <p:txBody>
          <a:bodyPr/>
          <a:lstStyle/>
          <a:p>
            <a:fld id="{96204D0E-5804-4320-93D2-CC212806C593}" type="datetimeFigureOut">
              <a:rPr lang="es-AR" smtClean="0"/>
              <a:t>22/5/2024</a:t>
            </a:fld>
            <a:endParaRPr lang="es-AR"/>
          </a:p>
        </p:txBody>
      </p:sp>
      <p:sp>
        <p:nvSpPr>
          <p:cNvPr id="4" name="Marcador de pie de página 3">
            <a:extLst>
              <a:ext uri="{FF2B5EF4-FFF2-40B4-BE49-F238E27FC236}">
                <a16:creationId xmlns:a16="http://schemas.microsoft.com/office/drawing/2014/main" id="{DF544E21-15D3-95D3-0C0A-030EDAC76613}"/>
              </a:ext>
            </a:extLst>
          </p:cNvPr>
          <p:cNvSpPr>
            <a:spLocks noGrp="1"/>
          </p:cNvSpPr>
          <p:nvPr>
            <p:ph type="ftr" sz="quarter" idx="11"/>
          </p:nvPr>
        </p:nvSpPr>
        <p:spPr/>
        <p:txBody>
          <a:bodyPr/>
          <a:lstStyle/>
          <a:p>
            <a:endParaRPr lang="es-AR"/>
          </a:p>
        </p:txBody>
      </p:sp>
      <p:sp>
        <p:nvSpPr>
          <p:cNvPr id="5" name="Marcador de número de diapositiva 4">
            <a:extLst>
              <a:ext uri="{FF2B5EF4-FFF2-40B4-BE49-F238E27FC236}">
                <a16:creationId xmlns:a16="http://schemas.microsoft.com/office/drawing/2014/main" id="{AF8452F9-A61F-B7A6-6C0E-0B927176B520}"/>
              </a:ext>
            </a:extLst>
          </p:cNvPr>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2393018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F2273D44-47A0-1D1D-95FA-1DF6B6CE7F3D}"/>
              </a:ext>
            </a:extLst>
          </p:cNvPr>
          <p:cNvSpPr>
            <a:spLocks noGrp="1"/>
          </p:cNvSpPr>
          <p:nvPr>
            <p:ph type="dt" sz="half" idx="10"/>
          </p:nvPr>
        </p:nvSpPr>
        <p:spPr/>
        <p:txBody>
          <a:bodyPr/>
          <a:lstStyle/>
          <a:p>
            <a:fld id="{96204D0E-5804-4320-93D2-CC212806C593}" type="datetimeFigureOut">
              <a:rPr lang="es-AR" smtClean="0"/>
              <a:t>22/5/2024</a:t>
            </a:fld>
            <a:endParaRPr lang="es-AR"/>
          </a:p>
        </p:txBody>
      </p:sp>
      <p:sp>
        <p:nvSpPr>
          <p:cNvPr id="3" name="Marcador de pie de página 2">
            <a:extLst>
              <a:ext uri="{FF2B5EF4-FFF2-40B4-BE49-F238E27FC236}">
                <a16:creationId xmlns:a16="http://schemas.microsoft.com/office/drawing/2014/main" id="{48121110-0812-6312-6D2D-FDF79D569122}"/>
              </a:ext>
            </a:extLst>
          </p:cNvPr>
          <p:cNvSpPr>
            <a:spLocks noGrp="1"/>
          </p:cNvSpPr>
          <p:nvPr>
            <p:ph type="ftr" sz="quarter" idx="11"/>
          </p:nvPr>
        </p:nvSpPr>
        <p:spPr/>
        <p:txBody>
          <a:bodyPr/>
          <a:lstStyle/>
          <a:p>
            <a:endParaRPr lang="es-AR"/>
          </a:p>
        </p:txBody>
      </p:sp>
      <p:sp>
        <p:nvSpPr>
          <p:cNvPr id="4" name="Marcador de número de diapositiva 3">
            <a:extLst>
              <a:ext uri="{FF2B5EF4-FFF2-40B4-BE49-F238E27FC236}">
                <a16:creationId xmlns:a16="http://schemas.microsoft.com/office/drawing/2014/main" id="{1BF7CBBB-01C2-1C5A-0FFC-7C0C9B750F90}"/>
              </a:ext>
            </a:extLst>
          </p:cNvPr>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758296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0E67E-095B-1C5E-B55B-39E383C11D5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contenido 2">
            <a:extLst>
              <a:ext uri="{FF2B5EF4-FFF2-40B4-BE49-F238E27FC236}">
                <a16:creationId xmlns:a16="http://schemas.microsoft.com/office/drawing/2014/main" id="{36FFF0C1-C55C-EE0F-F023-9F136DA873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a:extLst>
              <a:ext uri="{FF2B5EF4-FFF2-40B4-BE49-F238E27FC236}">
                <a16:creationId xmlns:a16="http://schemas.microsoft.com/office/drawing/2014/main" id="{B5786530-288D-49C1-5E36-A58860F398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AFE5F6AF-5B14-0538-006C-8404ED6FDBF9}"/>
              </a:ext>
            </a:extLst>
          </p:cNvPr>
          <p:cNvSpPr>
            <a:spLocks noGrp="1"/>
          </p:cNvSpPr>
          <p:nvPr>
            <p:ph type="dt" sz="half" idx="10"/>
          </p:nvPr>
        </p:nvSpPr>
        <p:spPr/>
        <p:txBody>
          <a:bodyPr/>
          <a:lstStyle/>
          <a:p>
            <a:fld id="{96204D0E-5804-4320-93D2-CC212806C593}" type="datetimeFigureOut">
              <a:rPr lang="es-AR" smtClean="0"/>
              <a:t>22/5/2024</a:t>
            </a:fld>
            <a:endParaRPr lang="es-AR"/>
          </a:p>
        </p:txBody>
      </p:sp>
      <p:sp>
        <p:nvSpPr>
          <p:cNvPr id="6" name="Marcador de pie de página 5">
            <a:extLst>
              <a:ext uri="{FF2B5EF4-FFF2-40B4-BE49-F238E27FC236}">
                <a16:creationId xmlns:a16="http://schemas.microsoft.com/office/drawing/2014/main" id="{C4FDC97D-2242-4914-153D-FAA0D23898A1}"/>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05A03BAE-231E-6095-5F1E-C79FF3E710AC}"/>
              </a:ext>
            </a:extLst>
          </p:cNvPr>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3481718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CED36-5FA5-5831-5F7C-C0812C9C415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AR"/>
          </a:p>
        </p:txBody>
      </p:sp>
      <p:sp>
        <p:nvSpPr>
          <p:cNvPr id="3" name="Marcador de posición de imagen 2">
            <a:extLst>
              <a:ext uri="{FF2B5EF4-FFF2-40B4-BE49-F238E27FC236}">
                <a16:creationId xmlns:a16="http://schemas.microsoft.com/office/drawing/2014/main" id="{ABB42B3A-8E22-40D6-5425-42065F9462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a:extLst>
              <a:ext uri="{FF2B5EF4-FFF2-40B4-BE49-F238E27FC236}">
                <a16:creationId xmlns:a16="http://schemas.microsoft.com/office/drawing/2014/main" id="{3A0CEED4-EF7E-C8B5-70BB-D6F07B812D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E509FA5-7CA8-5B4D-D642-41C708FE2A67}"/>
              </a:ext>
            </a:extLst>
          </p:cNvPr>
          <p:cNvSpPr>
            <a:spLocks noGrp="1"/>
          </p:cNvSpPr>
          <p:nvPr>
            <p:ph type="dt" sz="half" idx="10"/>
          </p:nvPr>
        </p:nvSpPr>
        <p:spPr/>
        <p:txBody>
          <a:bodyPr/>
          <a:lstStyle/>
          <a:p>
            <a:fld id="{96204D0E-5804-4320-93D2-CC212806C593}" type="datetimeFigureOut">
              <a:rPr lang="es-AR" smtClean="0"/>
              <a:t>22/5/2024</a:t>
            </a:fld>
            <a:endParaRPr lang="es-AR"/>
          </a:p>
        </p:txBody>
      </p:sp>
      <p:sp>
        <p:nvSpPr>
          <p:cNvPr id="6" name="Marcador de pie de página 5">
            <a:extLst>
              <a:ext uri="{FF2B5EF4-FFF2-40B4-BE49-F238E27FC236}">
                <a16:creationId xmlns:a16="http://schemas.microsoft.com/office/drawing/2014/main" id="{44147DF4-60AB-FB3F-008B-DFFEF8E313E0}"/>
              </a:ext>
            </a:extLst>
          </p:cNvPr>
          <p:cNvSpPr>
            <a:spLocks noGrp="1"/>
          </p:cNvSpPr>
          <p:nvPr>
            <p:ph type="ftr" sz="quarter" idx="11"/>
          </p:nvPr>
        </p:nvSpPr>
        <p:spPr/>
        <p:txBody>
          <a:bodyPr/>
          <a:lstStyle/>
          <a:p>
            <a:endParaRPr lang="es-AR"/>
          </a:p>
        </p:txBody>
      </p:sp>
      <p:sp>
        <p:nvSpPr>
          <p:cNvPr id="7" name="Marcador de número de diapositiva 6">
            <a:extLst>
              <a:ext uri="{FF2B5EF4-FFF2-40B4-BE49-F238E27FC236}">
                <a16:creationId xmlns:a16="http://schemas.microsoft.com/office/drawing/2014/main" id="{6181D0E0-709D-4FFB-ECA7-643601047CC2}"/>
              </a:ext>
            </a:extLst>
          </p:cNvPr>
          <p:cNvSpPr>
            <a:spLocks noGrp="1"/>
          </p:cNvSpPr>
          <p:nvPr>
            <p:ph type="sldNum" sz="quarter" idx="12"/>
          </p:nvPr>
        </p:nvSpPr>
        <p:spPr/>
        <p:txBody>
          <a:bodyPr/>
          <a:lstStyle/>
          <a:p>
            <a:fld id="{38D907E2-BB37-4A17-B2F9-DAC053B66DB0}" type="slidenum">
              <a:rPr lang="es-AR" smtClean="0"/>
              <a:t>‹Nº›</a:t>
            </a:fld>
            <a:endParaRPr lang="es-AR"/>
          </a:p>
        </p:txBody>
      </p:sp>
    </p:spTree>
    <p:extLst>
      <p:ext uri="{BB962C8B-B14F-4D97-AF65-F5344CB8AC3E}">
        <p14:creationId xmlns:p14="http://schemas.microsoft.com/office/powerpoint/2010/main" val="363079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130946A-F1C6-C791-76E6-CE4BEEF552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a:extLst>
              <a:ext uri="{FF2B5EF4-FFF2-40B4-BE49-F238E27FC236}">
                <a16:creationId xmlns:a16="http://schemas.microsoft.com/office/drawing/2014/main" id="{18C95A85-7CB8-2E56-F160-8AF6509636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a:extLst>
              <a:ext uri="{FF2B5EF4-FFF2-40B4-BE49-F238E27FC236}">
                <a16:creationId xmlns:a16="http://schemas.microsoft.com/office/drawing/2014/main" id="{545F9B7A-2AE0-AE1A-E690-43EB1CF173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204D0E-5804-4320-93D2-CC212806C593}" type="datetimeFigureOut">
              <a:rPr lang="es-AR" smtClean="0"/>
              <a:t>22/5/2024</a:t>
            </a:fld>
            <a:endParaRPr lang="es-AR"/>
          </a:p>
        </p:txBody>
      </p:sp>
      <p:sp>
        <p:nvSpPr>
          <p:cNvPr id="5" name="Marcador de pie de página 4">
            <a:extLst>
              <a:ext uri="{FF2B5EF4-FFF2-40B4-BE49-F238E27FC236}">
                <a16:creationId xmlns:a16="http://schemas.microsoft.com/office/drawing/2014/main" id="{BCEE0D23-B51A-D5F4-C8D9-3995BA5DD8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a:extLst>
              <a:ext uri="{FF2B5EF4-FFF2-40B4-BE49-F238E27FC236}">
                <a16:creationId xmlns:a16="http://schemas.microsoft.com/office/drawing/2014/main" id="{A0959809-7B00-9E2B-58E1-6C7FE1148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D907E2-BB37-4A17-B2F9-DAC053B66DB0}" type="slidenum">
              <a:rPr lang="es-AR" smtClean="0"/>
              <a:t>‹Nº›</a:t>
            </a:fld>
            <a:endParaRPr lang="es-AR"/>
          </a:p>
        </p:txBody>
      </p:sp>
    </p:spTree>
    <p:extLst>
      <p:ext uri="{BB962C8B-B14F-4D97-AF65-F5344CB8AC3E}">
        <p14:creationId xmlns:p14="http://schemas.microsoft.com/office/powerpoint/2010/main" val="3109859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1859700" y="2204864"/>
            <a:ext cx="8229600" cy="1325562"/>
          </a:xfrm>
        </p:spPr>
        <p:txBody>
          <a:bodyPr>
            <a:noAutofit/>
          </a:bodyPr>
          <a:lstStyle/>
          <a:p>
            <a:r>
              <a:rPr lang="es-AR" sz="4000" b="1" dirty="0">
                <a:latin typeface="AR JULIAN" panose="02000000000000000000" pitchFamily="2" charset="0"/>
              </a:rPr>
              <a:t>Arquitectura y Organización de Computadores</a:t>
            </a:r>
          </a:p>
        </p:txBody>
      </p:sp>
      <p:sp>
        <p:nvSpPr>
          <p:cNvPr id="6" name="CuadroTexto 5"/>
          <p:cNvSpPr txBox="1"/>
          <p:nvPr/>
        </p:nvSpPr>
        <p:spPr>
          <a:xfrm>
            <a:off x="2351584" y="5013176"/>
            <a:ext cx="7245833" cy="1692771"/>
          </a:xfrm>
          <a:prstGeom prst="rect">
            <a:avLst/>
          </a:prstGeom>
          <a:noFill/>
        </p:spPr>
        <p:txBody>
          <a:bodyPr wrap="square" rtlCol="0">
            <a:spAutoFit/>
          </a:bodyPr>
          <a:lstStyle/>
          <a:p>
            <a:pPr algn="ctr">
              <a:defRPr/>
            </a:pPr>
            <a:r>
              <a:rPr lang="es-ES" sz="2800" b="1" dirty="0">
                <a:latin typeface="AR JULIAN" panose="02000000000000000000" pitchFamily="2" charset="0"/>
              </a:rPr>
              <a:t>Unidad 6 – Subsistema de Memoria:</a:t>
            </a:r>
          </a:p>
          <a:p>
            <a:pPr algn="ctr">
              <a:defRPr/>
            </a:pPr>
            <a:r>
              <a:rPr lang="es-ES" sz="2800" b="1" dirty="0">
                <a:latin typeface="AR JULIAN" panose="02000000000000000000" pitchFamily="2" charset="0"/>
              </a:rPr>
              <a:t>MEMORIA INTERNA</a:t>
            </a:r>
          </a:p>
          <a:p>
            <a:pPr algn="ctr">
              <a:defRPr/>
            </a:pPr>
            <a:endParaRPr lang="es-ES" sz="2800" b="1" dirty="0">
              <a:latin typeface="AR JULIAN" panose="02000000000000000000" pitchFamily="2" charset="0"/>
            </a:endParaRPr>
          </a:p>
          <a:p>
            <a:pPr algn="ctr">
              <a:defRPr/>
            </a:pPr>
            <a:endParaRPr lang="es-ES" sz="2000" b="1" dirty="0">
              <a:latin typeface="AR JULIAN" panose="02000000000000000000" pitchFamily="2" charset="0"/>
            </a:endParaRPr>
          </a:p>
        </p:txBody>
      </p:sp>
    </p:spTree>
    <p:extLst>
      <p:ext uri="{BB962C8B-B14F-4D97-AF65-F5344CB8AC3E}">
        <p14:creationId xmlns:p14="http://schemas.microsoft.com/office/powerpoint/2010/main" val="1573809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495600" y="316904"/>
            <a:ext cx="6696744" cy="6224191"/>
          </a:xfrm>
          <a:prstGeom prst="rect">
            <a:avLst/>
          </a:prstGeom>
        </p:spPr>
      </p:pic>
    </p:spTree>
    <p:extLst>
      <p:ext uri="{BB962C8B-B14F-4D97-AF65-F5344CB8AC3E}">
        <p14:creationId xmlns:p14="http://schemas.microsoft.com/office/powerpoint/2010/main" val="158378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911424" y="908720"/>
            <a:ext cx="10441160" cy="1944687"/>
          </a:xfrm>
        </p:spPr>
        <p:txBody>
          <a:bodyPr>
            <a:noAutofit/>
          </a:bodyPr>
          <a:lstStyle/>
          <a:p>
            <a:pPr marL="0" indent="0">
              <a:lnSpc>
                <a:spcPct val="107000"/>
              </a:lnSpc>
              <a:spcAft>
                <a:spcPts val="800"/>
              </a:spcAft>
              <a:buNone/>
            </a:pPr>
            <a:r>
              <a:rPr lang="es-ES" sz="2000" b="1" dirty="0">
                <a:latin typeface="Arial" panose="020B0604020202020204" pitchFamily="34" charset="0"/>
                <a:ea typeface="Arial" panose="020B0604020202020204" pitchFamily="34" charset="0"/>
                <a:cs typeface="Times New Roman" panose="02020603050405020304" pitchFamily="18" charset="0"/>
              </a:rPr>
              <a:t>LOGICA DEL CHIP</a:t>
            </a:r>
            <a:endParaRPr lang="es-ES" sz="2000" dirty="0">
              <a:latin typeface="Arial" panose="020B0604020202020204" pitchFamily="34" charset="0"/>
              <a:ea typeface="Arial" panose="020B0604020202020204" pitchFamily="34" charset="0"/>
              <a:cs typeface="Times New Roman" panose="02020603050405020304" pitchFamily="18" charset="0"/>
            </a:endParaRPr>
          </a:p>
          <a:p>
            <a:pPr marL="0" indent="0" algn="just">
              <a:lnSpc>
                <a:spcPct val="107000"/>
              </a:lnSpc>
              <a:spcAft>
                <a:spcPts val="800"/>
              </a:spcAft>
              <a:buNone/>
            </a:pPr>
            <a:r>
              <a:rPr lang="es-ES" sz="2000" dirty="0">
                <a:latin typeface="Arial" panose="020B0604020202020204" pitchFamily="34" charset="0"/>
                <a:ea typeface="Arial" panose="020B0604020202020204" pitchFamily="34" charset="0"/>
                <a:cs typeface="Times New Roman" panose="02020603050405020304" pitchFamily="18" charset="0"/>
              </a:rPr>
              <a:t>Como otros productos de circuitos integrados, las memorias de semiconductor vienen en chips. Cada chip contiene una matriz de celdas de memoria</a:t>
            </a:r>
          </a:p>
          <a:p>
            <a:pPr marL="0" indent="0" algn="just">
              <a:buNone/>
            </a:pPr>
            <a:endParaRPr lang="es-AR" sz="2800" dirty="0">
              <a:solidFill>
                <a:prstClr val="black"/>
              </a:solidFill>
            </a:endParaRPr>
          </a:p>
        </p:txBody>
      </p:sp>
      <p:pic>
        <p:nvPicPr>
          <p:cNvPr id="2" name="Imagen 1"/>
          <p:cNvPicPr>
            <a:picLocks noChangeAspect="1"/>
          </p:cNvPicPr>
          <p:nvPr/>
        </p:nvPicPr>
        <p:blipFill>
          <a:blip r:embed="rId2"/>
          <a:stretch>
            <a:fillRect/>
          </a:stretch>
        </p:blipFill>
        <p:spPr>
          <a:xfrm>
            <a:off x="3431705" y="2574983"/>
            <a:ext cx="4551345" cy="4152239"/>
          </a:xfrm>
          <a:prstGeom prst="rect">
            <a:avLst/>
          </a:prstGeom>
        </p:spPr>
      </p:pic>
    </p:spTree>
    <p:extLst>
      <p:ext uri="{BB962C8B-B14F-4D97-AF65-F5344CB8AC3E}">
        <p14:creationId xmlns:p14="http://schemas.microsoft.com/office/powerpoint/2010/main" val="10635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803412" y="872331"/>
            <a:ext cx="10585176" cy="5113338"/>
          </a:xfrm>
        </p:spPr>
        <p:txBody>
          <a:bodyPr>
            <a:normAutofit fontScale="62500" lnSpcReduction="20000"/>
          </a:bodyPr>
          <a:lstStyle/>
          <a:p>
            <a:pPr marL="0" indent="0" algn="just">
              <a:lnSpc>
                <a:spcPct val="107000"/>
              </a:lnSpc>
              <a:spcAft>
                <a:spcPts val="800"/>
              </a:spcAft>
              <a:buNone/>
            </a:pPr>
            <a:r>
              <a:rPr lang="es-ES" sz="3800" b="1" dirty="0">
                <a:latin typeface="Arial" panose="020B0604020202020204" pitchFamily="34" charset="0"/>
                <a:ea typeface="Arial" panose="020B0604020202020204" pitchFamily="34" charset="0"/>
                <a:cs typeface="Times New Roman" panose="02020603050405020304" pitchFamily="18" charset="0"/>
              </a:rPr>
              <a:t>MEMORIA INTERNA  RAM (</a:t>
            </a:r>
            <a:r>
              <a:rPr lang="es-ES" sz="3900" dirty="0">
                <a:latin typeface="Arial" panose="020B0604020202020204" pitchFamily="34" charset="0"/>
                <a:ea typeface="Arial" panose="020B0604020202020204" pitchFamily="34" charset="0"/>
                <a:cs typeface="Times New Roman" panose="02020603050405020304" pitchFamily="18" charset="0"/>
              </a:rPr>
              <a:t>Random Access </a:t>
            </a:r>
            <a:r>
              <a:rPr lang="es-ES" sz="3900" dirty="0" err="1">
                <a:latin typeface="Arial" panose="020B0604020202020204" pitchFamily="34" charset="0"/>
                <a:ea typeface="Arial" panose="020B0604020202020204" pitchFamily="34" charset="0"/>
                <a:cs typeface="Times New Roman" panose="02020603050405020304" pitchFamily="18" charset="0"/>
              </a:rPr>
              <a:t>Memory</a:t>
            </a:r>
            <a:r>
              <a:rPr lang="es-ES" sz="3900" dirty="0">
                <a:latin typeface="Arial" panose="020B0604020202020204" pitchFamily="34" charset="0"/>
                <a:ea typeface="Arial" panose="020B0604020202020204" pitchFamily="34" charset="0"/>
                <a:cs typeface="Times New Roman" panose="02020603050405020304" pitchFamily="18" charset="0"/>
              </a:rPr>
              <a:t>)</a:t>
            </a:r>
            <a:endParaRPr lang="es-ES" sz="3800" dirty="0">
              <a:latin typeface="Arial" panose="020B0604020202020204" pitchFamily="34" charset="0"/>
              <a:ea typeface="Arial" panose="020B0604020202020204" pitchFamily="34" charset="0"/>
              <a:cs typeface="Times New Roman" panose="02020603050405020304" pitchFamily="18" charset="0"/>
            </a:endParaRPr>
          </a:p>
          <a:p>
            <a:pPr marL="0" indent="0" algn="just">
              <a:lnSpc>
                <a:spcPct val="107000"/>
              </a:lnSpc>
              <a:spcAft>
                <a:spcPts val="800"/>
              </a:spcAft>
              <a:buNone/>
            </a:pPr>
            <a:endParaRPr lang="es-ES" sz="3800" dirty="0">
              <a:latin typeface="Arial" panose="020B0604020202020204" pitchFamily="34" charset="0"/>
              <a:ea typeface="Arial" panose="020B0604020202020204" pitchFamily="34" charset="0"/>
              <a:cs typeface="Times New Roman" panose="02020603050405020304" pitchFamily="18" charset="0"/>
            </a:endParaRPr>
          </a:p>
          <a:p>
            <a:pPr marL="0" indent="0" algn="just">
              <a:lnSpc>
                <a:spcPct val="107000"/>
              </a:lnSpc>
              <a:spcAft>
                <a:spcPts val="800"/>
              </a:spcAft>
              <a:buNone/>
            </a:pPr>
            <a:r>
              <a:rPr lang="es-ES" sz="3800" dirty="0">
                <a:latin typeface="Arial" panose="020B0604020202020204" pitchFamily="34" charset="0"/>
                <a:ea typeface="Arial" panose="020B0604020202020204" pitchFamily="34" charset="0"/>
                <a:cs typeface="Times New Roman" panose="02020603050405020304" pitchFamily="18" charset="0"/>
              </a:rPr>
              <a:t>Las dos formas básicas de la memoria interna son:</a:t>
            </a:r>
          </a:p>
          <a:p>
            <a:pPr marL="0" indent="0" algn="just">
              <a:lnSpc>
                <a:spcPct val="107000"/>
              </a:lnSpc>
              <a:spcAft>
                <a:spcPts val="800"/>
              </a:spcAft>
              <a:buNone/>
            </a:pPr>
            <a:r>
              <a:rPr lang="es-ES" sz="3800" dirty="0">
                <a:latin typeface="Arial" panose="020B0604020202020204" pitchFamily="34" charset="0"/>
                <a:ea typeface="Arial" panose="020B0604020202020204" pitchFamily="34" charset="0"/>
                <a:cs typeface="Times New Roman" panose="02020603050405020304" pitchFamily="18" charset="0"/>
              </a:rPr>
              <a:t> </a:t>
            </a:r>
          </a:p>
          <a:p>
            <a:pPr marL="0" indent="0" algn="just">
              <a:lnSpc>
                <a:spcPct val="107000"/>
              </a:lnSpc>
              <a:spcAft>
                <a:spcPts val="800"/>
              </a:spcAft>
              <a:buNone/>
            </a:pPr>
            <a:r>
              <a:rPr lang="es-ES" sz="3800" b="1" dirty="0" err="1">
                <a:latin typeface="Arial" panose="020B0604020202020204" pitchFamily="34" charset="0"/>
                <a:ea typeface="Arial" panose="020B0604020202020204" pitchFamily="34" charset="0"/>
                <a:cs typeface="Times New Roman" panose="02020603050405020304" pitchFamily="18" charset="0"/>
              </a:rPr>
              <a:t>Dynamic</a:t>
            </a:r>
            <a:r>
              <a:rPr lang="es-ES" sz="3800" b="1" dirty="0">
                <a:latin typeface="Arial" panose="020B0604020202020204" pitchFamily="34" charset="0"/>
                <a:ea typeface="Arial" panose="020B0604020202020204" pitchFamily="34" charset="0"/>
                <a:cs typeface="Times New Roman" panose="02020603050405020304" pitchFamily="18" charset="0"/>
              </a:rPr>
              <a:t> RAM (DRAM):</a:t>
            </a:r>
            <a:r>
              <a:rPr lang="es-ES" sz="3800" dirty="0">
                <a:latin typeface="Arial" panose="020B0604020202020204" pitchFamily="34" charset="0"/>
                <a:ea typeface="Arial" panose="020B0604020202020204" pitchFamily="34" charset="0"/>
                <a:cs typeface="Times New Roman" panose="02020603050405020304" pitchFamily="18" charset="0"/>
              </a:rPr>
              <a:t> </a:t>
            </a:r>
          </a:p>
          <a:p>
            <a:pPr lvl="0" algn="just">
              <a:lnSpc>
                <a:spcPct val="107000"/>
              </a:lnSpc>
              <a:buFont typeface="Wingdings" panose="05000000000000000000" pitchFamily="2" charset="2"/>
              <a:buChar char=""/>
            </a:pPr>
            <a:r>
              <a:rPr lang="es-ES" sz="3800" dirty="0">
                <a:latin typeface="Arial" panose="020B0604020202020204" pitchFamily="34" charset="0"/>
                <a:ea typeface="Arial" panose="020B0604020202020204" pitchFamily="34" charset="0"/>
                <a:cs typeface="Times New Roman" panose="02020603050405020304" pitchFamily="18" charset="0"/>
              </a:rPr>
              <a:t>Usada generalmente para memoria RAM Principal</a:t>
            </a:r>
          </a:p>
          <a:p>
            <a:pPr marL="0" indent="0" algn="just">
              <a:lnSpc>
                <a:spcPct val="107000"/>
              </a:lnSpc>
              <a:spcAft>
                <a:spcPts val="800"/>
              </a:spcAft>
              <a:buNone/>
            </a:pPr>
            <a:endParaRPr lang="es-ES" sz="3800" b="1" dirty="0">
              <a:latin typeface="Arial" panose="020B0604020202020204" pitchFamily="34" charset="0"/>
              <a:ea typeface="Arial" panose="020B0604020202020204" pitchFamily="34" charset="0"/>
              <a:cs typeface="Times New Roman" panose="02020603050405020304" pitchFamily="18" charset="0"/>
            </a:endParaRPr>
          </a:p>
          <a:p>
            <a:pPr marL="0" indent="0" algn="just">
              <a:lnSpc>
                <a:spcPct val="107000"/>
              </a:lnSpc>
              <a:spcAft>
                <a:spcPts val="800"/>
              </a:spcAft>
              <a:buNone/>
            </a:pPr>
            <a:br>
              <a:rPr lang="es-ES" sz="3800" b="1" dirty="0">
                <a:latin typeface="Arial" panose="020B0604020202020204" pitchFamily="34" charset="0"/>
                <a:ea typeface="Arial" panose="020B0604020202020204" pitchFamily="34" charset="0"/>
                <a:cs typeface="Times New Roman" panose="02020603050405020304" pitchFamily="18" charset="0"/>
              </a:rPr>
            </a:br>
            <a:r>
              <a:rPr lang="es-ES" sz="3800" b="1" dirty="0" err="1">
                <a:latin typeface="Arial" panose="020B0604020202020204" pitchFamily="34" charset="0"/>
                <a:ea typeface="Arial" panose="020B0604020202020204" pitchFamily="34" charset="0"/>
                <a:cs typeface="Times New Roman" panose="02020603050405020304" pitchFamily="18" charset="0"/>
              </a:rPr>
              <a:t>Static</a:t>
            </a:r>
            <a:r>
              <a:rPr lang="es-ES" sz="3800" b="1" dirty="0">
                <a:latin typeface="Arial" panose="020B0604020202020204" pitchFamily="34" charset="0"/>
                <a:ea typeface="Arial" panose="020B0604020202020204" pitchFamily="34" charset="0"/>
                <a:cs typeface="Times New Roman" panose="02020603050405020304" pitchFamily="18" charset="0"/>
              </a:rPr>
              <a:t> RAM (SRAM):</a:t>
            </a:r>
            <a:r>
              <a:rPr lang="es-ES" sz="3800" dirty="0">
                <a:latin typeface="Arial" panose="020B0604020202020204" pitchFamily="34" charset="0"/>
                <a:ea typeface="Arial" panose="020B0604020202020204" pitchFamily="34" charset="0"/>
                <a:cs typeface="Times New Roman" panose="02020603050405020304" pitchFamily="18" charset="0"/>
              </a:rPr>
              <a:t> </a:t>
            </a:r>
          </a:p>
          <a:p>
            <a:pPr lvl="0" algn="just">
              <a:lnSpc>
                <a:spcPct val="107000"/>
              </a:lnSpc>
              <a:buFont typeface="Wingdings" panose="05000000000000000000" pitchFamily="2" charset="2"/>
              <a:buChar char=""/>
            </a:pPr>
            <a:r>
              <a:rPr lang="es-ES" sz="3800" dirty="0">
                <a:latin typeface="Arial" panose="020B0604020202020204" pitchFamily="34" charset="0"/>
                <a:ea typeface="Arial" panose="020B0604020202020204" pitchFamily="34" charset="0"/>
                <a:cs typeface="Times New Roman" panose="02020603050405020304" pitchFamily="18" charset="0"/>
              </a:rPr>
              <a:t>Usada generalmente para memoria caché </a:t>
            </a:r>
          </a:p>
          <a:p>
            <a:pPr marL="0" indent="0">
              <a:buNone/>
            </a:pPr>
            <a:endParaRPr lang="es-AR" dirty="0"/>
          </a:p>
        </p:txBody>
      </p:sp>
    </p:spTree>
    <p:extLst>
      <p:ext uri="{BB962C8B-B14F-4D97-AF65-F5344CB8AC3E}">
        <p14:creationId xmlns:p14="http://schemas.microsoft.com/office/powerpoint/2010/main" val="304658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911424" y="764704"/>
            <a:ext cx="10657184" cy="5111750"/>
          </a:xfrm>
        </p:spPr>
        <p:txBody>
          <a:bodyPr>
            <a:normAutofit lnSpcReduction="10000"/>
          </a:bodyPr>
          <a:lstStyle/>
          <a:p>
            <a:pPr marL="0" indent="0" algn="just">
              <a:lnSpc>
                <a:spcPct val="107000"/>
              </a:lnSpc>
              <a:spcAft>
                <a:spcPts val="800"/>
              </a:spcAft>
              <a:buNone/>
            </a:pPr>
            <a:r>
              <a:rPr lang="es-ES" b="1" dirty="0">
                <a:latin typeface="Arial" panose="020B0604020202020204" pitchFamily="34" charset="0"/>
                <a:ea typeface="Arial" panose="020B0604020202020204" pitchFamily="34" charset="0"/>
                <a:cs typeface="Times New Roman" panose="02020603050405020304" pitchFamily="18" charset="0"/>
              </a:rPr>
              <a:t>MEMORIA INTERNA– DRAM y SRAM</a:t>
            </a:r>
          </a:p>
          <a:p>
            <a:pPr marL="0" indent="0" algn="just">
              <a:lnSpc>
                <a:spcPct val="107000"/>
              </a:lnSpc>
              <a:spcAft>
                <a:spcPts val="800"/>
              </a:spcAft>
              <a:buNone/>
            </a:pPr>
            <a:endParaRPr lang="es-ES" dirty="0">
              <a:latin typeface="Arial" panose="020B0604020202020204" pitchFamily="34" charset="0"/>
              <a:ea typeface="Arial" panose="020B0604020202020204" pitchFamily="34" charset="0"/>
              <a:cs typeface="Times New Roman" panose="02020603050405020304" pitchFamily="18" charset="0"/>
            </a:endParaRPr>
          </a:p>
          <a:p>
            <a:pPr marL="0" indent="0" algn="just">
              <a:lnSpc>
                <a:spcPct val="107000"/>
              </a:lnSpc>
              <a:spcAft>
                <a:spcPts val="800"/>
              </a:spcAft>
              <a:buNone/>
            </a:pPr>
            <a:r>
              <a:rPr lang="es-ES" dirty="0">
                <a:latin typeface="Arial" panose="020B0604020202020204" pitchFamily="34" charset="0"/>
                <a:ea typeface="Arial" panose="020B0604020202020204" pitchFamily="34" charset="0"/>
                <a:cs typeface="Times New Roman" panose="02020603050405020304" pitchFamily="18" charset="0"/>
              </a:rPr>
              <a:t>El elemento básico de una memoria de semiconductor es la </a:t>
            </a:r>
            <a:r>
              <a:rPr lang="es-ES" b="1" dirty="0">
                <a:latin typeface="Arial" panose="020B0604020202020204" pitchFamily="34" charset="0"/>
                <a:ea typeface="Arial" panose="020B0604020202020204" pitchFamily="34" charset="0"/>
                <a:cs typeface="Times New Roman" panose="02020603050405020304" pitchFamily="18" charset="0"/>
              </a:rPr>
              <a:t>celda de memoria (“</a:t>
            </a:r>
            <a:r>
              <a:rPr lang="es-ES" b="1" dirty="0" err="1">
                <a:latin typeface="Arial" panose="020B0604020202020204" pitchFamily="34" charset="0"/>
                <a:ea typeface="Arial" panose="020B0604020202020204" pitchFamily="34" charset="0"/>
                <a:cs typeface="Times New Roman" panose="02020603050405020304" pitchFamily="18" charset="0"/>
              </a:rPr>
              <a:t>memory</a:t>
            </a:r>
            <a:r>
              <a:rPr lang="es-ES" b="1" dirty="0">
                <a:latin typeface="Arial" panose="020B0604020202020204" pitchFamily="34" charset="0"/>
                <a:ea typeface="Arial" panose="020B0604020202020204" pitchFamily="34" charset="0"/>
                <a:cs typeface="Times New Roman" panose="02020603050405020304" pitchFamily="18" charset="0"/>
              </a:rPr>
              <a:t> </a:t>
            </a:r>
            <a:r>
              <a:rPr lang="es-ES" b="1" dirty="0" err="1">
                <a:latin typeface="Arial" panose="020B0604020202020204" pitchFamily="34" charset="0"/>
                <a:ea typeface="Arial" panose="020B0604020202020204" pitchFamily="34" charset="0"/>
                <a:cs typeface="Times New Roman" panose="02020603050405020304" pitchFamily="18" charset="0"/>
              </a:rPr>
              <a:t>cell</a:t>
            </a:r>
            <a:r>
              <a:rPr lang="es-ES" b="1" dirty="0">
                <a:latin typeface="Arial" panose="020B0604020202020204" pitchFamily="34" charset="0"/>
                <a:ea typeface="Arial" panose="020B0604020202020204" pitchFamily="34" charset="0"/>
                <a:cs typeface="Times New Roman" panose="02020603050405020304" pitchFamily="18" charset="0"/>
              </a:rPr>
              <a:t>”) </a:t>
            </a:r>
            <a:r>
              <a:rPr lang="es-ES" dirty="0">
                <a:latin typeface="Arial" panose="020B0604020202020204" pitchFamily="34" charset="0"/>
                <a:ea typeface="Arial" panose="020B0604020202020204" pitchFamily="34" charset="0"/>
                <a:cs typeface="Times New Roman" panose="02020603050405020304" pitchFamily="18" charset="0"/>
              </a:rPr>
              <a:t>cuyas</a:t>
            </a:r>
            <a:r>
              <a:rPr lang="es-ES" b="1" dirty="0">
                <a:latin typeface="Arial" panose="020B0604020202020204" pitchFamily="34" charset="0"/>
                <a:ea typeface="Arial" panose="020B0604020202020204" pitchFamily="34" charset="0"/>
                <a:cs typeface="Times New Roman" panose="02020603050405020304" pitchFamily="18" charset="0"/>
              </a:rPr>
              <a:t> </a:t>
            </a:r>
            <a:r>
              <a:rPr lang="es-ES" dirty="0">
                <a:latin typeface="Arial" panose="020B0604020202020204" pitchFamily="34" charset="0"/>
                <a:ea typeface="Arial" panose="020B0604020202020204" pitchFamily="34" charset="0"/>
                <a:cs typeface="Times New Roman" panose="02020603050405020304" pitchFamily="18" charset="0"/>
              </a:rPr>
              <a:t>Características son: </a:t>
            </a:r>
          </a:p>
          <a:p>
            <a:pPr lvl="0" algn="just">
              <a:lnSpc>
                <a:spcPct val="107000"/>
              </a:lnSpc>
              <a:buFont typeface="Wingdings" panose="05000000000000000000" pitchFamily="2" charset="2"/>
              <a:buChar char=""/>
            </a:pPr>
            <a:endParaRPr lang="es-ES" b="1" dirty="0">
              <a:latin typeface="Arial" panose="020B0604020202020204" pitchFamily="34" charset="0"/>
              <a:ea typeface="Arial" panose="020B0604020202020204" pitchFamily="34" charset="0"/>
              <a:cs typeface="Times New Roman" panose="02020603050405020304" pitchFamily="18" charset="0"/>
            </a:endParaRPr>
          </a:p>
          <a:p>
            <a:pPr lvl="0" algn="just">
              <a:lnSpc>
                <a:spcPct val="107000"/>
              </a:lnSpc>
              <a:buFont typeface="Wingdings" panose="05000000000000000000" pitchFamily="2" charset="2"/>
              <a:buChar char=""/>
            </a:pPr>
            <a:r>
              <a:rPr lang="es-ES" b="1" dirty="0">
                <a:latin typeface="Arial" panose="020B0604020202020204" pitchFamily="34" charset="0"/>
                <a:ea typeface="Arial" panose="020B0604020202020204" pitchFamily="34" charset="0"/>
                <a:cs typeface="Times New Roman" panose="02020603050405020304" pitchFamily="18" charset="0"/>
              </a:rPr>
              <a:t>Presentan dos estados estables (o </a:t>
            </a:r>
            <a:r>
              <a:rPr lang="es-ES" b="1" dirty="0" err="1">
                <a:latin typeface="Arial" panose="020B0604020202020204" pitchFamily="34" charset="0"/>
                <a:ea typeface="Arial" panose="020B0604020202020204" pitchFamily="34" charset="0"/>
                <a:cs typeface="Times New Roman" panose="02020603050405020304" pitchFamily="18" charset="0"/>
              </a:rPr>
              <a:t>semiestables</a:t>
            </a:r>
            <a:r>
              <a:rPr lang="es-ES" b="1" dirty="0">
                <a:latin typeface="Arial" panose="020B0604020202020204" pitchFamily="34" charset="0"/>
                <a:ea typeface="Arial" panose="020B0604020202020204" pitchFamily="34" charset="0"/>
                <a:cs typeface="Times New Roman" panose="02020603050405020304" pitchFamily="18" charset="0"/>
              </a:rPr>
              <a:t>). Se usan para representar el 0 y el 1</a:t>
            </a:r>
            <a:endParaRPr lang="es-ES" dirty="0">
              <a:latin typeface="Arial" panose="020B0604020202020204" pitchFamily="34" charset="0"/>
              <a:ea typeface="Arial" panose="020B0604020202020204" pitchFamily="34" charset="0"/>
              <a:cs typeface="Times New Roman" panose="02020603050405020304" pitchFamily="18" charset="0"/>
            </a:endParaRPr>
          </a:p>
          <a:p>
            <a:pPr lvl="0" algn="just">
              <a:lnSpc>
                <a:spcPct val="107000"/>
              </a:lnSpc>
              <a:buFont typeface="Wingdings" panose="05000000000000000000" pitchFamily="2" charset="2"/>
              <a:buChar char=""/>
            </a:pPr>
            <a:r>
              <a:rPr lang="es-ES" b="1" dirty="0">
                <a:latin typeface="Arial" panose="020B0604020202020204" pitchFamily="34" charset="0"/>
                <a:ea typeface="Arial" panose="020B0604020202020204" pitchFamily="34" charset="0"/>
                <a:cs typeface="Times New Roman" panose="02020603050405020304" pitchFamily="18" charset="0"/>
              </a:rPr>
              <a:t>Se puede escribir (al menos una vez), para </a:t>
            </a:r>
            <a:r>
              <a:rPr lang="es-ES" b="1" dirty="0" err="1">
                <a:latin typeface="Arial" panose="020B0604020202020204" pitchFamily="34" charset="0"/>
                <a:ea typeface="Arial" panose="020B0604020202020204" pitchFamily="34" charset="0"/>
                <a:cs typeface="Times New Roman" panose="02020603050405020304" pitchFamily="18" charset="0"/>
              </a:rPr>
              <a:t>setear</a:t>
            </a:r>
            <a:r>
              <a:rPr lang="es-ES" b="1" dirty="0">
                <a:latin typeface="Arial" panose="020B0604020202020204" pitchFamily="34" charset="0"/>
                <a:ea typeface="Arial" panose="020B0604020202020204" pitchFamily="34" charset="0"/>
                <a:cs typeface="Times New Roman" panose="02020603050405020304" pitchFamily="18" charset="0"/>
              </a:rPr>
              <a:t> el estado.</a:t>
            </a:r>
            <a:endParaRPr lang="es-ES" dirty="0">
              <a:latin typeface="Arial" panose="020B0604020202020204" pitchFamily="34" charset="0"/>
              <a:ea typeface="Arial" panose="020B060402020202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
            </a:pPr>
            <a:r>
              <a:rPr lang="es-ES" b="1" dirty="0">
                <a:latin typeface="Arial" panose="020B0604020202020204" pitchFamily="34" charset="0"/>
                <a:ea typeface="Arial" panose="020B0604020202020204" pitchFamily="34" charset="0"/>
                <a:cs typeface="Times New Roman" panose="02020603050405020304" pitchFamily="18" charset="0"/>
              </a:rPr>
              <a:t>Se los puede leer (se </a:t>
            </a:r>
            <a:r>
              <a:rPr lang="es-ES" b="1" dirty="0" err="1">
                <a:latin typeface="Arial" panose="020B0604020202020204" pitchFamily="34" charset="0"/>
                <a:ea typeface="Arial" panose="020B0604020202020204" pitchFamily="34" charset="0"/>
                <a:cs typeface="Times New Roman" panose="02020603050405020304" pitchFamily="18" charset="0"/>
              </a:rPr>
              <a:t>sensa</a:t>
            </a:r>
            <a:r>
              <a:rPr lang="es-ES" b="1" dirty="0">
                <a:latin typeface="Arial" panose="020B0604020202020204" pitchFamily="34" charset="0"/>
                <a:ea typeface="Arial" panose="020B0604020202020204" pitchFamily="34" charset="0"/>
                <a:cs typeface="Times New Roman" panose="02020603050405020304" pitchFamily="18" charset="0"/>
              </a:rPr>
              <a:t> el estado)</a:t>
            </a:r>
            <a:endParaRPr lang="es-ES" dirty="0">
              <a:latin typeface="Arial" panose="020B0604020202020204" pitchFamily="34" charset="0"/>
              <a:ea typeface="Arial" panose="020B0604020202020204" pitchFamily="34" charset="0"/>
              <a:cs typeface="Times New Roman" panose="02020603050405020304" pitchFamily="18" charset="0"/>
            </a:endParaRPr>
          </a:p>
          <a:p>
            <a:pPr marL="0" indent="0">
              <a:buNone/>
            </a:pPr>
            <a:endParaRPr lang="es-AR" dirty="0"/>
          </a:p>
        </p:txBody>
      </p:sp>
    </p:spTree>
    <p:extLst>
      <p:ext uri="{BB962C8B-B14F-4D97-AF65-F5344CB8AC3E}">
        <p14:creationId xmlns:p14="http://schemas.microsoft.com/office/powerpoint/2010/main" val="4047510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767408" y="692696"/>
            <a:ext cx="9192344" cy="2087562"/>
          </a:xfrm>
        </p:spPr>
        <p:txBody>
          <a:bodyPr>
            <a:normAutofit fontScale="70000" lnSpcReduction="20000"/>
          </a:bodyPr>
          <a:lstStyle/>
          <a:p>
            <a:pPr marL="0" indent="0">
              <a:lnSpc>
                <a:spcPct val="107000"/>
              </a:lnSpc>
              <a:spcAft>
                <a:spcPts val="800"/>
              </a:spcAft>
              <a:buNone/>
            </a:pPr>
            <a:r>
              <a:rPr lang="es-ES" dirty="0">
                <a:latin typeface="Arial" panose="020B0604020202020204" pitchFamily="34" charset="0"/>
                <a:ea typeface="Arial" panose="020B0604020202020204" pitchFamily="34" charset="0"/>
                <a:cs typeface="Times New Roman" panose="02020603050405020304" pitchFamily="18" charset="0"/>
              </a:rPr>
              <a:t>Estas celdas tienen 3 terminales que se usan para conducir una señal eléctrica</a:t>
            </a:r>
          </a:p>
          <a:p>
            <a:pPr lvl="0">
              <a:lnSpc>
                <a:spcPct val="107000"/>
              </a:lnSpc>
              <a:buFont typeface="Wingdings" panose="05000000000000000000" pitchFamily="2" charset="2"/>
              <a:buChar char=""/>
            </a:pPr>
            <a:r>
              <a:rPr lang="en-US" b="1" dirty="0">
                <a:latin typeface="Arial" panose="020B0604020202020204" pitchFamily="34" charset="0"/>
                <a:ea typeface="Arial" panose="020B0604020202020204" pitchFamily="34" charset="0"/>
                <a:cs typeface="Times New Roman" panose="02020603050405020304" pitchFamily="18" charset="0"/>
              </a:rPr>
              <a:t>Select Terminal: </a:t>
            </a:r>
            <a:endParaRPr lang="es-ES" dirty="0">
              <a:latin typeface="Arial" panose="020B0604020202020204" pitchFamily="34" charset="0"/>
              <a:ea typeface="Arial" panose="020B0604020202020204" pitchFamily="34" charset="0"/>
              <a:cs typeface="Times New Roman" panose="02020603050405020304" pitchFamily="18" charset="0"/>
            </a:endParaRPr>
          </a:p>
          <a:p>
            <a:pPr lvl="0">
              <a:lnSpc>
                <a:spcPct val="107000"/>
              </a:lnSpc>
              <a:buFont typeface="Wingdings" panose="05000000000000000000" pitchFamily="2" charset="2"/>
              <a:buChar char=""/>
            </a:pPr>
            <a:r>
              <a:rPr lang="en-US" b="1" dirty="0">
                <a:latin typeface="Arial" panose="020B0604020202020204" pitchFamily="34" charset="0"/>
                <a:ea typeface="Arial" panose="020B0604020202020204" pitchFamily="34" charset="0"/>
                <a:cs typeface="Times New Roman" panose="02020603050405020304" pitchFamily="18" charset="0"/>
              </a:rPr>
              <a:t>Control Terminal</a:t>
            </a:r>
            <a:endParaRPr lang="es-ES" dirty="0">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US" b="1" dirty="0">
                <a:latin typeface="Arial" panose="020B0604020202020204" pitchFamily="34" charset="0"/>
                <a:ea typeface="Arial" panose="020B0604020202020204" pitchFamily="34" charset="0"/>
                <a:cs typeface="Times New Roman" panose="02020603050405020304" pitchFamily="18" charset="0"/>
              </a:rPr>
              <a:t>Data in (write) or Sense (read) Terminal</a:t>
            </a:r>
            <a:endParaRPr lang="es-ES" dirty="0">
              <a:latin typeface="Arial" panose="020B0604020202020204" pitchFamily="34" charset="0"/>
              <a:ea typeface="Arial" panose="020B0604020202020204" pitchFamily="34" charset="0"/>
              <a:cs typeface="Times New Roman" panose="02020603050405020304" pitchFamily="18" charset="0"/>
            </a:endParaRPr>
          </a:p>
          <a:p>
            <a:pPr marL="0" indent="0">
              <a:buNone/>
            </a:pPr>
            <a:endParaRPr lang="es-AR" dirty="0"/>
          </a:p>
        </p:txBody>
      </p:sp>
      <p:pic>
        <p:nvPicPr>
          <p:cNvPr id="2" name="Imagen 1"/>
          <p:cNvPicPr>
            <a:picLocks noChangeAspect="1"/>
          </p:cNvPicPr>
          <p:nvPr/>
        </p:nvPicPr>
        <p:blipFill>
          <a:blip r:embed="rId2"/>
          <a:stretch>
            <a:fillRect/>
          </a:stretch>
        </p:blipFill>
        <p:spPr>
          <a:xfrm>
            <a:off x="4943872" y="3084820"/>
            <a:ext cx="4248472" cy="2955118"/>
          </a:xfrm>
          <a:prstGeom prst="rect">
            <a:avLst/>
          </a:prstGeom>
        </p:spPr>
      </p:pic>
    </p:spTree>
    <p:extLst>
      <p:ext uri="{BB962C8B-B14F-4D97-AF65-F5344CB8AC3E}">
        <p14:creationId xmlns:p14="http://schemas.microsoft.com/office/powerpoint/2010/main" val="29416089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55440" y="1515556"/>
            <a:ext cx="10081120" cy="3785652"/>
          </a:xfrm>
          <a:prstGeom prst="rect">
            <a:avLst/>
          </a:prstGeom>
        </p:spPr>
        <p:txBody>
          <a:bodyPr wrap="square">
            <a:spAutoFit/>
          </a:bodyPr>
          <a:lstStyle/>
          <a:p>
            <a:pPr algn="just"/>
            <a:r>
              <a:rPr lang="es-MX" sz="2400" b="1" dirty="0">
                <a:solidFill>
                  <a:srgbClr val="C00000"/>
                </a:solidFill>
                <a:latin typeface="Arial" panose="020B0604020202020204" pitchFamily="34" charset="0"/>
                <a:cs typeface="Arial" panose="020B0604020202020204" pitchFamily="34" charset="0"/>
              </a:rPr>
              <a:t>RAM dinámica </a:t>
            </a:r>
          </a:p>
          <a:p>
            <a:pPr algn="just"/>
            <a:endParaRPr lang="es-MX" sz="2400" b="1" dirty="0">
              <a:solidFill>
                <a:srgbClr val="C00000"/>
              </a:solidFill>
              <a:latin typeface="Arial" panose="020B0604020202020204" pitchFamily="34" charset="0"/>
              <a:cs typeface="Arial" panose="020B0604020202020204" pitchFamily="34" charset="0"/>
            </a:endParaRPr>
          </a:p>
          <a:p>
            <a:pPr algn="just"/>
            <a:r>
              <a:rPr lang="es-MX" sz="2400" dirty="0">
                <a:latin typeface="Arial" panose="020B0604020202020204" pitchFamily="34" charset="0"/>
                <a:cs typeface="Arial" panose="020B0604020202020204" pitchFamily="34" charset="0"/>
              </a:rPr>
              <a:t>Una RAM dinámica (DRAM) está hecha con celdas que almacenan los datos como cargas eléctricas en condensadores. La presencia o ausencia de carga en un condensador se interpretan como el uno o el cero binarios. Ya que los condensadores tienen una tendencia natural a descargarse, las RAM </a:t>
            </a:r>
            <a:r>
              <a:rPr lang="es-MX" sz="2400" dirty="0" err="1">
                <a:latin typeface="Arial" panose="020B0604020202020204" pitchFamily="34" charset="0"/>
                <a:cs typeface="Arial" panose="020B0604020202020204" pitchFamily="34" charset="0"/>
              </a:rPr>
              <a:t>dinámicas</a:t>
            </a:r>
            <a:r>
              <a:rPr lang="es-MX" sz="2400" dirty="0">
                <a:latin typeface="Arial" panose="020B0604020202020204" pitchFamily="34" charset="0"/>
                <a:cs typeface="Arial" panose="020B0604020202020204" pitchFamily="34" charset="0"/>
              </a:rPr>
              <a:t> requieren refrescos periódicos para mantener memorizados los datos. El término dinámica hace referencia a esta tendencia a que la carga almacenada se pierda, incluso manteniéndola siempre </a:t>
            </a:r>
            <a:r>
              <a:rPr lang="es-MX" sz="2400" dirty="0" err="1">
                <a:latin typeface="Arial" panose="020B0604020202020204" pitchFamily="34" charset="0"/>
                <a:cs typeface="Arial" panose="020B0604020202020204" pitchFamily="34" charset="0"/>
              </a:rPr>
              <a:t>alimentada</a:t>
            </a:r>
            <a:r>
              <a:rPr lang="es-MX" sz="2400" dirty="0">
                <a:latin typeface="Arial" panose="020B0604020202020204" pitchFamily="34" charset="0"/>
                <a:cs typeface="Arial" panose="020B0604020202020204" pitchFamily="34" charset="0"/>
              </a:rPr>
              <a:t>.</a:t>
            </a:r>
            <a:endParaRPr lang="es-AR"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9354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055440" y="620689"/>
            <a:ext cx="9721080" cy="1631216"/>
          </a:xfrm>
          <a:prstGeom prst="rect">
            <a:avLst/>
          </a:prstGeom>
        </p:spPr>
        <p:txBody>
          <a:bodyPr wrap="square">
            <a:spAutoFit/>
          </a:bodyPr>
          <a:lstStyle/>
          <a:p>
            <a:pPr algn="just"/>
            <a:r>
              <a:rPr lang="es-MX" sz="2000" dirty="0">
                <a:latin typeface="Arial" panose="020B0604020202020204" pitchFamily="34" charset="0"/>
                <a:cs typeface="Arial" panose="020B0604020202020204" pitchFamily="34" charset="0"/>
              </a:rPr>
              <a:t>La Figura  muestra la estructura típica de una celda elemental de memoria DRAM, que memoriza un bit</a:t>
            </a:r>
            <a:r>
              <a:rPr lang="es-MX" sz="2000" dirty="0">
                <a:solidFill>
                  <a:srgbClr val="C00000"/>
                </a:solidFill>
                <a:latin typeface="Arial" panose="020B0604020202020204" pitchFamily="34" charset="0"/>
                <a:cs typeface="Arial" panose="020B0604020202020204" pitchFamily="34" charset="0"/>
              </a:rPr>
              <a:t>. La línea de direcciones </a:t>
            </a:r>
            <a:r>
              <a:rPr lang="es-MX" sz="2000" dirty="0">
                <a:latin typeface="Arial" panose="020B0604020202020204" pitchFamily="34" charset="0"/>
                <a:cs typeface="Arial" panose="020B0604020202020204" pitchFamily="34" charset="0"/>
              </a:rPr>
              <a:t>se </a:t>
            </a:r>
            <a:r>
              <a:rPr lang="es-MX" sz="2000" dirty="0">
                <a:solidFill>
                  <a:srgbClr val="C00000"/>
                </a:solidFill>
                <a:latin typeface="Arial" panose="020B0604020202020204" pitchFamily="34" charset="0"/>
                <a:cs typeface="Arial" panose="020B0604020202020204" pitchFamily="34" charset="0"/>
              </a:rPr>
              <a:t>activa cuando se va a leer o a escribir el valor del bit de la celda.</a:t>
            </a:r>
            <a:r>
              <a:rPr lang="es-MX" sz="2000" dirty="0">
                <a:latin typeface="Arial" panose="020B0604020202020204" pitchFamily="34" charset="0"/>
                <a:cs typeface="Arial" panose="020B0604020202020204" pitchFamily="34" charset="0"/>
              </a:rPr>
              <a:t> El transistor actúa como un conmutador que se cierra (permitiendo el paso de corriente) si se aplica tensión eléctrica a la línea de direcciones.  Y se abre (no fluye corriente) cuando la tensión aplicada es nula</a:t>
            </a:r>
          </a:p>
        </p:txBody>
      </p:sp>
      <p:pic>
        <p:nvPicPr>
          <p:cNvPr id="3" name="Imagen 2"/>
          <p:cNvPicPr>
            <a:picLocks noChangeAspect="1"/>
          </p:cNvPicPr>
          <p:nvPr/>
        </p:nvPicPr>
        <p:blipFill>
          <a:blip r:embed="rId2"/>
          <a:stretch>
            <a:fillRect/>
          </a:stretch>
        </p:blipFill>
        <p:spPr>
          <a:xfrm>
            <a:off x="4295800" y="2824789"/>
            <a:ext cx="2736304" cy="3562614"/>
          </a:xfrm>
          <a:prstGeom prst="rect">
            <a:avLst/>
          </a:prstGeom>
        </p:spPr>
      </p:pic>
    </p:spTree>
    <p:extLst>
      <p:ext uri="{BB962C8B-B14F-4D97-AF65-F5344CB8AC3E}">
        <p14:creationId xmlns:p14="http://schemas.microsoft.com/office/powerpoint/2010/main" val="631000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947428" y="667728"/>
            <a:ext cx="10297144" cy="1323439"/>
          </a:xfrm>
          <a:prstGeom prst="rect">
            <a:avLst/>
          </a:prstGeom>
        </p:spPr>
        <p:txBody>
          <a:bodyPr wrap="square">
            <a:spAutoFit/>
          </a:bodyPr>
          <a:lstStyle/>
          <a:p>
            <a:pPr algn="just"/>
            <a:r>
              <a:rPr lang="es-MX" sz="2000" b="1" dirty="0">
                <a:latin typeface="Arial" panose="020B0604020202020204" pitchFamily="34" charset="0"/>
                <a:cs typeface="Arial" panose="020B0604020202020204" pitchFamily="34" charset="0"/>
              </a:rPr>
              <a:t>Para la operación de escritura </a:t>
            </a:r>
            <a:r>
              <a:rPr lang="es-MX" sz="2000" dirty="0">
                <a:latin typeface="Arial" panose="020B0604020202020204" pitchFamily="34" charset="0"/>
                <a:cs typeface="Arial" panose="020B0604020202020204" pitchFamily="34" charset="0"/>
              </a:rPr>
              <a:t>se aplica un valor de tensión en la línea de bit; un valor de tensión alto representa un uno, y una tensión baja representa un cero. Se aplica entonces una señal a la línea de direcciones, permitiendo que se transfiera carga al condensador.</a:t>
            </a:r>
            <a:endParaRPr lang="es-AR" sz="2000"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stretch>
            <a:fillRect/>
          </a:stretch>
        </p:blipFill>
        <p:spPr>
          <a:xfrm>
            <a:off x="4295800" y="2348880"/>
            <a:ext cx="2950422" cy="3841392"/>
          </a:xfrm>
          <a:prstGeom prst="rect">
            <a:avLst/>
          </a:prstGeom>
        </p:spPr>
      </p:pic>
    </p:spTree>
    <p:extLst>
      <p:ext uri="{BB962C8B-B14F-4D97-AF65-F5344CB8AC3E}">
        <p14:creationId xmlns:p14="http://schemas.microsoft.com/office/powerpoint/2010/main" val="7219717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67408" y="932522"/>
            <a:ext cx="10513168" cy="5016758"/>
          </a:xfrm>
          <a:prstGeom prst="rect">
            <a:avLst/>
          </a:prstGeom>
        </p:spPr>
        <p:txBody>
          <a:bodyPr wrap="square">
            <a:spAutoFit/>
          </a:bodyPr>
          <a:lstStyle/>
          <a:p>
            <a:pPr algn="just"/>
            <a:r>
              <a:rPr lang="es-MX" sz="2000" b="1" dirty="0">
                <a:latin typeface="Arial" panose="020B0604020202020204" pitchFamily="34" charset="0"/>
                <a:cs typeface="Arial" panose="020B0604020202020204" pitchFamily="34" charset="0"/>
              </a:rPr>
              <a:t>Para la operación de lectura</a:t>
            </a:r>
            <a:r>
              <a:rPr lang="es-MX" sz="2000" dirty="0">
                <a:latin typeface="Arial" panose="020B0604020202020204" pitchFamily="34" charset="0"/>
                <a:cs typeface="Arial" panose="020B0604020202020204" pitchFamily="34" charset="0"/>
              </a:rPr>
              <a:t>, cuando se selecciona la línea de direcciones, el transistor entra en conducción y la carga almacenada en el condensador es transferida a la línea de bit y a un amplificador detector o amplificador de lectura. </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Este amplificador compara la tensión del condensador con un valor de referencia y determina si la celda contiene un uno lógico o un cero. </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La lectura de la celda descarga el condensador, cuya carga debe restablecerse para completar la operación. </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Aunque la celda de DRAM se usa para almacenar un solo bit (0 </a:t>
            </a:r>
            <a:r>
              <a:rPr lang="es-MX" sz="2000" dirty="0" err="1">
                <a:latin typeface="Arial" panose="020B0604020202020204" pitchFamily="34" charset="0"/>
                <a:cs typeface="Arial" panose="020B0604020202020204" pitchFamily="34" charset="0"/>
              </a:rPr>
              <a:t>ó</a:t>
            </a:r>
            <a:r>
              <a:rPr lang="es-MX" sz="2000" dirty="0">
                <a:latin typeface="Arial" panose="020B0604020202020204" pitchFamily="34" charset="0"/>
                <a:cs typeface="Arial" panose="020B0604020202020204" pitchFamily="34" charset="0"/>
              </a:rPr>
              <a:t> 1), es un dispositivo esencialmente analógico. </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El condensador puede almacenar cualquier valor de carga dentro de un rango, y su comparación con un valor umbral determina si dicha carga se interpreta como uno o como cero.</a:t>
            </a:r>
            <a:endParaRPr lang="es-A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188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371364" y="476672"/>
            <a:ext cx="11449272" cy="4093428"/>
          </a:xfrm>
          <a:prstGeom prst="rect">
            <a:avLst/>
          </a:prstGeom>
        </p:spPr>
        <p:txBody>
          <a:bodyPr wrap="square">
            <a:spAutoFit/>
          </a:bodyPr>
          <a:lstStyle/>
          <a:p>
            <a:pPr algn="just"/>
            <a:r>
              <a:rPr lang="es-MX" sz="2000" b="1" dirty="0">
                <a:solidFill>
                  <a:srgbClr val="C00000"/>
                </a:solidFill>
                <a:latin typeface="Arial" panose="020B0604020202020204" pitchFamily="34" charset="0"/>
                <a:cs typeface="Arial" panose="020B0604020202020204" pitchFamily="34" charset="0"/>
              </a:rPr>
              <a:t>RAM estática (SRAM)</a:t>
            </a:r>
            <a:endParaRPr lang="es-MX" sz="2000" dirty="0">
              <a:latin typeface="Arial" panose="020B0604020202020204" pitchFamily="34" charset="0"/>
              <a:cs typeface="Arial" panose="020B0604020202020204" pitchFamily="34" charset="0"/>
            </a:endParaRP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En contraste con la dinámica, un RAM estática (SRAM) es un dispositivo digital, basado en los mismos elementos que se usan en el procesador. </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En una RAM estática, los valores binarios se almacenan utilizando configuraciones de puertas que forman </a:t>
            </a:r>
            <a:r>
              <a:rPr lang="es-MX" sz="2000" dirty="0" err="1">
                <a:latin typeface="Arial" panose="020B0604020202020204" pitchFamily="34" charset="0"/>
                <a:cs typeface="Arial" panose="020B0604020202020204" pitchFamily="34" charset="0"/>
              </a:rPr>
              <a:t>biestables</a:t>
            </a:r>
            <a:r>
              <a:rPr lang="es-MX" sz="2000" dirty="0">
                <a:latin typeface="Arial" panose="020B0604020202020204" pitchFamily="34" charset="0"/>
                <a:cs typeface="Arial" panose="020B0604020202020204" pitchFamily="34" charset="0"/>
              </a:rPr>
              <a:t> (</a:t>
            </a:r>
            <a:r>
              <a:rPr lang="es-MX" sz="2000" dirty="0" err="1">
                <a:latin typeface="Arial" panose="020B0604020202020204" pitchFamily="34" charset="0"/>
                <a:cs typeface="Arial" panose="020B0604020202020204" pitchFamily="34" charset="0"/>
              </a:rPr>
              <a:t>flip-flops</a:t>
            </a:r>
            <a:r>
              <a:rPr lang="es-MX" sz="2000" dirty="0">
                <a:latin typeface="Arial" panose="020B0604020202020204" pitchFamily="34" charset="0"/>
                <a:cs typeface="Arial" panose="020B0604020202020204" pitchFamily="34" charset="0"/>
              </a:rPr>
              <a:t>) </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Una RAM estática retendrá sus datos en tanto se mantenga alimentada. </a:t>
            </a:r>
          </a:p>
          <a:p>
            <a:pPr algn="just"/>
            <a:endParaRPr lang="es-MX" sz="2000" dirty="0">
              <a:latin typeface="Arial" panose="020B0604020202020204" pitchFamily="34" charset="0"/>
              <a:cs typeface="Arial" panose="020B0604020202020204" pitchFamily="34" charset="0"/>
            </a:endParaRPr>
          </a:p>
          <a:p>
            <a:pPr algn="just"/>
            <a:r>
              <a:rPr lang="es-MX" sz="2000" dirty="0">
                <a:latin typeface="Arial" panose="020B0604020202020204" pitchFamily="34" charset="0"/>
                <a:cs typeface="Arial" panose="020B0604020202020204" pitchFamily="34" charset="0"/>
              </a:rPr>
              <a:t>La Figura muestra la estructura típica de una celda elemental de memoria SRAM. Cuatro transistores (T1 , T2 , T3 , T4 ) están conectados en una configuración cruzada que produce estados lógicos estables. </a:t>
            </a:r>
            <a:endParaRPr lang="es-AR" sz="2000"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stretch>
            <a:fillRect/>
          </a:stretch>
        </p:blipFill>
        <p:spPr>
          <a:xfrm>
            <a:off x="4151784" y="4437113"/>
            <a:ext cx="3456384" cy="2257799"/>
          </a:xfrm>
          <a:prstGeom prst="rect">
            <a:avLst/>
          </a:prstGeom>
        </p:spPr>
      </p:pic>
    </p:spTree>
    <p:extLst>
      <p:ext uri="{BB962C8B-B14F-4D97-AF65-F5344CB8AC3E}">
        <p14:creationId xmlns:p14="http://schemas.microsoft.com/office/powerpoint/2010/main" val="2600083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1664" y="1520788"/>
            <a:ext cx="6480720" cy="486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uadroTexto 4"/>
          <p:cNvSpPr txBox="1"/>
          <p:nvPr/>
        </p:nvSpPr>
        <p:spPr>
          <a:xfrm>
            <a:off x="4367808" y="620688"/>
            <a:ext cx="4015010" cy="523220"/>
          </a:xfrm>
          <a:prstGeom prst="rect">
            <a:avLst/>
          </a:prstGeom>
          <a:noFill/>
        </p:spPr>
        <p:txBody>
          <a:bodyPr wrap="none" rtlCol="0">
            <a:spAutoFit/>
          </a:bodyPr>
          <a:lstStyle/>
          <a:p>
            <a:r>
              <a:rPr lang="es-ES" sz="2800" dirty="0">
                <a:solidFill>
                  <a:srgbClr val="C00000"/>
                </a:solidFill>
              </a:rPr>
              <a:t>Arquitectura de referencia</a:t>
            </a:r>
          </a:p>
        </p:txBody>
      </p:sp>
    </p:spTree>
    <p:extLst>
      <p:ext uri="{BB962C8B-B14F-4D97-AF65-F5344CB8AC3E}">
        <p14:creationId xmlns:p14="http://schemas.microsoft.com/office/powerpoint/2010/main" val="28342454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75521" y="980728"/>
            <a:ext cx="5524277" cy="3600400"/>
          </a:xfrm>
          <a:prstGeom prst="rect">
            <a:avLst/>
          </a:prstGeom>
        </p:spPr>
      </p:pic>
      <p:sp>
        <p:nvSpPr>
          <p:cNvPr id="3" name="Rectángulo 2"/>
          <p:cNvSpPr/>
          <p:nvPr/>
        </p:nvSpPr>
        <p:spPr>
          <a:xfrm>
            <a:off x="1991545" y="5272752"/>
            <a:ext cx="7560839" cy="892552"/>
          </a:xfrm>
          <a:prstGeom prst="rect">
            <a:avLst/>
          </a:prstGeom>
        </p:spPr>
        <p:txBody>
          <a:bodyPr wrap="square">
            <a:spAutoFit/>
          </a:bodyPr>
          <a:lstStyle/>
          <a:p>
            <a:pPr algn="just"/>
            <a:r>
              <a:rPr lang="es-MX" sz="1600" dirty="0">
                <a:latin typeface="Arial" panose="020B0604020202020204" pitchFamily="34" charset="0"/>
                <a:cs typeface="Arial" panose="020B0604020202020204" pitchFamily="34" charset="0"/>
              </a:rPr>
              <a:t>Ambos estados son estables y se mantienen mientras se esté alimentando la celda con una tensión continua de «corriente directa» (dc). A diferencia de DRAM, no se necesita refrescar el dato para mantenerlo</a:t>
            </a:r>
            <a:r>
              <a:rPr lang="es-MX" sz="2000" dirty="0">
                <a:latin typeface="Arial" panose="020B0604020202020204" pitchFamily="34" charset="0"/>
                <a:cs typeface="Arial" panose="020B0604020202020204" pitchFamily="34" charset="0"/>
              </a:rPr>
              <a:t>.</a:t>
            </a:r>
            <a:endParaRPr lang="es-AR" sz="2000" dirty="0">
              <a:latin typeface="Arial" panose="020B0604020202020204" pitchFamily="34" charset="0"/>
              <a:cs typeface="Arial" panose="020B0604020202020204" pitchFamily="34" charset="0"/>
            </a:endParaRPr>
          </a:p>
        </p:txBody>
      </p:sp>
      <p:sp>
        <p:nvSpPr>
          <p:cNvPr id="4" name="Rectángulo 3"/>
          <p:cNvSpPr/>
          <p:nvPr/>
        </p:nvSpPr>
        <p:spPr>
          <a:xfrm>
            <a:off x="7512228" y="764705"/>
            <a:ext cx="2952328" cy="2800767"/>
          </a:xfrm>
          <a:prstGeom prst="rect">
            <a:avLst/>
          </a:prstGeom>
        </p:spPr>
        <p:txBody>
          <a:bodyPr wrap="square">
            <a:spAutoFit/>
          </a:bodyPr>
          <a:lstStyle/>
          <a:p>
            <a:r>
              <a:rPr lang="es-MX" sz="1600" dirty="0">
                <a:solidFill>
                  <a:prstClr val="black"/>
                </a:solidFill>
                <a:latin typeface="Arial" panose="020B0604020202020204" pitchFamily="34" charset="0"/>
                <a:cs typeface="Arial" panose="020B0604020202020204" pitchFamily="34" charset="0"/>
              </a:rPr>
              <a:t>En el estado lógico 1, el punto C1 está en alta y el C2 en baja. En este estado T1 y T4 están en corte, y T2 y T3 están en conducción. </a:t>
            </a:r>
          </a:p>
          <a:p>
            <a:endParaRPr lang="es-MX" sz="1600" dirty="0">
              <a:solidFill>
                <a:prstClr val="black"/>
              </a:solidFill>
              <a:latin typeface="Arial" panose="020B0604020202020204" pitchFamily="34" charset="0"/>
              <a:cs typeface="Arial" panose="020B0604020202020204" pitchFamily="34" charset="0"/>
            </a:endParaRPr>
          </a:p>
          <a:p>
            <a:r>
              <a:rPr lang="es-MX" sz="1600" dirty="0">
                <a:solidFill>
                  <a:prstClr val="black"/>
                </a:solidFill>
                <a:latin typeface="Arial" panose="020B0604020202020204" pitchFamily="34" charset="0"/>
                <a:cs typeface="Arial" panose="020B0604020202020204" pitchFamily="34" charset="0"/>
              </a:rPr>
              <a:t>En el estado lógico 0, el punto C1 está en baja y el C2 en alta. En este estado T1 y T4 están en conducción, y T2 y T3 están en corte</a:t>
            </a:r>
            <a:endParaRPr lang="es-AR" dirty="0"/>
          </a:p>
        </p:txBody>
      </p:sp>
    </p:spTree>
    <p:extLst>
      <p:ext uri="{BB962C8B-B14F-4D97-AF65-F5344CB8AC3E}">
        <p14:creationId xmlns:p14="http://schemas.microsoft.com/office/powerpoint/2010/main" val="3765555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767408" y="548681"/>
            <a:ext cx="10513168" cy="3170099"/>
          </a:xfrm>
          <a:prstGeom prst="rect">
            <a:avLst/>
          </a:prstGeom>
        </p:spPr>
        <p:txBody>
          <a:bodyPr wrap="square">
            <a:spAutoFit/>
          </a:bodyPr>
          <a:lstStyle/>
          <a:p>
            <a:pPr algn="just"/>
            <a:r>
              <a:rPr lang="es-MX" sz="2000" dirty="0">
                <a:latin typeface="Arial" panose="020B0604020202020204" pitchFamily="34" charset="0"/>
                <a:cs typeface="Arial" panose="020B0604020202020204" pitchFamily="34" charset="0"/>
              </a:rPr>
              <a:t>Al igual que en una celda DRAM, la línea de direcciones en la SRAM se emplea para abrir o cerrar un conmutador. La línea de direcciones controla en este caso dos transistores (T5 y T6 ). Cuando se aplica una señal a esta línea, los dos transistores entran en conducción, permitiendo la operación de lectura o de escritura. </a:t>
            </a:r>
          </a:p>
          <a:p>
            <a:pPr algn="just"/>
            <a:endParaRPr lang="es-MX" sz="2000" dirty="0">
              <a:latin typeface="Arial" panose="020B0604020202020204" pitchFamily="34" charset="0"/>
              <a:cs typeface="Arial" panose="020B0604020202020204" pitchFamily="34" charset="0"/>
            </a:endParaRPr>
          </a:p>
          <a:p>
            <a:pPr algn="just"/>
            <a:r>
              <a:rPr lang="es-MX" sz="2000" b="1" dirty="0">
                <a:latin typeface="Arial" panose="020B0604020202020204" pitchFamily="34" charset="0"/>
                <a:cs typeface="Arial" panose="020B0604020202020204" pitchFamily="34" charset="0"/>
              </a:rPr>
              <a:t>En una operación de escritura</a:t>
            </a:r>
            <a:r>
              <a:rPr lang="es-MX" sz="2000" dirty="0">
                <a:latin typeface="Arial" panose="020B0604020202020204" pitchFamily="34" charset="0"/>
                <a:cs typeface="Arial" panose="020B0604020202020204" pitchFamily="34" charset="0"/>
              </a:rPr>
              <a:t>, el valor de bit deseado se aplica a la línea B, y su complemento se aplica a la línea B – . Esto fuerza a los cuatro transistores (T1 , T2 , T3 , T4 ) al estado apropiado. </a:t>
            </a:r>
          </a:p>
          <a:p>
            <a:pPr algn="just"/>
            <a:endParaRPr lang="es-MX" sz="2000" dirty="0">
              <a:latin typeface="Arial" panose="020B0604020202020204" pitchFamily="34" charset="0"/>
              <a:cs typeface="Arial" panose="020B0604020202020204" pitchFamily="34" charset="0"/>
            </a:endParaRPr>
          </a:p>
          <a:p>
            <a:pPr algn="just"/>
            <a:r>
              <a:rPr lang="es-MX" sz="2000" b="1" dirty="0">
                <a:latin typeface="Arial" panose="020B0604020202020204" pitchFamily="34" charset="0"/>
                <a:cs typeface="Arial" panose="020B0604020202020204" pitchFamily="34" charset="0"/>
              </a:rPr>
              <a:t>En una operación de lectura</a:t>
            </a:r>
            <a:r>
              <a:rPr lang="es-MX" sz="2000" dirty="0">
                <a:latin typeface="Arial" panose="020B0604020202020204" pitchFamily="34" charset="0"/>
                <a:cs typeface="Arial" panose="020B0604020202020204" pitchFamily="34" charset="0"/>
              </a:rPr>
              <a:t>, el valor de bit se lee de la línea B</a:t>
            </a:r>
            <a:endParaRPr lang="es-AR" sz="2000" dirty="0">
              <a:latin typeface="Arial" panose="020B0604020202020204" pitchFamily="34" charset="0"/>
              <a:cs typeface="Arial" panose="020B0604020202020204" pitchFamily="34" charset="0"/>
            </a:endParaRPr>
          </a:p>
        </p:txBody>
      </p:sp>
      <p:pic>
        <p:nvPicPr>
          <p:cNvPr id="3" name="Imagen 2"/>
          <p:cNvPicPr>
            <a:picLocks noChangeAspect="1"/>
          </p:cNvPicPr>
          <p:nvPr/>
        </p:nvPicPr>
        <p:blipFill>
          <a:blip r:embed="rId2"/>
          <a:stretch>
            <a:fillRect/>
          </a:stretch>
        </p:blipFill>
        <p:spPr>
          <a:xfrm>
            <a:off x="4439642" y="4293096"/>
            <a:ext cx="3456732" cy="2255716"/>
          </a:xfrm>
          <a:prstGeom prst="rect">
            <a:avLst/>
          </a:prstGeom>
        </p:spPr>
      </p:pic>
    </p:spTree>
    <p:extLst>
      <p:ext uri="{BB962C8B-B14F-4D97-AF65-F5344CB8AC3E}">
        <p14:creationId xmlns:p14="http://schemas.microsoft.com/office/powerpoint/2010/main" val="2831125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551384" y="549275"/>
            <a:ext cx="11352584" cy="5544021"/>
          </a:xfrm>
        </p:spPr>
        <p:txBody>
          <a:bodyPr>
            <a:normAutofit fontScale="25000" lnSpcReduction="20000"/>
          </a:bodyPr>
          <a:lstStyle/>
          <a:p>
            <a:pPr marL="0" indent="0">
              <a:lnSpc>
                <a:spcPct val="107000"/>
              </a:lnSpc>
              <a:spcAft>
                <a:spcPts val="800"/>
              </a:spcAft>
              <a:buNone/>
            </a:pPr>
            <a:r>
              <a:rPr lang="es-ES" sz="9600" b="1" dirty="0">
                <a:solidFill>
                  <a:srgbClr val="C00000"/>
                </a:solidFill>
                <a:latin typeface="Arial" panose="020B0604020202020204" pitchFamily="34" charset="0"/>
                <a:ea typeface="Arial" panose="020B0604020202020204" pitchFamily="34" charset="0"/>
                <a:cs typeface="Times New Roman" panose="02020603050405020304" pitchFamily="18" charset="0"/>
              </a:rPr>
              <a:t>SRAM versus DRAM</a:t>
            </a:r>
            <a:endParaRPr lang="es-ES" sz="9600" dirty="0">
              <a:solidFill>
                <a:srgbClr val="C00000"/>
              </a:solidFill>
              <a:latin typeface="Arial" panose="020B0604020202020204" pitchFamily="34" charset="0"/>
              <a:ea typeface="Arial" panose="020B0604020202020204" pitchFamily="34" charset="0"/>
              <a:cs typeface="Times New Roman" panose="02020603050405020304" pitchFamily="18" charset="0"/>
            </a:endParaRPr>
          </a:p>
          <a:p>
            <a:pPr lvl="0">
              <a:lnSpc>
                <a:spcPct val="107000"/>
              </a:lnSpc>
              <a:buFont typeface="Wingdings" panose="05000000000000000000" pitchFamily="2" charset="2"/>
              <a:buChar char=""/>
            </a:pPr>
            <a:r>
              <a:rPr lang="es-ES" sz="8000" dirty="0">
                <a:latin typeface="Arial" panose="020B0604020202020204" pitchFamily="34" charset="0"/>
                <a:ea typeface="Arial" panose="020B0604020202020204" pitchFamily="34" charset="0"/>
                <a:cs typeface="Times New Roman" panose="02020603050405020304" pitchFamily="18" charset="0"/>
              </a:rPr>
              <a:t>Ambas son volátiles</a:t>
            </a:r>
          </a:p>
          <a:p>
            <a:pPr lvl="0">
              <a:lnSpc>
                <a:spcPct val="107000"/>
              </a:lnSpc>
              <a:buFont typeface="Wingdings" panose="05000000000000000000" pitchFamily="2" charset="2"/>
              <a:buChar char=""/>
            </a:pPr>
            <a:r>
              <a:rPr lang="es-ES" sz="8000" dirty="0">
                <a:latin typeface="Arial" panose="020B0604020202020204" pitchFamily="34" charset="0"/>
                <a:ea typeface="Arial" panose="020B0604020202020204" pitchFamily="34" charset="0"/>
                <a:cs typeface="Times New Roman" panose="02020603050405020304" pitchFamily="18" charset="0"/>
              </a:rPr>
              <a:t>Una celda DRAM  es más simple y más pequeña que una celda SRAM. Entonces la DRAM es más densa (celdas más chicas = más celdas por área) y menos costosa que la SRAM.</a:t>
            </a:r>
          </a:p>
          <a:p>
            <a:pPr lvl="0">
              <a:lnSpc>
                <a:spcPct val="107000"/>
              </a:lnSpc>
              <a:buFont typeface="Wingdings" panose="05000000000000000000" pitchFamily="2" charset="2"/>
              <a:buChar char=""/>
            </a:pPr>
            <a:r>
              <a:rPr lang="es-ES" sz="8000" dirty="0">
                <a:latin typeface="Arial" panose="020B0604020202020204" pitchFamily="34" charset="0"/>
                <a:ea typeface="Arial" panose="020B0604020202020204" pitchFamily="34" charset="0"/>
                <a:cs typeface="Times New Roman" panose="02020603050405020304" pitchFamily="18" charset="0"/>
              </a:rPr>
              <a:t>La DRAM requiere de circuitos para refrescos periódicos, pero este costo se compensa, en grandes memorias, con el costo más barato de las celdas de DRAM.</a:t>
            </a:r>
          </a:p>
          <a:p>
            <a:pPr lvl="0">
              <a:lnSpc>
                <a:spcPct val="107000"/>
              </a:lnSpc>
              <a:buFont typeface="Wingdings" panose="05000000000000000000" pitchFamily="2" charset="2"/>
              <a:buChar char=""/>
            </a:pPr>
            <a:r>
              <a:rPr lang="es-ES" sz="8000" dirty="0">
                <a:latin typeface="Arial" panose="020B0604020202020204" pitchFamily="34" charset="0"/>
                <a:ea typeface="Arial" panose="020B0604020202020204" pitchFamily="34" charset="0"/>
                <a:cs typeface="Times New Roman" panose="02020603050405020304" pitchFamily="18" charset="0"/>
              </a:rPr>
              <a:t>SRAM son por lo general más rápidas que las DRAM.   </a:t>
            </a:r>
          </a:p>
          <a:p>
            <a:pPr algn="just">
              <a:lnSpc>
                <a:spcPct val="107000"/>
              </a:lnSpc>
              <a:spcAft>
                <a:spcPts val="800"/>
              </a:spcAft>
              <a:buFont typeface="Wingdings" panose="05000000000000000000" pitchFamily="2" charset="2"/>
              <a:buChar char="Ø"/>
            </a:pPr>
            <a:r>
              <a:rPr lang="es-ES" sz="8000" dirty="0">
                <a:solidFill>
                  <a:prstClr val="black"/>
                </a:solidFill>
                <a:latin typeface="Arial" panose="020B0604020202020204" pitchFamily="34" charset="0"/>
                <a:ea typeface="Arial" panose="020B0604020202020204" pitchFamily="34" charset="0"/>
                <a:cs typeface="Times New Roman" panose="02020603050405020304" pitchFamily="18" charset="0"/>
              </a:rPr>
              <a:t>La DRAM es un dispositivo analógico, ya que el capacitor puede almacenar cualquier carga en un rango. Se usa un umbral para determinar si es 0 o 1.</a:t>
            </a:r>
          </a:p>
          <a:p>
            <a:pPr algn="just">
              <a:lnSpc>
                <a:spcPct val="107000"/>
              </a:lnSpc>
              <a:spcAft>
                <a:spcPts val="800"/>
              </a:spcAft>
              <a:buFont typeface="Wingdings" panose="05000000000000000000" pitchFamily="2" charset="2"/>
              <a:buChar char="Ø"/>
            </a:pPr>
            <a:r>
              <a:rPr lang="es-ES" sz="8000" dirty="0">
                <a:latin typeface="Arial" panose="020B0604020202020204" pitchFamily="34" charset="0"/>
                <a:ea typeface="Arial" panose="020B0604020202020204" pitchFamily="34" charset="0"/>
                <a:cs typeface="Times New Roman" panose="02020603050405020304" pitchFamily="18" charset="0"/>
              </a:rPr>
              <a:t>La SRAM es un dispositivo digital que usa los mismos elementos lógicos que usa el procesador. Los valores binarios se almacenan por lo general usando </a:t>
            </a:r>
            <a:r>
              <a:rPr lang="es-ES" sz="8000" dirty="0" err="1">
                <a:latin typeface="Arial" panose="020B0604020202020204" pitchFamily="34" charset="0"/>
                <a:ea typeface="Arial" panose="020B0604020202020204" pitchFamily="34" charset="0"/>
                <a:cs typeface="Times New Roman" panose="02020603050405020304" pitchFamily="18" charset="0"/>
              </a:rPr>
              <a:t>flips-flops</a:t>
            </a:r>
            <a:r>
              <a:rPr lang="es-ES" sz="8000" dirty="0">
                <a:latin typeface="Arial" panose="020B0604020202020204" pitchFamily="34" charset="0"/>
                <a:ea typeface="Arial" panose="020B0604020202020204" pitchFamily="34" charset="0"/>
                <a:cs typeface="Times New Roman" panose="02020603050405020304" pitchFamily="18" charset="0"/>
              </a:rPr>
              <a:t>.</a:t>
            </a:r>
          </a:p>
          <a:p>
            <a:pPr>
              <a:lnSpc>
                <a:spcPct val="107000"/>
              </a:lnSpc>
              <a:spcAft>
                <a:spcPts val="800"/>
              </a:spcAft>
              <a:buFont typeface="Wingdings" panose="05000000000000000000" pitchFamily="2" charset="2"/>
              <a:buChar char=""/>
            </a:pPr>
            <a:r>
              <a:rPr lang="es-ES" sz="8000" dirty="0">
                <a:latin typeface="Arial" panose="020B0604020202020204" pitchFamily="34" charset="0"/>
                <a:ea typeface="Arial" panose="020B0604020202020204" pitchFamily="34" charset="0"/>
                <a:cs typeface="Times New Roman" panose="02020603050405020304" pitchFamily="18" charset="0"/>
              </a:rPr>
              <a:t>Debido a estas características las SRAM se usan para cache (dentro y fuera del chip) y las DRAM se usan para la memoria principal.</a:t>
            </a:r>
          </a:p>
          <a:p>
            <a:pPr marL="0" indent="0">
              <a:lnSpc>
                <a:spcPct val="107000"/>
              </a:lnSpc>
              <a:spcAft>
                <a:spcPts val="800"/>
              </a:spcAft>
              <a:buNone/>
            </a:pPr>
            <a:r>
              <a:rPr lang="es-ES" sz="7200" dirty="0">
                <a:latin typeface="Arial" panose="020B0604020202020204" pitchFamily="34" charset="0"/>
                <a:ea typeface="Arial" panose="020B0604020202020204" pitchFamily="34" charset="0"/>
                <a:cs typeface="Times New Roman" panose="02020603050405020304" pitchFamily="18" charset="0"/>
              </a:rPr>
              <a:t> </a:t>
            </a:r>
          </a:p>
          <a:p>
            <a:pPr marL="0" indent="0">
              <a:lnSpc>
                <a:spcPct val="107000"/>
              </a:lnSpc>
              <a:spcAft>
                <a:spcPts val="800"/>
              </a:spcAft>
              <a:buNone/>
            </a:pPr>
            <a:r>
              <a:rPr lang="es-ES" sz="7200" dirty="0">
                <a:latin typeface="Arial" panose="020B0604020202020204" pitchFamily="34" charset="0"/>
                <a:ea typeface="Arial" panose="020B0604020202020204" pitchFamily="34" charset="0"/>
                <a:cs typeface="Times New Roman" panose="02020603050405020304" pitchFamily="18" charset="0"/>
              </a:rPr>
              <a:t> </a:t>
            </a:r>
          </a:p>
          <a:p>
            <a:pPr marL="0" indent="0" algn="just">
              <a:buNone/>
            </a:pPr>
            <a:endParaRPr lang="es-AR" dirty="0"/>
          </a:p>
        </p:txBody>
      </p:sp>
    </p:spTree>
    <p:extLst>
      <p:ext uri="{BB962C8B-B14F-4D97-AF65-F5344CB8AC3E}">
        <p14:creationId xmlns:p14="http://schemas.microsoft.com/office/powerpoint/2010/main" val="41469412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767408" y="872331"/>
            <a:ext cx="10873208" cy="5113337"/>
          </a:xfrm>
        </p:spPr>
        <p:txBody>
          <a:bodyPr>
            <a:normAutofit/>
          </a:bodyPr>
          <a:lstStyle/>
          <a:p>
            <a:pPr marL="0" indent="0" algn="just">
              <a:lnSpc>
                <a:spcPct val="107000"/>
              </a:lnSpc>
              <a:spcAft>
                <a:spcPts val="800"/>
              </a:spcAft>
              <a:buNone/>
            </a:pPr>
            <a:r>
              <a:rPr lang="en-US" b="1" dirty="0">
                <a:solidFill>
                  <a:srgbClr val="C00000"/>
                </a:solidFill>
                <a:latin typeface="Arial" panose="020B0604020202020204" pitchFamily="34" charset="0"/>
                <a:ea typeface="Arial" panose="020B0604020202020204" pitchFamily="34" charset="0"/>
                <a:cs typeface="Times New Roman" panose="02020603050405020304" pitchFamily="18" charset="0"/>
              </a:rPr>
              <a:t>ROM (READ ONLY MEMORY)</a:t>
            </a:r>
            <a:endParaRPr lang="es-ES" dirty="0">
              <a:solidFill>
                <a:srgbClr val="C00000"/>
              </a:solidFill>
              <a:latin typeface="Arial" panose="020B0604020202020204" pitchFamily="34" charset="0"/>
              <a:ea typeface="Arial" panose="020B0604020202020204" pitchFamily="34" charset="0"/>
              <a:cs typeface="Times New Roman" panose="02020603050405020304" pitchFamily="18" charset="0"/>
            </a:endParaRPr>
          </a:p>
          <a:p>
            <a:pPr lvl="0" algn="just">
              <a:lnSpc>
                <a:spcPct val="107000"/>
              </a:lnSpc>
              <a:buFont typeface="Wingdings" panose="05000000000000000000" pitchFamily="2" charset="2"/>
              <a:buChar char=""/>
            </a:pPr>
            <a:r>
              <a:rPr lang="es-ES" dirty="0">
                <a:latin typeface="Arial" panose="020B0604020202020204" pitchFamily="34" charset="0"/>
                <a:ea typeface="Arial" panose="020B0604020202020204" pitchFamily="34" charset="0"/>
                <a:cs typeface="Times New Roman" panose="02020603050405020304" pitchFamily="18" charset="0"/>
              </a:rPr>
              <a:t>Contiene un patrón de datos que no puede ser cambiado. No se pueden escribir nuevos datos.</a:t>
            </a:r>
          </a:p>
          <a:p>
            <a:pPr lvl="0" algn="just">
              <a:lnSpc>
                <a:spcPct val="107000"/>
              </a:lnSpc>
              <a:buFont typeface="Wingdings" panose="05000000000000000000" pitchFamily="2" charset="2"/>
              <a:buChar char=""/>
            </a:pPr>
            <a:r>
              <a:rPr lang="es-ES" dirty="0">
                <a:latin typeface="Arial" panose="020B0604020202020204" pitchFamily="34" charset="0"/>
                <a:ea typeface="Arial" panose="020B0604020202020204" pitchFamily="34" charset="0"/>
                <a:cs typeface="Times New Roman" panose="02020603050405020304" pitchFamily="18" charset="0"/>
              </a:rPr>
              <a:t>Es no volátil.</a:t>
            </a:r>
          </a:p>
          <a:p>
            <a:pPr lvl="0" algn="just">
              <a:lnSpc>
                <a:spcPct val="107000"/>
              </a:lnSpc>
              <a:buFont typeface="Wingdings" panose="05000000000000000000" pitchFamily="2" charset="2"/>
              <a:buChar char=""/>
            </a:pPr>
            <a:r>
              <a:rPr lang="es-ES" dirty="0">
                <a:latin typeface="Arial" panose="020B0604020202020204" pitchFamily="34" charset="0"/>
                <a:ea typeface="Arial" panose="020B0604020202020204" pitchFamily="34" charset="0"/>
                <a:cs typeface="Times New Roman" panose="02020603050405020304" pitchFamily="18" charset="0"/>
              </a:rPr>
              <a:t>Se usan por lo general para microprogramas, programas del sistema, algunas funciones o subrutinas específicas.</a:t>
            </a:r>
          </a:p>
          <a:p>
            <a:pPr algn="just">
              <a:lnSpc>
                <a:spcPct val="107000"/>
              </a:lnSpc>
              <a:spcAft>
                <a:spcPts val="800"/>
              </a:spcAft>
              <a:buFont typeface="Wingdings" panose="05000000000000000000" pitchFamily="2" charset="2"/>
              <a:buChar char=""/>
            </a:pPr>
            <a:r>
              <a:rPr lang="es-ES" dirty="0">
                <a:latin typeface="Arial" panose="020B0604020202020204" pitchFamily="34" charset="0"/>
                <a:ea typeface="Arial" panose="020B0604020202020204" pitchFamily="34" charset="0"/>
                <a:cs typeface="Times New Roman" panose="02020603050405020304" pitchFamily="18" charset="0"/>
              </a:rPr>
              <a:t>Una ROM se crea como cualquier otro chip de circuito integrado con los datos almacenados en el chip como parte del proceso de fabricación.   </a:t>
            </a:r>
          </a:p>
          <a:p>
            <a:pPr marL="0" indent="0" algn="just">
              <a:buNone/>
            </a:pPr>
            <a:endParaRPr lang="es-AR" dirty="0"/>
          </a:p>
        </p:txBody>
      </p:sp>
    </p:spTree>
    <p:extLst>
      <p:ext uri="{BB962C8B-B14F-4D97-AF65-F5344CB8AC3E}">
        <p14:creationId xmlns:p14="http://schemas.microsoft.com/office/powerpoint/2010/main" val="30795614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407368" y="872331"/>
            <a:ext cx="11161240" cy="5113337"/>
          </a:xfrm>
        </p:spPr>
        <p:txBody>
          <a:bodyPr>
            <a:noAutofit/>
          </a:bodyPr>
          <a:lstStyle/>
          <a:p>
            <a:pPr algn="just">
              <a:lnSpc>
                <a:spcPct val="107000"/>
              </a:lnSpc>
              <a:spcAft>
                <a:spcPts val="800"/>
              </a:spcAft>
              <a:buFont typeface="Wingdings" panose="05000000000000000000" pitchFamily="2" charset="2"/>
              <a:buChar char="Ø"/>
            </a:pPr>
            <a:r>
              <a:rPr lang="es-ES" sz="2400" dirty="0">
                <a:latin typeface="Arial" panose="020B0604020202020204" pitchFamily="34" charset="0"/>
                <a:ea typeface="Arial" panose="020B0604020202020204" pitchFamily="34" charset="0"/>
                <a:cs typeface="Times New Roman" panose="02020603050405020304" pitchFamily="18" charset="0"/>
              </a:rPr>
              <a:t>Un parámetro importante es el número de bits de datos que pueden ser leídos/escritos “por vez”. Por ejemplo, en una matriz de W palabras de B bits cada una.</a:t>
            </a:r>
          </a:p>
          <a:p>
            <a:pPr algn="just">
              <a:lnSpc>
                <a:spcPct val="107000"/>
              </a:lnSpc>
              <a:spcAft>
                <a:spcPts val="800"/>
              </a:spcAft>
              <a:buFont typeface="Wingdings" panose="05000000000000000000" pitchFamily="2" charset="2"/>
              <a:buChar char="Ø"/>
            </a:pPr>
            <a:r>
              <a:rPr lang="es-ES" sz="2400" dirty="0">
                <a:latin typeface="Arial" panose="020B0604020202020204" pitchFamily="34" charset="0"/>
                <a:ea typeface="Arial" panose="020B0604020202020204" pitchFamily="34" charset="0"/>
                <a:cs typeface="Times New Roman" panose="02020603050405020304" pitchFamily="18" charset="0"/>
              </a:rPr>
              <a:t>Por ejemplo 16-Mbit chip puede ser organizado como 1 M 16-bit palabras.</a:t>
            </a:r>
          </a:p>
          <a:p>
            <a:pPr algn="just">
              <a:lnSpc>
                <a:spcPct val="107000"/>
              </a:lnSpc>
              <a:spcAft>
                <a:spcPts val="800"/>
              </a:spcAft>
              <a:buFont typeface="Wingdings" panose="05000000000000000000" pitchFamily="2" charset="2"/>
              <a:buChar char="Ø"/>
            </a:pPr>
            <a:r>
              <a:rPr lang="es-ES" sz="2400" dirty="0">
                <a:solidFill>
                  <a:prstClr val="black"/>
                </a:solidFill>
                <a:latin typeface="Arial" panose="020B0604020202020204" pitchFamily="34" charset="0"/>
                <a:ea typeface="Arial" panose="020B0604020202020204" pitchFamily="34" charset="0"/>
                <a:cs typeface="Times New Roman" panose="02020603050405020304" pitchFamily="18" charset="0"/>
              </a:rPr>
              <a:t>La figura muestra una organización típica de 16 Mbit DRAM.  4 bits son </a:t>
            </a:r>
            <a:r>
              <a:rPr lang="es-ES" sz="2400" dirty="0" err="1">
                <a:solidFill>
                  <a:prstClr val="black"/>
                </a:solidFill>
                <a:latin typeface="Arial" panose="020B0604020202020204" pitchFamily="34" charset="0"/>
                <a:ea typeface="Arial" panose="020B0604020202020204" pitchFamily="34" charset="0"/>
                <a:cs typeface="Times New Roman" panose="02020603050405020304" pitchFamily="18" charset="0"/>
              </a:rPr>
              <a:t>leidos</a:t>
            </a:r>
            <a:r>
              <a:rPr lang="es-ES" sz="2400" dirty="0">
                <a:solidFill>
                  <a:prstClr val="black"/>
                </a:solidFill>
                <a:latin typeface="Arial" panose="020B0604020202020204" pitchFamily="34" charset="0"/>
                <a:ea typeface="Arial" panose="020B0604020202020204" pitchFamily="34" charset="0"/>
                <a:cs typeface="Times New Roman" panose="02020603050405020304" pitchFamily="18" charset="0"/>
              </a:rPr>
              <a:t>/escritos por vez</a:t>
            </a:r>
          </a:p>
          <a:p>
            <a:pPr algn="just">
              <a:lnSpc>
                <a:spcPct val="107000"/>
              </a:lnSpc>
              <a:spcAft>
                <a:spcPts val="800"/>
              </a:spcAft>
              <a:buFont typeface="Wingdings" panose="05000000000000000000" pitchFamily="2" charset="2"/>
              <a:buChar char="Ø"/>
            </a:pPr>
            <a:r>
              <a:rPr lang="es-ES" sz="2400" dirty="0">
                <a:solidFill>
                  <a:prstClr val="black"/>
                </a:solidFill>
                <a:latin typeface="Arial" panose="020B0604020202020204" pitchFamily="34" charset="0"/>
                <a:ea typeface="Arial" panose="020B0604020202020204" pitchFamily="34" charset="0"/>
                <a:cs typeface="Times New Roman" panose="02020603050405020304" pitchFamily="18" charset="0"/>
              </a:rPr>
              <a:t>Desde el punto de vista lógico se organiza en 4 “matrices cuadradas” de 2048 x 2048 elementos.</a:t>
            </a:r>
          </a:p>
          <a:p>
            <a:pPr algn="just">
              <a:lnSpc>
                <a:spcPct val="107000"/>
              </a:lnSpc>
              <a:spcAft>
                <a:spcPts val="800"/>
              </a:spcAft>
              <a:buFont typeface="Wingdings" panose="05000000000000000000" pitchFamily="2" charset="2"/>
              <a:buChar char="Ø"/>
            </a:pPr>
            <a:r>
              <a:rPr lang="es-ES" sz="2400" dirty="0">
                <a:solidFill>
                  <a:prstClr val="black"/>
                </a:solidFill>
                <a:latin typeface="Arial" panose="020B0604020202020204" pitchFamily="34" charset="0"/>
                <a:ea typeface="Arial" panose="020B0604020202020204" pitchFamily="34" charset="0"/>
                <a:cs typeface="Times New Roman" panose="02020603050405020304" pitchFamily="18" charset="0"/>
              </a:rPr>
              <a:t>Desde el punto de vista físico se pueden implementar de varias formas diferentes</a:t>
            </a:r>
            <a:endParaRPr lang="es-ES" sz="2400" dirty="0">
              <a:latin typeface="Arial" panose="020B0604020202020204" pitchFamily="34" charset="0"/>
              <a:ea typeface="Arial" panose="020B0604020202020204" pitchFamily="34" charset="0"/>
              <a:cs typeface="Times New Roman" panose="02020603050405020304" pitchFamily="18" charset="0"/>
            </a:endParaRPr>
          </a:p>
          <a:p>
            <a:pPr lvl="0" algn="just">
              <a:buFont typeface="Wingdings" panose="05000000000000000000" pitchFamily="2" charset="2"/>
              <a:buChar char="Ø"/>
            </a:pPr>
            <a:endParaRPr lang="es-AR" sz="2400" dirty="0">
              <a:solidFill>
                <a:prstClr val="black"/>
              </a:solidFill>
            </a:endParaRPr>
          </a:p>
        </p:txBody>
      </p:sp>
    </p:spTree>
    <p:extLst>
      <p:ext uri="{BB962C8B-B14F-4D97-AF65-F5344CB8AC3E}">
        <p14:creationId xmlns:p14="http://schemas.microsoft.com/office/powerpoint/2010/main" val="37561276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Marcador de contenido 1"/>
          <p:cNvPicPr>
            <a:picLocks noGrp="1" noChangeAspect="1"/>
          </p:cNvPicPr>
          <p:nvPr>
            <p:ph idx="4294967295"/>
          </p:nvPr>
        </p:nvPicPr>
        <p:blipFill>
          <a:blip r:embed="rId2"/>
          <a:stretch>
            <a:fillRect/>
          </a:stretch>
        </p:blipFill>
        <p:spPr>
          <a:xfrm>
            <a:off x="2423592" y="252412"/>
            <a:ext cx="8137525" cy="6353175"/>
          </a:xfrm>
          <a:prstGeom prst="rect">
            <a:avLst/>
          </a:prstGeom>
        </p:spPr>
      </p:pic>
    </p:spTree>
    <p:extLst>
      <p:ext uri="{BB962C8B-B14F-4D97-AF65-F5344CB8AC3E}">
        <p14:creationId xmlns:p14="http://schemas.microsoft.com/office/powerpoint/2010/main" val="42300186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767408" y="404813"/>
            <a:ext cx="10441160" cy="3240211"/>
          </a:xfrm>
        </p:spPr>
        <p:txBody>
          <a:bodyPr>
            <a:noAutofit/>
          </a:bodyPr>
          <a:lstStyle/>
          <a:p>
            <a:pPr algn="just">
              <a:lnSpc>
                <a:spcPct val="107000"/>
              </a:lnSpc>
              <a:spcAft>
                <a:spcPts val="800"/>
              </a:spcAft>
              <a:buFont typeface="Wingdings" panose="05000000000000000000" pitchFamily="2" charset="2"/>
              <a:buChar char="Ø"/>
            </a:pPr>
            <a:r>
              <a:rPr lang="es-ES" sz="2400" dirty="0">
                <a:latin typeface="Arial" panose="020B0604020202020204" pitchFamily="34" charset="0"/>
                <a:ea typeface="Arial" panose="020B0604020202020204" pitchFamily="34" charset="0"/>
                <a:cs typeface="Times New Roman" panose="02020603050405020304" pitchFamily="18" charset="0"/>
              </a:rPr>
              <a:t>Las celdas de la matriz son conectados por una línea (fila) y otra línea (columna)</a:t>
            </a:r>
          </a:p>
          <a:p>
            <a:pPr algn="just">
              <a:lnSpc>
                <a:spcPct val="107000"/>
              </a:lnSpc>
              <a:spcAft>
                <a:spcPts val="800"/>
              </a:spcAft>
              <a:buFont typeface="Wingdings" panose="05000000000000000000" pitchFamily="2" charset="2"/>
              <a:buChar char="Ø"/>
            </a:pPr>
            <a:r>
              <a:rPr lang="es-ES" sz="2400" dirty="0">
                <a:latin typeface="Arial" panose="020B0604020202020204" pitchFamily="34" charset="0"/>
                <a:ea typeface="Arial" panose="020B0604020202020204" pitchFamily="34" charset="0"/>
                <a:cs typeface="Times New Roman" panose="02020603050405020304" pitchFamily="18" charset="0"/>
              </a:rPr>
              <a:t>Cada línea horizontal conecta al SELECT TERMINAL de cada celda en esa fila</a:t>
            </a:r>
          </a:p>
          <a:p>
            <a:pPr algn="just">
              <a:lnSpc>
                <a:spcPct val="107000"/>
              </a:lnSpc>
              <a:spcAft>
                <a:spcPts val="800"/>
              </a:spcAft>
              <a:buFont typeface="Wingdings" panose="05000000000000000000" pitchFamily="2" charset="2"/>
              <a:buChar char="Ø"/>
            </a:pPr>
            <a:r>
              <a:rPr lang="es-ES" sz="2400" dirty="0">
                <a:latin typeface="Arial" panose="020B0604020202020204" pitchFamily="34" charset="0"/>
                <a:ea typeface="Arial" panose="020B0604020202020204" pitchFamily="34" charset="0"/>
                <a:cs typeface="Times New Roman" panose="02020603050405020304" pitchFamily="18" charset="0"/>
              </a:rPr>
              <a:t>Cada línea vertical conecta al DATA IN/ SENSE TERMINAL de cada celda en esa columna.</a:t>
            </a:r>
            <a:endParaRPr lang="es-AR" sz="2400" dirty="0">
              <a:solidFill>
                <a:prstClr val="black"/>
              </a:solidFill>
            </a:endParaRPr>
          </a:p>
        </p:txBody>
      </p:sp>
      <p:pic>
        <p:nvPicPr>
          <p:cNvPr id="2" name="Imagen 1"/>
          <p:cNvPicPr>
            <a:picLocks noChangeAspect="1"/>
          </p:cNvPicPr>
          <p:nvPr/>
        </p:nvPicPr>
        <p:blipFill>
          <a:blip r:embed="rId2"/>
          <a:stretch>
            <a:fillRect/>
          </a:stretch>
        </p:blipFill>
        <p:spPr>
          <a:xfrm>
            <a:off x="4223793" y="3880069"/>
            <a:ext cx="3960671" cy="2755705"/>
          </a:xfrm>
          <a:prstGeom prst="rect">
            <a:avLst/>
          </a:prstGeom>
        </p:spPr>
      </p:pic>
    </p:spTree>
    <p:extLst>
      <p:ext uri="{BB962C8B-B14F-4D97-AF65-F5344CB8AC3E}">
        <p14:creationId xmlns:p14="http://schemas.microsoft.com/office/powerpoint/2010/main" val="279819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551384" y="872331"/>
            <a:ext cx="11017224" cy="5113337"/>
          </a:xfrm>
        </p:spPr>
        <p:txBody>
          <a:bodyPr>
            <a:noAutofit/>
          </a:bodyPr>
          <a:lstStyle/>
          <a:p>
            <a:pPr algn="just">
              <a:lnSpc>
                <a:spcPct val="107000"/>
              </a:lnSpc>
              <a:spcAft>
                <a:spcPts val="800"/>
              </a:spcAft>
              <a:buFont typeface="Wingdings" panose="05000000000000000000" pitchFamily="2" charset="2"/>
              <a:buChar char="Ø"/>
            </a:pPr>
            <a:r>
              <a:rPr lang="es-ES" sz="2400" dirty="0">
                <a:solidFill>
                  <a:prstClr val="black"/>
                </a:solidFill>
                <a:latin typeface="Arial" panose="020B0604020202020204" pitchFamily="34" charset="0"/>
                <a:ea typeface="Arial" panose="020B0604020202020204" pitchFamily="34" charset="0"/>
                <a:cs typeface="Times New Roman" panose="02020603050405020304" pitchFamily="18" charset="0"/>
              </a:rPr>
              <a:t>Las líneas de direcciones dan la dirección de la palabra a seleccionar.</a:t>
            </a:r>
          </a:p>
          <a:p>
            <a:pPr algn="just">
              <a:lnSpc>
                <a:spcPct val="107000"/>
              </a:lnSpc>
              <a:spcAft>
                <a:spcPts val="800"/>
              </a:spcAft>
              <a:buFont typeface="Wingdings" panose="05000000000000000000" pitchFamily="2" charset="2"/>
              <a:buChar char="Ø"/>
            </a:pPr>
            <a:r>
              <a:rPr lang="es-ES" sz="2400" dirty="0">
                <a:solidFill>
                  <a:prstClr val="black"/>
                </a:solidFill>
                <a:latin typeface="Arial" panose="020B0604020202020204" pitchFamily="34" charset="0"/>
                <a:ea typeface="Arial" panose="020B0604020202020204" pitchFamily="34" charset="0"/>
                <a:cs typeface="Times New Roman" panose="02020603050405020304" pitchFamily="18" charset="0"/>
              </a:rPr>
              <a:t>Se necesitan Log2 W líneas (en nuestro ejemplo de W palabras de B bits cada una)</a:t>
            </a:r>
          </a:p>
          <a:p>
            <a:pPr algn="just">
              <a:lnSpc>
                <a:spcPct val="107000"/>
              </a:lnSpc>
              <a:spcAft>
                <a:spcPts val="800"/>
              </a:spcAft>
              <a:buFont typeface="Wingdings" panose="05000000000000000000" pitchFamily="2" charset="2"/>
              <a:buChar char="Ø"/>
            </a:pPr>
            <a:r>
              <a:rPr lang="es-ES" sz="2400" dirty="0">
                <a:solidFill>
                  <a:prstClr val="black"/>
                </a:solidFill>
                <a:latin typeface="Arial" panose="020B0604020202020204" pitchFamily="34" charset="0"/>
                <a:ea typeface="Arial" panose="020B0604020202020204" pitchFamily="34" charset="0"/>
                <a:cs typeface="Times New Roman" panose="02020603050405020304" pitchFamily="18" charset="0"/>
              </a:rPr>
              <a:t>En el ejemplo se necesitan 11 líneas de direcciones para seleccionar una de las 2048 filas</a:t>
            </a:r>
          </a:p>
          <a:p>
            <a:pPr algn="just">
              <a:lnSpc>
                <a:spcPct val="107000"/>
              </a:lnSpc>
              <a:spcAft>
                <a:spcPts val="800"/>
              </a:spcAft>
              <a:buFont typeface="Wingdings" panose="05000000000000000000" pitchFamily="2" charset="2"/>
              <a:buChar char="Ø"/>
            </a:pPr>
            <a:r>
              <a:rPr lang="es-ES" sz="2400" dirty="0">
                <a:solidFill>
                  <a:prstClr val="black"/>
                </a:solidFill>
                <a:latin typeface="Arial" panose="020B0604020202020204" pitchFamily="34" charset="0"/>
                <a:ea typeface="Arial" panose="020B0604020202020204" pitchFamily="34" charset="0"/>
                <a:cs typeface="Times New Roman" panose="02020603050405020304" pitchFamily="18" charset="0"/>
              </a:rPr>
              <a:t>Estas líneas ingresan a un decodificador (11 líneas de entrada y 2048 de salida). La lógica del decodificador activa una de las 2048 líneas de salida (2^11= 2048) </a:t>
            </a:r>
          </a:p>
          <a:p>
            <a:pPr lvl="0" algn="just">
              <a:buFont typeface="Wingdings" panose="05000000000000000000" pitchFamily="2" charset="2"/>
              <a:buChar char="Ø"/>
            </a:pPr>
            <a:endParaRPr lang="es-AR" sz="2400" dirty="0">
              <a:solidFill>
                <a:prstClr val="black"/>
              </a:solidFill>
            </a:endParaRPr>
          </a:p>
        </p:txBody>
      </p:sp>
    </p:spTree>
    <p:extLst>
      <p:ext uri="{BB962C8B-B14F-4D97-AF65-F5344CB8AC3E}">
        <p14:creationId xmlns:p14="http://schemas.microsoft.com/office/powerpoint/2010/main" val="3175104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695400" y="1052736"/>
            <a:ext cx="10801200" cy="3780805"/>
          </a:xfrm>
        </p:spPr>
        <p:txBody>
          <a:bodyPr>
            <a:noAutofit/>
          </a:bodyPr>
          <a:lstStyle/>
          <a:p>
            <a:pPr algn="just">
              <a:lnSpc>
                <a:spcPct val="107000"/>
              </a:lnSpc>
              <a:spcAft>
                <a:spcPts val="800"/>
              </a:spcAft>
              <a:buFont typeface="Wingdings" panose="05000000000000000000" pitchFamily="2" charset="2"/>
              <a:buChar char="Ø"/>
            </a:pPr>
            <a:r>
              <a:rPr lang="es-ES" sz="2400" dirty="0">
                <a:latin typeface="Arial" panose="020B0604020202020204" pitchFamily="34" charset="0"/>
                <a:ea typeface="Arial" panose="020B0604020202020204" pitchFamily="34" charset="0"/>
                <a:cs typeface="Times New Roman" panose="02020603050405020304" pitchFamily="18" charset="0"/>
              </a:rPr>
              <a:t>Adicionalmente se requieren 11 líneas para 2048 columnas de 4 bits por columna.</a:t>
            </a:r>
          </a:p>
          <a:p>
            <a:pPr algn="just">
              <a:lnSpc>
                <a:spcPct val="107000"/>
              </a:lnSpc>
              <a:spcAft>
                <a:spcPts val="800"/>
              </a:spcAft>
              <a:buFont typeface="Wingdings" panose="05000000000000000000" pitchFamily="2" charset="2"/>
              <a:buChar char="Ø"/>
            </a:pPr>
            <a:r>
              <a:rPr lang="es-ES" sz="2400" dirty="0">
                <a:latin typeface="Arial" panose="020B0604020202020204" pitchFamily="34" charset="0"/>
                <a:ea typeface="Arial" panose="020B0604020202020204" pitchFamily="34" charset="0"/>
                <a:cs typeface="Times New Roman" panose="02020603050405020304" pitchFamily="18" charset="0"/>
              </a:rPr>
              <a:t>4 líneas de datos se usan para la entrada y la salida (que ingresan o salen del buffer)</a:t>
            </a:r>
          </a:p>
          <a:p>
            <a:pPr algn="just">
              <a:lnSpc>
                <a:spcPct val="107000"/>
              </a:lnSpc>
              <a:spcAft>
                <a:spcPts val="800"/>
              </a:spcAft>
              <a:buFont typeface="Wingdings" panose="05000000000000000000" pitchFamily="2" charset="2"/>
              <a:buChar char="Ø"/>
            </a:pPr>
            <a:r>
              <a:rPr lang="es-ES" sz="2400" dirty="0">
                <a:solidFill>
                  <a:prstClr val="black"/>
                </a:solidFill>
                <a:latin typeface="Arial" panose="020B0604020202020204" pitchFamily="34" charset="0"/>
                <a:ea typeface="Arial" panose="020B0604020202020204" pitchFamily="34" charset="0"/>
                <a:cs typeface="Times New Roman" panose="02020603050405020304" pitchFamily="18" charset="0"/>
              </a:rPr>
              <a:t>Debido a que 4 bits son leídos/escritos en esta DRAM, deberían haber múltiples DRAM conectadas al controlador de memoria para leer/escribir una palabra de datos en el bus.</a:t>
            </a:r>
          </a:p>
          <a:p>
            <a:pPr lvl="0" algn="just">
              <a:buFont typeface="Wingdings" panose="05000000000000000000" pitchFamily="2" charset="2"/>
              <a:buChar char="Ø"/>
            </a:pPr>
            <a:endParaRPr lang="es-AR" sz="2400" dirty="0">
              <a:solidFill>
                <a:prstClr val="black"/>
              </a:solidFill>
            </a:endParaRPr>
          </a:p>
        </p:txBody>
      </p:sp>
    </p:spTree>
    <p:extLst>
      <p:ext uri="{BB962C8B-B14F-4D97-AF65-F5344CB8AC3E}">
        <p14:creationId xmlns:p14="http://schemas.microsoft.com/office/powerpoint/2010/main" val="956182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623392" y="836712"/>
            <a:ext cx="11208568" cy="5472112"/>
          </a:xfrm>
        </p:spPr>
        <p:txBody>
          <a:bodyPr>
            <a:noAutofit/>
          </a:bodyPr>
          <a:lstStyle/>
          <a:p>
            <a:pPr algn="just">
              <a:lnSpc>
                <a:spcPct val="107000"/>
              </a:lnSpc>
              <a:spcAft>
                <a:spcPts val="800"/>
              </a:spcAft>
              <a:buFont typeface="Wingdings" panose="05000000000000000000" pitchFamily="2" charset="2"/>
              <a:buChar char="Ø"/>
            </a:pPr>
            <a:r>
              <a:rPr lang="es-ES" sz="2400" dirty="0">
                <a:latin typeface="Arial" panose="020B0604020202020204" pitchFamily="34" charset="0"/>
                <a:ea typeface="Arial" panose="020B0604020202020204" pitchFamily="34" charset="0"/>
                <a:cs typeface="Times New Roman" panose="02020603050405020304" pitchFamily="18" charset="0"/>
              </a:rPr>
              <a:t>Nótese que solo hay 11 líneas de dirección, que es la mitad del número que se necesita para 2048 x 2048. </a:t>
            </a:r>
          </a:p>
          <a:p>
            <a:pPr algn="just">
              <a:lnSpc>
                <a:spcPct val="107000"/>
              </a:lnSpc>
              <a:spcAft>
                <a:spcPts val="800"/>
              </a:spcAft>
              <a:buFont typeface="Wingdings" panose="05000000000000000000" pitchFamily="2" charset="2"/>
              <a:buChar char="Ø"/>
            </a:pPr>
            <a:r>
              <a:rPr lang="es-ES" sz="2400" dirty="0">
                <a:latin typeface="Arial" panose="020B0604020202020204" pitchFamily="34" charset="0"/>
                <a:ea typeface="Arial" panose="020B0604020202020204" pitchFamily="34" charset="0"/>
                <a:cs typeface="Times New Roman" panose="02020603050405020304" pitchFamily="18" charset="0"/>
              </a:rPr>
              <a:t>Las 22 líneas que se necesitan pasan a través de una lógica externa al chip que los </a:t>
            </a:r>
            <a:r>
              <a:rPr lang="es-ES" sz="2400" dirty="0" err="1">
                <a:latin typeface="Arial" panose="020B0604020202020204" pitchFamily="34" charset="0"/>
                <a:ea typeface="Arial" panose="020B0604020202020204" pitchFamily="34" charset="0"/>
                <a:cs typeface="Times New Roman" panose="02020603050405020304" pitchFamily="18" charset="0"/>
              </a:rPr>
              <a:t>multiplexa</a:t>
            </a:r>
            <a:r>
              <a:rPr lang="es-ES" sz="2400" dirty="0">
                <a:latin typeface="Arial" panose="020B0604020202020204" pitchFamily="34" charset="0"/>
                <a:ea typeface="Arial" panose="020B0604020202020204" pitchFamily="34" charset="0"/>
                <a:cs typeface="Times New Roman" panose="02020603050405020304" pitchFamily="18" charset="0"/>
              </a:rPr>
              <a:t> en 11 líneas. Primero pasan 11 señales que ingresan al chip para seleccionar la dirección de fila y luego las otras 11 señales para determinar la dirección de columna. </a:t>
            </a:r>
          </a:p>
          <a:p>
            <a:pPr algn="just">
              <a:lnSpc>
                <a:spcPct val="107000"/>
              </a:lnSpc>
              <a:spcAft>
                <a:spcPts val="800"/>
              </a:spcAft>
              <a:buFont typeface="Wingdings" panose="05000000000000000000" pitchFamily="2" charset="2"/>
              <a:buChar char="Ø"/>
            </a:pPr>
            <a:r>
              <a:rPr lang="es-ES" sz="2400" dirty="0">
                <a:latin typeface="Arial" panose="020B0604020202020204" pitchFamily="34" charset="0"/>
                <a:ea typeface="Arial" panose="020B0604020202020204" pitchFamily="34" charset="0"/>
                <a:cs typeface="Times New Roman" panose="02020603050405020304" pitchFamily="18" charset="0"/>
              </a:rPr>
              <a:t>Estas señales se sincronizan con las señales de  RAS (</a:t>
            </a:r>
            <a:r>
              <a:rPr lang="es-ES" sz="2400" dirty="0" err="1">
                <a:latin typeface="Arial" panose="020B0604020202020204" pitchFamily="34" charset="0"/>
                <a:ea typeface="Arial" panose="020B0604020202020204" pitchFamily="34" charset="0"/>
                <a:cs typeface="Times New Roman" panose="02020603050405020304" pitchFamily="18" charset="0"/>
              </a:rPr>
              <a:t>Row</a:t>
            </a:r>
            <a:r>
              <a:rPr lang="es-ES" sz="2400" dirty="0">
                <a:latin typeface="Arial" panose="020B0604020202020204" pitchFamily="34" charset="0"/>
                <a:ea typeface="Arial" panose="020B0604020202020204" pitchFamily="34" charset="0"/>
                <a:cs typeface="Times New Roman" panose="02020603050405020304" pitchFamily="18" charset="0"/>
              </a:rPr>
              <a:t> </a:t>
            </a:r>
            <a:r>
              <a:rPr lang="es-ES" sz="2400" dirty="0" err="1">
                <a:latin typeface="Arial" panose="020B0604020202020204" pitchFamily="34" charset="0"/>
                <a:ea typeface="Arial" panose="020B0604020202020204" pitchFamily="34" charset="0"/>
                <a:cs typeface="Times New Roman" panose="02020603050405020304" pitchFamily="18" charset="0"/>
              </a:rPr>
              <a:t>addres</a:t>
            </a:r>
            <a:r>
              <a:rPr lang="es-ES" sz="2400" dirty="0">
                <a:latin typeface="Arial" panose="020B0604020202020204" pitchFamily="34" charset="0"/>
                <a:ea typeface="Arial" panose="020B0604020202020204" pitchFamily="34" charset="0"/>
                <a:cs typeface="Times New Roman" panose="02020603050405020304" pitchFamily="18" charset="0"/>
              </a:rPr>
              <a:t> </a:t>
            </a:r>
            <a:r>
              <a:rPr lang="es-ES" sz="2400" dirty="0" err="1">
                <a:latin typeface="Arial" panose="020B0604020202020204" pitchFamily="34" charset="0"/>
                <a:ea typeface="Arial" panose="020B0604020202020204" pitchFamily="34" charset="0"/>
                <a:cs typeface="Times New Roman" panose="02020603050405020304" pitchFamily="18" charset="0"/>
              </a:rPr>
              <a:t>select</a:t>
            </a:r>
            <a:r>
              <a:rPr lang="es-ES" sz="2400" dirty="0">
                <a:latin typeface="Arial" panose="020B0604020202020204" pitchFamily="34" charset="0"/>
                <a:ea typeface="Arial" panose="020B0604020202020204" pitchFamily="34" charset="0"/>
                <a:cs typeface="Times New Roman" panose="02020603050405020304" pitchFamily="18" charset="0"/>
              </a:rPr>
              <a:t>), CAS (</a:t>
            </a:r>
            <a:r>
              <a:rPr lang="es-ES" sz="2400" dirty="0" err="1">
                <a:latin typeface="Arial" panose="020B0604020202020204" pitchFamily="34" charset="0"/>
                <a:ea typeface="Arial" panose="020B0604020202020204" pitchFamily="34" charset="0"/>
                <a:cs typeface="Times New Roman" panose="02020603050405020304" pitchFamily="18" charset="0"/>
              </a:rPr>
              <a:t>column</a:t>
            </a:r>
            <a:r>
              <a:rPr lang="es-ES" sz="2400" dirty="0">
                <a:latin typeface="Arial" panose="020B0604020202020204" pitchFamily="34" charset="0"/>
                <a:ea typeface="Arial" panose="020B0604020202020204" pitchFamily="34" charset="0"/>
                <a:cs typeface="Times New Roman" panose="02020603050405020304" pitchFamily="18" charset="0"/>
              </a:rPr>
              <a:t> </a:t>
            </a:r>
            <a:r>
              <a:rPr lang="es-ES" sz="2400" dirty="0" err="1">
                <a:latin typeface="Arial" panose="020B0604020202020204" pitchFamily="34" charset="0"/>
                <a:ea typeface="Arial" panose="020B0604020202020204" pitchFamily="34" charset="0"/>
                <a:cs typeface="Times New Roman" panose="02020603050405020304" pitchFamily="18" charset="0"/>
              </a:rPr>
              <a:t>address</a:t>
            </a:r>
            <a:r>
              <a:rPr lang="es-ES" sz="2400" dirty="0">
                <a:latin typeface="Arial" panose="020B0604020202020204" pitchFamily="34" charset="0"/>
                <a:ea typeface="Arial" panose="020B0604020202020204" pitchFamily="34" charset="0"/>
                <a:cs typeface="Times New Roman" panose="02020603050405020304" pitchFamily="18" charset="0"/>
              </a:rPr>
              <a:t> </a:t>
            </a:r>
            <a:r>
              <a:rPr lang="es-ES" sz="2400" dirty="0" err="1">
                <a:latin typeface="Arial" panose="020B0604020202020204" pitchFamily="34" charset="0"/>
                <a:ea typeface="Arial" panose="020B0604020202020204" pitchFamily="34" charset="0"/>
                <a:cs typeface="Times New Roman" panose="02020603050405020304" pitchFamily="18" charset="0"/>
              </a:rPr>
              <a:t>select</a:t>
            </a:r>
            <a:r>
              <a:rPr lang="es-ES" sz="2400" dirty="0">
                <a:latin typeface="Arial" panose="020B0604020202020204" pitchFamily="34" charset="0"/>
                <a:ea typeface="Arial" panose="020B0604020202020204" pitchFamily="34" charset="0"/>
                <a:cs typeface="Times New Roman" panose="02020603050405020304" pitchFamily="18" charset="0"/>
              </a:rPr>
              <a:t>). Se usan </a:t>
            </a:r>
            <a:r>
              <a:rPr lang="es-ES" sz="2400" dirty="0" err="1">
                <a:latin typeface="Arial" panose="020B0604020202020204" pitchFamily="34" charset="0"/>
                <a:ea typeface="Arial" panose="020B0604020202020204" pitchFamily="34" charset="0"/>
                <a:cs typeface="Times New Roman" panose="02020603050405020304" pitchFamily="18" charset="0"/>
              </a:rPr>
              <a:t>tambien</a:t>
            </a:r>
            <a:r>
              <a:rPr lang="es-ES" sz="2400" dirty="0">
                <a:latin typeface="Arial" panose="020B0604020202020204" pitchFamily="34" charset="0"/>
                <a:ea typeface="Arial" panose="020B0604020202020204" pitchFamily="34" charset="0"/>
                <a:cs typeface="Times New Roman" panose="02020603050405020304" pitchFamily="18" charset="0"/>
              </a:rPr>
              <a:t> los </a:t>
            </a:r>
            <a:r>
              <a:rPr lang="es-ES" sz="2400" dirty="0" err="1">
                <a:latin typeface="Arial" panose="020B0604020202020204" pitchFamily="34" charset="0"/>
                <a:ea typeface="Arial" panose="020B0604020202020204" pitchFamily="34" charset="0"/>
                <a:cs typeface="Times New Roman" panose="02020603050405020304" pitchFamily="18" charset="0"/>
              </a:rPr>
              <a:t>pins</a:t>
            </a:r>
            <a:r>
              <a:rPr lang="es-ES" sz="2400" dirty="0">
                <a:latin typeface="Arial" panose="020B0604020202020204" pitchFamily="34" charset="0"/>
                <a:ea typeface="Arial" panose="020B0604020202020204" pitchFamily="34" charset="0"/>
                <a:cs typeface="Times New Roman" panose="02020603050405020304" pitchFamily="18" charset="0"/>
              </a:rPr>
              <a:t> de WE (</a:t>
            </a:r>
            <a:r>
              <a:rPr lang="es-ES" sz="2400" dirty="0" err="1">
                <a:latin typeface="Arial" panose="020B0604020202020204" pitchFamily="34" charset="0"/>
                <a:ea typeface="Arial" panose="020B0604020202020204" pitchFamily="34" charset="0"/>
                <a:cs typeface="Times New Roman" panose="02020603050405020304" pitchFamily="18" charset="0"/>
              </a:rPr>
              <a:t>writing</a:t>
            </a:r>
            <a:r>
              <a:rPr lang="es-ES" sz="2400" dirty="0">
                <a:latin typeface="Arial" panose="020B0604020202020204" pitchFamily="34" charset="0"/>
                <a:ea typeface="Arial" panose="020B0604020202020204" pitchFamily="34" charset="0"/>
                <a:cs typeface="Times New Roman" panose="02020603050405020304" pitchFamily="18" charset="0"/>
              </a:rPr>
              <a:t> </a:t>
            </a:r>
            <a:r>
              <a:rPr lang="es-ES" sz="2400" dirty="0" err="1">
                <a:latin typeface="Arial" panose="020B0604020202020204" pitchFamily="34" charset="0"/>
                <a:ea typeface="Arial" panose="020B0604020202020204" pitchFamily="34" charset="0"/>
                <a:cs typeface="Times New Roman" panose="02020603050405020304" pitchFamily="18" charset="0"/>
              </a:rPr>
              <a:t>Enable</a:t>
            </a:r>
            <a:r>
              <a:rPr lang="es-ES" sz="2400" dirty="0">
                <a:latin typeface="Arial" panose="020B0604020202020204" pitchFamily="34" charset="0"/>
                <a:ea typeface="Arial" panose="020B0604020202020204" pitchFamily="34" charset="0"/>
                <a:cs typeface="Times New Roman" panose="02020603050405020304" pitchFamily="18" charset="0"/>
              </a:rPr>
              <a:t>) y OE (output </a:t>
            </a:r>
            <a:r>
              <a:rPr lang="es-ES" sz="2400" dirty="0" err="1">
                <a:latin typeface="Arial" panose="020B0604020202020204" pitchFamily="34" charset="0"/>
                <a:ea typeface="Arial" panose="020B0604020202020204" pitchFamily="34" charset="0"/>
                <a:cs typeface="Times New Roman" panose="02020603050405020304" pitchFamily="18" charset="0"/>
              </a:rPr>
              <a:t>enable</a:t>
            </a:r>
            <a:r>
              <a:rPr lang="es-ES" sz="2400" dirty="0">
                <a:latin typeface="Arial" panose="020B0604020202020204" pitchFamily="34" charset="0"/>
                <a:ea typeface="Arial" panose="020B0604020202020204" pitchFamily="34" charset="0"/>
                <a:cs typeface="Times New Roman" panose="02020603050405020304" pitchFamily="18" charset="0"/>
              </a:rPr>
              <a:t>)</a:t>
            </a:r>
          </a:p>
          <a:p>
            <a:pPr algn="just">
              <a:lnSpc>
                <a:spcPct val="107000"/>
              </a:lnSpc>
              <a:spcAft>
                <a:spcPts val="800"/>
              </a:spcAft>
              <a:buFont typeface="Wingdings" panose="05000000000000000000" pitchFamily="2" charset="2"/>
              <a:buChar char="Ø"/>
            </a:pPr>
            <a:r>
              <a:rPr lang="es-ES" sz="2400" dirty="0">
                <a:latin typeface="Arial" panose="020B0604020202020204" pitchFamily="34" charset="0"/>
                <a:ea typeface="Arial" panose="020B0604020202020204" pitchFamily="34" charset="0"/>
                <a:cs typeface="Times New Roman" panose="02020603050405020304" pitchFamily="18" charset="0"/>
              </a:rPr>
              <a:t>Se incluye un contador para el refresco de la memoria.</a:t>
            </a:r>
          </a:p>
          <a:p>
            <a:pPr lvl="0" algn="just">
              <a:buFont typeface="Wingdings" panose="05000000000000000000" pitchFamily="2" charset="2"/>
              <a:buChar char="Ø"/>
            </a:pPr>
            <a:endParaRPr lang="es-AR" sz="2400" dirty="0">
              <a:solidFill>
                <a:prstClr val="black"/>
              </a:solidFill>
            </a:endParaRPr>
          </a:p>
        </p:txBody>
      </p:sp>
    </p:spTree>
    <p:extLst>
      <p:ext uri="{BB962C8B-B14F-4D97-AF65-F5344CB8AC3E}">
        <p14:creationId xmlns:p14="http://schemas.microsoft.com/office/powerpoint/2010/main" val="1560826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3632" y="692696"/>
            <a:ext cx="4070730" cy="2016224"/>
          </a:xfrm>
          <a:prstGeom prst="rect">
            <a:avLst/>
          </a:prstGeom>
        </p:spPr>
      </p:pic>
      <p:pic>
        <p:nvPicPr>
          <p:cNvPr id="3" name="Imagen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0056" y="3375715"/>
            <a:ext cx="3712381" cy="2789589"/>
          </a:xfrm>
          <a:prstGeom prst="rect">
            <a:avLst/>
          </a:prstGeom>
        </p:spPr>
      </p:pic>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79576" y="3509856"/>
            <a:ext cx="3384376" cy="2417412"/>
          </a:xfrm>
          <a:prstGeom prst="rect">
            <a:avLst/>
          </a:prstGeom>
        </p:spPr>
      </p:pic>
      <p:sp>
        <p:nvSpPr>
          <p:cNvPr id="5" name="CuadroTexto 4"/>
          <p:cNvSpPr txBox="1"/>
          <p:nvPr/>
        </p:nvSpPr>
        <p:spPr>
          <a:xfrm>
            <a:off x="7824192" y="1124744"/>
            <a:ext cx="2266326" cy="923330"/>
          </a:xfrm>
          <a:prstGeom prst="rect">
            <a:avLst/>
          </a:prstGeom>
          <a:noFill/>
        </p:spPr>
        <p:txBody>
          <a:bodyPr wrap="none" rtlCol="0">
            <a:spAutoFit/>
          </a:bodyPr>
          <a:lstStyle/>
          <a:p>
            <a:r>
              <a:rPr lang="es-ES" dirty="0">
                <a:solidFill>
                  <a:srgbClr val="C00000"/>
                </a:solidFill>
              </a:rPr>
              <a:t>Figuras de memorias </a:t>
            </a:r>
          </a:p>
          <a:p>
            <a:r>
              <a:rPr lang="es-ES" dirty="0">
                <a:solidFill>
                  <a:srgbClr val="C00000"/>
                </a:solidFill>
              </a:rPr>
              <a:t>y procesadores típicos</a:t>
            </a:r>
          </a:p>
          <a:p>
            <a:endParaRPr lang="es-ES" dirty="0"/>
          </a:p>
        </p:txBody>
      </p:sp>
    </p:spTree>
    <p:extLst>
      <p:ext uri="{BB962C8B-B14F-4D97-AF65-F5344CB8AC3E}">
        <p14:creationId xmlns:p14="http://schemas.microsoft.com/office/powerpoint/2010/main" val="3970455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551384" y="692696"/>
            <a:ext cx="11089232" cy="5113337"/>
          </a:xfrm>
        </p:spPr>
        <p:txBody>
          <a:bodyPr>
            <a:noAutofit/>
          </a:bodyPr>
          <a:lstStyle/>
          <a:p>
            <a:pPr marL="0" indent="0" algn="just">
              <a:lnSpc>
                <a:spcPct val="107000"/>
              </a:lnSpc>
              <a:spcAft>
                <a:spcPts val="800"/>
              </a:spcAft>
              <a:buNone/>
            </a:pPr>
            <a:r>
              <a:rPr lang="es-ES" sz="2000" b="1" dirty="0">
                <a:latin typeface="Arial" panose="020B0604020202020204" pitchFamily="34" charset="0"/>
                <a:ea typeface="Arial" panose="020B0604020202020204" pitchFamily="34" charset="0"/>
                <a:cs typeface="Times New Roman" panose="02020603050405020304" pitchFamily="18" charset="0"/>
              </a:rPr>
              <a:t>Ejemplo de Chips de memoria   </a:t>
            </a:r>
            <a:endParaRPr lang="es-ES" sz="2000" dirty="0">
              <a:latin typeface="Arial" panose="020B0604020202020204" pitchFamily="34" charset="0"/>
              <a:ea typeface="Arial" panose="020B060402020202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s-ES" sz="2000" dirty="0">
                <a:latin typeface="Arial" panose="020B0604020202020204" pitchFamily="34" charset="0"/>
                <a:ea typeface="Arial" panose="020B0604020202020204" pitchFamily="34" charset="0"/>
                <a:cs typeface="Times New Roman" panose="02020603050405020304" pitchFamily="18" charset="0"/>
              </a:rPr>
              <a:t>EPROM – 8 Mbit Chip organizado en 1M x 8. </a:t>
            </a:r>
          </a:p>
          <a:p>
            <a:pPr algn="just">
              <a:lnSpc>
                <a:spcPct val="107000"/>
              </a:lnSpc>
              <a:spcAft>
                <a:spcPts val="800"/>
              </a:spcAft>
              <a:buFont typeface="Wingdings" panose="05000000000000000000" pitchFamily="2" charset="2"/>
              <a:buChar char="Ø"/>
            </a:pPr>
            <a:r>
              <a:rPr lang="es-ES" sz="2000" dirty="0">
                <a:latin typeface="Arial" panose="020B0604020202020204" pitchFamily="34" charset="0"/>
                <a:ea typeface="Arial" panose="020B0604020202020204" pitchFamily="34" charset="0"/>
                <a:cs typeface="Times New Roman" panose="02020603050405020304" pitchFamily="18" charset="0"/>
              </a:rPr>
              <a:t>32 </a:t>
            </a:r>
            <a:r>
              <a:rPr lang="es-ES" sz="2000" dirty="0" err="1">
                <a:latin typeface="Arial" panose="020B0604020202020204" pitchFamily="34" charset="0"/>
                <a:ea typeface="Arial" panose="020B0604020202020204" pitchFamily="34" charset="0"/>
                <a:cs typeface="Times New Roman" panose="02020603050405020304" pitchFamily="18" charset="0"/>
              </a:rPr>
              <a:t>pins</a:t>
            </a:r>
            <a:endParaRPr lang="es-ES" sz="2000" dirty="0">
              <a:latin typeface="Arial" panose="020B0604020202020204" pitchFamily="34" charset="0"/>
              <a:ea typeface="Arial" panose="020B0604020202020204" pitchFamily="34" charset="0"/>
              <a:cs typeface="Times New Roman" panose="02020603050405020304" pitchFamily="18" charset="0"/>
            </a:endParaRPr>
          </a:p>
          <a:p>
            <a:pPr algn="just">
              <a:lnSpc>
                <a:spcPct val="107000"/>
              </a:lnSpc>
              <a:spcAft>
                <a:spcPts val="800"/>
              </a:spcAft>
              <a:buFont typeface="Wingdings" panose="05000000000000000000" pitchFamily="2" charset="2"/>
              <a:buChar char="Ø"/>
            </a:pPr>
            <a:r>
              <a:rPr lang="es-ES" sz="2000" dirty="0">
                <a:latin typeface="Arial" panose="020B0604020202020204" pitchFamily="34" charset="0"/>
                <a:ea typeface="Arial" panose="020B0604020202020204" pitchFamily="34" charset="0"/>
                <a:cs typeface="Times New Roman" panose="02020603050405020304" pitchFamily="18" charset="0"/>
              </a:rPr>
              <a:t>Las direcciones de la palabra a acceder . Para 1 M palabras un total de 20 </a:t>
            </a:r>
            <a:r>
              <a:rPr lang="es-ES" sz="2000" dirty="0" err="1">
                <a:latin typeface="Arial" panose="020B0604020202020204" pitchFamily="34" charset="0"/>
                <a:ea typeface="Arial" panose="020B0604020202020204" pitchFamily="34" charset="0"/>
                <a:cs typeface="Times New Roman" panose="02020603050405020304" pitchFamily="18" charset="0"/>
              </a:rPr>
              <a:t>pins</a:t>
            </a:r>
            <a:r>
              <a:rPr lang="es-ES" sz="2000" dirty="0">
                <a:latin typeface="Arial" panose="020B0604020202020204" pitchFamily="34" charset="0"/>
                <a:ea typeface="Arial" panose="020B0604020202020204" pitchFamily="34" charset="0"/>
                <a:cs typeface="Times New Roman" panose="02020603050405020304" pitchFamily="18" charset="0"/>
              </a:rPr>
              <a:t> se requieren (20^20= 1M) </a:t>
            </a:r>
            <a:r>
              <a:rPr lang="es-ES" sz="2000" dirty="0" err="1">
                <a:latin typeface="Arial" panose="020B0604020202020204" pitchFamily="34" charset="0"/>
                <a:ea typeface="Arial" panose="020B0604020202020204" pitchFamily="34" charset="0"/>
                <a:cs typeface="Times New Roman" panose="02020603050405020304" pitchFamily="18" charset="0"/>
              </a:rPr>
              <a:t>Pins</a:t>
            </a:r>
            <a:r>
              <a:rPr lang="es-ES" sz="2000" dirty="0">
                <a:latin typeface="Arial" panose="020B0604020202020204" pitchFamily="34" charset="0"/>
                <a:ea typeface="Arial" panose="020B0604020202020204" pitchFamily="34" charset="0"/>
                <a:cs typeface="Times New Roman" panose="02020603050405020304" pitchFamily="18" charset="0"/>
              </a:rPr>
              <a:t> de A0 a A19</a:t>
            </a:r>
          </a:p>
          <a:p>
            <a:pPr algn="just">
              <a:lnSpc>
                <a:spcPct val="107000"/>
              </a:lnSpc>
              <a:spcAft>
                <a:spcPts val="800"/>
              </a:spcAft>
              <a:buFont typeface="Wingdings" panose="05000000000000000000" pitchFamily="2" charset="2"/>
              <a:buChar char="Ø"/>
            </a:pPr>
            <a:r>
              <a:rPr lang="es-ES" sz="2000" dirty="0">
                <a:latin typeface="Arial" panose="020B0604020202020204" pitchFamily="34" charset="0"/>
                <a:ea typeface="Arial" panose="020B0604020202020204" pitchFamily="34" charset="0"/>
                <a:cs typeface="Times New Roman" panose="02020603050405020304" pitchFamily="18" charset="0"/>
              </a:rPr>
              <a:t>Los datos a leer, son 8 </a:t>
            </a:r>
            <a:r>
              <a:rPr lang="es-ES" sz="2000" dirty="0" err="1">
                <a:latin typeface="Arial" panose="020B0604020202020204" pitchFamily="34" charset="0"/>
                <a:ea typeface="Arial" panose="020B0604020202020204" pitchFamily="34" charset="0"/>
                <a:cs typeface="Times New Roman" panose="02020603050405020304" pitchFamily="18" charset="0"/>
              </a:rPr>
              <a:t>lineas</a:t>
            </a:r>
            <a:r>
              <a:rPr lang="es-ES" sz="2000" dirty="0">
                <a:latin typeface="Arial" panose="020B0604020202020204" pitchFamily="34" charset="0"/>
                <a:ea typeface="Arial" panose="020B0604020202020204" pitchFamily="34" charset="0"/>
                <a:cs typeface="Times New Roman" panose="02020603050405020304" pitchFamily="18" charset="0"/>
              </a:rPr>
              <a:t> (D0 a D7)</a:t>
            </a:r>
          </a:p>
          <a:p>
            <a:pPr algn="just">
              <a:lnSpc>
                <a:spcPct val="107000"/>
              </a:lnSpc>
              <a:spcAft>
                <a:spcPts val="800"/>
              </a:spcAft>
              <a:buFont typeface="Wingdings" panose="05000000000000000000" pitchFamily="2" charset="2"/>
              <a:buChar char="Ø"/>
            </a:pPr>
            <a:r>
              <a:rPr lang="es-ES" sz="2000" dirty="0">
                <a:latin typeface="Arial" panose="020B0604020202020204" pitchFamily="34" charset="0"/>
                <a:ea typeface="Arial" panose="020B0604020202020204" pitchFamily="34" charset="0"/>
                <a:cs typeface="Times New Roman" panose="02020603050405020304" pitchFamily="18" charset="0"/>
              </a:rPr>
              <a:t>Los </a:t>
            </a:r>
            <a:r>
              <a:rPr lang="es-ES" sz="2000" dirty="0" err="1">
                <a:latin typeface="Arial" panose="020B0604020202020204" pitchFamily="34" charset="0"/>
                <a:ea typeface="Arial" panose="020B0604020202020204" pitchFamily="34" charset="0"/>
                <a:cs typeface="Times New Roman" panose="02020603050405020304" pitchFamily="18" charset="0"/>
              </a:rPr>
              <a:t>pins</a:t>
            </a:r>
            <a:r>
              <a:rPr lang="es-ES" sz="2000" dirty="0">
                <a:latin typeface="Arial" panose="020B0604020202020204" pitchFamily="34" charset="0"/>
                <a:ea typeface="Arial" panose="020B0604020202020204" pitchFamily="34" charset="0"/>
                <a:cs typeface="Times New Roman" panose="02020603050405020304" pitchFamily="18" charset="0"/>
              </a:rPr>
              <a:t> de </a:t>
            </a:r>
            <a:r>
              <a:rPr lang="es-ES" sz="2000" dirty="0" err="1">
                <a:latin typeface="Arial" panose="020B0604020202020204" pitchFamily="34" charset="0"/>
                <a:ea typeface="Arial" panose="020B0604020202020204" pitchFamily="34" charset="0"/>
                <a:cs typeface="Times New Roman" panose="02020603050405020304" pitchFamily="18" charset="0"/>
              </a:rPr>
              <a:t>alimentacion</a:t>
            </a:r>
            <a:r>
              <a:rPr lang="es-ES" sz="2000" dirty="0">
                <a:latin typeface="Arial" panose="020B0604020202020204" pitchFamily="34" charset="0"/>
                <a:ea typeface="Arial" panose="020B0604020202020204" pitchFamily="34" charset="0"/>
                <a:cs typeface="Times New Roman" panose="02020603050405020304" pitchFamily="18" charset="0"/>
              </a:rPr>
              <a:t> y tierra (</a:t>
            </a:r>
            <a:r>
              <a:rPr lang="es-ES" sz="2000" dirty="0" err="1">
                <a:latin typeface="Arial" panose="020B0604020202020204" pitchFamily="34" charset="0"/>
                <a:ea typeface="Arial" panose="020B0604020202020204" pitchFamily="34" charset="0"/>
                <a:cs typeface="Times New Roman" panose="02020603050405020304" pitchFamily="18" charset="0"/>
              </a:rPr>
              <a:t>Vcc</a:t>
            </a:r>
            <a:r>
              <a:rPr lang="es-ES" sz="2000" dirty="0">
                <a:latin typeface="Arial" panose="020B0604020202020204" pitchFamily="34" charset="0"/>
                <a:ea typeface="Arial" panose="020B0604020202020204" pitchFamily="34" charset="0"/>
                <a:cs typeface="Times New Roman" panose="02020603050405020304" pitchFamily="18" charset="0"/>
              </a:rPr>
              <a:t> y </a:t>
            </a:r>
            <a:r>
              <a:rPr lang="es-ES" sz="2000" dirty="0" err="1">
                <a:latin typeface="Arial" panose="020B0604020202020204" pitchFamily="34" charset="0"/>
                <a:ea typeface="Arial" panose="020B0604020202020204" pitchFamily="34" charset="0"/>
                <a:cs typeface="Times New Roman" panose="02020603050405020304" pitchFamily="18" charset="0"/>
              </a:rPr>
              <a:t>Vss</a:t>
            </a:r>
            <a:r>
              <a:rPr lang="es-ES" sz="2000" dirty="0">
                <a:latin typeface="Arial" panose="020B0604020202020204" pitchFamily="34" charset="0"/>
                <a:ea typeface="Arial" panose="020B0604020202020204" pitchFamily="34" charset="0"/>
                <a:cs typeface="Times New Roman" panose="02020603050405020304" pitchFamily="18" charset="0"/>
              </a:rPr>
              <a:t>)</a:t>
            </a:r>
          </a:p>
          <a:p>
            <a:pPr algn="just">
              <a:lnSpc>
                <a:spcPct val="107000"/>
              </a:lnSpc>
              <a:spcAft>
                <a:spcPts val="800"/>
              </a:spcAft>
              <a:buFont typeface="Wingdings" panose="05000000000000000000" pitchFamily="2" charset="2"/>
              <a:buChar char="Ø"/>
            </a:pPr>
            <a:r>
              <a:rPr lang="es-ES" sz="2000" dirty="0">
                <a:latin typeface="Arial" panose="020B0604020202020204" pitchFamily="34" charset="0"/>
                <a:ea typeface="Arial" panose="020B0604020202020204" pitchFamily="34" charset="0"/>
                <a:cs typeface="Times New Roman" panose="02020603050405020304" pitchFamily="18" charset="0"/>
              </a:rPr>
              <a:t>Un pin CE (Chip </a:t>
            </a:r>
            <a:r>
              <a:rPr lang="es-ES" sz="2000" dirty="0" err="1">
                <a:latin typeface="Arial" panose="020B0604020202020204" pitchFamily="34" charset="0"/>
                <a:ea typeface="Arial" panose="020B0604020202020204" pitchFamily="34" charset="0"/>
                <a:cs typeface="Times New Roman" panose="02020603050405020304" pitchFamily="18" charset="0"/>
              </a:rPr>
              <a:t>enable</a:t>
            </a:r>
            <a:r>
              <a:rPr lang="es-ES" sz="2000" dirty="0">
                <a:latin typeface="Arial" panose="020B0604020202020204" pitchFamily="34" charset="0"/>
                <a:ea typeface="Arial" panose="020B0604020202020204" pitchFamily="34" charset="0"/>
                <a:cs typeface="Times New Roman" panose="02020603050405020304" pitchFamily="18" charset="0"/>
              </a:rPr>
              <a:t>) ya que pueden haber mas de un chip de memoria conectado al bus de dirección.   </a:t>
            </a:r>
          </a:p>
          <a:p>
            <a:pPr algn="just">
              <a:lnSpc>
                <a:spcPct val="107000"/>
              </a:lnSpc>
              <a:spcAft>
                <a:spcPts val="800"/>
              </a:spcAft>
              <a:buFont typeface="Wingdings" panose="05000000000000000000" pitchFamily="2" charset="2"/>
              <a:buChar char="Ø"/>
            </a:pPr>
            <a:r>
              <a:rPr lang="es-ES" sz="2000" dirty="0">
                <a:latin typeface="Arial" panose="020B0604020202020204" pitchFamily="34" charset="0"/>
                <a:ea typeface="Arial" panose="020B0604020202020204" pitchFamily="34" charset="0"/>
                <a:cs typeface="Times New Roman" panose="02020603050405020304" pitchFamily="18" charset="0"/>
              </a:rPr>
              <a:t>Un pin </a:t>
            </a:r>
            <a:r>
              <a:rPr lang="es-ES" sz="2000" dirty="0" err="1">
                <a:latin typeface="Arial" panose="020B0604020202020204" pitchFamily="34" charset="0"/>
                <a:ea typeface="Arial" panose="020B0604020202020204" pitchFamily="34" charset="0"/>
                <a:cs typeface="Times New Roman" panose="02020603050405020304" pitchFamily="18" charset="0"/>
              </a:rPr>
              <a:t>Vpp</a:t>
            </a:r>
            <a:r>
              <a:rPr lang="es-ES" sz="2000" dirty="0">
                <a:latin typeface="Arial" panose="020B0604020202020204" pitchFamily="34" charset="0"/>
                <a:ea typeface="Arial" panose="020B0604020202020204" pitchFamily="34" charset="0"/>
                <a:cs typeface="Times New Roman" panose="02020603050405020304" pitchFamily="18" charset="0"/>
              </a:rPr>
              <a:t> que es un voltaje que se usa cuando se programa la PROM </a:t>
            </a:r>
          </a:p>
          <a:p>
            <a:pPr marL="0" indent="0">
              <a:lnSpc>
                <a:spcPct val="107000"/>
              </a:lnSpc>
              <a:spcAft>
                <a:spcPts val="800"/>
              </a:spcAft>
              <a:buNone/>
            </a:pPr>
            <a:r>
              <a:rPr lang="es-ES" sz="2000" dirty="0">
                <a:latin typeface="Arial" panose="020B0604020202020204" pitchFamily="34" charset="0"/>
                <a:ea typeface="Arial" panose="020B0604020202020204" pitchFamily="34" charset="0"/>
                <a:cs typeface="Times New Roman" panose="02020603050405020304" pitchFamily="18" charset="0"/>
              </a:rPr>
              <a:t> </a:t>
            </a:r>
          </a:p>
          <a:p>
            <a:pPr marL="0" indent="0" algn="just">
              <a:buNone/>
            </a:pPr>
            <a:endParaRPr lang="es-AR" sz="2000" dirty="0">
              <a:solidFill>
                <a:prstClr val="black"/>
              </a:solidFill>
            </a:endParaRPr>
          </a:p>
        </p:txBody>
      </p:sp>
    </p:spTree>
    <p:extLst>
      <p:ext uri="{BB962C8B-B14F-4D97-AF65-F5344CB8AC3E}">
        <p14:creationId xmlns:p14="http://schemas.microsoft.com/office/powerpoint/2010/main" val="1038658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0" y="836613"/>
            <a:ext cx="8207375" cy="5113337"/>
          </a:xfrm>
        </p:spPr>
        <p:txBody>
          <a:bodyPr>
            <a:noAutofit/>
          </a:bodyPr>
          <a:lstStyle/>
          <a:p>
            <a:pPr marL="0" indent="0">
              <a:lnSpc>
                <a:spcPct val="107000"/>
              </a:lnSpc>
              <a:spcAft>
                <a:spcPts val="800"/>
              </a:spcAft>
              <a:buNone/>
            </a:pPr>
            <a:r>
              <a:rPr lang="es-ES" sz="2000" dirty="0">
                <a:latin typeface="Arial" panose="020B0604020202020204" pitchFamily="34" charset="0"/>
                <a:ea typeface="Arial" panose="020B0604020202020204" pitchFamily="34" charset="0"/>
                <a:cs typeface="Times New Roman" panose="02020603050405020304" pitchFamily="18" charset="0"/>
              </a:rPr>
              <a:t> </a:t>
            </a:r>
          </a:p>
          <a:p>
            <a:pPr marL="0" indent="0" algn="just">
              <a:buNone/>
            </a:pPr>
            <a:endParaRPr lang="es-AR" sz="2000" dirty="0">
              <a:solidFill>
                <a:prstClr val="black"/>
              </a:solidFill>
            </a:endParaRPr>
          </a:p>
        </p:txBody>
      </p:sp>
      <p:pic>
        <p:nvPicPr>
          <p:cNvPr id="4" name="Imagen 3"/>
          <p:cNvPicPr/>
          <p:nvPr/>
        </p:nvPicPr>
        <p:blipFill>
          <a:blip r:embed="rId2"/>
          <a:stretch>
            <a:fillRect/>
          </a:stretch>
        </p:blipFill>
        <p:spPr>
          <a:xfrm>
            <a:off x="2495600" y="836712"/>
            <a:ext cx="6840760" cy="5256584"/>
          </a:xfrm>
          <a:prstGeom prst="rect">
            <a:avLst/>
          </a:prstGeom>
        </p:spPr>
      </p:pic>
    </p:spTree>
    <p:extLst>
      <p:ext uri="{BB962C8B-B14F-4D97-AF65-F5344CB8AC3E}">
        <p14:creationId xmlns:p14="http://schemas.microsoft.com/office/powerpoint/2010/main" val="3253787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767408" y="692696"/>
            <a:ext cx="10441160" cy="5113337"/>
          </a:xfrm>
        </p:spPr>
        <p:txBody>
          <a:bodyPr>
            <a:noAutofit/>
          </a:bodyPr>
          <a:lstStyle/>
          <a:p>
            <a:pPr marL="0" indent="0" algn="just">
              <a:lnSpc>
                <a:spcPct val="107000"/>
              </a:lnSpc>
              <a:spcAft>
                <a:spcPts val="800"/>
              </a:spcAft>
              <a:buNone/>
            </a:pPr>
            <a:r>
              <a:rPr lang="es-ES" sz="2400" b="1" dirty="0" err="1">
                <a:solidFill>
                  <a:srgbClr val="C00000"/>
                </a:solidFill>
                <a:latin typeface="Arial" panose="020B0604020202020204" pitchFamily="34" charset="0"/>
                <a:ea typeface="Arial" panose="020B0604020202020204" pitchFamily="34" charset="0"/>
                <a:cs typeface="Times New Roman" panose="02020603050405020304" pitchFamily="18" charset="0"/>
              </a:rPr>
              <a:t>Interleaved</a:t>
            </a:r>
            <a:r>
              <a:rPr lang="es-ES" sz="2400" b="1" dirty="0">
                <a:solidFill>
                  <a:srgbClr val="C00000"/>
                </a:solidFill>
                <a:latin typeface="Arial" panose="020B0604020202020204" pitchFamily="34" charset="0"/>
                <a:ea typeface="Arial" panose="020B0604020202020204" pitchFamily="34" charset="0"/>
                <a:cs typeface="Times New Roman" panose="02020603050405020304" pitchFamily="18" charset="0"/>
              </a:rPr>
              <a:t> Memoria   </a:t>
            </a:r>
          </a:p>
          <a:p>
            <a:pPr marL="0" indent="0" algn="just">
              <a:lnSpc>
                <a:spcPct val="107000"/>
              </a:lnSpc>
              <a:spcAft>
                <a:spcPts val="800"/>
              </a:spcAft>
              <a:buNone/>
            </a:pPr>
            <a:endParaRPr lang="es-ES" sz="2000" dirty="0">
              <a:latin typeface="Arial" panose="020B0604020202020204" pitchFamily="34" charset="0"/>
              <a:ea typeface="Arial" panose="020B0604020202020204" pitchFamily="34" charset="0"/>
              <a:cs typeface="Times New Roman" panose="02020603050405020304" pitchFamily="18" charset="0"/>
            </a:endParaRPr>
          </a:p>
          <a:p>
            <a:pPr>
              <a:lnSpc>
                <a:spcPct val="107000"/>
              </a:lnSpc>
              <a:spcAft>
                <a:spcPts val="800"/>
              </a:spcAft>
              <a:buFont typeface="Wingdings" panose="05000000000000000000" pitchFamily="2" charset="2"/>
              <a:buChar char="Ø"/>
            </a:pPr>
            <a:r>
              <a:rPr lang="es-ES" sz="2000" dirty="0">
                <a:latin typeface="Arial" panose="020B0604020202020204" pitchFamily="34" charset="0"/>
                <a:ea typeface="Arial" panose="020B0604020202020204" pitchFamily="34" charset="0"/>
                <a:cs typeface="Times New Roman" panose="02020603050405020304" pitchFamily="18" charset="0"/>
              </a:rPr>
              <a:t>La memoria principal se compone de una colección de DRAM chips.</a:t>
            </a:r>
          </a:p>
          <a:p>
            <a:pPr>
              <a:lnSpc>
                <a:spcPct val="107000"/>
              </a:lnSpc>
              <a:spcAft>
                <a:spcPts val="800"/>
              </a:spcAft>
              <a:buFont typeface="Wingdings" panose="05000000000000000000" pitchFamily="2" charset="2"/>
              <a:buChar char="Ø"/>
            </a:pPr>
            <a:r>
              <a:rPr lang="es-ES" sz="2000" dirty="0">
                <a:latin typeface="Arial" panose="020B0604020202020204" pitchFamily="34" charset="0"/>
                <a:ea typeface="Arial" panose="020B0604020202020204" pitchFamily="34" charset="0"/>
                <a:cs typeface="Times New Roman" panose="02020603050405020304" pitchFamily="18" charset="0"/>
              </a:rPr>
              <a:t>Estos chips se agrupan formando bancos de memoria</a:t>
            </a:r>
          </a:p>
          <a:p>
            <a:pPr>
              <a:lnSpc>
                <a:spcPct val="107000"/>
              </a:lnSpc>
              <a:spcAft>
                <a:spcPts val="800"/>
              </a:spcAft>
              <a:buFont typeface="Wingdings" panose="05000000000000000000" pitchFamily="2" charset="2"/>
              <a:buChar char="Ø"/>
            </a:pPr>
            <a:r>
              <a:rPr lang="es-ES" sz="2000" dirty="0">
                <a:latin typeface="Arial" panose="020B0604020202020204" pitchFamily="34" charset="0"/>
                <a:ea typeface="Arial" panose="020B0604020202020204" pitchFamily="34" charset="0"/>
                <a:cs typeface="Times New Roman" panose="02020603050405020304" pitchFamily="18" charset="0"/>
              </a:rPr>
              <a:t>Se puede organizar estos bancos en una manera que se llama </a:t>
            </a:r>
            <a:r>
              <a:rPr lang="es-ES" sz="2000" dirty="0" err="1">
                <a:latin typeface="Arial" panose="020B0604020202020204" pitchFamily="34" charset="0"/>
                <a:ea typeface="Arial" panose="020B0604020202020204" pitchFamily="34" charset="0"/>
                <a:cs typeface="Times New Roman" panose="02020603050405020304" pitchFamily="18" charset="0"/>
              </a:rPr>
              <a:t>Interleaved</a:t>
            </a:r>
            <a:r>
              <a:rPr lang="es-ES" sz="2000" dirty="0">
                <a:latin typeface="Arial" panose="020B0604020202020204" pitchFamily="34" charset="0"/>
                <a:ea typeface="Arial" panose="020B0604020202020204" pitchFamily="34" charset="0"/>
                <a:cs typeface="Times New Roman" panose="02020603050405020304" pitchFamily="18" charset="0"/>
              </a:rPr>
              <a:t> Memoria.</a:t>
            </a:r>
          </a:p>
          <a:p>
            <a:pPr>
              <a:lnSpc>
                <a:spcPct val="107000"/>
              </a:lnSpc>
              <a:spcAft>
                <a:spcPts val="800"/>
              </a:spcAft>
              <a:buFont typeface="Wingdings" panose="05000000000000000000" pitchFamily="2" charset="2"/>
              <a:buChar char="Ø"/>
            </a:pPr>
            <a:r>
              <a:rPr lang="es-ES" sz="2000" dirty="0">
                <a:latin typeface="Arial" panose="020B0604020202020204" pitchFamily="34" charset="0"/>
                <a:ea typeface="Arial" panose="020B0604020202020204" pitchFamily="34" charset="0"/>
                <a:cs typeface="Times New Roman" panose="02020603050405020304" pitchFamily="18" charset="0"/>
              </a:rPr>
              <a:t>Cada banco es independiente. Si tengo K bancos entonces se puede atender K pedidos de lectura/ escritura simultáneamente, incrementando la lectura / escritura por un factor de K.</a:t>
            </a:r>
          </a:p>
          <a:p>
            <a:pPr>
              <a:lnSpc>
                <a:spcPct val="107000"/>
              </a:lnSpc>
              <a:spcAft>
                <a:spcPts val="800"/>
              </a:spcAft>
              <a:buFont typeface="Wingdings" panose="05000000000000000000" pitchFamily="2" charset="2"/>
              <a:buChar char="Ø"/>
            </a:pPr>
            <a:r>
              <a:rPr lang="es-ES" sz="2000" dirty="0">
                <a:latin typeface="Arial" panose="020B0604020202020204" pitchFamily="34" charset="0"/>
                <a:ea typeface="Arial" panose="020B0604020202020204" pitchFamily="34" charset="0"/>
                <a:cs typeface="Times New Roman" panose="02020603050405020304" pitchFamily="18" charset="0"/>
              </a:rPr>
              <a:t>Si palabras de memorias consecutivas se almacenan en diferentes bancos entonces esto acelera la transferencia de memoria.</a:t>
            </a:r>
          </a:p>
          <a:p>
            <a:pPr>
              <a:lnSpc>
                <a:spcPct val="107000"/>
              </a:lnSpc>
              <a:spcAft>
                <a:spcPts val="800"/>
              </a:spcAft>
              <a:buFont typeface="Wingdings" panose="05000000000000000000" pitchFamily="2" charset="2"/>
              <a:buChar char="Ø"/>
            </a:pPr>
            <a:endParaRPr lang="es-ES" sz="2000" dirty="0">
              <a:latin typeface="Arial" panose="020B0604020202020204" pitchFamily="34" charset="0"/>
              <a:ea typeface="Arial" panose="020B0604020202020204" pitchFamily="34" charset="0"/>
              <a:cs typeface="Times New Roman" panose="02020603050405020304" pitchFamily="18" charset="0"/>
            </a:endParaRPr>
          </a:p>
          <a:p>
            <a:pPr marL="0" indent="0" algn="just">
              <a:buNone/>
            </a:pPr>
            <a:endParaRPr lang="es-AR" sz="2000" dirty="0">
              <a:solidFill>
                <a:prstClr val="black"/>
              </a:solidFill>
            </a:endParaRPr>
          </a:p>
        </p:txBody>
      </p:sp>
    </p:spTree>
    <p:extLst>
      <p:ext uri="{BB962C8B-B14F-4D97-AF65-F5344CB8AC3E}">
        <p14:creationId xmlns:p14="http://schemas.microsoft.com/office/powerpoint/2010/main" val="7723040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623393" y="620712"/>
            <a:ext cx="10945216" cy="5616575"/>
          </a:xfrm>
        </p:spPr>
        <p:txBody>
          <a:bodyPr>
            <a:noAutofit/>
          </a:bodyPr>
          <a:lstStyle/>
          <a:p>
            <a:pPr marL="0" indent="0">
              <a:lnSpc>
                <a:spcPct val="107000"/>
              </a:lnSpc>
              <a:spcAft>
                <a:spcPts val="800"/>
              </a:spcAft>
              <a:buNone/>
            </a:pPr>
            <a:r>
              <a:rPr lang="es-ES" sz="2400" b="1" dirty="0">
                <a:solidFill>
                  <a:srgbClr val="C00000"/>
                </a:solidFill>
                <a:latin typeface="Arial" panose="020B0604020202020204" pitchFamily="34" charset="0"/>
                <a:ea typeface="Arial" panose="020B0604020202020204" pitchFamily="34" charset="0"/>
                <a:cs typeface="Times New Roman" panose="02020603050405020304" pitchFamily="18" charset="0"/>
              </a:rPr>
              <a:t>SDRAM y DDR SDRAM</a:t>
            </a:r>
          </a:p>
          <a:p>
            <a:pPr lvl="0" algn="just">
              <a:buFont typeface="Wingdings" panose="05000000000000000000" pitchFamily="2" charset="2"/>
              <a:buChar char="Ø"/>
            </a:pPr>
            <a:r>
              <a:rPr lang="es-AR" sz="2400" dirty="0">
                <a:latin typeface="Arial" panose="020B0604020202020204" pitchFamily="34" charset="0"/>
                <a:ea typeface="Arial" panose="020B0604020202020204" pitchFamily="34" charset="0"/>
                <a:cs typeface="Times New Roman" panose="02020603050405020304" pitchFamily="18" charset="0"/>
              </a:rPr>
              <a:t>Una de los cuellos de botellas mas críticos cuando se usa procesadores de alta performance (High- performance </a:t>
            </a:r>
            <a:r>
              <a:rPr lang="es-AR" sz="2400" dirty="0" err="1">
                <a:latin typeface="Arial" panose="020B0604020202020204" pitchFamily="34" charset="0"/>
                <a:ea typeface="Arial" panose="020B0604020202020204" pitchFamily="34" charset="0"/>
                <a:cs typeface="Times New Roman" panose="02020603050405020304" pitchFamily="18" charset="0"/>
              </a:rPr>
              <a:t>processors</a:t>
            </a:r>
            <a:r>
              <a:rPr lang="es-AR" sz="2400" dirty="0">
                <a:latin typeface="Arial" panose="020B0604020202020204" pitchFamily="34" charset="0"/>
                <a:ea typeface="Arial" panose="020B0604020202020204" pitchFamily="34" charset="0"/>
                <a:cs typeface="Times New Roman" panose="02020603050405020304" pitchFamily="18" charset="0"/>
              </a:rPr>
              <a:t>) es la interface con la memoria interna.</a:t>
            </a:r>
          </a:p>
          <a:p>
            <a:pPr lvl="0" algn="just">
              <a:buFont typeface="Wingdings" panose="05000000000000000000" pitchFamily="2" charset="2"/>
              <a:buChar char="Ø"/>
            </a:pPr>
            <a:endParaRPr lang="es-AR" sz="2400" dirty="0">
              <a:latin typeface="Arial" panose="020B0604020202020204" pitchFamily="34" charset="0"/>
              <a:ea typeface="Arial" panose="020B0604020202020204" pitchFamily="34" charset="0"/>
              <a:cs typeface="Times New Roman" panose="02020603050405020304" pitchFamily="18" charset="0"/>
            </a:endParaRPr>
          </a:p>
          <a:p>
            <a:pPr lvl="0" algn="just">
              <a:buFont typeface="Wingdings" panose="05000000000000000000" pitchFamily="2" charset="2"/>
              <a:buChar char="Ø"/>
            </a:pPr>
            <a:r>
              <a:rPr lang="es-AR" sz="2400" dirty="0">
                <a:latin typeface="Arial" panose="020B0604020202020204" pitchFamily="34" charset="0"/>
                <a:ea typeface="Arial" panose="020B0604020202020204" pitchFamily="34" charset="0"/>
                <a:cs typeface="Times New Roman" panose="02020603050405020304" pitchFamily="18" charset="0"/>
              </a:rPr>
              <a:t>El bloque básico de la memoria sigue siendo el DRAM chip (no ha habido cambios significativos en DRAM arquitectura desde los comienzos de los 70)</a:t>
            </a:r>
          </a:p>
          <a:p>
            <a:pPr lvl="0" algn="just">
              <a:buFont typeface="Wingdings" panose="05000000000000000000" pitchFamily="2" charset="2"/>
              <a:buChar char="Ø"/>
            </a:pPr>
            <a:endParaRPr lang="es-AR" sz="2400" dirty="0">
              <a:latin typeface="Arial" panose="020B0604020202020204" pitchFamily="34" charset="0"/>
              <a:ea typeface="Arial" panose="020B0604020202020204" pitchFamily="34" charset="0"/>
              <a:cs typeface="Times New Roman" panose="02020603050405020304" pitchFamily="18" charset="0"/>
            </a:endParaRPr>
          </a:p>
          <a:p>
            <a:pPr lvl="0" algn="just">
              <a:buFont typeface="Wingdings" panose="05000000000000000000" pitchFamily="2" charset="2"/>
              <a:buChar char="Ø"/>
            </a:pPr>
            <a:r>
              <a:rPr lang="es-AR" sz="2400" dirty="0">
                <a:latin typeface="Arial" panose="020B0604020202020204" pitchFamily="34" charset="0"/>
                <a:ea typeface="Arial" panose="020B0604020202020204" pitchFamily="34" charset="0"/>
                <a:cs typeface="Times New Roman" panose="02020603050405020304" pitchFamily="18" charset="0"/>
              </a:rPr>
              <a:t>El chip tradicional DRAM esta limitado tanto por su arquitectura interna como por su interface al bus del procesador.</a:t>
            </a:r>
          </a:p>
          <a:p>
            <a:pPr lvl="0" algn="just">
              <a:buFont typeface="Wingdings" panose="05000000000000000000" pitchFamily="2" charset="2"/>
              <a:buChar char="Ø"/>
            </a:pPr>
            <a:endParaRPr lang="es-AR" sz="2400" dirty="0">
              <a:solidFill>
                <a:prstClr val="black"/>
              </a:solidFill>
            </a:endParaRPr>
          </a:p>
        </p:txBody>
      </p:sp>
    </p:spTree>
    <p:extLst>
      <p:ext uri="{BB962C8B-B14F-4D97-AF65-F5344CB8AC3E}">
        <p14:creationId xmlns:p14="http://schemas.microsoft.com/office/powerpoint/2010/main" val="651089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767408" y="836712"/>
            <a:ext cx="10873482" cy="4248447"/>
          </a:xfrm>
        </p:spPr>
        <p:txBody>
          <a:bodyPr>
            <a:noAutofit/>
          </a:bodyPr>
          <a:lstStyle/>
          <a:p>
            <a:pPr lvl="0" algn="just">
              <a:buFont typeface="Wingdings" panose="05000000000000000000" pitchFamily="2" charset="2"/>
              <a:buChar char="Ø"/>
            </a:pPr>
            <a:r>
              <a:rPr lang="es-AR" sz="2400" dirty="0">
                <a:solidFill>
                  <a:prstClr val="black"/>
                </a:solidFill>
                <a:latin typeface="Arial" panose="020B0604020202020204" pitchFamily="34" charset="0"/>
                <a:cs typeface="Arial" panose="020B0604020202020204" pitchFamily="34" charset="0"/>
              </a:rPr>
              <a:t>Una manera de resolver este problema de </a:t>
            </a:r>
            <a:r>
              <a:rPr lang="es-AR" sz="2400" dirty="0" err="1">
                <a:solidFill>
                  <a:prstClr val="black"/>
                </a:solidFill>
                <a:latin typeface="Arial" panose="020B0604020202020204" pitchFamily="34" charset="0"/>
                <a:cs typeface="Arial" panose="020B0604020202020204" pitchFamily="34" charset="0"/>
              </a:rPr>
              <a:t>performace</a:t>
            </a:r>
            <a:r>
              <a:rPr lang="es-AR" sz="2400" dirty="0">
                <a:solidFill>
                  <a:prstClr val="black"/>
                </a:solidFill>
                <a:latin typeface="Arial" panose="020B0604020202020204" pitchFamily="34" charset="0"/>
                <a:cs typeface="Arial" panose="020B0604020202020204" pitchFamily="34" charset="0"/>
              </a:rPr>
              <a:t> de la memoria DRAM, es insertando niveles de High-</a:t>
            </a:r>
            <a:r>
              <a:rPr lang="es-AR" sz="2400" dirty="0" err="1">
                <a:solidFill>
                  <a:prstClr val="black"/>
                </a:solidFill>
                <a:latin typeface="Arial" panose="020B0604020202020204" pitchFamily="34" charset="0"/>
                <a:cs typeface="Arial" panose="020B0604020202020204" pitchFamily="34" charset="0"/>
              </a:rPr>
              <a:t>Speed</a:t>
            </a:r>
            <a:r>
              <a:rPr lang="es-AR" sz="2400" dirty="0">
                <a:solidFill>
                  <a:prstClr val="black"/>
                </a:solidFill>
                <a:latin typeface="Arial" panose="020B0604020202020204" pitchFamily="34" charset="0"/>
                <a:cs typeface="Arial" panose="020B0604020202020204" pitchFamily="34" charset="0"/>
              </a:rPr>
              <a:t> SRAM cache (memoria cache de alta velocidad) entre la memoria DRAM y el procesador</a:t>
            </a:r>
          </a:p>
          <a:p>
            <a:pPr lvl="0" algn="just">
              <a:buFont typeface="Wingdings" panose="05000000000000000000" pitchFamily="2" charset="2"/>
              <a:buChar char="Ø"/>
            </a:pPr>
            <a:endParaRPr lang="es-AR" sz="2400" dirty="0">
              <a:solidFill>
                <a:prstClr val="black"/>
              </a:solidFill>
              <a:latin typeface="Arial" panose="020B0604020202020204" pitchFamily="34" charset="0"/>
              <a:cs typeface="Arial" panose="020B0604020202020204" pitchFamily="34" charset="0"/>
            </a:endParaRPr>
          </a:p>
          <a:p>
            <a:pPr lvl="0" algn="just">
              <a:buFont typeface="Wingdings" panose="05000000000000000000" pitchFamily="2" charset="2"/>
              <a:buChar char="Ø"/>
            </a:pPr>
            <a:r>
              <a:rPr lang="es-AR" sz="2400" dirty="0">
                <a:solidFill>
                  <a:prstClr val="black"/>
                </a:solidFill>
                <a:latin typeface="Arial" panose="020B0604020202020204" pitchFamily="34" charset="0"/>
                <a:cs typeface="Arial" panose="020B0604020202020204" pitchFamily="34" charset="0"/>
              </a:rPr>
              <a:t>Pero SRAM es mas costosa y cuando se expande en su tamaño mas allá de un limite empieza a disminuir su prestación</a:t>
            </a:r>
          </a:p>
          <a:p>
            <a:pPr lvl="0" algn="just">
              <a:buFont typeface="Wingdings" panose="05000000000000000000" pitchFamily="2" charset="2"/>
              <a:buChar char="Ø"/>
            </a:pPr>
            <a:endParaRPr lang="es-AR" sz="2400" dirty="0">
              <a:solidFill>
                <a:prstClr val="black"/>
              </a:solidFill>
              <a:latin typeface="Arial" panose="020B0604020202020204" pitchFamily="34" charset="0"/>
              <a:cs typeface="Arial" panose="020B0604020202020204" pitchFamily="34" charset="0"/>
            </a:endParaRPr>
          </a:p>
          <a:p>
            <a:pPr lvl="0" algn="just">
              <a:buFont typeface="Wingdings" panose="05000000000000000000" pitchFamily="2" charset="2"/>
              <a:buChar char="Ø"/>
            </a:pPr>
            <a:r>
              <a:rPr lang="es-AR" sz="2400" dirty="0">
                <a:solidFill>
                  <a:prstClr val="black"/>
                </a:solidFill>
                <a:latin typeface="Arial" panose="020B0604020202020204" pitchFamily="34" charset="0"/>
                <a:cs typeface="Arial" panose="020B0604020202020204" pitchFamily="34" charset="0"/>
              </a:rPr>
              <a:t>Surgen entonces algunos avances como por ejemplo SDRAM y DDR-DRAM </a:t>
            </a:r>
          </a:p>
        </p:txBody>
      </p:sp>
    </p:spTree>
    <p:extLst>
      <p:ext uri="{BB962C8B-B14F-4D97-AF65-F5344CB8AC3E}">
        <p14:creationId xmlns:p14="http://schemas.microsoft.com/office/powerpoint/2010/main" val="2038885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479376" y="620712"/>
            <a:ext cx="10945216" cy="5616575"/>
          </a:xfrm>
        </p:spPr>
        <p:txBody>
          <a:bodyPr>
            <a:noAutofit/>
          </a:bodyPr>
          <a:lstStyle/>
          <a:p>
            <a:pPr marL="0" indent="0" algn="just">
              <a:buNone/>
            </a:pPr>
            <a:r>
              <a:rPr lang="es-AR" sz="2400" b="1" dirty="0" err="1">
                <a:solidFill>
                  <a:srgbClr val="C00000"/>
                </a:solidFill>
                <a:latin typeface="Arial" panose="020B0604020202020204" pitchFamily="34" charset="0"/>
                <a:cs typeface="Arial" panose="020B0604020202020204" pitchFamily="34" charset="0"/>
              </a:rPr>
              <a:t>Synchronous</a:t>
            </a:r>
            <a:r>
              <a:rPr lang="es-AR" sz="2400" b="1" dirty="0">
                <a:solidFill>
                  <a:srgbClr val="C00000"/>
                </a:solidFill>
                <a:latin typeface="Arial" panose="020B0604020202020204" pitchFamily="34" charset="0"/>
                <a:cs typeface="Arial" panose="020B0604020202020204" pitchFamily="34" charset="0"/>
              </a:rPr>
              <a:t> DRAM  (SDRAM)</a:t>
            </a:r>
          </a:p>
          <a:p>
            <a:pPr marL="0" indent="0" algn="just">
              <a:buNone/>
            </a:pPr>
            <a:endParaRPr lang="es-AR" sz="2400" b="1" dirty="0">
              <a:solidFill>
                <a:prstClr val="black"/>
              </a:solidFill>
              <a:latin typeface="Arial" panose="020B0604020202020204" pitchFamily="34" charset="0"/>
              <a:cs typeface="Arial" panose="020B0604020202020204" pitchFamily="34" charset="0"/>
            </a:endParaRPr>
          </a:p>
          <a:p>
            <a:pPr lvl="0" algn="just">
              <a:buFont typeface="Wingdings" panose="05000000000000000000" pitchFamily="2" charset="2"/>
              <a:buChar char="Ø"/>
            </a:pPr>
            <a:r>
              <a:rPr lang="es-AR" sz="2400" dirty="0">
                <a:solidFill>
                  <a:prstClr val="black"/>
                </a:solidFill>
                <a:latin typeface="Arial" panose="020B0604020202020204" pitchFamily="34" charset="0"/>
                <a:cs typeface="Arial" panose="020B0604020202020204" pitchFamily="34" charset="0"/>
              </a:rPr>
              <a:t>DRAM tradicionales son asincrónicas</a:t>
            </a:r>
          </a:p>
          <a:p>
            <a:pPr lvl="0" algn="just">
              <a:buFont typeface="Wingdings" panose="05000000000000000000" pitchFamily="2" charset="2"/>
              <a:buChar char="Ø"/>
            </a:pPr>
            <a:endParaRPr lang="es-AR" sz="2400" dirty="0">
              <a:solidFill>
                <a:prstClr val="black"/>
              </a:solidFill>
              <a:latin typeface="Arial" panose="020B0604020202020204" pitchFamily="34" charset="0"/>
              <a:cs typeface="Arial" panose="020B0604020202020204" pitchFamily="34" charset="0"/>
            </a:endParaRPr>
          </a:p>
          <a:p>
            <a:pPr lvl="0" algn="just">
              <a:buFont typeface="Wingdings" panose="05000000000000000000" pitchFamily="2" charset="2"/>
              <a:buChar char="Ø"/>
            </a:pPr>
            <a:r>
              <a:rPr lang="es-AR" sz="2400" dirty="0">
                <a:solidFill>
                  <a:prstClr val="black"/>
                </a:solidFill>
                <a:latin typeface="Arial" panose="020B0604020202020204" pitchFamily="34" charset="0"/>
                <a:cs typeface="Arial" panose="020B0604020202020204" pitchFamily="34" charset="0"/>
              </a:rPr>
              <a:t>SDRAM intercambia datos con el procesador en forma sincronizada por las señales de un </a:t>
            </a:r>
            <a:r>
              <a:rPr lang="es-AR" sz="2400" dirty="0" err="1">
                <a:solidFill>
                  <a:prstClr val="black"/>
                </a:solidFill>
                <a:latin typeface="Arial" panose="020B0604020202020204" pitchFamily="34" charset="0"/>
                <a:cs typeface="Arial" panose="020B0604020202020204" pitchFamily="34" charset="0"/>
              </a:rPr>
              <a:t>clock</a:t>
            </a:r>
            <a:r>
              <a:rPr lang="es-AR" sz="2400" dirty="0">
                <a:solidFill>
                  <a:prstClr val="black"/>
                </a:solidFill>
                <a:latin typeface="Arial" panose="020B0604020202020204" pitchFamily="34" charset="0"/>
                <a:cs typeface="Arial" panose="020B0604020202020204" pitchFamily="34" charset="0"/>
              </a:rPr>
              <a:t> externo.  Usa la velocidad full del bus memoria/procesador sin imponer paradas</a:t>
            </a:r>
          </a:p>
          <a:p>
            <a:pPr lvl="0" algn="just">
              <a:buFont typeface="Wingdings" panose="05000000000000000000" pitchFamily="2" charset="2"/>
              <a:buChar char="Ø"/>
            </a:pPr>
            <a:endParaRPr lang="es-AR" sz="2400" dirty="0">
              <a:solidFill>
                <a:prstClr val="black"/>
              </a:solidFill>
              <a:latin typeface="Arial" panose="020B0604020202020204" pitchFamily="34" charset="0"/>
              <a:cs typeface="Arial" panose="020B0604020202020204" pitchFamily="34" charset="0"/>
            </a:endParaRPr>
          </a:p>
          <a:p>
            <a:pPr lvl="0" algn="just">
              <a:buFont typeface="Wingdings" panose="05000000000000000000" pitchFamily="2" charset="2"/>
              <a:buChar char="Ø"/>
            </a:pPr>
            <a:r>
              <a:rPr lang="es-AR" sz="2400" dirty="0">
                <a:solidFill>
                  <a:prstClr val="black"/>
                </a:solidFill>
                <a:latin typeface="Arial" panose="020B0604020202020204" pitchFamily="34" charset="0"/>
                <a:cs typeface="Arial" panose="020B0604020202020204" pitchFamily="34" charset="0"/>
              </a:rPr>
              <a:t>En una DRAM típica el procesador le presenta a la memoria una dirección, señales de control, y operación a realizar (lectura / escritura)</a:t>
            </a:r>
          </a:p>
        </p:txBody>
      </p:sp>
    </p:spTree>
    <p:extLst>
      <p:ext uri="{BB962C8B-B14F-4D97-AF65-F5344CB8AC3E}">
        <p14:creationId xmlns:p14="http://schemas.microsoft.com/office/powerpoint/2010/main" val="38000766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767408" y="620712"/>
            <a:ext cx="10872589" cy="5616575"/>
          </a:xfrm>
        </p:spPr>
        <p:txBody>
          <a:bodyPr>
            <a:noAutofit/>
          </a:bodyPr>
          <a:lstStyle/>
          <a:p>
            <a:pPr algn="just">
              <a:buFont typeface="Wingdings" panose="05000000000000000000" pitchFamily="2" charset="2"/>
              <a:buChar char="Ø"/>
            </a:pPr>
            <a:r>
              <a:rPr lang="es-AR" sz="2400" dirty="0">
                <a:solidFill>
                  <a:srgbClr val="C00000"/>
                </a:solidFill>
                <a:latin typeface="Arial" panose="020B0604020202020204" pitchFamily="34" charset="0"/>
                <a:cs typeface="Arial" panose="020B0604020202020204" pitchFamily="34" charset="0"/>
              </a:rPr>
              <a:t>Hay un </a:t>
            </a:r>
            <a:r>
              <a:rPr lang="es-AR" sz="2400" dirty="0" err="1">
                <a:solidFill>
                  <a:srgbClr val="C00000"/>
                </a:solidFill>
                <a:latin typeface="Arial" panose="020B0604020202020204" pitchFamily="34" charset="0"/>
                <a:cs typeface="Arial" panose="020B0604020202020204" pitchFamily="34" charset="0"/>
              </a:rPr>
              <a:t>delay</a:t>
            </a:r>
            <a:r>
              <a:rPr lang="es-AR" sz="2400" dirty="0">
                <a:solidFill>
                  <a:srgbClr val="C00000"/>
                </a:solidFill>
                <a:latin typeface="Arial" panose="020B0604020202020204" pitchFamily="34" charset="0"/>
                <a:cs typeface="Arial" panose="020B0604020202020204" pitchFamily="34" charset="0"/>
              </a:rPr>
              <a:t> (retardo) producido por el tiempo de acceso</a:t>
            </a:r>
          </a:p>
          <a:p>
            <a:pPr algn="just">
              <a:buFont typeface="Wingdings" panose="05000000000000000000" pitchFamily="2" charset="2"/>
              <a:buChar char="Ø"/>
            </a:pPr>
            <a:endParaRPr lang="es-AR" sz="2400" dirty="0">
              <a:solidFill>
                <a:srgbClr val="C00000"/>
              </a:solidFill>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s-AR" sz="2400" dirty="0">
                <a:solidFill>
                  <a:srgbClr val="C00000"/>
                </a:solidFill>
                <a:latin typeface="Arial" panose="020B0604020202020204" pitchFamily="34" charset="0"/>
                <a:cs typeface="Arial" panose="020B0604020202020204" pitchFamily="34" charset="0"/>
              </a:rPr>
              <a:t>Durante este tiempo de acceso, la DRAM ejecuta por ejemplo: señales de activación (capacitancia) de la filas y columnas, </a:t>
            </a:r>
            <a:r>
              <a:rPr lang="es-AR" sz="2400" dirty="0" err="1">
                <a:solidFill>
                  <a:srgbClr val="C00000"/>
                </a:solidFill>
                <a:latin typeface="Arial" panose="020B0604020202020204" pitchFamily="34" charset="0"/>
                <a:cs typeface="Arial" panose="020B0604020202020204" pitchFamily="34" charset="0"/>
              </a:rPr>
              <a:t>sensa</a:t>
            </a:r>
            <a:r>
              <a:rPr lang="es-AR" sz="2400" dirty="0">
                <a:solidFill>
                  <a:srgbClr val="C00000"/>
                </a:solidFill>
                <a:latin typeface="Arial" panose="020B0604020202020204" pitchFamily="34" charset="0"/>
                <a:cs typeface="Arial" panose="020B0604020202020204" pitchFamily="34" charset="0"/>
              </a:rPr>
              <a:t> los datos y </a:t>
            </a:r>
            <a:r>
              <a:rPr lang="es-AR" sz="2400" dirty="0" err="1">
                <a:solidFill>
                  <a:srgbClr val="C00000"/>
                </a:solidFill>
                <a:latin typeface="Arial" panose="020B0604020202020204" pitchFamily="34" charset="0"/>
                <a:cs typeface="Arial" panose="020B0604020202020204" pitchFamily="34" charset="0"/>
              </a:rPr>
              <a:t>rutea</a:t>
            </a:r>
            <a:r>
              <a:rPr lang="es-AR" sz="2400" dirty="0">
                <a:solidFill>
                  <a:srgbClr val="C00000"/>
                </a:solidFill>
                <a:latin typeface="Arial" panose="020B0604020202020204" pitchFamily="34" charset="0"/>
                <a:cs typeface="Arial" panose="020B0604020202020204" pitchFamily="34" charset="0"/>
              </a:rPr>
              <a:t> hacia los buffers de salida</a:t>
            </a:r>
          </a:p>
          <a:p>
            <a:pPr algn="just">
              <a:buFont typeface="Wingdings" panose="05000000000000000000" pitchFamily="2" charset="2"/>
              <a:buChar char="Ø"/>
            </a:pPr>
            <a:endParaRPr lang="es-AR" sz="2400" dirty="0">
              <a:solidFill>
                <a:prstClr val="black"/>
              </a:solidFill>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s-AR" sz="2400" dirty="0">
                <a:solidFill>
                  <a:prstClr val="black"/>
                </a:solidFill>
                <a:latin typeface="Arial" panose="020B0604020202020204" pitchFamily="34" charset="0"/>
                <a:cs typeface="Arial" panose="020B0604020202020204" pitchFamily="34" charset="0"/>
              </a:rPr>
              <a:t>El procesador “queda esperando” durante este tiempo de acceso (</a:t>
            </a:r>
            <a:r>
              <a:rPr lang="es-AR" sz="2400" dirty="0" err="1">
                <a:solidFill>
                  <a:prstClr val="black"/>
                </a:solidFill>
                <a:latin typeface="Arial" panose="020B0604020202020204" pitchFamily="34" charset="0"/>
                <a:cs typeface="Arial" panose="020B0604020202020204" pitchFamily="34" charset="0"/>
              </a:rPr>
              <a:t>delay</a:t>
            </a:r>
            <a:r>
              <a:rPr lang="es-AR" sz="2400" dirty="0">
                <a:solidFill>
                  <a:prstClr val="black"/>
                </a:solidFill>
                <a:latin typeface="Arial" panose="020B0604020202020204" pitchFamily="34" charset="0"/>
                <a:cs typeface="Arial" panose="020B0604020202020204" pitchFamily="34" charset="0"/>
              </a:rPr>
              <a:t>)</a:t>
            </a:r>
          </a:p>
          <a:p>
            <a:pPr algn="just">
              <a:buFont typeface="Wingdings" panose="05000000000000000000" pitchFamily="2" charset="2"/>
              <a:buChar char="Ø"/>
            </a:pPr>
            <a:endParaRPr lang="es-AR" sz="2400" dirty="0">
              <a:solidFill>
                <a:prstClr val="black"/>
              </a:solidFill>
              <a:latin typeface="Arial" panose="020B0604020202020204" pitchFamily="34" charset="0"/>
              <a:cs typeface="Arial" panose="020B0604020202020204" pitchFamily="34" charset="0"/>
            </a:endParaRPr>
          </a:p>
          <a:p>
            <a:pPr algn="just">
              <a:buFont typeface="Wingdings" panose="05000000000000000000" pitchFamily="2" charset="2"/>
              <a:buChar char="Ø"/>
            </a:pPr>
            <a:r>
              <a:rPr lang="es-AR" sz="2400" dirty="0">
                <a:solidFill>
                  <a:prstClr val="black"/>
                </a:solidFill>
                <a:latin typeface="Arial" panose="020B0604020202020204" pitchFamily="34" charset="0"/>
                <a:cs typeface="Arial" panose="020B0604020202020204" pitchFamily="34" charset="0"/>
              </a:rPr>
              <a:t>Con acceso sincrónico, la DRAM mueve datos bajo el control del </a:t>
            </a:r>
            <a:r>
              <a:rPr lang="es-AR" sz="2400" dirty="0" err="1">
                <a:solidFill>
                  <a:prstClr val="black"/>
                </a:solidFill>
                <a:latin typeface="Arial" panose="020B0604020202020204" pitchFamily="34" charset="0"/>
                <a:cs typeface="Arial" panose="020B0604020202020204" pitchFamily="34" charset="0"/>
              </a:rPr>
              <a:t>clock</a:t>
            </a:r>
            <a:r>
              <a:rPr lang="es-AR" sz="2400" dirty="0">
                <a:solidFill>
                  <a:prstClr val="black"/>
                </a:solidFill>
                <a:latin typeface="Arial" panose="020B0604020202020204" pitchFamily="34" charset="0"/>
                <a:cs typeface="Arial" panose="020B0604020202020204" pitchFamily="34" charset="0"/>
              </a:rPr>
              <a:t> del sistema. La DRAM responde luego de un número de ciclos del </a:t>
            </a:r>
            <a:r>
              <a:rPr lang="es-AR" sz="2400" dirty="0" err="1">
                <a:solidFill>
                  <a:prstClr val="black"/>
                </a:solidFill>
                <a:latin typeface="Arial" panose="020B0604020202020204" pitchFamily="34" charset="0"/>
                <a:cs typeface="Arial" panose="020B0604020202020204" pitchFamily="34" charset="0"/>
              </a:rPr>
              <a:t>clock</a:t>
            </a:r>
            <a:r>
              <a:rPr lang="es-AR" sz="2400" dirty="0">
                <a:solidFill>
                  <a:prstClr val="black"/>
                </a:solidFill>
                <a:latin typeface="Arial" panose="020B0604020202020204" pitchFamily="34" charset="0"/>
                <a:cs typeface="Arial" panose="020B0604020202020204" pitchFamily="34" charset="0"/>
              </a:rPr>
              <a:t>. Mientras tanto el procesador puede hacer otra cosa, </a:t>
            </a:r>
            <a:r>
              <a:rPr lang="es-AR" sz="2400" dirty="0" err="1">
                <a:solidFill>
                  <a:prstClr val="black"/>
                </a:solidFill>
                <a:latin typeface="Arial" panose="020B0604020202020204" pitchFamily="34" charset="0"/>
                <a:cs typeface="Arial" panose="020B0604020202020204" pitchFamily="34" charset="0"/>
              </a:rPr>
              <a:t>mejorandose</a:t>
            </a:r>
            <a:r>
              <a:rPr lang="es-AR" sz="2400" dirty="0">
                <a:solidFill>
                  <a:prstClr val="black"/>
                </a:solidFill>
                <a:latin typeface="Arial" panose="020B0604020202020204" pitchFamily="34" charset="0"/>
                <a:cs typeface="Arial" panose="020B0604020202020204" pitchFamily="34" charset="0"/>
              </a:rPr>
              <a:t> la performance.  </a:t>
            </a:r>
          </a:p>
        </p:txBody>
      </p:sp>
    </p:spTree>
    <p:extLst>
      <p:ext uri="{BB962C8B-B14F-4D97-AF65-F5344CB8AC3E}">
        <p14:creationId xmlns:p14="http://schemas.microsoft.com/office/powerpoint/2010/main" val="31720530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1847529" y="136846"/>
            <a:ext cx="8568951" cy="6640106"/>
          </a:xfrm>
          <a:prstGeom prst="rect">
            <a:avLst/>
          </a:prstGeom>
        </p:spPr>
      </p:pic>
    </p:spTree>
    <p:extLst>
      <p:ext uri="{BB962C8B-B14F-4D97-AF65-F5344CB8AC3E}">
        <p14:creationId xmlns:p14="http://schemas.microsoft.com/office/powerpoint/2010/main" val="1716928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116745" y="1556792"/>
            <a:ext cx="7499369" cy="3528392"/>
          </a:xfrm>
          <a:prstGeom prst="rect">
            <a:avLst/>
          </a:prstGeom>
        </p:spPr>
      </p:pic>
    </p:spTree>
    <p:extLst>
      <p:ext uri="{BB962C8B-B14F-4D97-AF65-F5344CB8AC3E}">
        <p14:creationId xmlns:p14="http://schemas.microsoft.com/office/powerpoint/2010/main" val="3627181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839416" y="620712"/>
            <a:ext cx="10992544" cy="5616575"/>
          </a:xfrm>
        </p:spPr>
        <p:txBody>
          <a:bodyPr>
            <a:noAutofit/>
          </a:bodyPr>
          <a:lstStyle/>
          <a:p>
            <a:pPr lvl="0" algn="just">
              <a:buFont typeface="Wingdings" panose="05000000000000000000" pitchFamily="2" charset="2"/>
              <a:buChar char="Ø"/>
            </a:pPr>
            <a:r>
              <a:rPr lang="es-AR" sz="2400" dirty="0">
                <a:solidFill>
                  <a:prstClr val="black"/>
                </a:solidFill>
                <a:latin typeface="Arial" panose="020B0604020202020204" pitchFamily="34" charset="0"/>
                <a:cs typeface="Arial" panose="020B0604020202020204" pitchFamily="34" charset="0"/>
              </a:rPr>
              <a:t>SDRAM usa el modo “</a:t>
            </a:r>
            <a:r>
              <a:rPr lang="es-AR" sz="2400" dirty="0" err="1">
                <a:solidFill>
                  <a:prstClr val="black"/>
                </a:solidFill>
                <a:latin typeface="Arial" panose="020B0604020202020204" pitchFamily="34" charset="0"/>
                <a:cs typeface="Arial" panose="020B0604020202020204" pitchFamily="34" charset="0"/>
              </a:rPr>
              <a:t>burst</a:t>
            </a:r>
            <a:r>
              <a:rPr lang="es-AR" sz="2400" dirty="0">
                <a:solidFill>
                  <a:prstClr val="black"/>
                </a:solidFill>
                <a:latin typeface="Arial" panose="020B0604020202020204" pitchFamily="34" charset="0"/>
                <a:cs typeface="Arial" panose="020B0604020202020204" pitchFamily="34" charset="0"/>
              </a:rPr>
              <a:t>” (ráfaga) para eliminar el tiempo de establecimiento (</a:t>
            </a:r>
            <a:r>
              <a:rPr lang="es-AR" sz="2400" dirty="0" err="1">
                <a:solidFill>
                  <a:prstClr val="black"/>
                </a:solidFill>
                <a:latin typeface="Arial" panose="020B0604020202020204" pitchFamily="34" charset="0"/>
                <a:cs typeface="Arial" panose="020B0604020202020204" pitchFamily="34" charset="0"/>
              </a:rPr>
              <a:t>setup</a:t>
            </a:r>
            <a:r>
              <a:rPr lang="es-AR" sz="2400" dirty="0">
                <a:solidFill>
                  <a:prstClr val="black"/>
                </a:solidFill>
                <a:latin typeface="Arial" panose="020B0604020202020204" pitchFamily="34" charset="0"/>
                <a:cs typeface="Arial" panose="020B0604020202020204" pitchFamily="34" charset="0"/>
              </a:rPr>
              <a:t>) y el tiempo de precarga de la fila y columna luego del primer acceso. </a:t>
            </a:r>
          </a:p>
          <a:p>
            <a:pPr lvl="0" algn="just">
              <a:buFont typeface="Wingdings" panose="05000000000000000000" pitchFamily="2" charset="2"/>
              <a:buChar char="Ø"/>
            </a:pPr>
            <a:endParaRPr lang="es-AR" sz="2400" dirty="0">
              <a:solidFill>
                <a:prstClr val="black"/>
              </a:solidFill>
              <a:latin typeface="Arial" panose="020B0604020202020204" pitchFamily="34" charset="0"/>
              <a:cs typeface="Arial" panose="020B0604020202020204" pitchFamily="34" charset="0"/>
            </a:endParaRPr>
          </a:p>
          <a:p>
            <a:pPr lvl="0" algn="just">
              <a:buFont typeface="Wingdings" panose="05000000000000000000" pitchFamily="2" charset="2"/>
              <a:buChar char="Ø"/>
            </a:pPr>
            <a:r>
              <a:rPr lang="es-AR" sz="2400" dirty="0">
                <a:solidFill>
                  <a:prstClr val="black"/>
                </a:solidFill>
                <a:latin typeface="Arial" panose="020B0604020202020204" pitchFamily="34" charset="0"/>
                <a:cs typeface="Arial" panose="020B0604020202020204" pitchFamily="34" charset="0"/>
              </a:rPr>
              <a:t>En modo “</a:t>
            </a:r>
            <a:r>
              <a:rPr lang="es-AR" sz="2400" dirty="0" err="1">
                <a:solidFill>
                  <a:prstClr val="black"/>
                </a:solidFill>
                <a:latin typeface="Arial" panose="020B0604020202020204" pitchFamily="34" charset="0"/>
                <a:cs typeface="Arial" panose="020B0604020202020204" pitchFamily="34" charset="0"/>
              </a:rPr>
              <a:t>burst</a:t>
            </a:r>
            <a:r>
              <a:rPr lang="es-AR" sz="2400" dirty="0">
                <a:solidFill>
                  <a:prstClr val="black"/>
                </a:solidFill>
                <a:latin typeface="Arial" panose="020B0604020202020204" pitchFamily="34" charset="0"/>
                <a:cs typeface="Arial" panose="020B0604020202020204" pitchFamily="34" charset="0"/>
              </a:rPr>
              <a:t>” una serie de bit de datos pueden ser sincronizados rápidamente luego de que el primer bit haya sido accedido.</a:t>
            </a:r>
          </a:p>
          <a:p>
            <a:pPr lvl="0" algn="just">
              <a:buFont typeface="Wingdings" panose="05000000000000000000" pitchFamily="2" charset="2"/>
              <a:buChar char="Ø"/>
            </a:pPr>
            <a:endParaRPr lang="es-AR" sz="2400" dirty="0">
              <a:solidFill>
                <a:prstClr val="black"/>
              </a:solidFill>
              <a:latin typeface="Arial" panose="020B0604020202020204" pitchFamily="34" charset="0"/>
              <a:cs typeface="Arial" panose="020B0604020202020204" pitchFamily="34" charset="0"/>
            </a:endParaRPr>
          </a:p>
          <a:p>
            <a:pPr lvl="0" algn="just">
              <a:buFont typeface="Wingdings" panose="05000000000000000000" pitchFamily="2" charset="2"/>
              <a:buChar char="Ø"/>
            </a:pPr>
            <a:r>
              <a:rPr lang="es-AR" sz="2400" dirty="0">
                <a:solidFill>
                  <a:prstClr val="black"/>
                </a:solidFill>
                <a:latin typeface="Arial" panose="020B0604020202020204" pitchFamily="34" charset="0"/>
                <a:cs typeface="Arial" panose="020B0604020202020204" pitchFamily="34" charset="0"/>
              </a:rPr>
              <a:t>Esto es muy útil cuando todos los bits a ser accedidos están en secuencia y en la misma fila que el bit del primer acceso.</a:t>
            </a:r>
          </a:p>
          <a:p>
            <a:pPr lvl="0" algn="just">
              <a:buFont typeface="Wingdings" panose="05000000000000000000" pitchFamily="2" charset="2"/>
              <a:buChar char="Ø"/>
            </a:pPr>
            <a:endParaRPr lang="es-AR" sz="2400" dirty="0">
              <a:solidFill>
                <a:prstClr val="black"/>
              </a:solidFill>
              <a:latin typeface="Arial" panose="020B0604020202020204" pitchFamily="34" charset="0"/>
              <a:cs typeface="Arial" panose="020B0604020202020204" pitchFamily="34" charset="0"/>
            </a:endParaRPr>
          </a:p>
          <a:p>
            <a:pPr lvl="0" algn="just">
              <a:buFont typeface="Wingdings" panose="05000000000000000000" pitchFamily="2" charset="2"/>
              <a:buChar char="Ø"/>
            </a:pPr>
            <a:r>
              <a:rPr lang="es-AR" sz="2400" dirty="0" err="1">
                <a:solidFill>
                  <a:prstClr val="black"/>
                </a:solidFill>
                <a:latin typeface="Arial" panose="020B0604020202020204" pitchFamily="34" charset="0"/>
                <a:cs typeface="Arial" panose="020B0604020202020204" pitchFamily="34" charset="0"/>
              </a:rPr>
              <a:t>Ademas</a:t>
            </a:r>
            <a:r>
              <a:rPr lang="es-AR" sz="2400" dirty="0">
                <a:solidFill>
                  <a:prstClr val="black"/>
                </a:solidFill>
                <a:latin typeface="Arial" panose="020B0604020202020204" pitchFamily="34" charset="0"/>
                <a:cs typeface="Arial" panose="020B0604020202020204" pitchFamily="34" charset="0"/>
              </a:rPr>
              <a:t> SDRAM tiene </a:t>
            </a:r>
            <a:r>
              <a:rPr lang="es-AR" sz="2400" dirty="0" err="1">
                <a:solidFill>
                  <a:prstClr val="black"/>
                </a:solidFill>
                <a:latin typeface="Arial" panose="020B0604020202020204" pitchFamily="34" charset="0"/>
                <a:cs typeface="Arial" panose="020B0604020202020204" pitchFamily="34" charset="0"/>
              </a:rPr>
              <a:t>multiple</a:t>
            </a:r>
            <a:r>
              <a:rPr lang="es-AR" sz="2400" dirty="0">
                <a:solidFill>
                  <a:prstClr val="black"/>
                </a:solidFill>
                <a:latin typeface="Arial" panose="020B0604020202020204" pitchFamily="34" charset="0"/>
                <a:cs typeface="Arial" panose="020B0604020202020204" pitchFamily="34" charset="0"/>
              </a:rPr>
              <a:t> bancos lo cual favorece las oportunidades de “</a:t>
            </a:r>
            <a:r>
              <a:rPr lang="es-AR" sz="2400" dirty="0" err="1">
                <a:solidFill>
                  <a:prstClr val="black"/>
                </a:solidFill>
                <a:latin typeface="Arial" panose="020B0604020202020204" pitchFamily="34" charset="0"/>
                <a:cs typeface="Arial" panose="020B0604020202020204" pitchFamily="34" charset="0"/>
              </a:rPr>
              <a:t>on</a:t>
            </a:r>
            <a:r>
              <a:rPr lang="es-AR" sz="2400" dirty="0">
                <a:solidFill>
                  <a:prstClr val="black"/>
                </a:solidFill>
                <a:latin typeface="Arial" panose="020B0604020202020204" pitchFamily="34" charset="0"/>
                <a:cs typeface="Arial" panose="020B0604020202020204" pitchFamily="34" charset="0"/>
              </a:rPr>
              <a:t>-chip </a:t>
            </a:r>
            <a:r>
              <a:rPr lang="es-AR" sz="2400" dirty="0" err="1">
                <a:solidFill>
                  <a:prstClr val="black"/>
                </a:solidFill>
                <a:latin typeface="Arial" panose="020B0604020202020204" pitchFamily="34" charset="0"/>
                <a:cs typeface="Arial" panose="020B0604020202020204" pitchFamily="34" charset="0"/>
              </a:rPr>
              <a:t>parallelism</a:t>
            </a:r>
            <a:r>
              <a:rPr lang="es-AR" sz="2400" dirty="0">
                <a:solidFill>
                  <a:prstClr val="black"/>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6675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927648" y="1243112"/>
            <a:ext cx="5616625" cy="4026734"/>
          </a:xfrm>
          <a:prstGeom prst="rect">
            <a:avLst/>
          </a:prstGeom>
        </p:spPr>
      </p:pic>
      <p:sp>
        <p:nvSpPr>
          <p:cNvPr id="3" name="CuadroTexto 2"/>
          <p:cNvSpPr txBox="1"/>
          <p:nvPr/>
        </p:nvSpPr>
        <p:spPr>
          <a:xfrm>
            <a:off x="2343491" y="5373216"/>
            <a:ext cx="6857175" cy="923330"/>
          </a:xfrm>
          <a:prstGeom prst="rect">
            <a:avLst/>
          </a:prstGeom>
          <a:noFill/>
        </p:spPr>
        <p:txBody>
          <a:bodyPr wrap="square" rtlCol="0">
            <a:spAutoFit/>
          </a:bodyPr>
          <a:lstStyle/>
          <a:p>
            <a:pPr algn="just">
              <a:spcBef>
                <a:spcPct val="20000"/>
              </a:spcBef>
              <a:defRPr/>
            </a:pPr>
            <a:r>
              <a:rPr lang="es-AR" dirty="0">
                <a:solidFill>
                  <a:srgbClr val="C00000"/>
                </a:solidFill>
                <a:latin typeface="Arial"/>
                <a:ea typeface="Times New Roman"/>
                <a:cs typeface="Times New Roman"/>
              </a:rPr>
              <a:t>Los diseñadores  buscaron que la manera de incrementar la performance era poner múltiples procesadores y una cantidad sustancial de memoria caché en un solo chip.    </a:t>
            </a:r>
            <a:endParaRPr lang="es-AR" dirty="0">
              <a:solidFill>
                <a:srgbClr val="C00000"/>
              </a:solidFill>
              <a:latin typeface="CG Times"/>
              <a:ea typeface="Times New Roman"/>
              <a:cs typeface="Times New Roman"/>
            </a:endParaRPr>
          </a:p>
        </p:txBody>
      </p:sp>
      <p:sp>
        <p:nvSpPr>
          <p:cNvPr id="4" name="CuadroTexto 3"/>
          <p:cNvSpPr txBox="1"/>
          <p:nvPr/>
        </p:nvSpPr>
        <p:spPr>
          <a:xfrm>
            <a:off x="3215681" y="498931"/>
            <a:ext cx="4824911" cy="461665"/>
          </a:xfrm>
          <a:prstGeom prst="rect">
            <a:avLst/>
          </a:prstGeom>
          <a:noFill/>
        </p:spPr>
        <p:txBody>
          <a:bodyPr wrap="none" rtlCol="0">
            <a:spAutoFit/>
          </a:bodyPr>
          <a:lstStyle/>
          <a:p>
            <a:r>
              <a:rPr lang="es-ES" sz="2400" dirty="0">
                <a:solidFill>
                  <a:srgbClr val="C00000"/>
                </a:solidFill>
              </a:rPr>
              <a:t>Arquitectura  </a:t>
            </a:r>
            <a:r>
              <a:rPr lang="es-ES" sz="2400" dirty="0" err="1">
                <a:solidFill>
                  <a:srgbClr val="C00000"/>
                </a:solidFill>
              </a:rPr>
              <a:t>Multicore</a:t>
            </a:r>
            <a:r>
              <a:rPr lang="es-ES" sz="2400" dirty="0">
                <a:solidFill>
                  <a:srgbClr val="C00000"/>
                </a:solidFill>
              </a:rPr>
              <a:t> de referencia</a:t>
            </a:r>
          </a:p>
        </p:txBody>
      </p:sp>
    </p:spTree>
    <p:extLst>
      <p:ext uri="{BB962C8B-B14F-4D97-AF65-F5344CB8AC3E}">
        <p14:creationId xmlns:p14="http://schemas.microsoft.com/office/powerpoint/2010/main" val="4266426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1703513" y="908721"/>
            <a:ext cx="8791575" cy="3990975"/>
          </a:xfrm>
          <a:prstGeom prst="rect">
            <a:avLst/>
          </a:prstGeom>
        </p:spPr>
      </p:pic>
    </p:spTree>
    <p:extLst>
      <p:ext uri="{BB962C8B-B14F-4D97-AF65-F5344CB8AC3E}">
        <p14:creationId xmlns:p14="http://schemas.microsoft.com/office/powerpoint/2010/main" val="17823292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695400" y="1340768"/>
            <a:ext cx="10369550" cy="3887788"/>
          </a:xfrm>
        </p:spPr>
        <p:txBody>
          <a:bodyPr>
            <a:noAutofit/>
          </a:bodyPr>
          <a:lstStyle/>
          <a:p>
            <a:pPr lvl="0" algn="just">
              <a:buFont typeface="Wingdings" panose="05000000000000000000" pitchFamily="2" charset="2"/>
              <a:buChar char="Ø"/>
            </a:pPr>
            <a:r>
              <a:rPr lang="es-AR" sz="2400" dirty="0">
                <a:solidFill>
                  <a:prstClr val="black"/>
                </a:solidFill>
                <a:latin typeface="Arial" panose="020B0604020202020204" pitchFamily="34" charset="0"/>
                <a:cs typeface="Arial" panose="020B0604020202020204" pitchFamily="34" charset="0"/>
              </a:rPr>
              <a:t>SDRAM funciona mejor cuando se transfiere bloques  de datos seriales.</a:t>
            </a:r>
          </a:p>
          <a:p>
            <a:pPr lvl="0" algn="just">
              <a:buFont typeface="Wingdings" panose="05000000000000000000" pitchFamily="2" charset="2"/>
              <a:buChar char="Ø"/>
            </a:pPr>
            <a:r>
              <a:rPr lang="es-AR" sz="2400" dirty="0">
                <a:solidFill>
                  <a:prstClr val="black"/>
                </a:solidFill>
                <a:latin typeface="Arial" panose="020B0604020202020204" pitchFamily="34" charset="0"/>
                <a:cs typeface="Arial" panose="020B0604020202020204" pitchFamily="34" charset="0"/>
              </a:rPr>
              <a:t>En el ejemplo de operación de SDRAM, la longitud de la ráfaga (</a:t>
            </a:r>
            <a:r>
              <a:rPr lang="es-AR" sz="2400" dirty="0" err="1">
                <a:solidFill>
                  <a:prstClr val="black"/>
                </a:solidFill>
                <a:latin typeface="Arial" panose="020B0604020202020204" pitchFamily="34" charset="0"/>
                <a:cs typeface="Arial" panose="020B0604020202020204" pitchFamily="34" charset="0"/>
              </a:rPr>
              <a:t>burst</a:t>
            </a:r>
            <a:r>
              <a:rPr lang="es-AR" sz="2400" dirty="0">
                <a:solidFill>
                  <a:prstClr val="black"/>
                </a:solidFill>
                <a:latin typeface="Arial" panose="020B0604020202020204" pitchFamily="34" charset="0"/>
                <a:cs typeface="Arial" panose="020B0604020202020204" pitchFamily="34" charset="0"/>
              </a:rPr>
              <a:t>) es de 4 y la latencia es de 2.</a:t>
            </a:r>
          </a:p>
          <a:p>
            <a:pPr lvl="0" algn="just">
              <a:buFont typeface="Wingdings" panose="05000000000000000000" pitchFamily="2" charset="2"/>
              <a:buChar char="Ø"/>
            </a:pPr>
            <a:r>
              <a:rPr lang="es-AR" sz="2400" dirty="0">
                <a:solidFill>
                  <a:prstClr val="black"/>
                </a:solidFill>
                <a:latin typeface="Arial" panose="020B0604020202020204" pitchFamily="34" charset="0"/>
                <a:cs typeface="Arial" panose="020B0604020202020204" pitchFamily="34" charset="0"/>
              </a:rPr>
              <a:t>El comando de lectura de ráfaga es iniciado al mantener CS y CAS en nivel  bajo y mantener RAS y WE en nivel alto, cuando sube la señal “cuadrada” del </a:t>
            </a:r>
            <a:r>
              <a:rPr lang="es-AR" sz="2400" dirty="0" err="1">
                <a:solidFill>
                  <a:prstClr val="black"/>
                </a:solidFill>
                <a:latin typeface="Arial" panose="020B0604020202020204" pitchFamily="34" charset="0"/>
                <a:cs typeface="Arial" panose="020B0604020202020204" pitchFamily="34" charset="0"/>
              </a:rPr>
              <a:t>clock</a:t>
            </a:r>
            <a:r>
              <a:rPr lang="es-AR" sz="2400" dirty="0">
                <a:solidFill>
                  <a:prstClr val="black"/>
                </a:solidFill>
                <a:latin typeface="Arial" panose="020B0604020202020204" pitchFamily="34" charset="0"/>
                <a:cs typeface="Arial" panose="020B0604020202020204" pitchFamily="34" charset="0"/>
              </a:rPr>
              <a:t> (es decir se sincroniza en la subida del pulso)</a:t>
            </a:r>
          </a:p>
          <a:p>
            <a:pPr lvl="0" algn="just">
              <a:buFont typeface="Wingdings" panose="05000000000000000000" pitchFamily="2" charset="2"/>
              <a:buChar char="Ø"/>
            </a:pPr>
            <a:r>
              <a:rPr lang="es-AR" sz="2400" dirty="0">
                <a:solidFill>
                  <a:prstClr val="black"/>
                </a:solidFill>
                <a:latin typeface="Arial" panose="020B0604020202020204" pitchFamily="34" charset="0"/>
                <a:cs typeface="Arial" panose="020B0604020202020204" pitchFamily="34" charset="0"/>
              </a:rPr>
              <a:t>Por cada ciclo del </a:t>
            </a:r>
            <a:r>
              <a:rPr lang="es-AR" sz="2400" dirty="0" err="1">
                <a:solidFill>
                  <a:prstClr val="black"/>
                </a:solidFill>
                <a:latin typeface="Arial" panose="020B0604020202020204" pitchFamily="34" charset="0"/>
                <a:cs typeface="Arial" panose="020B0604020202020204" pitchFamily="34" charset="0"/>
              </a:rPr>
              <a:t>clock</a:t>
            </a:r>
            <a:r>
              <a:rPr lang="es-AR" sz="2400" dirty="0">
                <a:solidFill>
                  <a:prstClr val="black"/>
                </a:solidFill>
                <a:latin typeface="Arial" panose="020B0604020202020204" pitchFamily="34" charset="0"/>
                <a:cs typeface="Arial" panose="020B0604020202020204" pitchFamily="34" charset="0"/>
              </a:rPr>
              <a:t> se transfiere un dato al procesador (lo cual puede verse como una limitación)</a:t>
            </a:r>
          </a:p>
          <a:p>
            <a:pPr marL="0" indent="0" algn="just">
              <a:buNone/>
            </a:pPr>
            <a:endParaRPr lang="es-AR" sz="2400" dirty="0">
              <a:solidFill>
                <a:prstClr val="black"/>
              </a:solidFill>
              <a:latin typeface="Arial" panose="020B0604020202020204" pitchFamily="34" charset="0"/>
              <a:cs typeface="Arial" panose="020B0604020202020204" pitchFamily="34" charset="0"/>
            </a:endParaRPr>
          </a:p>
          <a:p>
            <a:pPr marL="0" indent="0" algn="just">
              <a:buNone/>
            </a:pPr>
            <a:endParaRPr lang="es-AR" sz="2400" dirty="0">
              <a:solidFill>
                <a:prstClr val="black"/>
              </a:solidFill>
              <a:latin typeface="Arial" panose="020B0604020202020204" pitchFamily="34" charset="0"/>
              <a:cs typeface="Arial" panose="020B0604020202020204" pitchFamily="34" charset="0"/>
            </a:endParaRPr>
          </a:p>
          <a:p>
            <a:pPr marL="0" indent="0" algn="just">
              <a:buNone/>
            </a:pPr>
            <a:r>
              <a:rPr lang="es-AR" sz="2400" dirty="0">
                <a:solidFill>
                  <a:prstClr val="black"/>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537487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567609" y="404664"/>
            <a:ext cx="6676231" cy="3604738"/>
          </a:xfrm>
          <a:prstGeom prst="rect">
            <a:avLst/>
          </a:prstGeom>
        </p:spPr>
      </p:pic>
      <p:pic>
        <p:nvPicPr>
          <p:cNvPr id="3" name="Imagen 2"/>
          <p:cNvPicPr>
            <a:picLocks noChangeAspect="1"/>
          </p:cNvPicPr>
          <p:nvPr/>
        </p:nvPicPr>
        <p:blipFill>
          <a:blip r:embed="rId3"/>
          <a:stretch>
            <a:fillRect/>
          </a:stretch>
        </p:blipFill>
        <p:spPr>
          <a:xfrm>
            <a:off x="3215681" y="4653137"/>
            <a:ext cx="5549057" cy="1534301"/>
          </a:xfrm>
          <a:prstGeom prst="rect">
            <a:avLst/>
          </a:prstGeom>
        </p:spPr>
      </p:pic>
    </p:spTree>
    <p:extLst>
      <p:ext uri="{BB962C8B-B14F-4D97-AF65-F5344CB8AC3E}">
        <p14:creationId xmlns:p14="http://schemas.microsoft.com/office/powerpoint/2010/main" val="5421557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623392" y="620688"/>
            <a:ext cx="11090275" cy="4967833"/>
          </a:xfrm>
        </p:spPr>
        <p:txBody>
          <a:bodyPr>
            <a:noAutofit/>
          </a:bodyPr>
          <a:lstStyle/>
          <a:p>
            <a:pPr lvl="0" algn="just">
              <a:buFont typeface="Wingdings" panose="05000000000000000000" pitchFamily="2" charset="2"/>
              <a:buChar char="Ø"/>
            </a:pPr>
            <a:r>
              <a:rPr lang="es-AR" sz="2400" dirty="0">
                <a:solidFill>
                  <a:srgbClr val="C00000"/>
                </a:solidFill>
                <a:latin typeface="Arial" panose="020B0604020202020204" pitchFamily="34" charset="0"/>
                <a:cs typeface="Arial" panose="020B0604020202020204" pitchFamily="34" charset="0"/>
              </a:rPr>
              <a:t>Surgió una nueva versión de SDRAM llamada DDR SDRAM </a:t>
            </a:r>
          </a:p>
          <a:p>
            <a:pPr lvl="0" algn="just">
              <a:buFont typeface="Wingdings" panose="05000000000000000000" pitchFamily="2" charset="2"/>
              <a:buChar char="Ø"/>
            </a:pPr>
            <a:endParaRPr lang="es-AR" sz="2400" dirty="0">
              <a:solidFill>
                <a:srgbClr val="C00000"/>
              </a:solidFill>
              <a:latin typeface="Arial" panose="020B0604020202020204" pitchFamily="34" charset="0"/>
              <a:cs typeface="Arial" panose="020B0604020202020204" pitchFamily="34" charset="0"/>
            </a:endParaRPr>
          </a:p>
          <a:p>
            <a:pPr lvl="0" algn="just">
              <a:buFont typeface="Wingdings" panose="05000000000000000000" pitchFamily="2" charset="2"/>
              <a:buChar char="Ø"/>
            </a:pPr>
            <a:r>
              <a:rPr lang="es-AR" sz="2400" dirty="0">
                <a:solidFill>
                  <a:srgbClr val="C00000"/>
                </a:solidFill>
                <a:latin typeface="Arial" panose="020B0604020202020204" pitchFamily="34" charset="0"/>
                <a:cs typeface="Arial" panose="020B0604020202020204" pitchFamily="34" charset="0"/>
              </a:rPr>
              <a:t>DDR SDRAM es </a:t>
            </a:r>
            <a:r>
              <a:rPr lang="es-AR" sz="2400" dirty="0" err="1">
                <a:solidFill>
                  <a:srgbClr val="C00000"/>
                </a:solidFill>
                <a:latin typeface="Arial" panose="020B0604020202020204" pitchFamily="34" charset="0"/>
                <a:cs typeface="Arial" panose="020B0604020202020204" pitchFamily="34" charset="0"/>
              </a:rPr>
              <a:t>Double</a:t>
            </a:r>
            <a:r>
              <a:rPr lang="es-AR" sz="2400" dirty="0">
                <a:solidFill>
                  <a:srgbClr val="C00000"/>
                </a:solidFill>
                <a:latin typeface="Arial" panose="020B0604020202020204" pitchFamily="34" charset="0"/>
                <a:cs typeface="Arial" panose="020B0604020202020204" pitchFamily="34" charset="0"/>
              </a:rPr>
              <a:t> Data </a:t>
            </a:r>
            <a:r>
              <a:rPr lang="es-AR" sz="2400" dirty="0" err="1">
                <a:solidFill>
                  <a:srgbClr val="C00000"/>
                </a:solidFill>
                <a:latin typeface="Arial" panose="020B0604020202020204" pitchFamily="34" charset="0"/>
                <a:cs typeface="Arial" panose="020B0604020202020204" pitchFamily="34" charset="0"/>
              </a:rPr>
              <a:t>Rate</a:t>
            </a:r>
            <a:r>
              <a:rPr lang="es-AR" sz="2400" dirty="0">
                <a:solidFill>
                  <a:srgbClr val="C00000"/>
                </a:solidFill>
                <a:latin typeface="Arial" panose="020B0604020202020204" pitchFamily="34" charset="0"/>
                <a:cs typeface="Arial" panose="020B0604020202020204" pitchFamily="34" charset="0"/>
              </a:rPr>
              <a:t> SDRAM, la cual puede enviar dos veces datos por ciclo del </a:t>
            </a:r>
            <a:r>
              <a:rPr lang="es-AR" sz="2400" dirty="0" err="1">
                <a:solidFill>
                  <a:srgbClr val="C00000"/>
                </a:solidFill>
                <a:latin typeface="Arial" panose="020B0604020202020204" pitchFamily="34" charset="0"/>
                <a:cs typeface="Arial" panose="020B0604020202020204" pitchFamily="34" charset="0"/>
              </a:rPr>
              <a:t>clock</a:t>
            </a:r>
            <a:r>
              <a:rPr lang="es-AR" sz="2400" dirty="0">
                <a:solidFill>
                  <a:srgbClr val="C00000"/>
                </a:solidFill>
                <a:latin typeface="Arial" panose="020B0604020202020204" pitchFamily="34" charset="0"/>
                <a:cs typeface="Arial" panose="020B0604020202020204" pitchFamily="34" charset="0"/>
              </a:rPr>
              <a:t> (uno cuando sube el pulso y otro cuando baja)</a:t>
            </a:r>
          </a:p>
          <a:p>
            <a:pPr lvl="0" algn="just">
              <a:buFont typeface="Wingdings" panose="05000000000000000000" pitchFamily="2" charset="2"/>
              <a:buChar char="Ø"/>
            </a:pPr>
            <a:endParaRPr lang="es-AR" sz="2400" dirty="0">
              <a:solidFill>
                <a:srgbClr val="C00000"/>
              </a:solidFill>
              <a:latin typeface="Arial" panose="020B0604020202020204" pitchFamily="34" charset="0"/>
              <a:cs typeface="Arial" panose="020B0604020202020204" pitchFamily="34" charset="0"/>
            </a:endParaRPr>
          </a:p>
          <a:p>
            <a:pPr lvl="0" algn="just">
              <a:buFont typeface="Wingdings" panose="05000000000000000000" pitchFamily="2" charset="2"/>
              <a:buChar char="Ø"/>
            </a:pPr>
            <a:r>
              <a:rPr lang="es-AR" sz="2400" dirty="0">
                <a:solidFill>
                  <a:srgbClr val="C00000"/>
                </a:solidFill>
                <a:latin typeface="Arial" panose="020B0604020202020204" pitchFamily="34" charset="0"/>
                <a:cs typeface="Arial" panose="020B0604020202020204" pitchFamily="34" charset="0"/>
              </a:rPr>
              <a:t>Posteriormente aparecieron dos generaciones de mejora de DDR. </a:t>
            </a:r>
          </a:p>
          <a:p>
            <a:pPr lvl="0" algn="just">
              <a:buFont typeface="Wingdings" panose="05000000000000000000" pitchFamily="2" charset="2"/>
              <a:buChar char="Ø"/>
            </a:pPr>
            <a:r>
              <a:rPr lang="es-AR" sz="2400" dirty="0">
                <a:solidFill>
                  <a:srgbClr val="C00000"/>
                </a:solidFill>
                <a:latin typeface="Arial" panose="020B0604020202020204" pitchFamily="34" charset="0"/>
                <a:cs typeface="Arial" panose="020B0604020202020204" pitchFamily="34" charset="0"/>
              </a:rPr>
              <a:t>La DDR2 incrementa la tasa de transferencia aumentando la frecuencia operacional del chip de RAM e incrementando el buffer de </a:t>
            </a:r>
            <a:r>
              <a:rPr lang="es-AR" sz="2400" dirty="0" err="1">
                <a:solidFill>
                  <a:srgbClr val="C00000"/>
                </a:solidFill>
                <a:latin typeface="Arial" panose="020B0604020202020204" pitchFamily="34" charset="0"/>
                <a:cs typeface="Arial" panose="020B0604020202020204" pitchFamily="34" charset="0"/>
              </a:rPr>
              <a:t>prebúsqueda</a:t>
            </a:r>
            <a:r>
              <a:rPr lang="es-AR" sz="2400" dirty="0">
                <a:solidFill>
                  <a:srgbClr val="C00000"/>
                </a:solidFill>
                <a:latin typeface="Arial" panose="020B0604020202020204" pitchFamily="34" charset="0"/>
                <a:cs typeface="Arial" panose="020B0604020202020204" pitchFamily="34" charset="0"/>
              </a:rPr>
              <a:t> de 2 a 4 bits por chip.</a:t>
            </a:r>
          </a:p>
          <a:p>
            <a:pPr lvl="0" algn="just">
              <a:buFont typeface="Wingdings" panose="05000000000000000000" pitchFamily="2" charset="2"/>
              <a:buChar char="Ø"/>
            </a:pPr>
            <a:r>
              <a:rPr lang="es-AR" sz="2400" dirty="0">
                <a:solidFill>
                  <a:srgbClr val="C00000"/>
                </a:solidFill>
                <a:latin typeface="Arial" panose="020B0604020202020204" pitchFamily="34" charset="0"/>
                <a:cs typeface="Arial" panose="020B0604020202020204" pitchFamily="34" charset="0"/>
              </a:rPr>
              <a:t>El buffer de </a:t>
            </a:r>
            <a:r>
              <a:rPr lang="es-AR" sz="2400" dirty="0" err="1">
                <a:solidFill>
                  <a:srgbClr val="C00000"/>
                </a:solidFill>
                <a:latin typeface="Arial" panose="020B0604020202020204" pitchFamily="34" charset="0"/>
                <a:cs typeface="Arial" panose="020B0604020202020204" pitchFamily="34" charset="0"/>
              </a:rPr>
              <a:t>prebúsqueda</a:t>
            </a:r>
            <a:r>
              <a:rPr lang="es-AR" sz="2400" dirty="0">
                <a:solidFill>
                  <a:srgbClr val="C00000"/>
                </a:solidFill>
                <a:latin typeface="Arial" panose="020B0604020202020204" pitchFamily="34" charset="0"/>
                <a:cs typeface="Arial" panose="020B0604020202020204" pitchFamily="34" charset="0"/>
              </a:rPr>
              <a:t> es una memoria cache ubicada en el chip de la RAM.  </a:t>
            </a:r>
          </a:p>
        </p:txBody>
      </p:sp>
    </p:spTree>
    <p:extLst>
      <p:ext uri="{BB962C8B-B14F-4D97-AF65-F5344CB8AC3E}">
        <p14:creationId xmlns:p14="http://schemas.microsoft.com/office/powerpoint/2010/main" val="4885461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927648" y="276490"/>
            <a:ext cx="6408712" cy="6376669"/>
          </a:xfrm>
          <a:prstGeom prst="rect">
            <a:avLst/>
          </a:prstGeom>
        </p:spPr>
      </p:pic>
    </p:spTree>
    <p:extLst>
      <p:ext uri="{BB962C8B-B14F-4D97-AF65-F5344CB8AC3E}">
        <p14:creationId xmlns:p14="http://schemas.microsoft.com/office/powerpoint/2010/main" val="16095130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695400" y="1700808"/>
            <a:ext cx="10585450" cy="2592065"/>
          </a:xfrm>
        </p:spPr>
        <p:txBody>
          <a:bodyPr>
            <a:noAutofit/>
          </a:bodyPr>
          <a:lstStyle/>
          <a:p>
            <a:pPr lvl="0" algn="just">
              <a:buFont typeface="Wingdings" panose="05000000000000000000" pitchFamily="2" charset="2"/>
              <a:buChar char="Ø"/>
            </a:pPr>
            <a:r>
              <a:rPr lang="es-AR" sz="2400" dirty="0">
                <a:solidFill>
                  <a:srgbClr val="C00000"/>
                </a:solidFill>
                <a:latin typeface="Arial" panose="020B0604020202020204" pitchFamily="34" charset="0"/>
                <a:cs typeface="Arial" panose="020B0604020202020204" pitchFamily="34" charset="0"/>
              </a:rPr>
              <a:t>El DDR3 que apareció en 2007 incrementa el buffer a 8 bits.</a:t>
            </a:r>
          </a:p>
          <a:p>
            <a:pPr lvl="0" algn="just">
              <a:buFont typeface="Wingdings" panose="05000000000000000000" pitchFamily="2" charset="2"/>
              <a:buChar char="Ø"/>
            </a:pPr>
            <a:endParaRPr lang="es-AR" sz="2400" dirty="0">
              <a:solidFill>
                <a:srgbClr val="C00000"/>
              </a:solidFill>
              <a:latin typeface="Arial" panose="020B0604020202020204" pitchFamily="34" charset="0"/>
              <a:cs typeface="Arial" panose="020B0604020202020204" pitchFamily="34" charset="0"/>
            </a:endParaRPr>
          </a:p>
          <a:p>
            <a:pPr lvl="0" algn="just">
              <a:buFont typeface="Wingdings" panose="05000000000000000000" pitchFamily="2" charset="2"/>
              <a:buChar char="Ø"/>
            </a:pPr>
            <a:r>
              <a:rPr lang="es-AR" sz="2400" dirty="0">
                <a:solidFill>
                  <a:srgbClr val="C00000"/>
                </a:solidFill>
                <a:latin typeface="Arial" panose="020B0604020202020204" pitchFamily="34" charset="0"/>
                <a:cs typeface="Arial" panose="020B0604020202020204" pitchFamily="34" charset="0"/>
              </a:rPr>
              <a:t>En teoría el módulo DDR transfiere datos a un </a:t>
            </a:r>
            <a:r>
              <a:rPr lang="es-AR" sz="2400" dirty="0" err="1">
                <a:solidFill>
                  <a:srgbClr val="C00000"/>
                </a:solidFill>
                <a:latin typeface="Arial" panose="020B0604020202020204" pitchFamily="34" charset="0"/>
                <a:cs typeface="Arial" panose="020B0604020202020204" pitchFamily="34" charset="0"/>
              </a:rPr>
              <a:t>clock</a:t>
            </a:r>
            <a:r>
              <a:rPr lang="es-AR" sz="2400" dirty="0">
                <a:solidFill>
                  <a:srgbClr val="C00000"/>
                </a:solidFill>
                <a:latin typeface="Arial" panose="020B0604020202020204" pitchFamily="34" charset="0"/>
                <a:cs typeface="Arial" panose="020B0604020202020204" pitchFamily="34" charset="0"/>
              </a:rPr>
              <a:t> </a:t>
            </a:r>
            <a:r>
              <a:rPr lang="es-AR" sz="2400" dirty="0" err="1">
                <a:solidFill>
                  <a:srgbClr val="C00000"/>
                </a:solidFill>
                <a:latin typeface="Arial" panose="020B0604020202020204" pitchFamily="34" charset="0"/>
                <a:cs typeface="Arial" panose="020B0604020202020204" pitchFamily="34" charset="0"/>
              </a:rPr>
              <a:t>rate</a:t>
            </a:r>
            <a:r>
              <a:rPr lang="es-AR" sz="2400" dirty="0">
                <a:solidFill>
                  <a:srgbClr val="C00000"/>
                </a:solidFill>
                <a:latin typeface="Arial" panose="020B0604020202020204" pitchFamily="34" charset="0"/>
                <a:cs typeface="Arial" panose="020B0604020202020204" pitchFamily="34" charset="0"/>
              </a:rPr>
              <a:t> en un rango de 200 a 600 </a:t>
            </a:r>
            <a:r>
              <a:rPr lang="es-AR" sz="2400" dirty="0" err="1">
                <a:solidFill>
                  <a:srgbClr val="C00000"/>
                </a:solidFill>
                <a:latin typeface="Arial" panose="020B0604020202020204" pitchFamily="34" charset="0"/>
                <a:cs typeface="Arial" panose="020B0604020202020204" pitchFamily="34" charset="0"/>
              </a:rPr>
              <a:t>Mhz</a:t>
            </a:r>
            <a:r>
              <a:rPr lang="es-AR" sz="2400" dirty="0">
                <a:solidFill>
                  <a:srgbClr val="C00000"/>
                </a:solidFill>
                <a:latin typeface="Arial" panose="020B0604020202020204" pitchFamily="34" charset="0"/>
                <a:cs typeface="Arial" panose="020B0604020202020204" pitchFamily="34" charset="0"/>
              </a:rPr>
              <a:t>.  El DDR2 transfiere en un rango de 400 a 1066 </a:t>
            </a:r>
            <a:r>
              <a:rPr lang="es-AR" sz="2400" dirty="0" err="1">
                <a:solidFill>
                  <a:srgbClr val="C00000"/>
                </a:solidFill>
                <a:latin typeface="Arial" panose="020B0604020202020204" pitchFamily="34" charset="0"/>
                <a:cs typeface="Arial" panose="020B0604020202020204" pitchFamily="34" charset="0"/>
              </a:rPr>
              <a:t>Mhz</a:t>
            </a:r>
            <a:r>
              <a:rPr lang="es-AR" sz="2400" dirty="0">
                <a:solidFill>
                  <a:srgbClr val="C00000"/>
                </a:solidFill>
                <a:latin typeface="Arial" panose="020B0604020202020204" pitchFamily="34" charset="0"/>
                <a:cs typeface="Arial" panose="020B0604020202020204" pitchFamily="34" charset="0"/>
              </a:rPr>
              <a:t>. El DDR3 en un rango de 800 a 1600 </a:t>
            </a:r>
            <a:r>
              <a:rPr lang="es-AR" sz="2400" dirty="0" err="1">
                <a:solidFill>
                  <a:srgbClr val="C00000"/>
                </a:solidFill>
                <a:latin typeface="Arial" panose="020B0604020202020204" pitchFamily="34" charset="0"/>
                <a:cs typeface="Arial" panose="020B0604020202020204" pitchFamily="34" charset="0"/>
              </a:rPr>
              <a:t>Mhz</a:t>
            </a:r>
            <a:r>
              <a:rPr lang="es-AR" sz="2400" dirty="0">
                <a:solidFill>
                  <a:srgbClr val="C00000"/>
                </a:solidFill>
                <a:latin typeface="Arial" panose="020B0604020202020204" pitchFamily="34" charset="0"/>
                <a:cs typeface="Arial" panose="020B0604020202020204" pitchFamily="34" charset="0"/>
              </a:rPr>
              <a:t>.</a:t>
            </a:r>
          </a:p>
          <a:p>
            <a:pPr marL="0" indent="0" algn="just">
              <a:buNone/>
            </a:pPr>
            <a:endParaRPr lang="es-AR" sz="2400" dirty="0">
              <a:solidFill>
                <a:prstClr val="black"/>
              </a:solidFill>
              <a:latin typeface="Arial" panose="020B0604020202020204" pitchFamily="34" charset="0"/>
              <a:cs typeface="Arial" panose="020B0604020202020204" pitchFamily="34" charset="0"/>
            </a:endParaRPr>
          </a:p>
          <a:p>
            <a:pPr marL="0" indent="0" algn="just">
              <a:buNone/>
            </a:pPr>
            <a:endParaRPr lang="es-AR" sz="2400" dirty="0">
              <a:solidFill>
                <a:prstClr val="black"/>
              </a:solidFill>
              <a:latin typeface="Arial" panose="020B0604020202020204" pitchFamily="34" charset="0"/>
              <a:cs typeface="Arial" panose="020B0604020202020204" pitchFamily="34" charset="0"/>
            </a:endParaRPr>
          </a:p>
          <a:p>
            <a:pPr marL="0" indent="0" algn="just">
              <a:buNone/>
            </a:pPr>
            <a:endParaRPr lang="es-AR" sz="2400" dirty="0">
              <a:solidFill>
                <a:prstClr val="black"/>
              </a:solidFill>
              <a:latin typeface="Arial" panose="020B0604020202020204" pitchFamily="34" charset="0"/>
              <a:cs typeface="Arial" panose="020B0604020202020204" pitchFamily="34" charset="0"/>
            </a:endParaRPr>
          </a:p>
          <a:p>
            <a:pPr marL="0" indent="0" algn="just">
              <a:buNone/>
            </a:pPr>
            <a:r>
              <a:rPr lang="es-AR" sz="2400" dirty="0">
                <a:solidFill>
                  <a:prstClr val="black"/>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4588655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476500" y="1052513"/>
            <a:ext cx="7239000" cy="4752975"/>
          </a:xfrm>
          <a:prstGeom prst="rect">
            <a:avLst/>
          </a:prstGeom>
        </p:spPr>
      </p:pic>
    </p:spTree>
    <p:extLst>
      <p:ext uri="{BB962C8B-B14F-4D97-AF65-F5344CB8AC3E}">
        <p14:creationId xmlns:p14="http://schemas.microsoft.com/office/powerpoint/2010/main" val="30728966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2711624" y="237047"/>
            <a:ext cx="6768752" cy="6383906"/>
          </a:xfrm>
          <a:prstGeom prst="rect">
            <a:avLst/>
          </a:prstGeom>
        </p:spPr>
      </p:pic>
    </p:spTree>
    <p:extLst>
      <p:ext uri="{BB962C8B-B14F-4D97-AF65-F5344CB8AC3E}">
        <p14:creationId xmlns:p14="http://schemas.microsoft.com/office/powerpoint/2010/main" val="35470867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1317625" y="1844675"/>
            <a:ext cx="10874375" cy="2879725"/>
          </a:xfrm>
        </p:spPr>
        <p:txBody>
          <a:bodyPr>
            <a:normAutofit/>
          </a:bodyPr>
          <a:lstStyle/>
          <a:p>
            <a:pPr marL="0" indent="0" algn="just">
              <a:spcBef>
                <a:spcPts val="0"/>
              </a:spcBef>
              <a:spcAft>
                <a:spcPts val="500"/>
              </a:spcAft>
              <a:buNone/>
            </a:pPr>
            <a:r>
              <a:rPr lang="es-ES" sz="2000" dirty="0">
                <a:latin typeface="Arial" panose="020B0604020202020204" pitchFamily="34" charset="0"/>
                <a:cs typeface="Arial" panose="020B0604020202020204" pitchFamily="34" charset="0"/>
              </a:rPr>
              <a:t>Si el módulo de memoria RAM se encuentra en una placa madre:</a:t>
            </a:r>
          </a:p>
          <a:p>
            <a:pPr algn="just">
              <a:spcBef>
                <a:spcPts val="0"/>
              </a:spcBef>
              <a:spcAft>
                <a:spcPts val="500"/>
              </a:spcAft>
            </a:pPr>
            <a:r>
              <a:rPr lang="es-ES" sz="2000" dirty="0">
                <a:latin typeface="Arial" panose="020B0604020202020204" pitchFamily="34" charset="0"/>
                <a:cs typeface="Arial" panose="020B0604020202020204" pitchFamily="34" charset="0"/>
              </a:rPr>
              <a:t>con un bus que funciona a 400 </a:t>
            </a:r>
            <a:r>
              <a:rPr lang="es-ES" sz="2000" dirty="0" err="1">
                <a:latin typeface="Arial" panose="020B0604020202020204" pitchFamily="34" charset="0"/>
                <a:cs typeface="Arial" panose="020B0604020202020204" pitchFamily="34" charset="0"/>
              </a:rPr>
              <a:t>Mhz</a:t>
            </a:r>
            <a:r>
              <a:rPr lang="es-ES" sz="2000" dirty="0">
                <a:latin typeface="Arial" panose="020B0604020202020204" pitchFamily="34" charset="0"/>
                <a:cs typeface="Arial" panose="020B0604020202020204" pitchFamily="34" charset="0"/>
              </a:rPr>
              <a:t> (400 millones de ciclos por segundo) y </a:t>
            </a:r>
          </a:p>
          <a:p>
            <a:pPr algn="just">
              <a:spcBef>
                <a:spcPts val="0"/>
              </a:spcBef>
              <a:spcAft>
                <a:spcPts val="500"/>
              </a:spcAft>
            </a:pPr>
            <a:r>
              <a:rPr lang="es-ES" sz="2000" dirty="0">
                <a:latin typeface="Arial" panose="020B0604020202020204" pitchFamily="34" charset="0"/>
                <a:cs typeface="Arial" panose="020B0604020202020204" pitchFamily="34" charset="0"/>
              </a:rPr>
              <a:t>en cada ciclo del reloj se realiza una transferencia de datos; y </a:t>
            </a:r>
          </a:p>
          <a:p>
            <a:pPr algn="just">
              <a:spcBef>
                <a:spcPts val="0"/>
              </a:spcBef>
              <a:spcAft>
                <a:spcPts val="500"/>
              </a:spcAft>
            </a:pPr>
            <a:r>
              <a:rPr lang="es-ES" sz="2000" dirty="0">
                <a:latin typeface="Arial" panose="020B0604020202020204" pitchFamily="34" charset="0"/>
                <a:cs typeface="Arial" panose="020B0604020202020204" pitchFamily="34" charset="0"/>
              </a:rPr>
              <a:t>el bus es de 64 bits, o sea que se pueden transferir 64 bits simultáneamente por las pistas del bus en cada ciclo; </a:t>
            </a:r>
          </a:p>
          <a:p>
            <a:pPr marL="0" indent="0" algn="just">
              <a:spcBef>
                <a:spcPts val="0"/>
              </a:spcBef>
              <a:spcAft>
                <a:spcPts val="500"/>
              </a:spcAft>
              <a:buNone/>
            </a:pPr>
            <a:r>
              <a:rPr lang="es-ES" sz="2000" dirty="0">
                <a:latin typeface="Arial" panose="020B0604020202020204" pitchFamily="34" charset="0"/>
                <a:cs typeface="Arial" panose="020B0604020202020204" pitchFamily="34" charset="0"/>
              </a:rPr>
              <a:t>si multiplicamos 400.000.000 x 64 = 25.600.000.000 bits por segundo, y como cada byte está compuesto por 8 bits, si dividimos 25.600.000.000/8=3.200.000.000; esto significa que se pueden transferir teóricamente 3200 Megabytes por segundo. Obviamente estos números pueden variar por distintos motivos.</a:t>
            </a:r>
          </a:p>
          <a:p>
            <a:pPr marL="0" indent="0">
              <a:buNone/>
            </a:pPr>
            <a:endParaRPr lang="es-E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594646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1317625" y="765175"/>
            <a:ext cx="10874375" cy="5327650"/>
          </a:xfrm>
        </p:spPr>
        <p:txBody>
          <a:bodyPr>
            <a:normAutofit/>
          </a:bodyPr>
          <a:lstStyle/>
          <a:p>
            <a:pPr marL="0" indent="0" algn="just">
              <a:spcBef>
                <a:spcPts val="0"/>
              </a:spcBef>
              <a:spcAft>
                <a:spcPts val="500"/>
              </a:spcAft>
              <a:buNone/>
            </a:pPr>
            <a:r>
              <a:rPr lang="es-ES" sz="2000" dirty="0">
                <a:latin typeface="Arial" panose="020B0604020202020204" pitchFamily="34" charset="0"/>
                <a:cs typeface="Arial" panose="020B0604020202020204" pitchFamily="34" charset="0"/>
              </a:rPr>
              <a:t>El principal motivo técnico que hace que estos números ideales de velocidad de transferencia de datos no se den es la latencia. </a:t>
            </a:r>
          </a:p>
          <a:p>
            <a:pPr marL="0" indent="0" algn="just">
              <a:spcBef>
                <a:spcPts val="0"/>
              </a:spcBef>
              <a:spcAft>
                <a:spcPts val="500"/>
              </a:spcAft>
              <a:buNone/>
            </a:pPr>
            <a:r>
              <a:rPr lang="es-ES" sz="2000" dirty="0">
                <a:latin typeface="Arial" panose="020B0604020202020204" pitchFamily="34" charset="0"/>
                <a:cs typeface="Arial" panose="020B0604020202020204" pitchFamily="34" charset="0"/>
              </a:rPr>
              <a:t>Cuando se transporta la información de la memoria RAM a su microprocesador, también hay que tener en cuenta el tiempo en que tarda en leer dicha información de la memoria. </a:t>
            </a:r>
          </a:p>
          <a:p>
            <a:pPr marL="0" indent="0" algn="just">
              <a:spcBef>
                <a:spcPts val="0"/>
              </a:spcBef>
              <a:spcAft>
                <a:spcPts val="500"/>
              </a:spcAft>
              <a:buNone/>
            </a:pPr>
            <a:r>
              <a:rPr lang="es-ES" sz="2000" dirty="0">
                <a:latin typeface="Arial" panose="020B0604020202020204" pitchFamily="34" charset="0"/>
                <a:cs typeface="Arial" panose="020B0604020202020204" pitchFamily="34" charset="0"/>
              </a:rPr>
              <a:t>Por ejemplo cuando se quiere transmitir una serie de datos primero hay que ir a buscarlos y si la lectura de dicha información puede durar 4 ciclos del reloj del bus, ese tiempo deberá ser sumado a los valores de tiempo de transferencia; en otras palabras si el reloj realiza 400.000.000 ciclos por segundo y en cada ciclo transporta 64 bits, esto significa que requiere 0,0000000025 segundos (2,5 nanosegundos; o sea 2,5 mil millonésimas de segundo) para transportar cada grupo de 64 bits, ya que cada ciclo del reloj del bus tiene una duración de 2,5 nanosegundos. Pero supongamos que para llegar a leer los bits que luego serán transferidos, como se mencionó antes, se necesita un tiempo de 4 ciclos del reloj del bus; por lo que tardará 2,5 x 4 = 10 nanosegundos adicionales en leer los datos; más 2,5 para transferirlos, entonces el tiempo total será de 12,5 nanosegundos; o sea 10 nanosegundos más que si la tarea consistiera únicamente en transferir los datos de la memoria a su microprocesador.</a:t>
            </a:r>
          </a:p>
        </p:txBody>
      </p:sp>
    </p:spTree>
    <p:extLst>
      <p:ext uri="{BB962C8B-B14F-4D97-AF65-F5344CB8AC3E}">
        <p14:creationId xmlns:p14="http://schemas.microsoft.com/office/powerpoint/2010/main" val="2200228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1535113" y="836613"/>
            <a:ext cx="10656887" cy="5545137"/>
          </a:xfrm>
        </p:spPr>
        <p:txBody>
          <a:bodyPr>
            <a:normAutofit fontScale="25000" lnSpcReduction="20000"/>
          </a:bodyPr>
          <a:lstStyle/>
          <a:p>
            <a:pPr marL="0" indent="0" algn="just">
              <a:lnSpc>
                <a:spcPct val="107000"/>
              </a:lnSpc>
              <a:spcAft>
                <a:spcPts val="800"/>
              </a:spcAft>
              <a:buNone/>
            </a:pPr>
            <a:r>
              <a:rPr lang="es-ES" sz="8000" b="1" dirty="0">
                <a:latin typeface="Arial" panose="020B0604020202020204" pitchFamily="34" charset="0"/>
                <a:ea typeface="Arial" panose="020B0604020202020204" pitchFamily="34" charset="0"/>
                <a:cs typeface="Times New Roman" panose="02020603050405020304" pitchFamily="18" charset="0"/>
              </a:rPr>
              <a:t>MEMORIA RAM (Random Access </a:t>
            </a:r>
            <a:r>
              <a:rPr lang="es-ES" sz="8000" b="1" dirty="0" err="1">
                <a:latin typeface="Arial" panose="020B0604020202020204" pitchFamily="34" charset="0"/>
                <a:ea typeface="Arial" panose="020B0604020202020204" pitchFamily="34" charset="0"/>
                <a:cs typeface="Times New Roman" panose="02020603050405020304" pitchFamily="18" charset="0"/>
              </a:rPr>
              <a:t>Memory</a:t>
            </a:r>
            <a:r>
              <a:rPr lang="es-ES" sz="8000" b="1" dirty="0">
                <a:latin typeface="Arial" panose="020B0604020202020204" pitchFamily="34" charset="0"/>
                <a:ea typeface="Arial" panose="020B0604020202020204" pitchFamily="34" charset="0"/>
                <a:cs typeface="Times New Roman" panose="02020603050405020304" pitchFamily="18" charset="0"/>
              </a:rPr>
              <a:t> – Memoria de Acceso Aleatorio)</a:t>
            </a:r>
          </a:p>
          <a:p>
            <a:pPr marL="0" indent="0" algn="just">
              <a:lnSpc>
                <a:spcPct val="107000"/>
              </a:lnSpc>
              <a:spcAft>
                <a:spcPts val="800"/>
              </a:spcAft>
              <a:buNone/>
            </a:pPr>
            <a:endParaRPr lang="es-ES" sz="6400" dirty="0">
              <a:latin typeface="Arial" panose="020B0604020202020204" pitchFamily="34" charset="0"/>
              <a:ea typeface="Arial" panose="020B0604020202020204" pitchFamily="34" charset="0"/>
              <a:cs typeface="Times New Roman" panose="02020603050405020304" pitchFamily="18" charset="0"/>
            </a:endParaRPr>
          </a:p>
          <a:p>
            <a:pPr marL="0" indent="0" algn="just">
              <a:lnSpc>
                <a:spcPct val="107000"/>
              </a:lnSpc>
              <a:spcAft>
                <a:spcPts val="800"/>
              </a:spcAft>
              <a:buNone/>
            </a:pPr>
            <a:r>
              <a:rPr lang="es-AR" sz="8000" b="1" dirty="0">
                <a:latin typeface="Arial" panose="020B0604020202020204" pitchFamily="34" charset="0"/>
                <a:ea typeface="Times New Roman"/>
                <a:cs typeface="Arial" panose="020B0604020202020204" pitchFamily="34" charset="0"/>
              </a:rPr>
              <a:t>Random Access : </a:t>
            </a:r>
          </a:p>
          <a:p>
            <a:pPr algn="just">
              <a:lnSpc>
                <a:spcPct val="107000"/>
              </a:lnSpc>
              <a:spcAft>
                <a:spcPts val="800"/>
              </a:spcAft>
            </a:pPr>
            <a:r>
              <a:rPr lang="es-AR" sz="8000" dirty="0">
                <a:latin typeface="Arial" panose="020B0604020202020204" pitchFamily="34" charset="0"/>
                <a:ea typeface="Times New Roman"/>
                <a:cs typeface="Arial" panose="020B0604020202020204" pitchFamily="34" charset="0"/>
              </a:rPr>
              <a:t>Cada ubicación en memoria, tiene un único mecanismo o lógica de direccionamiento (como si estuviera “cableada”, con decodificadores, etc.).  Es decir que </a:t>
            </a:r>
            <a:r>
              <a:rPr lang="es-ES" sz="8000" dirty="0">
                <a:latin typeface="Arial" panose="020B0604020202020204" pitchFamily="34" charset="0"/>
                <a:ea typeface="Times New Roman"/>
                <a:cs typeface="Times New Roman" panose="02020603050405020304" pitchFamily="18" charset="0"/>
              </a:rPr>
              <a:t>l</a:t>
            </a:r>
            <a:r>
              <a:rPr lang="es-ES" sz="8000" dirty="0">
                <a:latin typeface="Arial" panose="020B0604020202020204" pitchFamily="34" charset="0"/>
                <a:ea typeface="Arial" panose="020B0604020202020204" pitchFamily="34" charset="0"/>
                <a:cs typeface="Times New Roman" panose="02020603050405020304" pitchFamily="18" charset="0"/>
              </a:rPr>
              <a:t>as palabras individuales de memoria son accedidas directamente mediante una lógica de direccionamiento. </a:t>
            </a:r>
          </a:p>
          <a:p>
            <a:pPr algn="just">
              <a:lnSpc>
                <a:spcPct val="107000"/>
              </a:lnSpc>
              <a:spcAft>
                <a:spcPts val="800"/>
              </a:spcAft>
            </a:pPr>
            <a:r>
              <a:rPr lang="es-AR" sz="8000" dirty="0">
                <a:latin typeface="Arial" panose="020B0604020202020204" pitchFamily="34" charset="0"/>
                <a:ea typeface="Times New Roman"/>
                <a:cs typeface="Arial" panose="020B0604020202020204" pitchFamily="34" charset="0"/>
              </a:rPr>
              <a:t>El tiempo de acceso es independiente de la secuencia de accesos anteriores y es constante. </a:t>
            </a:r>
          </a:p>
          <a:p>
            <a:pPr algn="just">
              <a:lnSpc>
                <a:spcPct val="107000"/>
              </a:lnSpc>
              <a:spcAft>
                <a:spcPts val="800"/>
              </a:spcAft>
            </a:pPr>
            <a:r>
              <a:rPr lang="es-AR" sz="8000" dirty="0">
                <a:latin typeface="Arial" panose="020B0604020202020204" pitchFamily="34" charset="0"/>
                <a:ea typeface="Times New Roman"/>
                <a:cs typeface="Arial" panose="020B0604020202020204" pitchFamily="34" charset="0"/>
              </a:rPr>
              <a:t>Cada ubicación puede seleccionarse ´al azar”  y directamente direccionada y accedida</a:t>
            </a:r>
          </a:p>
          <a:p>
            <a:pPr algn="just">
              <a:lnSpc>
                <a:spcPct val="107000"/>
              </a:lnSpc>
              <a:spcAft>
                <a:spcPts val="800"/>
              </a:spcAft>
            </a:pPr>
            <a:r>
              <a:rPr lang="en-US" sz="8000" dirty="0" err="1">
                <a:latin typeface="Arial" panose="020B0604020202020204" pitchFamily="34" charset="0"/>
                <a:ea typeface="Times New Roman"/>
                <a:cs typeface="Arial" panose="020B0604020202020204" pitchFamily="34" charset="0"/>
              </a:rPr>
              <a:t>Esta</a:t>
            </a:r>
            <a:r>
              <a:rPr lang="en-US" sz="8000" dirty="0">
                <a:latin typeface="Arial" panose="020B0604020202020204" pitchFamily="34" charset="0"/>
                <a:ea typeface="Times New Roman"/>
                <a:cs typeface="Arial" panose="020B0604020202020204" pitchFamily="34" charset="0"/>
              </a:rPr>
              <a:t> </a:t>
            </a:r>
            <a:r>
              <a:rPr lang="en-US" sz="8000" dirty="0" err="1">
                <a:latin typeface="Arial" panose="020B0604020202020204" pitchFamily="34" charset="0"/>
                <a:ea typeface="Times New Roman"/>
                <a:cs typeface="Arial" panose="020B0604020202020204" pitchFamily="34" charset="0"/>
              </a:rPr>
              <a:t>memoria</a:t>
            </a:r>
            <a:r>
              <a:rPr lang="en-US" sz="8000" dirty="0">
                <a:latin typeface="Arial" panose="020B0604020202020204" pitchFamily="34" charset="0"/>
                <a:ea typeface="Times New Roman"/>
                <a:cs typeface="Arial" panose="020B0604020202020204" pitchFamily="34" charset="0"/>
              </a:rPr>
              <a:t> se </a:t>
            </a:r>
            <a:r>
              <a:rPr lang="en-US" sz="8000" dirty="0" err="1">
                <a:latin typeface="Arial" panose="020B0604020202020204" pitchFamily="34" charset="0"/>
                <a:ea typeface="Times New Roman"/>
                <a:cs typeface="Arial" panose="020B0604020202020204" pitchFamily="34" charset="0"/>
              </a:rPr>
              <a:t>usa</a:t>
            </a:r>
            <a:r>
              <a:rPr lang="en-US" sz="8000" dirty="0">
                <a:latin typeface="Arial" panose="020B0604020202020204" pitchFamily="34" charset="0"/>
                <a:ea typeface="Times New Roman"/>
                <a:cs typeface="Arial" panose="020B0604020202020204" pitchFamily="34" charset="0"/>
              </a:rPr>
              <a:t> </a:t>
            </a:r>
            <a:r>
              <a:rPr lang="en-US" sz="8000" dirty="0" err="1">
                <a:latin typeface="Arial" panose="020B0604020202020204" pitchFamily="34" charset="0"/>
                <a:ea typeface="Times New Roman"/>
                <a:cs typeface="Arial" panose="020B0604020202020204" pitchFamily="34" charset="0"/>
              </a:rPr>
              <a:t>principalmente</a:t>
            </a:r>
            <a:r>
              <a:rPr lang="en-US" sz="8000" dirty="0">
                <a:latin typeface="Arial" panose="020B0604020202020204" pitchFamily="34" charset="0"/>
                <a:ea typeface="Times New Roman"/>
                <a:cs typeface="Arial" panose="020B0604020202020204" pitchFamily="34" charset="0"/>
              </a:rPr>
              <a:t> </a:t>
            </a:r>
            <a:r>
              <a:rPr lang="en-US" sz="8000" dirty="0" err="1">
                <a:latin typeface="Arial" panose="020B0604020202020204" pitchFamily="34" charset="0"/>
                <a:ea typeface="Times New Roman"/>
                <a:cs typeface="Arial" panose="020B0604020202020204" pitchFamily="34" charset="0"/>
              </a:rPr>
              <a:t>como</a:t>
            </a:r>
            <a:r>
              <a:rPr lang="en-US" sz="8000" dirty="0">
                <a:latin typeface="Arial" panose="020B0604020202020204" pitchFamily="34" charset="0"/>
                <a:ea typeface="Times New Roman"/>
                <a:cs typeface="Arial" panose="020B0604020202020204" pitchFamily="34" charset="0"/>
              </a:rPr>
              <a:t> la </a:t>
            </a:r>
            <a:r>
              <a:rPr lang="en-US" sz="8000" dirty="0" err="1">
                <a:latin typeface="Arial" panose="020B0604020202020204" pitchFamily="34" charset="0"/>
                <a:ea typeface="Times New Roman"/>
                <a:cs typeface="Arial" panose="020B0604020202020204" pitchFamily="34" charset="0"/>
              </a:rPr>
              <a:t>memoria</a:t>
            </a:r>
            <a:r>
              <a:rPr lang="en-US" sz="8000" dirty="0">
                <a:latin typeface="Arial" panose="020B0604020202020204" pitchFamily="34" charset="0"/>
                <a:ea typeface="Times New Roman"/>
                <a:cs typeface="Arial" panose="020B0604020202020204" pitchFamily="34" charset="0"/>
              </a:rPr>
              <a:t> </a:t>
            </a:r>
            <a:r>
              <a:rPr lang="en-US" sz="8000" dirty="0" err="1">
                <a:latin typeface="Arial" panose="020B0604020202020204" pitchFamily="34" charset="0"/>
                <a:ea typeface="Times New Roman"/>
                <a:cs typeface="Arial" panose="020B0604020202020204" pitchFamily="34" charset="0"/>
              </a:rPr>
              <a:t>interna</a:t>
            </a:r>
            <a:r>
              <a:rPr lang="en-US" sz="8000" dirty="0">
                <a:latin typeface="Arial" panose="020B0604020202020204" pitchFamily="34" charset="0"/>
                <a:ea typeface="Times New Roman"/>
                <a:cs typeface="Arial" panose="020B0604020202020204" pitchFamily="34" charset="0"/>
              </a:rPr>
              <a:t> o </a:t>
            </a:r>
            <a:r>
              <a:rPr lang="en-US" sz="8000" dirty="0" err="1">
                <a:latin typeface="Arial" panose="020B0604020202020204" pitchFamily="34" charset="0"/>
                <a:ea typeface="Times New Roman"/>
                <a:cs typeface="Arial" panose="020B0604020202020204" pitchFamily="34" charset="0"/>
              </a:rPr>
              <a:t>memoria</a:t>
            </a:r>
            <a:r>
              <a:rPr lang="en-US" sz="8000" dirty="0">
                <a:latin typeface="Arial" panose="020B0604020202020204" pitchFamily="34" charset="0"/>
                <a:ea typeface="Times New Roman"/>
                <a:cs typeface="Arial" panose="020B0604020202020204" pitchFamily="34" charset="0"/>
              </a:rPr>
              <a:t> principal de la </a:t>
            </a:r>
            <a:r>
              <a:rPr lang="en-US" sz="8000" dirty="0" err="1">
                <a:latin typeface="Arial" panose="020B0604020202020204" pitchFamily="34" charset="0"/>
                <a:ea typeface="Times New Roman"/>
                <a:cs typeface="Arial" panose="020B0604020202020204" pitchFamily="34" charset="0"/>
              </a:rPr>
              <a:t>arquitectura</a:t>
            </a:r>
            <a:r>
              <a:rPr lang="en-US" sz="8000" dirty="0">
                <a:latin typeface="Arial" panose="020B0604020202020204" pitchFamily="34" charset="0"/>
                <a:ea typeface="Times New Roman"/>
                <a:cs typeface="Arial" panose="020B0604020202020204" pitchFamily="34" charset="0"/>
              </a:rPr>
              <a:t>, </a:t>
            </a:r>
            <a:r>
              <a:rPr lang="en-US" sz="8000" dirty="0" err="1">
                <a:latin typeface="Arial" panose="020B0604020202020204" pitchFamily="34" charset="0"/>
                <a:ea typeface="Times New Roman"/>
                <a:cs typeface="Arial" panose="020B0604020202020204" pitchFamily="34" charset="0"/>
              </a:rPr>
              <a:t>como</a:t>
            </a:r>
            <a:r>
              <a:rPr lang="en-US" sz="8000" dirty="0">
                <a:latin typeface="Arial" panose="020B0604020202020204" pitchFamily="34" charset="0"/>
                <a:ea typeface="Times New Roman"/>
                <a:cs typeface="Arial" panose="020B0604020202020204" pitchFamily="34" charset="0"/>
              </a:rPr>
              <a:t> </a:t>
            </a:r>
            <a:r>
              <a:rPr lang="en-US" sz="8000" dirty="0" err="1">
                <a:latin typeface="Arial" panose="020B0604020202020204" pitchFamily="34" charset="0"/>
                <a:ea typeface="Times New Roman"/>
                <a:cs typeface="Arial" panose="020B0604020202020204" pitchFamily="34" charset="0"/>
              </a:rPr>
              <a:t>asi</a:t>
            </a:r>
            <a:r>
              <a:rPr lang="en-US" sz="8000" dirty="0">
                <a:latin typeface="Arial" panose="020B0604020202020204" pitchFamily="34" charset="0"/>
                <a:ea typeface="Times New Roman"/>
                <a:cs typeface="Arial" panose="020B0604020202020204" pitchFamily="34" charset="0"/>
              </a:rPr>
              <a:t> </a:t>
            </a:r>
            <a:r>
              <a:rPr lang="en-US" sz="8000" dirty="0" err="1">
                <a:latin typeface="Arial" panose="020B0604020202020204" pitchFamily="34" charset="0"/>
                <a:ea typeface="Times New Roman"/>
                <a:cs typeface="Arial" panose="020B0604020202020204" pitchFamily="34" charset="0"/>
              </a:rPr>
              <a:t>tambien</a:t>
            </a:r>
            <a:r>
              <a:rPr lang="en-US" sz="8000" dirty="0">
                <a:latin typeface="Arial" panose="020B0604020202020204" pitchFamily="34" charset="0"/>
                <a:ea typeface="Times New Roman"/>
                <a:cs typeface="Arial" panose="020B0604020202020204" pitchFamily="34" charset="0"/>
              </a:rPr>
              <a:t> </a:t>
            </a:r>
            <a:r>
              <a:rPr lang="en-US" sz="8000" dirty="0" err="1">
                <a:latin typeface="Arial" panose="020B0604020202020204" pitchFamily="34" charset="0"/>
                <a:ea typeface="Times New Roman"/>
                <a:cs typeface="Arial" panose="020B0604020202020204" pitchFamily="34" charset="0"/>
              </a:rPr>
              <a:t>memoria</a:t>
            </a:r>
            <a:r>
              <a:rPr lang="en-US" sz="8000" dirty="0">
                <a:latin typeface="Arial" panose="020B0604020202020204" pitchFamily="34" charset="0"/>
                <a:ea typeface="Times New Roman"/>
                <a:cs typeface="Arial" panose="020B0604020202020204" pitchFamily="34" charset="0"/>
              </a:rPr>
              <a:t> cache </a:t>
            </a:r>
            <a:endParaRPr lang="es-AR" sz="8000" dirty="0">
              <a:latin typeface="Arial" panose="020B0604020202020204" pitchFamily="34" charset="0"/>
              <a:ea typeface="Times New Roman"/>
              <a:cs typeface="Arial" panose="020B0604020202020204" pitchFamily="34" charset="0"/>
            </a:endParaRPr>
          </a:p>
          <a:p>
            <a:pPr algn="just">
              <a:lnSpc>
                <a:spcPct val="107000"/>
              </a:lnSpc>
              <a:spcAft>
                <a:spcPts val="800"/>
              </a:spcAft>
            </a:pPr>
            <a:r>
              <a:rPr lang="es-ES" sz="8000" dirty="0">
                <a:solidFill>
                  <a:prstClr val="black"/>
                </a:solidFill>
                <a:latin typeface="Arial" panose="020B0604020202020204" pitchFamily="34" charset="0"/>
                <a:ea typeface="Arial" panose="020B0604020202020204" pitchFamily="34" charset="0"/>
                <a:cs typeface="Times New Roman" panose="02020603050405020304" pitchFamily="18" charset="0"/>
              </a:rPr>
              <a:t>Actualmente se usan “semiconductor chips” para implementar la memoria interna. (Anteriormente se usaban matrices de “núcleos o anillos ferromagnéticos”)</a:t>
            </a:r>
            <a:endParaRPr lang="es-AR" dirty="0"/>
          </a:p>
        </p:txBody>
      </p:sp>
    </p:spTree>
    <p:extLst>
      <p:ext uri="{BB962C8B-B14F-4D97-AF65-F5344CB8AC3E}">
        <p14:creationId xmlns:p14="http://schemas.microsoft.com/office/powerpoint/2010/main" val="1949322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4294967295"/>
          </p:nvPr>
        </p:nvSpPr>
        <p:spPr>
          <a:xfrm>
            <a:off x="983432" y="548680"/>
            <a:ext cx="10225135" cy="647700"/>
          </a:xfrm>
        </p:spPr>
        <p:txBody>
          <a:bodyPr>
            <a:normAutofit fontScale="25000" lnSpcReduction="20000"/>
          </a:bodyPr>
          <a:lstStyle/>
          <a:p>
            <a:pPr marL="0" indent="0" algn="just">
              <a:lnSpc>
                <a:spcPct val="107000"/>
              </a:lnSpc>
              <a:spcAft>
                <a:spcPts val="800"/>
              </a:spcAft>
              <a:buNone/>
            </a:pPr>
            <a:r>
              <a:rPr lang="es-ES" sz="8000" dirty="0">
                <a:solidFill>
                  <a:prstClr val="black"/>
                </a:solidFill>
                <a:latin typeface="Arial" panose="020B0604020202020204" pitchFamily="34" charset="0"/>
                <a:ea typeface="Arial" panose="020B0604020202020204" pitchFamily="34" charset="0"/>
                <a:cs typeface="Times New Roman" panose="02020603050405020304" pitchFamily="18" charset="0"/>
              </a:rPr>
              <a:t>El cuadro muestra  Memorias de semiconductores de Accesos Aleatorio (</a:t>
            </a:r>
            <a:r>
              <a:rPr lang="es-ES" sz="8000" dirty="0">
                <a:solidFill>
                  <a:srgbClr val="C00000"/>
                </a:solidFill>
                <a:latin typeface="Arial" panose="020B0604020202020204" pitchFamily="34" charset="0"/>
                <a:ea typeface="Arial" panose="020B0604020202020204" pitchFamily="34" charset="0"/>
                <a:cs typeface="Times New Roman" panose="02020603050405020304" pitchFamily="18" charset="0"/>
              </a:rPr>
              <a:t>Random Access </a:t>
            </a:r>
            <a:r>
              <a:rPr lang="es-ES" sz="8000" dirty="0" err="1">
                <a:solidFill>
                  <a:srgbClr val="C00000"/>
                </a:solidFill>
                <a:latin typeface="Arial" panose="020B0604020202020204" pitchFamily="34" charset="0"/>
                <a:ea typeface="Arial" panose="020B0604020202020204" pitchFamily="34" charset="0"/>
                <a:cs typeface="Times New Roman" panose="02020603050405020304" pitchFamily="18" charset="0"/>
              </a:rPr>
              <a:t>Memory</a:t>
            </a:r>
            <a:r>
              <a:rPr lang="es-ES" sz="8000" dirty="0">
                <a:solidFill>
                  <a:srgbClr val="C00000"/>
                </a:solidFill>
                <a:latin typeface="Arial" panose="020B0604020202020204" pitchFamily="34" charset="0"/>
                <a:ea typeface="Arial" panose="020B0604020202020204" pitchFamily="34" charset="0"/>
                <a:cs typeface="Times New Roman" panose="02020603050405020304" pitchFamily="18" charset="0"/>
              </a:rPr>
              <a:t>  - RAM) </a:t>
            </a:r>
            <a:endParaRPr lang="es-ES" sz="8000" dirty="0">
              <a:latin typeface="Arial" panose="020B0604020202020204" pitchFamily="34" charset="0"/>
              <a:ea typeface="Arial" panose="020B0604020202020204" pitchFamily="34" charset="0"/>
              <a:cs typeface="Times New Roman" panose="02020603050405020304" pitchFamily="18" charset="0"/>
            </a:endParaRPr>
          </a:p>
          <a:p>
            <a:pPr marL="0" indent="0" algn="just">
              <a:lnSpc>
                <a:spcPct val="107000"/>
              </a:lnSpc>
              <a:spcAft>
                <a:spcPts val="800"/>
              </a:spcAft>
              <a:buNone/>
            </a:pPr>
            <a:endParaRPr lang="es-ES" sz="3800" dirty="0">
              <a:latin typeface="Arial" panose="020B0604020202020204" pitchFamily="34" charset="0"/>
              <a:ea typeface="Arial" panose="020B0604020202020204" pitchFamily="34" charset="0"/>
              <a:cs typeface="Times New Roman" panose="02020603050405020304" pitchFamily="18" charset="0"/>
            </a:endParaRPr>
          </a:p>
          <a:p>
            <a:pPr marL="0" indent="0" algn="just">
              <a:lnSpc>
                <a:spcPct val="107000"/>
              </a:lnSpc>
              <a:spcAft>
                <a:spcPts val="800"/>
              </a:spcAft>
              <a:buNone/>
            </a:pPr>
            <a:endParaRPr lang="es-ES" sz="3800" dirty="0">
              <a:latin typeface="Arial" panose="020B0604020202020204" pitchFamily="34" charset="0"/>
              <a:ea typeface="Arial" panose="020B0604020202020204" pitchFamily="34" charset="0"/>
              <a:cs typeface="Times New Roman" panose="02020603050405020304" pitchFamily="18" charset="0"/>
            </a:endParaRPr>
          </a:p>
          <a:p>
            <a:pPr marL="0" indent="0" algn="just">
              <a:lnSpc>
                <a:spcPct val="107000"/>
              </a:lnSpc>
              <a:spcAft>
                <a:spcPts val="800"/>
              </a:spcAft>
              <a:buNone/>
            </a:pPr>
            <a:endParaRPr lang="es-ES" sz="3800" dirty="0">
              <a:latin typeface="Arial" panose="020B0604020202020204" pitchFamily="34" charset="0"/>
              <a:ea typeface="Arial" panose="020B0604020202020204" pitchFamily="34" charset="0"/>
              <a:cs typeface="Times New Roman" panose="02020603050405020304" pitchFamily="18" charset="0"/>
            </a:endParaRPr>
          </a:p>
          <a:p>
            <a:pPr marL="0" indent="0">
              <a:buNone/>
            </a:pPr>
            <a:endParaRPr lang="es-AR" dirty="0"/>
          </a:p>
        </p:txBody>
      </p:sp>
      <p:pic>
        <p:nvPicPr>
          <p:cNvPr id="2" name="Imagen 1"/>
          <p:cNvPicPr>
            <a:picLocks noChangeAspect="1"/>
          </p:cNvPicPr>
          <p:nvPr/>
        </p:nvPicPr>
        <p:blipFill>
          <a:blip r:embed="rId2"/>
          <a:stretch>
            <a:fillRect/>
          </a:stretch>
        </p:blipFill>
        <p:spPr>
          <a:xfrm>
            <a:off x="2495601" y="1628801"/>
            <a:ext cx="7992887" cy="4763574"/>
          </a:xfrm>
          <a:prstGeom prst="rect">
            <a:avLst/>
          </a:prstGeom>
        </p:spPr>
      </p:pic>
    </p:spTree>
    <p:extLst>
      <p:ext uri="{BB962C8B-B14F-4D97-AF65-F5344CB8AC3E}">
        <p14:creationId xmlns:p14="http://schemas.microsoft.com/office/powerpoint/2010/main" val="155925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839416" y="1124744"/>
            <a:ext cx="10441160" cy="3785652"/>
          </a:xfrm>
          <a:prstGeom prst="rect">
            <a:avLst/>
          </a:prstGeom>
        </p:spPr>
        <p:txBody>
          <a:bodyPr wrap="square">
            <a:spAutoFit/>
          </a:bodyPr>
          <a:lstStyle/>
          <a:p>
            <a:pPr algn="just"/>
            <a:r>
              <a:rPr lang="es-ES" sz="2400" b="1" dirty="0">
                <a:latin typeface="Arial" panose="020B0604020202020204" pitchFamily="34" charset="0"/>
                <a:cs typeface="Arial" panose="020B0604020202020204" pitchFamily="34" charset="0"/>
              </a:rPr>
              <a:t>Memoria de Semiconductor</a:t>
            </a:r>
          </a:p>
          <a:p>
            <a:pPr algn="just"/>
            <a:endParaRPr lang="es-ES" sz="2400" dirty="0">
              <a:latin typeface="Arial" panose="020B0604020202020204" pitchFamily="34" charset="0"/>
              <a:cs typeface="Arial" panose="020B0604020202020204" pitchFamily="34" charset="0"/>
            </a:endParaRPr>
          </a:p>
          <a:p>
            <a:pPr algn="just"/>
            <a:r>
              <a:rPr lang="es-ES" sz="2400" dirty="0">
                <a:latin typeface="Arial" panose="020B0604020202020204" pitchFamily="34" charset="0"/>
                <a:cs typeface="Arial" panose="020B0604020202020204" pitchFamily="34" charset="0"/>
              </a:rPr>
              <a:t>Como su mismo nombre indica, un semiconductor es un material que se encuentra entre dos extremos de conductividad eléctrica: la situación de aislante y la de conducción. </a:t>
            </a:r>
          </a:p>
          <a:p>
            <a:pPr algn="just"/>
            <a:endParaRPr lang="es-ES" sz="2400" dirty="0">
              <a:latin typeface="Arial" panose="020B0604020202020204" pitchFamily="34" charset="0"/>
              <a:cs typeface="Arial" panose="020B0604020202020204" pitchFamily="34" charset="0"/>
            </a:endParaRPr>
          </a:p>
          <a:p>
            <a:pPr algn="just"/>
            <a:r>
              <a:rPr lang="es-ES" sz="2400" dirty="0">
                <a:latin typeface="Arial" panose="020B0604020202020204" pitchFamily="34" charset="0"/>
                <a:cs typeface="Arial" panose="020B0604020202020204" pitchFamily="34" charset="0"/>
              </a:rPr>
              <a:t>En otras palabras, los semiconductores tienen una capacidad de conducción eléctrica que es inferior a la que posee un conductor metálico pero también es superior a la que tiene un elemento aislante.</a:t>
            </a:r>
            <a:r>
              <a:rPr lang="es-MX" sz="2400" dirty="0">
                <a:latin typeface="Arial" panose="020B0604020202020204" pitchFamily="34" charset="0"/>
                <a:cs typeface="Arial" panose="020B0604020202020204" pitchFamily="34" charset="0"/>
              </a:rPr>
              <a:t> Los más utilizados son el germanio y el silicio</a:t>
            </a:r>
            <a:endParaRPr lang="es-E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39769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p:cNvPicPr>
            <a:picLocks noChangeAspect="1"/>
          </p:cNvPicPr>
          <p:nvPr/>
        </p:nvPicPr>
        <p:blipFill>
          <a:blip r:embed="rId2"/>
          <a:stretch>
            <a:fillRect/>
          </a:stretch>
        </p:blipFill>
        <p:spPr>
          <a:xfrm>
            <a:off x="695400" y="701814"/>
            <a:ext cx="10585176" cy="2438158"/>
          </a:xfrm>
          <a:prstGeom prst="rect">
            <a:avLst/>
          </a:prstGeom>
        </p:spPr>
      </p:pic>
      <p:pic>
        <p:nvPicPr>
          <p:cNvPr id="3" name="Imagen 2"/>
          <p:cNvPicPr>
            <a:picLocks noChangeAspect="1"/>
          </p:cNvPicPr>
          <p:nvPr/>
        </p:nvPicPr>
        <p:blipFill>
          <a:blip r:embed="rId3"/>
          <a:stretch>
            <a:fillRect/>
          </a:stretch>
        </p:blipFill>
        <p:spPr>
          <a:xfrm>
            <a:off x="3287688" y="3429000"/>
            <a:ext cx="4314345" cy="2232248"/>
          </a:xfrm>
          <a:prstGeom prst="rect">
            <a:avLst/>
          </a:prstGeom>
        </p:spPr>
      </p:pic>
    </p:spTree>
    <p:extLst>
      <p:ext uri="{BB962C8B-B14F-4D97-AF65-F5344CB8AC3E}">
        <p14:creationId xmlns:p14="http://schemas.microsoft.com/office/powerpoint/2010/main" val="218943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415480" y="404664"/>
            <a:ext cx="9577064" cy="5247707"/>
          </a:xfrm>
          <a:prstGeom prst="rect">
            <a:avLst/>
          </a:prstGeom>
        </p:spPr>
      </p:pic>
      <p:pic>
        <p:nvPicPr>
          <p:cNvPr id="5" name="Imagen 4"/>
          <p:cNvPicPr>
            <a:picLocks noChangeAspect="1"/>
          </p:cNvPicPr>
          <p:nvPr/>
        </p:nvPicPr>
        <p:blipFill>
          <a:blip r:embed="rId3"/>
          <a:stretch>
            <a:fillRect/>
          </a:stretch>
        </p:blipFill>
        <p:spPr>
          <a:xfrm>
            <a:off x="1019436" y="5635639"/>
            <a:ext cx="10153128" cy="695325"/>
          </a:xfrm>
          <a:prstGeom prst="rect">
            <a:avLst/>
          </a:prstGeom>
        </p:spPr>
      </p:pic>
    </p:spTree>
    <p:extLst>
      <p:ext uri="{BB962C8B-B14F-4D97-AF65-F5344CB8AC3E}">
        <p14:creationId xmlns:p14="http://schemas.microsoft.com/office/powerpoint/2010/main" val="160984796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3164</TotalTime>
  <Words>3023</Words>
  <Application>Microsoft Office PowerPoint</Application>
  <PresentationFormat>Panorámica</PresentationFormat>
  <Paragraphs>191</Paragraphs>
  <Slides>49</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49</vt:i4>
      </vt:variant>
    </vt:vector>
  </HeadingPairs>
  <TitlesOfParts>
    <vt:vector size="56" baseType="lpstr">
      <vt:lpstr>AR JULIAN</vt:lpstr>
      <vt:lpstr>Arial</vt:lpstr>
      <vt:lpstr>Calibri</vt:lpstr>
      <vt:lpstr>Calibri Light</vt:lpstr>
      <vt:lpstr>CG Times</vt:lpstr>
      <vt:lpstr>Wingdings</vt:lpstr>
      <vt:lpstr>Tema de Office</vt:lpstr>
      <vt:lpstr>Arquitectura y Organización de Computadores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Procesos</dc:title>
  <dc:creator>Alejandro</dc:creator>
  <cp:lastModifiedBy>Silvina</cp:lastModifiedBy>
  <cp:revision>166</cp:revision>
  <dcterms:created xsi:type="dcterms:W3CDTF">2014-08-11T13:29:07Z</dcterms:created>
  <dcterms:modified xsi:type="dcterms:W3CDTF">2024-05-22T16:57:15Z</dcterms:modified>
</cp:coreProperties>
</file>