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6" r:id="rId1"/>
  </p:sldMasterIdLst>
  <p:notesMasterIdLst>
    <p:notesMasterId r:id="rId54"/>
  </p:notesMasterIdLst>
  <p:sldIdLst>
    <p:sldId id="476" r:id="rId2"/>
    <p:sldId id="477" r:id="rId3"/>
    <p:sldId id="296" r:id="rId4"/>
    <p:sldId id="300" r:id="rId5"/>
    <p:sldId id="295" r:id="rId6"/>
    <p:sldId id="343" r:id="rId7"/>
    <p:sldId id="344" r:id="rId8"/>
    <p:sldId id="302" r:id="rId9"/>
    <p:sldId id="345" r:id="rId10"/>
    <p:sldId id="346" r:id="rId11"/>
    <p:sldId id="478" r:id="rId12"/>
    <p:sldId id="347" r:id="rId13"/>
    <p:sldId id="479" r:id="rId14"/>
    <p:sldId id="480" r:id="rId15"/>
    <p:sldId id="301" r:id="rId16"/>
    <p:sldId id="506" r:id="rId17"/>
    <p:sldId id="507" r:id="rId18"/>
    <p:sldId id="422" r:id="rId19"/>
    <p:sldId id="453" r:id="rId20"/>
    <p:sldId id="454" r:id="rId21"/>
    <p:sldId id="457" r:id="rId22"/>
    <p:sldId id="458" r:id="rId23"/>
    <p:sldId id="461" r:id="rId24"/>
    <p:sldId id="462" r:id="rId25"/>
    <p:sldId id="483" r:id="rId26"/>
    <p:sldId id="459" r:id="rId27"/>
    <p:sldId id="468" r:id="rId28"/>
    <p:sldId id="469" r:id="rId29"/>
    <p:sldId id="484" r:id="rId30"/>
    <p:sldId id="485" r:id="rId31"/>
    <p:sldId id="463" r:id="rId32"/>
    <p:sldId id="489" r:id="rId33"/>
    <p:sldId id="490" r:id="rId34"/>
    <p:sldId id="494" r:id="rId35"/>
    <p:sldId id="455" r:id="rId36"/>
    <p:sldId id="495" r:id="rId37"/>
    <p:sldId id="496" r:id="rId38"/>
    <p:sldId id="497" r:id="rId39"/>
    <p:sldId id="508" r:id="rId40"/>
    <p:sldId id="498" r:id="rId41"/>
    <p:sldId id="456" r:id="rId42"/>
    <p:sldId id="471" r:id="rId43"/>
    <p:sldId id="499" r:id="rId44"/>
    <p:sldId id="473" r:id="rId45"/>
    <p:sldId id="474" r:id="rId46"/>
    <p:sldId id="500" r:id="rId47"/>
    <p:sldId id="475" r:id="rId48"/>
    <p:sldId id="501" r:id="rId49"/>
    <p:sldId id="509" r:id="rId50"/>
    <p:sldId id="415" r:id="rId51"/>
    <p:sldId id="416" r:id="rId52"/>
    <p:sldId id="417" r:id="rId53"/>
  </p:sldIdLst>
  <p:sldSz cx="12192000" cy="6858000"/>
  <p:notesSz cx="6858000" cy="9144000"/>
  <p:defaultText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3" d="100"/>
          <a:sy n="63" d="100"/>
        </p:scale>
        <p:origin x="-680" y="-64"/>
      </p:cViewPr>
      <p:guideLst>
        <p:guide orient="horz" pos="2160"/>
        <p:guide pos="384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387CE54-E8E8-4850-941B-3C9F93521010}" type="datetimeFigureOut">
              <a:rPr lang="es-ES" smtClean="0"/>
              <a:t>26/05/2024</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402C46-7003-442F-8DB5-4B053981789E}" type="slidenum">
              <a:rPr lang="es-ES" smtClean="0"/>
              <a:t>‹Nº›</a:t>
            </a:fld>
            <a:endParaRPr lang="es-ES"/>
          </a:p>
        </p:txBody>
      </p:sp>
    </p:spTree>
    <p:extLst>
      <p:ext uri="{BB962C8B-B14F-4D97-AF65-F5344CB8AC3E}">
        <p14:creationId xmlns:p14="http://schemas.microsoft.com/office/powerpoint/2010/main" val="16642010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685800" y="1143000"/>
            <a:ext cx="5486400" cy="3086100"/>
          </a:xfrm>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A7402C46-7003-442F-8DB5-4B053981789E}" type="slidenum">
              <a:rPr lang="es-ES" smtClean="0"/>
              <a:t>19</a:t>
            </a:fld>
            <a:endParaRPr lang="es-ES"/>
          </a:p>
        </p:txBody>
      </p:sp>
    </p:spTree>
    <p:extLst>
      <p:ext uri="{BB962C8B-B14F-4D97-AF65-F5344CB8AC3E}">
        <p14:creationId xmlns:p14="http://schemas.microsoft.com/office/powerpoint/2010/main" val="12671792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685800" y="1143000"/>
            <a:ext cx="5486400" cy="3086100"/>
          </a:xfrm>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7402C46-7003-442F-8DB5-4B053981789E}"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801818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685800" y="1143000"/>
            <a:ext cx="5486400" cy="3086100"/>
          </a:xfrm>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A7402C46-7003-442F-8DB5-4B053981789E}" type="slidenum">
              <a:rPr lang="es-ES" smtClean="0"/>
              <a:t>31</a:t>
            </a:fld>
            <a:endParaRPr lang="es-ES"/>
          </a:p>
        </p:txBody>
      </p:sp>
    </p:spTree>
    <p:extLst>
      <p:ext uri="{BB962C8B-B14F-4D97-AF65-F5344CB8AC3E}">
        <p14:creationId xmlns:p14="http://schemas.microsoft.com/office/powerpoint/2010/main" val="24007336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685800" y="1143000"/>
            <a:ext cx="5486400" cy="3086100"/>
          </a:xfrm>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A7402C46-7003-442F-8DB5-4B053981789E}" type="slidenum">
              <a:rPr lang="es-ES" smtClean="0"/>
              <a:t>21</a:t>
            </a:fld>
            <a:endParaRPr lang="es-ES"/>
          </a:p>
        </p:txBody>
      </p:sp>
    </p:spTree>
    <p:extLst>
      <p:ext uri="{BB962C8B-B14F-4D97-AF65-F5344CB8AC3E}">
        <p14:creationId xmlns:p14="http://schemas.microsoft.com/office/powerpoint/2010/main" val="32558047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685800" y="1143000"/>
            <a:ext cx="5486400" cy="3086100"/>
          </a:xfrm>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A7402C46-7003-442F-8DB5-4B053981789E}" type="slidenum">
              <a:rPr lang="es-ES" smtClean="0"/>
              <a:t>22</a:t>
            </a:fld>
            <a:endParaRPr lang="es-ES"/>
          </a:p>
        </p:txBody>
      </p:sp>
    </p:spTree>
    <p:extLst>
      <p:ext uri="{BB962C8B-B14F-4D97-AF65-F5344CB8AC3E}">
        <p14:creationId xmlns:p14="http://schemas.microsoft.com/office/powerpoint/2010/main" val="412741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685800" y="1143000"/>
            <a:ext cx="5486400" cy="3086100"/>
          </a:xfrm>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A7402C46-7003-442F-8DB5-4B053981789E}" type="slidenum">
              <a:rPr lang="es-ES" smtClean="0"/>
              <a:t>23</a:t>
            </a:fld>
            <a:endParaRPr lang="es-ES"/>
          </a:p>
        </p:txBody>
      </p:sp>
    </p:spTree>
    <p:extLst>
      <p:ext uri="{BB962C8B-B14F-4D97-AF65-F5344CB8AC3E}">
        <p14:creationId xmlns:p14="http://schemas.microsoft.com/office/powerpoint/2010/main" val="36509785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685800" y="1143000"/>
            <a:ext cx="5486400" cy="3086100"/>
          </a:xfrm>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A7402C46-7003-442F-8DB5-4B053981789E}" type="slidenum">
              <a:rPr lang="es-ES" smtClean="0"/>
              <a:t>24</a:t>
            </a:fld>
            <a:endParaRPr lang="es-ES"/>
          </a:p>
        </p:txBody>
      </p:sp>
    </p:spTree>
    <p:extLst>
      <p:ext uri="{BB962C8B-B14F-4D97-AF65-F5344CB8AC3E}">
        <p14:creationId xmlns:p14="http://schemas.microsoft.com/office/powerpoint/2010/main" val="14391881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685800" y="1143000"/>
            <a:ext cx="5486400" cy="3086100"/>
          </a:xfrm>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A7402C46-7003-442F-8DB5-4B053981789E}" type="slidenum">
              <a:rPr lang="es-ES" smtClean="0"/>
              <a:t>25</a:t>
            </a:fld>
            <a:endParaRPr lang="es-ES"/>
          </a:p>
        </p:txBody>
      </p:sp>
    </p:spTree>
    <p:extLst>
      <p:ext uri="{BB962C8B-B14F-4D97-AF65-F5344CB8AC3E}">
        <p14:creationId xmlns:p14="http://schemas.microsoft.com/office/powerpoint/2010/main" val="25300423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685800" y="1143000"/>
            <a:ext cx="5486400" cy="3086100"/>
          </a:xfrm>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A7402C46-7003-442F-8DB5-4B053981789E}" type="slidenum">
              <a:rPr lang="es-ES" smtClean="0"/>
              <a:t>26</a:t>
            </a:fld>
            <a:endParaRPr lang="es-ES"/>
          </a:p>
        </p:txBody>
      </p:sp>
    </p:spTree>
    <p:extLst>
      <p:ext uri="{BB962C8B-B14F-4D97-AF65-F5344CB8AC3E}">
        <p14:creationId xmlns:p14="http://schemas.microsoft.com/office/powerpoint/2010/main" val="26956176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685800" y="1143000"/>
            <a:ext cx="5486400" cy="3086100"/>
          </a:xfrm>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7402C46-7003-442F-8DB5-4B053981789E}"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435714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685800" y="1143000"/>
            <a:ext cx="5486400" cy="3086100"/>
          </a:xfrm>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7402C46-7003-442F-8DB5-4B053981789E}"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231608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96204D0E-5804-4320-93D2-CC212806C593}" type="datetimeFigureOut">
              <a:rPr lang="es-AR" smtClean="0"/>
              <a:t>26/5/2024</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38D907E2-BB37-4A17-B2F9-DAC053B66DB0}" type="slidenum">
              <a:rPr lang="es-AR" smtClean="0"/>
              <a:t>‹Nº›</a:t>
            </a:fld>
            <a:endParaRPr lang="es-AR"/>
          </a:p>
        </p:txBody>
      </p:sp>
    </p:spTree>
    <p:extLst>
      <p:ext uri="{BB962C8B-B14F-4D97-AF65-F5344CB8AC3E}">
        <p14:creationId xmlns:p14="http://schemas.microsoft.com/office/powerpoint/2010/main" val="20172280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96204D0E-5804-4320-93D2-CC212806C593}" type="datetimeFigureOut">
              <a:rPr lang="es-AR" smtClean="0"/>
              <a:t>26/5/2024</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38D907E2-BB37-4A17-B2F9-DAC053B66DB0}" type="slidenum">
              <a:rPr lang="es-AR" smtClean="0"/>
              <a:t>‹Nº›</a:t>
            </a:fld>
            <a:endParaRPr lang="es-AR"/>
          </a:p>
        </p:txBody>
      </p:sp>
    </p:spTree>
    <p:extLst>
      <p:ext uri="{BB962C8B-B14F-4D97-AF65-F5344CB8AC3E}">
        <p14:creationId xmlns:p14="http://schemas.microsoft.com/office/powerpoint/2010/main" val="13896778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96204D0E-5804-4320-93D2-CC212806C593}" type="datetimeFigureOut">
              <a:rPr lang="es-AR" smtClean="0"/>
              <a:t>26/5/2024</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38D907E2-BB37-4A17-B2F9-DAC053B66DB0}" type="slidenum">
              <a:rPr lang="es-AR" smtClean="0"/>
              <a:t>‹Nº›</a:t>
            </a:fld>
            <a:endParaRPr lang="es-AR"/>
          </a:p>
        </p:txBody>
      </p:sp>
    </p:spTree>
    <p:extLst>
      <p:ext uri="{BB962C8B-B14F-4D97-AF65-F5344CB8AC3E}">
        <p14:creationId xmlns:p14="http://schemas.microsoft.com/office/powerpoint/2010/main" val="5147116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96204D0E-5804-4320-93D2-CC212806C593}" type="datetimeFigureOut">
              <a:rPr lang="es-AR" smtClean="0"/>
              <a:t>26/5/2024</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38D907E2-BB37-4A17-B2F9-DAC053B66DB0}" type="slidenum">
              <a:rPr lang="es-AR" smtClean="0"/>
              <a:t>‹Nº›</a:t>
            </a:fld>
            <a:endParaRPr lang="es-AR"/>
          </a:p>
        </p:txBody>
      </p:sp>
    </p:spTree>
    <p:extLst>
      <p:ext uri="{BB962C8B-B14F-4D97-AF65-F5344CB8AC3E}">
        <p14:creationId xmlns:p14="http://schemas.microsoft.com/office/powerpoint/2010/main" val="20319064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96204D0E-5804-4320-93D2-CC212806C593}" type="datetimeFigureOut">
              <a:rPr lang="es-AR" smtClean="0"/>
              <a:t>26/5/2024</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38D907E2-BB37-4A17-B2F9-DAC053B66DB0}" type="slidenum">
              <a:rPr lang="es-AR" smtClean="0"/>
              <a:t>‹Nº›</a:t>
            </a:fld>
            <a:endParaRPr lang="es-AR"/>
          </a:p>
        </p:txBody>
      </p:sp>
    </p:spTree>
    <p:extLst>
      <p:ext uri="{BB962C8B-B14F-4D97-AF65-F5344CB8AC3E}">
        <p14:creationId xmlns:p14="http://schemas.microsoft.com/office/powerpoint/2010/main" val="17778133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96204D0E-5804-4320-93D2-CC212806C593}" type="datetimeFigureOut">
              <a:rPr lang="es-AR" smtClean="0"/>
              <a:t>26/5/2024</a:t>
            </a:fld>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p:txBody>
          <a:bodyPr/>
          <a:lstStyle/>
          <a:p>
            <a:fld id="{38D907E2-BB37-4A17-B2F9-DAC053B66DB0}" type="slidenum">
              <a:rPr lang="es-AR" smtClean="0"/>
              <a:t>‹Nº›</a:t>
            </a:fld>
            <a:endParaRPr lang="es-AR"/>
          </a:p>
        </p:txBody>
      </p:sp>
    </p:spTree>
    <p:extLst>
      <p:ext uri="{BB962C8B-B14F-4D97-AF65-F5344CB8AC3E}">
        <p14:creationId xmlns:p14="http://schemas.microsoft.com/office/powerpoint/2010/main" val="6885528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96204D0E-5804-4320-93D2-CC212806C593}" type="datetimeFigureOut">
              <a:rPr lang="es-AR" smtClean="0"/>
              <a:t>26/5/2024</a:t>
            </a:fld>
            <a:endParaRPr lang="es-AR"/>
          </a:p>
        </p:txBody>
      </p:sp>
      <p:sp>
        <p:nvSpPr>
          <p:cNvPr id="8" name="Footer Placeholder 7"/>
          <p:cNvSpPr>
            <a:spLocks noGrp="1"/>
          </p:cNvSpPr>
          <p:nvPr>
            <p:ph type="ftr" sz="quarter" idx="11"/>
          </p:nvPr>
        </p:nvSpPr>
        <p:spPr/>
        <p:txBody>
          <a:bodyPr/>
          <a:lstStyle/>
          <a:p>
            <a:endParaRPr lang="es-AR"/>
          </a:p>
        </p:txBody>
      </p:sp>
      <p:sp>
        <p:nvSpPr>
          <p:cNvPr id="9" name="Slide Number Placeholder 8"/>
          <p:cNvSpPr>
            <a:spLocks noGrp="1"/>
          </p:cNvSpPr>
          <p:nvPr>
            <p:ph type="sldNum" sz="quarter" idx="12"/>
          </p:nvPr>
        </p:nvSpPr>
        <p:spPr/>
        <p:txBody>
          <a:bodyPr/>
          <a:lstStyle/>
          <a:p>
            <a:fld id="{38D907E2-BB37-4A17-B2F9-DAC053B66DB0}" type="slidenum">
              <a:rPr lang="es-AR" smtClean="0"/>
              <a:t>‹Nº›</a:t>
            </a:fld>
            <a:endParaRPr lang="es-AR"/>
          </a:p>
        </p:txBody>
      </p:sp>
    </p:spTree>
    <p:extLst>
      <p:ext uri="{BB962C8B-B14F-4D97-AF65-F5344CB8AC3E}">
        <p14:creationId xmlns:p14="http://schemas.microsoft.com/office/powerpoint/2010/main" val="515819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96204D0E-5804-4320-93D2-CC212806C593}" type="datetimeFigureOut">
              <a:rPr lang="es-AR" smtClean="0"/>
              <a:t>26/5/2024</a:t>
            </a:fld>
            <a:endParaRPr lang="es-AR"/>
          </a:p>
        </p:txBody>
      </p:sp>
      <p:sp>
        <p:nvSpPr>
          <p:cNvPr id="4" name="Footer Placeholder 3"/>
          <p:cNvSpPr>
            <a:spLocks noGrp="1"/>
          </p:cNvSpPr>
          <p:nvPr>
            <p:ph type="ftr" sz="quarter" idx="11"/>
          </p:nvPr>
        </p:nvSpPr>
        <p:spPr/>
        <p:txBody>
          <a:bodyPr/>
          <a:lstStyle/>
          <a:p>
            <a:endParaRPr lang="es-AR"/>
          </a:p>
        </p:txBody>
      </p:sp>
      <p:sp>
        <p:nvSpPr>
          <p:cNvPr id="5" name="Slide Number Placeholder 4"/>
          <p:cNvSpPr>
            <a:spLocks noGrp="1"/>
          </p:cNvSpPr>
          <p:nvPr>
            <p:ph type="sldNum" sz="quarter" idx="12"/>
          </p:nvPr>
        </p:nvSpPr>
        <p:spPr/>
        <p:txBody>
          <a:bodyPr/>
          <a:lstStyle/>
          <a:p>
            <a:fld id="{38D907E2-BB37-4A17-B2F9-DAC053B66DB0}" type="slidenum">
              <a:rPr lang="es-AR" smtClean="0"/>
              <a:t>‹Nº›</a:t>
            </a:fld>
            <a:endParaRPr lang="es-AR"/>
          </a:p>
        </p:txBody>
      </p:sp>
    </p:spTree>
    <p:extLst>
      <p:ext uri="{BB962C8B-B14F-4D97-AF65-F5344CB8AC3E}">
        <p14:creationId xmlns:p14="http://schemas.microsoft.com/office/powerpoint/2010/main" val="40450193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204D0E-5804-4320-93D2-CC212806C593}" type="datetimeFigureOut">
              <a:rPr lang="es-AR" smtClean="0"/>
              <a:t>26/5/2024</a:t>
            </a:fld>
            <a:endParaRPr lang="es-AR"/>
          </a:p>
        </p:txBody>
      </p:sp>
      <p:sp>
        <p:nvSpPr>
          <p:cNvPr id="3" name="Footer Placeholder 2"/>
          <p:cNvSpPr>
            <a:spLocks noGrp="1"/>
          </p:cNvSpPr>
          <p:nvPr>
            <p:ph type="ftr" sz="quarter" idx="11"/>
          </p:nvPr>
        </p:nvSpPr>
        <p:spPr/>
        <p:txBody>
          <a:bodyPr/>
          <a:lstStyle/>
          <a:p>
            <a:endParaRPr lang="es-AR"/>
          </a:p>
        </p:txBody>
      </p:sp>
      <p:sp>
        <p:nvSpPr>
          <p:cNvPr id="4" name="Slide Number Placeholder 3"/>
          <p:cNvSpPr>
            <a:spLocks noGrp="1"/>
          </p:cNvSpPr>
          <p:nvPr>
            <p:ph type="sldNum" sz="quarter" idx="12"/>
          </p:nvPr>
        </p:nvSpPr>
        <p:spPr/>
        <p:txBody>
          <a:bodyPr/>
          <a:lstStyle/>
          <a:p>
            <a:fld id="{38D907E2-BB37-4A17-B2F9-DAC053B66DB0}" type="slidenum">
              <a:rPr lang="es-AR" smtClean="0"/>
              <a:t>‹Nº›</a:t>
            </a:fld>
            <a:endParaRPr lang="es-AR"/>
          </a:p>
        </p:txBody>
      </p:sp>
    </p:spTree>
    <p:extLst>
      <p:ext uri="{BB962C8B-B14F-4D97-AF65-F5344CB8AC3E}">
        <p14:creationId xmlns:p14="http://schemas.microsoft.com/office/powerpoint/2010/main" val="36137931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96204D0E-5804-4320-93D2-CC212806C593}" type="datetimeFigureOut">
              <a:rPr lang="es-AR" smtClean="0"/>
              <a:t>26/5/2024</a:t>
            </a:fld>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p:txBody>
          <a:bodyPr/>
          <a:lstStyle/>
          <a:p>
            <a:fld id="{38D907E2-BB37-4A17-B2F9-DAC053B66DB0}" type="slidenum">
              <a:rPr lang="es-AR" smtClean="0"/>
              <a:t>‹Nº›</a:t>
            </a:fld>
            <a:endParaRPr lang="es-AR"/>
          </a:p>
        </p:txBody>
      </p:sp>
    </p:spTree>
    <p:extLst>
      <p:ext uri="{BB962C8B-B14F-4D97-AF65-F5344CB8AC3E}">
        <p14:creationId xmlns:p14="http://schemas.microsoft.com/office/powerpoint/2010/main" val="21063783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96204D0E-5804-4320-93D2-CC212806C593}" type="datetimeFigureOut">
              <a:rPr lang="es-AR" smtClean="0"/>
              <a:t>26/5/2024</a:t>
            </a:fld>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p:txBody>
          <a:bodyPr/>
          <a:lstStyle/>
          <a:p>
            <a:fld id="{38D907E2-BB37-4A17-B2F9-DAC053B66DB0}" type="slidenum">
              <a:rPr lang="es-AR" smtClean="0"/>
              <a:t>‹Nº›</a:t>
            </a:fld>
            <a:endParaRPr lang="es-AR"/>
          </a:p>
        </p:txBody>
      </p:sp>
    </p:spTree>
    <p:extLst>
      <p:ext uri="{BB962C8B-B14F-4D97-AF65-F5344CB8AC3E}">
        <p14:creationId xmlns:p14="http://schemas.microsoft.com/office/powerpoint/2010/main" val="3424912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defTabSz="685800">
              <a:defRPr/>
            </a:pPr>
            <a:fld id="{C433967A-C93A-4068-9BC4-2A5D389943DE}" type="datetimeFigureOut">
              <a:rPr lang="es-ES" smtClean="0">
                <a:solidFill>
                  <a:prstClr val="black">
                    <a:tint val="75000"/>
                  </a:prstClr>
                </a:solidFill>
              </a:rPr>
              <a:pPr defTabSz="685800">
                <a:defRPr/>
              </a:pPr>
              <a:t>26/05/2024</a:t>
            </a:fld>
            <a:endParaRPr lang="es-ES">
              <a:solidFill>
                <a:prstClr val="black">
                  <a:tint val="75000"/>
                </a:prstClr>
              </a:solidFill>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defTabSz="685800">
              <a:defRPr/>
            </a:pPr>
            <a:endParaRPr lang="es-ES">
              <a:solidFill>
                <a:prstClr val="black">
                  <a:tint val="75000"/>
                </a:prstClr>
              </a:solidFill>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defTabSz="685800">
              <a:defRPr/>
            </a:pPr>
            <a:fld id="{F1793100-E1EE-4B25-8CE4-0628AFEC7813}" type="slidenum">
              <a:rPr lang="es-ES" smtClean="0">
                <a:solidFill>
                  <a:prstClr val="black">
                    <a:tint val="75000"/>
                  </a:prstClr>
                </a:solidFill>
              </a:rPr>
              <a:pPr defTabSz="685800">
                <a:defRPr/>
              </a:pPr>
              <a:t>‹Nº›</a:t>
            </a:fld>
            <a:endParaRPr lang="es-ES">
              <a:solidFill>
                <a:prstClr val="black">
                  <a:tint val="75000"/>
                </a:prstClr>
              </a:solidFill>
            </a:endParaRPr>
          </a:p>
        </p:txBody>
      </p:sp>
    </p:spTree>
    <p:extLst>
      <p:ext uri="{BB962C8B-B14F-4D97-AF65-F5344CB8AC3E}">
        <p14:creationId xmlns:p14="http://schemas.microsoft.com/office/powerpoint/2010/main" val="167846867"/>
      </p:ext>
    </p:extLst>
  </p:cSld>
  <p:clrMap bg1="lt1" tx1="dk1" bg2="lt2" tx2="dk2" accent1="accent1" accent2="accent2" accent3="accent3" accent4="accent4" accent5="accent5" accent6="accent6" hlink="hlink" folHlink="folHlink"/>
  <p:sldLayoutIdLst>
    <p:sldLayoutId id="2147483767" r:id="rId1"/>
    <p:sldLayoutId id="2147483768" r:id="rId2"/>
    <p:sldLayoutId id="2147483769" r:id="rId3"/>
    <p:sldLayoutId id="2147483770" r:id="rId4"/>
    <p:sldLayoutId id="2147483771" r:id="rId5"/>
    <p:sldLayoutId id="2147483772" r:id="rId6"/>
    <p:sldLayoutId id="2147483773" r:id="rId7"/>
    <p:sldLayoutId id="2147483774" r:id="rId8"/>
    <p:sldLayoutId id="2147483775" r:id="rId9"/>
    <p:sldLayoutId id="2147483776" r:id="rId10"/>
    <p:sldLayoutId id="214748377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title"/>
          </p:nvPr>
        </p:nvSpPr>
        <p:spPr>
          <a:xfrm>
            <a:off x="1991544" y="620688"/>
            <a:ext cx="8229600" cy="1325562"/>
          </a:xfrm>
        </p:spPr>
        <p:txBody>
          <a:bodyPr>
            <a:noAutofit/>
          </a:bodyPr>
          <a:lstStyle/>
          <a:p>
            <a:r>
              <a:rPr lang="es-AR" sz="4000" b="1" dirty="0">
                <a:latin typeface="AR JULIAN" panose="02000000000000000000" pitchFamily="2" charset="0"/>
              </a:rPr>
              <a:t>Arquitectura y Organización de Computadores</a:t>
            </a:r>
          </a:p>
        </p:txBody>
      </p:sp>
      <p:sp>
        <p:nvSpPr>
          <p:cNvPr id="6" name="CuadroTexto 5"/>
          <p:cNvSpPr txBox="1"/>
          <p:nvPr/>
        </p:nvSpPr>
        <p:spPr>
          <a:xfrm>
            <a:off x="2351585" y="2636914"/>
            <a:ext cx="7245833" cy="830997"/>
          </a:xfrm>
          <a:prstGeom prst="rect">
            <a:avLst/>
          </a:prstGeom>
          <a:noFill/>
        </p:spPr>
        <p:txBody>
          <a:bodyPr wrap="square" rtlCol="0">
            <a:spAutoFit/>
          </a:bodyPr>
          <a:lstStyle/>
          <a:p>
            <a:pPr algn="ctr">
              <a:defRPr/>
            </a:pPr>
            <a:r>
              <a:rPr lang="es-ES" sz="2800" b="1" dirty="0">
                <a:solidFill>
                  <a:prstClr val="black"/>
                </a:solidFill>
                <a:latin typeface="AR JULIAN" panose="02000000000000000000" pitchFamily="2" charset="0"/>
              </a:rPr>
              <a:t>Unidad 6 – Subsistema de Memoria:</a:t>
            </a:r>
          </a:p>
          <a:p>
            <a:pPr algn="ctr">
              <a:defRPr/>
            </a:pPr>
            <a:endParaRPr lang="es-ES" sz="2000" b="1" dirty="0">
              <a:solidFill>
                <a:prstClr val="black"/>
              </a:solidFill>
              <a:latin typeface="AR JULIAN" panose="02000000000000000000" pitchFamily="2" charset="0"/>
            </a:endParaRPr>
          </a:p>
        </p:txBody>
      </p:sp>
    </p:spTree>
    <p:extLst>
      <p:ext uri="{BB962C8B-B14F-4D97-AF65-F5344CB8AC3E}">
        <p14:creationId xmlns:p14="http://schemas.microsoft.com/office/powerpoint/2010/main" val="41304305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3287689" y="168441"/>
            <a:ext cx="5760639" cy="6688327"/>
          </a:xfrm>
          <a:prstGeom prst="rect">
            <a:avLst/>
          </a:prstGeom>
        </p:spPr>
      </p:pic>
    </p:spTree>
    <p:extLst>
      <p:ext uri="{BB962C8B-B14F-4D97-AF65-F5344CB8AC3E}">
        <p14:creationId xmlns:p14="http://schemas.microsoft.com/office/powerpoint/2010/main" val="70598872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gradFill flip="none" rotWithShape="1">
          <a:gsLst>
            <a:gs pos="8000">
              <a:schemeClr val="bg1"/>
            </a:gs>
            <a:gs pos="74000">
              <a:schemeClr val="bg1"/>
            </a:gs>
            <a:gs pos="83000">
              <a:schemeClr val="bg1"/>
            </a:gs>
            <a:gs pos="59612">
              <a:schemeClr val="bg1"/>
            </a:gs>
            <a:gs pos="100000">
              <a:schemeClr val="bg1"/>
            </a:gs>
          </a:gsLst>
          <a:lin ang="5400000" scaled="1"/>
          <a:tileRect/>
        </a:gradFill>
        <a:effectLst/>
      </p:bgPr>
    </p:bg>
    <p:spTree>
      <p:nvGrpSpPr>
        <p:cNvPr id="1" name=""/>
        <p:cNvGrpSpPr/>
        <p:nvPr/>
      </p:nvGrpSpPr>
      <p:grpSpPr>
        <a:xfrm>
          <a:off x="0" y="0"/>
          <a:ext cx="0" cy="0"/>
          <a:chOff x="0" y="0"/>
          <a:chExt cx="0" cy="0"/>
        </a:xfrm>
      </p:grpSpPr>
      <p:sp>
        <p:nvSpPr>
          <p:cNvPr id="2" name="Rectángulo 1"/>
          <p:cNvSpPr/>
          <p:nvPr/>
        </p:nvSpPr>
        <p:spPr>
          <a:xfrm>
            <a:off x="759112" y="476672"/>
            <a:ext cx="10737488" cy="5262979"/>
          </a:xfrm>
          <a:prstGeom prst="rect">
            <a:avLst/>
          </a:prstGeom>
        </p:spPr>
        <p:txBody>
          <a:bodyPr wrap="square">
            <a:spAutoFit/>
          </a:bodyPr>
          <a:lstStyle/>
          <a:p>
            <a:pPr algn="just"/>
            <a:r>
              <a:rPr lang="es-MX" sz="2800" dirty="0">
                <a:latin typeface="Arial" panose="020B0604020202020204" pitchFamily="34" charset="0"/>
                <a:cs typeface="Arial" panose="020B0604020202020204" pitchFamily="34" charset="0"/>
              </a:rPr>
              <a:t>La Figura ilustra una operación de lectura. El procesador genera la dirección, </a:t>
            </a:r>
            <a:r>
              <a:rPr lang="es-MX" sz="2800" b="1" dirty="0">
                <a:latin typeface="Arial" panose="020B0604020202020204" pitchFamily="34" charset="0"/>
                <a:cs typeface="Arial" panose="020B0604020202020204" pitchFamily="34" charset="0"/>
              </a:rPr>
              <a:t>RA</a:t>
            </a:r>
            <a:r>
              <a:rPr lang="es-MX" sz="2800" dirty="0">
                <a:latin typeface="Arial" panose="020B0604020202020204" pitchFamily="34" charset="0"/>
                <a:cs typeface="Arial" panose="020B0604020202020204" pitchFamily="34" charset="0"/>
              </a:rPr>
              <a:t>, de una palabra a leer. </a:t>
            </a:r>
            <a:endParaRPr lang="es-MX" sz="2800" dirty="0" smtClean="0">
              <a:latin typeface="Arial" panose="020B0604020202020204" pitchFamily="34" charset="0"/>
              <a:cs typeface="Arial" panose="020B0604020202020204" pitchFamily="34" charset="0"/>
            </a:endParaRPr>
          </a:p>
          <a:p>
            <a:pPr algn="just"/>
            <a:r>
              <a:rPr lang="es-MX" sz="2800" dirty="0" smtClean="0">
                <a:latin typeface="Arial" panose="020B0604020202020204" pitchFamily="34" charset="0"/>
                <a:cs typeface="Arial" panose="020B0604020202020204" pitchFamily="34" charset="0"/>
              </a:rPr>
              <a:t>Si </a:t>
            </a:r>
            <a:r>
              <a:rPr lang="es-MX" sz="2800" dirty="0">
                <a:latin typeface="Arial" panose="020B0604020202020204" pitchFamily="34" charset="0"/>
                <a:cs typeface="Arial" panose="020B0604020202020204" pitchFamily="34" charset="0"/>
              </a:rPr>
              <a:t>la palabra está en la caché, es entregada al procesador. Si no, el bloque que contiene dicha palabra se carga en la caché, y la palabra después es llevada al procesador. </a:t>
            </a:r>
          </a:p>
          <a:p>
            <a:pPr algn="just"/>
            <a:r>
              <a:rPr lang="es-MX" sz="2800" dirty="0">
                <a:latin typeface="Arial" panose="020B0604020202020204" pitchFamily="34" charset="0"/>
                <a:cs typeface="Arial" panose="020B0604020202020204" pitchFamily="34" charset="0"/>
              </a:rPr>
              <a:t>La Figura indica cómo estas dos últimas operaciones se realizan en paralelo. </a:t>
            </a:r>
          </a:p>
          <a:p>
            <a:pPr algn="just"/>
            <a:r>
              <a:rPr lang="es-MX" sz="2800" dirty="0">
                <a:latin typeface="Arial" panose="020B0604020202020204" pitchFamily="34" charset="0"/>
                <a:cs typeface="Arial" panose="020B0604020202020204" pitchFamily="34" charset="0"/>
              </a:rPr>
              <a:t>La caché conecta con el procesador mediante líneas de datos, de control y de direcciones. Las líneas de datos y de direcciones conectan también con buffers de datos y de direcciones que las comunican con un bus del sistema a través del cual se accede a la memoria principal</a:t>
            </a:r>
            <a:endParaRPr lang="es-AR"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06435889"/>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stretch>
            <a:fillRect/>
          </a:stretch>
        </p:blipFill>
        <p:spPr>
          <a:xfrm>
            <a:off x="2999656" y="116633"/>
            <a:ext cx="6192688" cy="6625855"/>
          </a:xfrm>
          <a:prstGeom prst="rect">
            <a:avLst/>
          </a:prstGeom>
        </p:spPr>
      </p:pic>
    </p:spTree>
    <p:extLst>
      <p:ext uri="{BB962C8B-B14F-4D97-AF65-F5344CB8AC3E}">
        <p14:creationId xmlns:p14="http://schemas.microsoft.com/office/powerpoint/2010/main" val="321117583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839416" y="1484784"/>
            <a:ext cx="10513168" cy="2677656"/>
          </a:xfrm>
          <a:prstGeom prst="rect">
            <a:avLst/>
          </a:prstGeom>
        </p:spPr>
        <p:txBody>
          <a:bodyPr wrap="square">
            <a:spAutoFit/>
          </a:bodyPr>
          <a:lstStyle/>
          <a:p>
            <a:pPr algn="just"/>
            <a:r>
              <a:rPr lang="es-MX" sz="2800" dirty="0">
                <a:latin typeface="Arial" panose="020B0604020202020204" pitchFamily="34" charset="0"/>
                <a:cs typeface="Arial" panose="020B0604020202020204" pitchFamily="34" charset="0"/>
              </a:rPr>
              <a:t>Cuando ocurre un acierto de caché, los buffers de datos y de direcciones se inhabilitan, y la comunicación tiene lugar solo entre procesador y caché, sin tráfico en el bus. Cuando ocurre un fallo de caché, la dirección deseada se carga en el bus del sistema y el dato es llevado, a través del buffer de datos, tanto a la caché como al procesador. </a:t>
            </a:r>
            <a:endParaRPr lang="es-AR"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9463240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4294967295"/>
          </p:nvPr>
        </p:nvSpPr>
        <p:spPr>
          <a:xfrm>
            <a:off x="1847528" y="692696"/>
            <a:ext cx="8137525" cy="4516437"/>
          </a:xfrm>
        </p:spPr>
        <p:txBody>
          <a:bodyPr>
            <a:normAutofit fontScale="25000" lnSpcReduction="20000"/>
          </a:bodyPr>
          <a:lstStyle/>
          <a:p>
            <a:pPr marL="0" indent="0" algn="just">
              <a:buNone/>
            </a:pPr>
            <a:r>
              <a:rPr lang="es-AR" sz="8600" dirty="0">
                <a:latin typeface="Arial"/>
                <a:ea typeface="Times New Roman"/>
                <a:cs typeface="Times New Roman"/>
              </a:rPr>
              <a:t> </a:t>
            </a:r>
            <a:endParaRPr lang="es-AR" sz="8600" dirty="0">
              <a:latin typeface="CG Times"/>
              <a:ea typeface="Times New Roman"/>
              <a:cs typeface="Times New Roman"/>
            </a:endParaRPr>
          </a:p>
          <a:p>
            <a:pPr marL="0" indent="0" algn="just">
              <a:buNone/>
            </a:pPr>
            <a:r>
              <a:rPr lang="es-AR" sz="9600" b="1" dirty="0">
                <a:solidFill>
                  <a:srgbClr val="C00000"/>
                </a:solidFill>
                <a:latin typeface="Arial" panose="020B0604020202020204" pitchFamily="34" charset="0"/>
                <a:ea typeface="Times New Roman"/>
                <a:cs typeface="Arial" panose="020B0604020202020204" pitchFamily="34" charset="0"/>
              </a:rPr>
              <a:t>Elementos de diseño de la memoria caché:</a:t>
            </a:r>
          </a:p>
          <a:p>
            <a:pPr marL="0" indent="0" algn="just">
              <a:buNone/>
            </a:pPr>
            <a:endParaRPr lang="es-AR" sz="9600" dirty="0">
              <a:solidFill>
                <a:srgbClr val="C00000"/>
              </a:solidFill>
              <a:latin typeface="Arial" panose="020B0604020202020204" pitchFamily="34" charset="0"/>
              <a:ea typeface="Times New Roman"/>
              <a:cs typeface="Arial" panose="020B0604020202020204" pitchFamily="34" charset="0"/>
            </a:endParaRPr>
          </a:p>
          <a:p>
            <a:pPr algn="just">
              <a:buFont typeface="Wingdings" panose="05000000000000000000" pitchFamily="2" charset="2"/>
              <a:buChar char="Ø"/>
            </a:pPr>
            <a:r>
              <a:rPr lang="es-AR" sz="9600" dirty="0">
                <a:solidFill>
                  <a:srgbClr val="C00000"/>
                </a:solidFill>
                <a:latin typeface="Arial" panose="020B0604020202020204" pitchFamily="34" charset="0"/>
                <a:ea typeface="Times New Roman"/>
                <a:cs typeface="Arial" panose="020B0604020202020204" pitchFamily="34" charset="0"/>
              </a:rPr>
              <a:t>Direcciones del caché </a:t>
            </a:r>
            <a:r>
              <a:rPr lang="es-AR" sz="9600" dirty="0">
                <a:latin typeface="Arial" panose="020B0604020202020204" pitchFamily="34" charset="0"/>
                <a:ea typeface="Times New Roman"/>
                <a:cs typeface="Arial" panose="020B0604020202020204" pitchFamily="34" charset="0"/>
              </a:rPr>
              <a:t>(Caché </a:t>
            </a:r>
            <a:r>
              <a:rPr lang="es-AR" sz="9600" dirty="0" err="1">
                <a:latin typeface="Arial" panose="020B0604020202020204" pitchFamily="34" charset="0"/>
                <a:ea typeface="Times New Roman"/>
                <a:cs typeface="Arial" panose="020B0604020202020204" pitchFamily="34" charset="0"/>
              </a:rPr>
              <a:t>Addresses</a:t>
            </a:r>
            <a:r>
              <a:rPr lang="es-AR" sz="9600" dirty="0">
                <a:latin typeface="Arial" panose="020B0604020202020204" pitchFamily="34" charset="0"/>
                <a:ea typeface="Times New Roman"/>
                <a:cs typeface="Arial" panose="020B0604020202020204" pitchFamily="34" charset="0"/>
              </a:rPr>
              <a:t>)</a:t>
            </a:r>
          </a:p>
          <a:p>
            <a:pPr lvl="0" algn="just">
              <a:buFont typeface="Wingdings" panose="05000000000000000000" pitchFamily="2" charset="2"/>
              <a:buChar char="Ø"/>
            </a:pPr>
            <a:r>
              <a:rPr lang="es-AR" sz="9600" dirty="0">
                <a:solidFill>
                  <a:srgbClr val="C00000"/>
                </a:solidFill>
                <a:latin typeface="Arial" panose="020B0604020202020204" pitchFamily="34" charset="0"/>
                <a:ea typeface="Times New Roman"/>
                <a:cs typeface="Arial" panose="020B0604020202020204" pitchFamily="34" charset="0"/>
              </a:rPr>
              <a:t>Longitud</a:t>
            </a:r>
            <a:r>
              <a:rPr lang="es-AR" sz="9600" dirty="0">
                <a:latin typeface="Arial" panose="020B0604020202020204" pitchFamily="34" charset="0"/>
                <a:ea typeface="Times New Roman"/>
                <a:cs typeface="Arial" panose="020B0604020202020204" pitchFamily="34" charset="0"/>
              </a:rPr>
              <a:t> (caché </a:t>
            </a:r>
            <a:r>
              <a:rPr lang="es-AR" sz="9600" dirty="0" err="1">
                <a:latin typeface="Arial" panose="020B0604020202020204" pitchFamily="34" charset="0"/>
                <a:ea typeface="Times New Roman"/>
                <a:cs typeface="Arial" panose="020B0604020202020204" pitchFamily="34" charset="0"/>
              </a:rPr>
              <a:t>size</a:t>
            </a:r>
            <a:r>
              <a:rPr lang="es-AR" sz="9600" dirty="0">
                <a:latin typeface="Arial" panose="020B0604020202020204" pitchFamily="34" charset="0"/>
                <a:ea typeface="Times New Roman"/>
                <a:cs typeface="Arial" panose="020B0604020202020204" pitchFamily="34" charset="0"/>
              </a:rPr>
              <a:t>)</a:t>
            </a:r>
          </a:p>
          <a:p>
            <a:pPr lvl="0" algn="just">
              <a:buFont typeface="Wingdings" panose="05000000000000000000" pitchFamily="2" charset="2"/>
              <a:buChar char="Ø"/>
            </a:pPr>
            <a:r>
              <a:rPr lang="es-AR" sz="9600" dirty="0">
                <a:solidFill>
                  <a:srgbClr val="C00000"/>
                </a:solidFill>
                <a:latin typeface="Arial" panose="020B0604020202020204" pitchFamily="34" charset="0"/>
                <a:ea typeface="Times New Roman"/>
                <a:cs typeface="Arial" panose="020B0604020202020204" pitchFamily="34" charset="0"/>
              </a:rPr>
              <a:t>Función de Mapeo de direcciones </a:t>
            </a:r>
            <a:r>
              <a:rPr lang="es-AR" sz="9600" dirty="0">
                <a:latin typeface="Arial" panose="020B0604020202020204" pitchFamily="34" charset="0"/>
                <a:ea typeface="Times New Roman"/>
                <a:cs typeface="Arial" panose="020B0604020202020204" pitchFamily="34" charset="0"/>
              </a:rPr>
              <a:t>(</a:t>
            </a:r>
            <a:r>
              <a:rPr lang="es-AR" sz="9600" dirty="0" err="1">
                <a:latin typeface="Arial" panose="020B0604020202020204" pitchFamily="34" charset="0"/>
                <a:ea typeface="Times New Roman"/>
                <a:cs typeface="Arial" panose="020B0604020202020204" pitchFamily="34" charset="0"/>
              </a:rPr>
              <a:t>Mapping</a:t>
            </a:r>
            <a:r>
              <a:rPr lang="es-AR" sz="9600" dirty="0">
                <a:latin typeface="Arial" panose="020B0604020202020204" pitchFamily="34" charset="0"/>
                <a:ea typeface="Times New Roman"/>
                <a:cs typeface="Arial" panose="020B0604020202020204" pitchFamily="34" charset="0"/>
              </a:rPr>
              <a:t> </a:t>
            </a:r>
            <a:r>
              <a:rPr lang="es-AR" sz="9600" dirty="0" err="1">
                <a:latin typeface="Arial" panose="020B0604020202020204" pitchFamily="34" charset="0"/>
                <a:ea typeface="Times New Roman"/>
                <a:cs typeface="Arial" panose="020B0604020202020204" pitchFamily="34" charset="0"/>
              </a:rPr>
              <a:t>Function</a:t>
            </a:r>
            <a:r>
              <a:rPr lang="es-AR" sz="9600" dirty="0">
                <a:latin typeface="Arial" panose="020B0604020202020204" pitchFamily="34" charset="0"/>
                <a:ea typeface="Times New Roman"/>
                <a:cs typeface="Arial" panose="020B0604020202020204" pitchFamily="34" charset="0"/>
              </a:rPr>
              <a:t>) </a:t>
            </a:r>
          </a:p>
          <a:p>
            <a:pPr lvl="0" algn="just">
              <a:buFont typeface="Wingdings" panose="05000000000000000000" pitchFamily="2" charset="2"/>
              <a:buChar char="Ø"/>
            </a:pPr>
            <a:r>
              <a:rPr lang="es-AR" sz="9600" dirty="0">
                <a:solidFill>
                  <a:srgbClr val="C00000"/>
                </a:solidFill>
                <a:latin typeface="Arial" panose="020B0604020202020204" pitchFamily="34" charset="0"/>
                <a:ea typeface="Times New Roman"/>
                <a:cs typeface="Arial" panose="020B0604020202020204" pitchFamily="34" charset="0"/>
              </a:rPr>
              <a:t>Algoritmo de reemplazo  </a:t>
            </a:r>
            <a:r>
              <a:rPr lang="es-AR" sz="9600" dirty="0">
                <a:latin typeface="Arial" panose="020B0604020202020204" pitchFamily="34" charset="0"/>
                <a:ea typeface="Times New Roman"/>
                <a:cs typeface="Arial" panose="020B0604020202020204" pitchFamily="34" charset="0"/>
              </a:rPr>
              <a:t>(</a:t>
            </a:r>
            <a:r>
              <a:rPr lang="es-AR" sz="9600" dirty="0" err="1">
                <a:latin typeface="Arial" panose="020B0604020202020204" pitchFamily="34" charset="0"/>
                <a:ea typeface="Times New Roman"/>
                <a:cs typeface="Arial" panose="020B0604020202020204" pitchFamily="34" charset="0"/>
              </a:rPr>
              <a:t>Replacement</a:t>
            </a:r>
            <a:r>
              <a:rPr lang="es-AR" sz="9600" dirty="0">
                <a:latin typeface="Arial" panose="020B0604020202020204" pitchFamily="34" charset="0"/>
                <a:ea typeface="Times New Roman"/>
                <a:cs typeface="Arial" panose="020B0604020202020204" pitchFamily="34" charset="0"/>
              </a:rPr>
              <a:t> </a:t>
            </a:r>
            <a:r>
              <a:rPr lang="es-AR" sz="9600" dirty="0" err="1">
                <a:latin typeface="Arial" panose="020B0604020202020204" pitchFamily="34" charset="0"/>
                <a:ea typeface="Times New Roman"/>
                <a:cs typeface="Arial" panose="020B0604020202020204" pitchFamily="34" charset="0"/>
              </a:rPr>
              <a:t>Algorithm</a:t>
            </a:r>
            <a:r>
              <a:rPr lang="es-AR" sz="9600" dirty="0">
                <a:latin typeface="Arial" panose="020B0604020202020204" pitchFamily="34" charset="0"/>
                <a:ea typeface="Times New Roman"/>
                <a:cs typeface="Arial" panose="020B0604020202020204" pitchFamily="34" charset="0"/>
              </a:rPr>
              <a:t>)</a:t>
            </a:r>
          </a:p>
          <a:p>
            <a:pPr lvl="0" algn="just">
              <a:buFont typeface="Wingdings" panose="05000000000000000000" pitchFamily="2" charset="2"/>
              <a:buChar char="Ø"/>
            </a:pPr>
            <a:r>
              <a:rPr lang="es-AR" sz="9600" dirty="0">
                <a:solidFill>
                  <a:srgbClr val="C00000"/>
                </a:solidFill>
                <a:latin typeface="Arial" panose="020B0604020202020204" pitchFamily="34" charset="0"/>
                <a:ea typeface="Times New Roman"/>
                <a:cs typeface="Arial" panose="020B0604020202020204" pitchFamily="34" charset="0"/>
              </a:rPr>
              <a:t>Política de escritura </a:t>
            </a:r>
            <a:r>
              <a:rPr lang="es-AR" sz="9600" dirty="0">
                <a:latin typeface="Arial" panose="020B0604020202020204" pitchFamily="34" charset="0"/>
                <a:ea typeface="Times New Roman"/>
                <a:cs typeface="Arial" panose="020B0604020202020204" pitchFamily="34" charset="0"/>
              </a:rPr>
              <a:t>(</a:t>
            </a:r>
            <a:r>
              <a:rPr lang="es-AR" sz="9600" dirty="0" err="1">
                <a:latin typeface="Arial" panose="020B0604020202020204" pitchFamily="34" charset="0"/>
                <a:ea typeface="Times New Roman"/>
                <a:cs typeface="Arial" panose="020B0604020202020204" pitchFamily="34" charset="0"/>
              </a:rPr>
              <a:t>Write</a:t>
            </a:r>
            <a:r>
              <a:rPr lang="es-AR" sz="9600" dirty="0">
                <a:latin typeface="Arial" panose="020B0604020202020204" pitchFamily="34" charset="0"/>
                <a:ea typeface="Times New Roman"/>
                <a:cs typeface="Arial" panose="020B0604020202020204" pitchFamily="34" charset="0"/>
              </a:rPr>
              <a:t> </a:t>
            </a:r>
            <a:r>
              <a:rPr lang="es-AR" sz="9600" dirty="0" err="1">
                <a:latin typeface="Arial" panose="020B0604020202020204" pitchFamily="34" charset="0"/>
                <a:ea typeface="Times New Roman"/>
                <a:cs typeface="Arial" panose="020B0604020202020204" pitchFamily="34" charset="0"/>
              </a:rPr>
              <a:t>Policy</a:t>
            </a:r>
            <a:r>
              <a:rPr lang="es-AR" sz="9600" dirty="0">
                <a:latin typeface="Arial" panose="020B0604020202020204" pitchFamily="34" charset="0"/>
                <a:ea typeface="Times New Roman"/>
                <a:cs typeface="Arial" panose="020B0604020202020204" pitchFamily="34" charset="0"/>
              </a:rPr>
              <a:t>)</a:t>
            </a:r>
          </a:p>
          <a:p>
            <a:pPr lvl="0" algn="just">
              <a:buFont typeface="Wingdings" panose="05000000000000000000" pitchFamily="2" charset="2"/>
              <a:buChar char="Ø"/>
            </a:pPr>
            <a:r>
              <a:rPr lang="es-AR" sz="9600" dirty="0">
                <a:solidFill>
                  <a:srgbClr val="C00000"/>
                </a:solidFill>
                <a:latin typeface="Arial" panose="020B0604020202020204" pitchFamily="34" charset="0"/>
                <a:ea typeface="Times New Roman"/>
                <a:cs typeface="Arial" panose="020B0604020202020204" pitchFamily="34" charset="0"/>
              </a:rPr>
              <a:t>Tamaño de la </a:t>
            </a:r>
            <a:r>
              <a:rPr lang="es-AR" sz="9600" dirty="0" err="1">
                <a:solidFill>
                  <a:srgbClr val="C00000"/>
                </a:solidFill>
                <a:latin typeface="Arial" panose="020B0604020202020204" pitchFamily="34" charset="0"/>
                <a:ea typeface="Times New Roman"/>
                <a:cs typeface="Arial" panose="020B0604020202020204" pitchFamily="34" charset="0"/>
              </a:rPr>
              <a:t>linea</a:t>
            </a:r>
            <a:r>
              <a:rPr lang="es-AR" sz="9600" dirty="0">
                <a:solidFill>
                  <a:srgbClr val="C00000"/>
                </a:solidFill>
                <a:latin typeface="Arial" panose="020B0604020202020204" pitchFamily="34" charset="0"/>
                <a:ea typeface="Times New Roman"/>
                <a:cs typeface="Arial" panose="020B0604020202020204" pitchFamily="34" charset="0"/>
              </a:rPr>
              <a:t>  </a:t>
            </a:r>
            <a:r>
              <a:rPr lang="es-AR" sz="9600" dirty="0">
                <a:latin typeface="Arial" panose="020B0604020202020204" pitchFamily="34" charset="0"/>
                <a:ea typeface="Times New Roman"/>
                <a:cs typeface="Arial" panose="020B0604020202020204" pitchFamily="34" charset="0"/>
              </a:rPr>
              <a:t>(line </a:t>
            </a:r>
            <a:r>
              <a:rPr lang="es-AR" sz="9600" dirty="0" err="1">
                <a:latin typeface="Arial" panose="020B0604020202020204" pitchFamily="34" charset="0"/>
                <a:ea typeface="Times New Roman"/>
                <a:cs typeface="Arial" panose="020B0604020202020204" pitchFamily="34" charset="0"/>
              </a:rPr>
              <a:t>size</a:t>
            </a:r>
            <a:r>
              <a:rPr lang="es-AR" sz="9600" dirty="0">
                <a:latin typeface="Arial" panose="020B0604020202020204" pitchFamily="34" charset="0"/>
                <a:ea typeface="Times New Roman"/>
                <a:cs typeface="Arial" panose="020B0604020202020204" pitchFamily="34" charset="0"/>
              </a:rPr>
              <a:t>)</a:t>
            </a:r>
          </a:p>
          <a:p>
            <a:pPr lvl="0" algn="just">
              <a:buFont typeface="Wingdings" panose="05000000000000000000" pitchFamily="2" charset="2"/>
              <a:buChar char="Ø"/>
            </a:pPr>
            <a:r>
              <a:rPr lang="es-AR" sz="9600" dirty="0">
                <a:solidFill>
                  <a:srgbClr val="C00000"/>
                </a:solidFill>
                <a:latin typeface="Arial" panose="020B0604020202020204" pitchFamily="34" charset="0"/>
                <a:ea typeface="Times New Roman"/>
                <a:cs typeface="Arial" panose="020B0604020202020204" pitchFamily="34" charset="0"/>
              </a:rPr>
              <a:t>Número de niveles </a:t>
            </a:r>
            <a:r>
              <a:rPr lang="es-AR" sz="9600" dirty="0">
                <a:latin typeface="Arial" panose="020B0604020202020204" pitchFamily="34" charset="0"/>
                <a:ea typeface="Times New Roman"/>
                <a:cs typeface="Arial" panose="020B0604020202020204" pitchFamily="34" charset="0"/>
              </a:rPr>
              <a:t>(</a:t>
            </a:r>
            <a:r>
              <a:rPr lang="es-AR" sz="9600" dirty="0" err="1">
                <a:latin typeface="Arial" panose="020B0604020202020204" pitchFamily="34" charset="0"/>
                <a:ea typeface="Times New Roman"/>
                <a:cs typeface="Arial" panose="020B0604020202020204" pitchFamily="34" charset="0"/>
              </a:rPr>
              <a:t>Number</a:t>
            </a:r>
            <a:r>
              <a:rPr lang="es-AR" sz="9600" dirty="0">
                <a:latin typeface="Arial" panose="020B0604020202020204" pitchFamily="34" charset="0"/>
                <a:ea typeface="Times New Roman"/>
                <a:cs typeface="Arial" panose="020B0604020202020204" pitchFamily="34" charset="0"/>
              </a:rPr>
              <a:t> </a:t>
            </a:r>
            <a:r>
              <a:rPr lang="es-AR" sz="9600" dirty="0" err="1">
                <a:latin typeface="Arial" panose="020B0604020202020204" pitchFamily="34" charset="0"/>
                <a:ea typeface="Times New Roman"/>
                <a:cs typeface="Arial" panose="020B0604020202020204" pitchFamily="34" charset="0"/>
              </a:rPr>
              <a:t>fo</a:t>
            </a:r>
            <a:r>
              <a:rPr lang="es-AR" sz="9600" dirty="0">
                <a:latin typeface="Arial" panose="020B0604020202020204" pitchFamily="34" charset="0"/>
                <a:ea typeface="Times New Roman"/>
                <a:cs typeface="Arial" panose="020B0604020202020204" pitchFamily="34" charset="0"/>
              </a:rPr>
              <a:t> caches)</a:t>
            </a:r>
          </a:p>
          <a:p>
            <a:pPr lvl="0" algn="just">
              <a:buFont typeface="Wingdings" panose="05000000000000000000" pitchFamily="2" charset="2"/>
              <a:buChar char="Ø"/>
            </a:pPr>
            <a:endParaRPr lang="es-AR" sz="7400" dirty="0">
              <a:solidFill>
                <a:srgbClr val="C00000"/>
              </a:solidFill>
              <a:latin typeface="Arial" panose="020B0604020202020204" pitchFamily="34" charset="0"/>
              <a:ea typeface="Times New Roman"/>
              <a:cs typeface="Arial" panose="020B0604020202020204" pitchFamily="34" charset="0"/>
            </a:endParaRPr>
          </a:p>
          <a:p>
            <a:pPr marL="0" indent="0" algn="just">
              <a:buNone/>
            </a:pPr>
            <a:r>
              <a:rPr lang="es-AR" sz="7400" dirty="0">
                <a:latin typeface="Arial" panose="020B0604020202020204" pitchFamily="34" charset="0"/>
                <a:ea typeface="Times New Roman"/>
                <a:cs typeface="Arial" panose="020B0604020202020204" pitchFamily="34" charset="0"/>
              </a:rPr>
              <a:t> </a:t>
            </a:r>
          </a:p>
          <a:p>
            <a:endParaRPr lang="es-AR" dirty="0"/>
          </a:p>
        </p:txBody>
      </p:sp>
    </p:spTree>
    <p:extLst>
      <p:ext uri="{BB962C8B-B14F-4D97-AF65-F5344CB8AC3E}">
        <p14:creationId xmlns:p14="http://schemas.microsoft.com/office/powerpoint/2010/main" val="121731933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stretch>
            <a:fillRect/>
          </a:stretch>
        </p:blipFill>
        <p:spPr>
          <a:xfrm>
            <a:off x="1919536" y="908720"/>
            <a:ext cx="8604262" cy="4803422"/>
          </a:xfrm>
          <a:prstGeom prst="rect">
            <a:avLst/>
          </a:prstGeom>
        </p:spPr>
      </p:pic>
    </p:spTree>
    <p:extLst>
      <p:ext uri="{BB962C8B-B14F-4D97-AF65-F5344CB8AC3E}">
        <p14:creationId xmlns:p14="http://schemas.microsoft.com/office/powerpoint/2010/main" val="154252415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1055440" y="404664"/>
            <a:ext cx="10153128" cy="5970865"/>
          </a:xfrm>
          <a:prstGeom prst="rect">
            <a:avLst/>
          </a:prstGeom>
        </p:spPr>
        <p:txBody>
          <a:bodyPr wrap="square">
            <a:spAutoFit/>
          </a:bodyPr>
          <a:lstStyle/>
          <a:p>
            <a:pPr marL="342900" indent="-342900" algn="just">
              <a:spcBef>
                <a:spcPct val="20000"/>
              </a:spcBef>
              <a:buFont typeface="Wingdings" panose="05000000000000000000" pitchFamily="2" charset="2"/>
              <a:buChar char="Ø"/>
            </a:pPr>
            <a:r>
              <a:rPr lang="es-AR" sz="2800" dirty="0">
                <a:solidFill>
                  <a:srgbClr val="C00000"/>
                </a:solidFill>
                <a:latin typeface="Arial" panose="020B0604020202020204" pitchFamily="34" charset="0"/>
                <a:ea typeface="Times New Roman"/>
                <a:cs typeface="Arial" panose="020B0604020202020204" pitchFamily="34" charset="0"/>
              </a:rPr>
              <a:t>Direcciones del caché </a:t>
            </a:r>
            <a:r>
              <a:rPr lang="es-AR" sz="2800" dirty="0">
                <a:solidFill>
                  <a:prstClr val="black"/>
                </a:solidFill>
                <a:latin typeface="Arial" panose="020B0604020202020204" pitchFamily="34" charset="0"/>
                <a:ea typeface="Times New Roman"/>
                <a:cs typeface="Arial" panose="020B0604020202020204" pitchFamily="34" charset="0"/>
              </a:rPr>
              <a:t>(Caché </a:t>
            </a:r>
            <a:r>
              <a:rPr lang="es-AR" sz="2800" dirty="0" err="1">
                <a:solidFill>
                  <a:prstClr val="black"/>
                </a:solidFill>
                <a:latin typeface="Arial" panose="020B0604020202020204" pitchFamily="34" charset="0"/>
                <a:ea typeface="Times New Roman"/>
                <a:cs typeface="Arial" panose="020B0604020202020204" pitchFamily="34" charset="0"/>
              </a:rPr>
              <a:t>Addresses</a:t>
            </a:r>
            <a:r>
              <a:rPr lang="es-AR" sz="2800" dirty="0">
                <a:solidFill>
                  <a:prstClr val="black"/>
                </a:solidFill>
                <a:latin typeface="Arial" panose="020B0604020202020204" pitchFamily="34" charset="0"/>
                <a:ea typeface="Times New Roman"/>
                <a:cs typeface="Arial" panose="020B0604020202020204" pitchFamily="34" charset="0"/>
              </a:rPr>
              <a:t>)</a:t>
            </a:r>
          </a:p>
          <a:p>
            <a:pPr algn="just"/>
            <a:endParaRPr lang="en-US" dirty="0">
              <a:latin typeface="Arial" panose="020B0604020202020204" pitchFamily="34" charset="0"/>
              <a:cs typeface="Arial" panose="020B0604020202020204" pitchFamily="34" charset="0"/>
            </a:endParaRPr>
          </a:p>
          <a:p>
            <a:pPr algn="just"/>
            <a:endParaRPr lang="en-US" sz="2400" dirty="0">
              <a:latin typeface="Arial" panose="020B0604020202020204" pitchFamily="34" charset="0"/>
              <a:cs typeface="Arial" panose="020B0604020202020204" pitchFamily="34" charset="0"/>
            </a:endParaRPr>
          </a:p>
          <a:p>
            <a:pPr algn="just"/>
            <a:r>
              <a:rPr lang="es-ES" sz="2400" dirty="0">
                <a:latin typeface="Arial" panose="020B0604020202020204" pitchFamily="34" charset="0"/>
                <a:cs typeface="Arial" panose="020B0604020202020204" pitchFamily="34" charset="0"/>
              </a:rPr>
              <a:t>Cuando se utiliza memoria virtual, los campos de dirección de las instrucciones de la máquina contienen direcciones virtuales. </a:t>
            </a:r>
            <a:endParaRPr lang="es-ES" sz="2400" dirty="0" smtClean="0">
              <a:latin typeface="Arial" panose="020B0604020202020204" pitchFamily="34" charset="0"/>
              <a:cs typeface="Arial" panose="020B0604020202020204" pitchFamily="34" charset="0"/>
            </a:endParaRPr>
          </a:p>
          <a:p>
            <a:pPr algn="just"/>
            <a:r>
              <a:rPr lang="es-ES" sz="2400" dirty="0" smtClean="0">
                <a:latin typeface="Arial" panose="020B0604020202020204" pitchFamily="34" charset="0"/>
                <a:cs typeface="Arial" panose="020B0604020202020204" pitchFamily="34" charset="0"/>
              </a:rPr>
              <a:t>Para </a:t>
            </a:r>
            <a:r>
              <a:rPr lang="es-ES" sz="2400" dirty="0">
                <a:latin typeface="Arial" panose="020B0604020202020204" pitchFamily="34" charset="0"/>
                <a:cs typeface="Arial" panose="020B0604020202020204" pitchFamily="34" charset="0"/>
              </a:rPr>
              <a:t>lecturas y escrituras desde la memoria principal, una unidad de administración de memoria de </a:t>
            </a:r>
            <a:r>
              <a:rPr lang="es-ES" sz="2400" dirty="0" smtClean="0">
                <a:latin typeface="Arial" panose="020B0604020202020204" pitchFamily="34" charset="0"/>
                <a:cs typeface="Arial" panose="020B0604020202020204" pitchFamily="34" charset="0"/>
              </a:rPr>
              <a:t>hardware (</a:t>
            </a:r>
            <a:r>
              <a:rPr lang="en-US" sz="2400" b="1" dirty="0">
                <a:latin typeface="Arial" panose="020B0604020202020204" pitchFamily="34" charset="0"/>
                <a:cs typeface="Arial" panose="020B0604020202020204" pitchFamily="34" charset="0"/>
              </a:rPr>
              <a:t>hardware memory management </a:t>
            </a:r>
            <a:r>
              <a:rPr lang="en-US" sz="2400" b="1" dirty="0" smtClean="0">
                <a:latin typeface="Arial" panose="020B0604020202020204" pitchFamily="34" charset="0"/>
                <a:cs typeface="Arial" panose="020B0604020202020204" pitchFamily="34" charset="0"/>
              </a:rPr>
              <a:t>unit</a:t>
            </a:r>
            <a:r>
              <a:rPr lang="en-US" sz="2400" dirty="0" smtClean="0">
                <a:latin typeface="Arial" panose="020B0604020202020204" pitchFamily="34" charset="0"/>
                <a:cs typeface="Arial" panose="020B0604020202020204" pitchFamily="34" charset="0"/>
              </a:rPr>
              <a:t>) </a:t>
            </a:r>
            <a:r>
              <a:rPr lang="es-ES" sz="2400" dirty="0" smtClean="0">
                <a:latin typeface="Arial" panose="020B0604020202020204" pitchFamily="34" charset="0"/>
                <a:cs typeface="Arial" panose="020B0604020202020204" pitchFamily="34" charset="0"/>
              </a:rPr>
              <a:t>(</a:t>
            </a:r>
            <a:r>
              <a:rPr lang="es-ES" sz="2400" dirty="0">
                <a:latin typeface="Arial" panose="020B0604020202020204" pitchFamily="34" charset="0"/>
                <a:cs typeface="Arial" panose="020B0604020202020204" pitchFamily="34" charset="0"/>
              </a:rPr>
              <a:t>MMU) traduce cada dirección virtual en una dirección física en la memoria principal. </a:t>
            </a:r>
          </a:p>
          <a:p>
            <a:pPr algn="just"/>
            <a:endParaRPr lang="es-ES" sz="2400" dirty="0">
              <a:latin typeface="Arial" panose="020B0604020202020204" pitchFamily="34" charset="0"/>
              <a:cs typeface="Arial" panose="020B0604020202020204" pitchFamily="34" charset="0"/>
            </a:endParaRPr>
          </a:p>
          <a:p>
            <a:pPr algn="just"/>
            <a:r>
              <a:rPr lang="es-ES" sz="2400" b="1" dirty="0">
                <a:latin typeface="Arial" panose="020B0604020202020204" pitchFamily="34" charset="0"/>
                <a:cs typeface="Arial" panose="020B0604020202020204" pitchFamily="34" charset="0"/>
              </a:rPr>
              <a:t>Una caché lógica</a:t>
            </a:r>
            <a:r>
              <a:rPr lang="es-ES" sz="2400" dirty="0">
                <a:latin typeface="Arial" panose="020B0604020202020204" pitchFamily="34" charset="0"/>
                <a:cs typeface="Arial" panose="020B0604020202020204" pitchFamily="34" charset="0"/>
              </a:rPr>
              <a:t>, también conocida como caché virtual, almacena datos mediante direcciones virtuales. El procesador accede a la caché directamente, sin pasar por la MMU.</a:t>
            </a:r>
          </a:p>
          <a:p>
            <a:pPr algn="just"/>
            <a:endParaRPr lang="es-ES" sz="2400" dirty="0">
              <a:latin typeface="Arial" panose="020B0604020202020204" pitchFamily="34" charset="0"/>
              <a:cs typeface="Arial" panose="020B0604020202020204" pitchFamily="34" charset="0"/>
            </a:endParaRPr>
          </a:p>
          <a:p>
            <a:pPr algn="just"/>
            <a:r>
              <a:rPr lang="es-ES" sz="2400" b="1" dirty="0">
                <a:latin typeface="Arial" panose="020B0604020202020204" pitchFamily="34" charset="0"/>
                <a:cs typeface="Arial" panose="020B0604020202020204" pitchFamily="34" charset="0"/>
              </a:rPr>
              <a:t>Una caché física </a:t>
            </a:r>
            <a:r>
              <a:rPr lang="es-ES" sz="2400" dirty="0">
                <a:latin typeface="Arial" panose="020B0604020202020204" pitchFamily="34" charset="0"/>
                <a:cs typeface="Arial" panose="020B0604020202020204" pitchFamily="34" charset="0"/>
              </a:rPr>
              <a:t>almacena datos utilizando direcciones físicas de la memoria principal.</a:t>
            </a:r>
            <a:r>
              <a:rPr lang="en-US" sz="2400" dirty="0" smtClean="0">
                <a:latin typeface="Arial" panose="020B0604020202020204" pitchFamily="34" charset="0"/>
                <a:cs typeface="Arial" panose="020B0604020202020204" pitchFamily="34" charset="0"/>
              </a:rPr>
              <a:t>. </a:t>
            </a:r>
            <a:endParaRPr lang="es-AR"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2584725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839416" y="404664"/>
            <a:ext cx="10729192" cy="5632311"/>
          </a:xfrm>
          <a:prstGeom prst="rect">
            <a:avLst/>
          </a:prstGeom>
        </p:spPr>
        <p:txBody>
          <a:bodyPr wrap="square">
            <a:spAutoFit/>
          </a:bodyPr>
          <a:lstStyle/>
          <a:p>
            <a:pPr algn="just"/>
            <a:r>
              <a:rPr lang="es-ES" sz="2400" dirty="0" smtClean="0">
                <a:latin typeface="Arial" panose="020B0604020202020204" pitchFamily="34" charset="0"/>
                <a:cs typeface="Arial" panose="020B0604020202020204" pitchFamily="34" charset="0"/>
              </a:rPr>
              <a:t>Una </a:t>
            </a:r>
            <a:r>
              <a:rPr lang="es-ES" sz="2400" b="1" dirty="0">
                <a:latin typeface="Arial" panose="020B0604020202020204" pitchFamily="34" charset="0"/>
                <a:cs typeface="Arial" panose="020B0604020202020204" pitchFamily="34" charset="0"/>
              </a:rPr>
              <a:t>ventaja</a:t>
            </a:r>
            <a:r>
              <a:rPr lang="es-ES" sz="2400" dirty="0">
                <a:latin typeface="Arial" panose="020B0604020202020204" pitchFamily="34" charset="0"/>
                <a:cs typeface="Arial" panose="020B0604020202020204" pitchFamily="34" charset="0"/>
              </a:rPr>
              <a:t> obvia del </a:t>
            </a:r>
            <a:r>
              <a:rPr lang="es-ES" sz="2400" b="1" dirty="0">
                <a:latin typeface="Arial" panose="020B0604020202020204" pitchFamily="34" charset="0"/>
                <a:cs typeface="Arial" panose="020B0604020202020204" pitchFamily="34" charset="0"/>
              </a:rPr>
              <a:t>caché lógico </a:t>
            </a:r>
            <a:r>
              <a:rPr lang="es-ES" sz="2400" dirty="0">
                <a:latin typeface="Arial" panose="020B0604020202020204" pitchFamily="34" charset="0"/>
                <a:cs typeface="Arial" panose="020B0604020202020204" pitchFamily="34" charset="0"/>
              </a:rPr>
              <a:t>es que la velocidad de acceso al caché es más rápida que la de un caché físico, porque el caché puede responder antes de que la MMU realice una traducción de direcciones. </a:t>
            </a:r>
          </a:p>
          <a:p>
            <a:pPr algn="just"/>
            <a:endParaRPr lang="es-ES" sz="2400" dirty="0">
              <a:latin typeface="Arial" panose="020B0604020202020204" pitchFamily="34" charset="0"/>
              <a:cs typeface="Arial" panose="020B0604020202020204" pitchFamily="34" charset="0"/>
            </a:endParaRPr>
          </a:p>
          <a:p>
            <a:pPr algn="just"/>
            <a:r>
              <a:rPr lang="es-ES" sz="2400" dirty="0">
                <a:latin typeface="Arial" panose="020B0604020202020204" pitchFamily="34" charset="0"/>
                <a:cs typeface="Arial" panose="020B0604020202020204" pitchFamily="34" charset="0"/>
              </a:rPr>
              <a:t>La </a:t>
            </a:r>
            <a:r>
              <a:rPr lang="es-ES" sz="2400" b="1" dirty="0">
                <a:latin typeface="Arial" panose="020B0604020202020204" pitchFamily="34" charset="0"/>
                <a:cs typeface="Arial" panose="020B0604020202020204" pitchFamily="34" charset="0"/>
              </a:rPr>
              <a:t>desventaja</a:t>
            </a:r>
            <a:r>
              <a:rPr lang="es-ES" sz="2400" dirty="0">
                <a:latin typeface="Arial" panose="020B0604020202020204" pitchFamily="34" charset="0"/>
                <a:cs typeface="Arial" panose="020B0604020202020204" pitchFamily="34" charset="0"/>
              </a:rPr>
              <a:t> tiene que ver con el hecho de que la mayoría de los sistemas de memoria virtual proporcionan a cada aplicación el mismo espacio de direcciones de memoria virtual. </a:t>
            </a:r>
            <a:endParaRPr lang="es-ES" sz="2400" dirty="0" smtClean="0">
              <a:latin typeface="Arial" panose="020B0604020202020204" pitchFamily="34" charset="0"/>
              <a:cs typeface="Arial" panose="020B0604020202020204" pitchFamily="34" charset="0"/>
            </a:endParaRPr>
          </a:p>
          <a:p>
            <a:pPr algn="just"/>
            <a:r>
              <a:rPr lang="es-ES" sz="2400" dirty="0" smtClean="0">
                <a:latin typeface="Arial" panose="020B0604020202020204" pitchFamily="34" charset="0"/>
                <a:cs typeface="Arial" panose="020B0604020202020204" pitchFamily="34" charset="0"/>
              </a:rPr>
              <a:t>Es </a:t>
            </a:r>
            <a:r>
              <a:rPr lang="es-ES" sz="2400" dirty="0">
                <a:latin typeface="Arial" panose="020B0604020202020204" pitchFamily="34" charset="0"/>
                <a:cs typeface="Arial" panose="020B0604020202020204" pitchFamily="34" charset="0"/>
              </a:rPr>
              <a:t>decir, cada aplicación ve una memoria virtual que comienza en la dirección 0. </a:t>
            </a:r>
            <a:endParaRPr lang="es-ES" sz="2400" dirty="0" smtClean="0">
              <a:latin typeface="Arial" panose="020B0604020202020204" pitchFamily="34" charset="0"/>
              <a:cs typeface="Arial" panose="020B0604020202020204" pitchFamily="34" charset="0"/>
            </a:endParaRPr>
          </a:p>
          <a:p>
            <a:pPr algn="just"/>
            <a:r>
              <a:rPr lang="es-ES" sz="2400" dirty="0" smtClean="0">
                <a:latin typeface="Arial" panose="020B0604020202020204" pitchFamily="34" charset="0"/>
                <a:cs typeface="Arial" panose="020B0604020202020204" pitchFamily="34" charset="0"/>
              </a:rPr>
              <a:t>Así</a:t>
            </a:r>
            <a:r>
              <a:rPr lang="es-ES" sz="2400" dirty="0">
                <a:latin typeface="Arial" panose="020B0604020202020204" pitchFamily="34" charset="0"/>
                <a:cs typeface="Arial" panose="020B0604020202020204" pitchFamily="34" charset="0"/>
              </a:rPr>
              <a:t>, la misma dirección virtual en dos aplicaciones diferentes hace referencia a dos direcciones físicas diferentes. </a:t>
            </a:r>
            <a:endParaRPr lang="es-ES" sz="2400" dirty="0" smtClean="0">
              <a:latin typeface="Arial" panose="020B0604020202020204" pitchFamily="34" charset="0"/>
              <a:cs typeface="Arial" panose="020B0604020202020204" pitchFamily="34" charset="0"/>
            </a:endParaRPr>
          </a:p>
          <a:p>
            <a:pPr algn="just"/>
            <a:r>
              <a:rPr lang="es-ES" sz="2400" dirty="0" smtClean="0">
                <a:latin typeface="Arial" panose="020B0604020202020204" pitchFamily="34" charset="0"/>
                <a:cs typeface="Arial" panose="020B0604020202020204" pitchFamily="34" charset="0"/>
              </a:rPr>
              <a:t>Por </a:t>
            </a:r>
            <a:r>
              <a:rPr lang="es-ES" sz="2400" dirty="0">
                <a:latin typeface="Arial" panose="020B0604020202020204" pitchFamily="34" charset="0"/>
                <a:cs typeface="Arial" panose="020B0604020202020204" pitchFamily="34" charset="0"/>
              </a:rPr>
              <a:t>lo tanto, la memoria caché debe vaciarse completamente con cada cambio de contexto de la aplicación, o se deben agregar bits adicionales a cada línea de la caché para identificar a qué espacio de direcciones virtuales se refiere esta dirección.</a:t>
            </a:r>
            <a:endParaRPr lang="es-AR"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4588072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p:cNvPicPr>
            <a:picLocks noChangeAspect="1"/>
          </p:cNvPicPr>
          <p:nvPr/>
        </p:nvPicPr>
        <p:blipFill>
          <a:blip r:embed="rId2"/>
          <a:stretch>
            <a:fillRect/>
          </a:stretch>
        </p:blipFill>
        <p:spPr>
          <a:xfrm>
            <a:off x="3031663" y="719740"/>
            <a:ext cx="6124169" cy="5661588"/>
          </a:xfrm>
          <a:prstGeom prst="rect">
            <a:avLst/>
          </a:prstGeom>
        </p:spPr>
      </p:pic>
      <p:sp>
        <p:nvSpPr>
          <p:cNvPr id="2" name="CuadroTexto 1"/>
          <p:cNvSpPr txBox="1"/>
          <p:nvPr/>
        </p:nvSpPr>
        <p:spPr>
          <a:xfrm>
            <a:off x="1631504" y="260649"/>
            <a:ext cx="6628546" cy="461665"/>
          </a:xfrm>
          <a:prstGeom prst="rect">
            <a:avLst/>
          </a:prstGeom>
          <a:noFill/>
        </p:spPr>
        <p:txBody>
          <a:bodyPr wrap="none" rtlCol="0">
            <a:spAutoFit/>
          </a:bodyPr>
          <a:lstStyle/>
          <a:p>
            <a:pPr marL="342900" indent="-342900" algn="just">
              <a:spcBef>
                <a:spcPct val="20000"/>
              </a:spcBef>
              <a:buFont typeface="Wingdings" panose="05000000000000000000" pitchFamily="2" charset="2"/>
              <a:buChar char="Ø"/>
            </a:pPr>
            <a:r>
              <a:rPr lang="es-AR" sz="2400" b="1" dirty="0">
                <a:solidFill>
                  <a:srgbClr val="C00000"/>
                </a:solidFill>
                <a:latin typeface="Arial"/>
                <a:ea typeface="Times New Roman"/>
                <a:cs typeface="Times New Roman"/>
              </a:rPr>
              <a:t>Direcciones del caché (Caché </a:t>
            </a:r>
            <a:r>
              <a:rPr lang="es-AR" sz="2400" b="1" dirty="0" err="1">
                <a:solidFill>
                  <a:srgbClr val="C00000"/>
                </a:solidFill>
                <a:latin typeface="Arial"/>
                <a:ea typeface="Times New Roman"/>
                <a:cs typeface="Times New Roman"/>
              </a:rPr>
              <a:t>Addresses</a:t>
            </a:r>
            <a:r>
              <a:rPr lang="es-AR" sz="2400" b="1" dirty="0">
                <a:solidFill>
                  <a:srgbClr val="C00000"/>
                </a:solidFill>
                <a:latin typeface="Arial"/>
                <a:ea typeface="Times New Roman"/>
                <a:cs typeface="Times New Roman"/>
              </a:rPr>
              <a:t>)</a:t>
            </a:r>
          </a:p>
        </p:txBody>
      </p:sp>
    </p:spTree>
    <p:extLst>
      <p:ext uri="{BB962C8B-B14F-4D97-AF65-F5344CB8AC3E}">
        <p14:creationId xmlns:p14="http://schemas.microsoft.com/office/powerpoint/2010/main" val="29208179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767408" y="908720"/>
            <a:ext cx="10585176" cy="4154984"/>
          </a:xfrm>
          <a:prstGeom prst="rect">
            <a:avLst/>
          </a:prstGeom>
          <a:noFill/>
        </p:spPr>
        <p:txBody>
          <a:bodyPr wrap="square" rtlCol="0">
            <a:spAutoFit/>
          </a:bodyPr>
          <a:lstStyle/>
          <a:p>
            <a:pPr marL="342900" indent="-342900" algn="just">
              <a:spcBef>
                <a:spcPct val="20000"/>
              </a:spcBef>
              <a:buFont typeface="Wingdings" panose="05000000000000000000" pitchFamily="2" charset="2"/>
              <a:buChar char="Ø"/>
            </a:pPr>
            <a:r>
              <a:rPr lang="es-AR" sz="2400" b="1" dirty="0">
                <a:solidFill>
                  <a:srgbClr val="C00000"/>
                </a:solidFill>
                <a:latin typeface="Arial"/>
                <a:ea typeface="Times New Roman"/>
                <a:cs typeface="Times New Roman"/>
              </a:rPr>
              <a:t>Longitud (caché </a:t>
            </a:r>
            <a:r>
              <a:rPr lang="es-AR" sz="2400" b="1" dirty="0" err="1">
                <a:solidFill>
                  <a:srgbClr val="C00000"/>
                </a:solidFill>
                <a:latin typeface="Arial"/>
                <a:ea typeface="Times New Roman"/>
                <a:cs typeface="Times New Roman"/>
              </a:rPr>
              <a:t>size</a:t>
            </a:r>
            <a:r>
              <a:rPr lang="es-AR" sz="2400" b="1" dirty="0">
                <a:solidFill>
                  <a:srgbClr val="C00000"/>
                </a:solidFill>
                <a:latin typeface="Arial"/>
                <a:ea typeface="Times New Roman"/>
                <a:cs typeface="Times New Roman"/>
              </a:rPr>
              <a:t>)</a:t>
            </a:r>
          </a:p>
          <a:p>
            <a:pPr marL="342900" indent="-342900" algn="just">
              <a:spcBef>
                <a:spcPct val="20000"/>
              </a:spcBef>
              <a:buFont typeface="Wingdings" panose="05000000000000000000" pitchFamily="2" charset="2"/>
              <a:buChar char="Ø"/>
            </a:pPr>
            <a:endParaRPr lang="es-AR" sz="2400" dirty="0">
              <a:latin typeface="Arial"/>
              <a:ea typeface="Times New Roman"/>
              <a:cs typeface="Times New Roman"/>
            </a:endParaRPr>
          </a:p>
          <a:p>
            <a:pPr lvl="0" algn="just">
              <a:spcBef>
                <a:spcPct val="20000"/>
              </a:spcBef>
            </a:pPr>
            <a:r>
              <a:rPr lang="es-AR" sz="2400" dirty="0">
                <a:latin typeface="Arial"/>
                <a:ea typeface="Times New Roman"/>
                <a:cs typeface="Times New Roman"/>
              </a:rPr>
              <a:t>Se busca que la longitud sea lo suficientemente chica </a:t>
            </a:r>
            <a:r>
              <a:rPr lang="es-AR" sz="2400" dirty="0" smtClean="0">
                <a:latin typeface="Arial"/>
                <a:ea typeface="Times New Roman"/>
                <a:cs typeface="Times New Roman"/>
              </a:rPr>
              <a:t>como </a:t>
            </a:r>
            <a:r>
              <a:rPr lang="es-AR" sz="2400" dirty="0">
                <a:latin typeface="Arial"/>
                <a:ea typeface="Times New Roman"/>
                <a:cs typeface="Times New Roman"/>
              </a:rPr>
              <a:t>para que el costo por bit sea cercano al costo por bit de la memoria principal</a:t>
            </a:r>
          </a:p>
          <a:p>
            <a:pPr lvl="0" algn="just">
              <a:spcBef>
                <a:spcPct val="20000"/>
              </a:spcBef>
            </a:pPr>
            <a:r>
              <a:rPr lang="es-AR" sz="2400" dirty="0">
                <a:latin typeface="Arial"/>
                <a:ea typeface="Times New Roman"/>
                <a:cs typeface="Times New Roman"/>
              </a:rPr>
              <a:t>Y lo suficientemente grande como para que el tiempo promedio de acceso sea cercano al del cache en forma individual </a:t>
            </a:r>
          </a:p>
          <a:p>
            <a:pPr lvl="0" algn="just">
              <a:spcBef>
                <a:spcPct val="20000"/>
              </a:spcBef>
            </a:pPr>
            <a:r>
              <a:rPr lang="es-AR" sz="2400" dirty="0">
                <a:latin typeface="Arial"/>
                <a:ea typeface="Times New Roman"/>
                <a:cs typeface="Times New Roman"/>
              </a:rPr>
              <a:t>Cuando mas grande es el cache mayor numero de componentes (“puertas lógicas”) se requieren para el direccionamiento en el cache</a:t>
            </a:r>
          </a:p>
          <a:p>
            <a:pPr lvl="0" algn="just">
              <a:spcBef>
                <a:spcPct val="20000"/>
              </a:spcBef>
            </a:pPr>
            <a:r>
              <a:rPr lang="es-AR" sz="2400" dirty="0">
                <a:latin typeface="Arial"/>
                <a:ea typeface="Times New Roman"/>
                <a:cs typeface="Times New Roman"/>
              </a:rPr>
              <a:t>Lo cual genera que cache grandes tienden a ser un poco 	mas “lentos”  que cache </a:t>
            </a:r>
            <a:r>
              <a:rPr lang="es-AR" sz="2400" dirty="0" smtClean="0">
                <a:latin typeface="Arial"/>
                <a:ea typeface="Times New Roman"/>
                <a:cs typeface="Times New Roman"/>
              </a:rPr>
              <a:t>chico</a:t>
            </a:r>
            <a:endParaRPr lang="es-AR" sz="2400" dirty="0">
              <a:latin typeface="Arial"/>
              <a:ea typeface="Times New Roman"/>
              <a:cs typeface="Times New Roman"/>
            </a:endParaRPr>
          </a:p>
        </p:txBody>
      </p:sp>
    </p:spTree>
    <p:extLst>
      <p:ext uri="{BB962C8B-B14F-4D97-AF65-F5344CB8AC3E}">
        <p14:creationId xmlns:p14="http://schemas.microsoft.com/office/powerpoint/2010/main" val="277387166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3719736" y="2708920"/>
            <a:ext cx="5256584" cy="707886"/>
          </a:xfrm>
          <a:prstGeom prst="rect">
            <a:avLst/>
          </a:prstGeom>
          <a:noFill/>
        </p:spPr>
        <p:txBody>
          <a:bodyPr wrap="square" rtlCol="0">
            <a:spAutoFit/>
          </a:bodyPr>
          <a:lstStyle/>
          <a:p>
            <a:r>
              <a:rPr lang="es-ES" sz="4000" b="1" dirty="0">
                <a:solidFill>
                  <a:prstClr val="black"/>
                </a:solidFill>
                <a:latin typeface="AR JULIAN" panose="02000000000000000000" pitchFamily="2" charset="0"/>
              </a:rPr>
              <a:t>MEMORIA CACHE</a:t>
            </a:r>
          </a:p>
        </p:txBody>
      </p:sp>
    </p:spTree>
    <p:extLst>
      <p:ext uri="{BB962C8B-B14F-4D97-AF65-F5344CB8AC3E}">
        <p14:creationId xmlns:p14="http://schemas.microsoft.com/office/powerpoint/2010/main" val="172538188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stretch>
            <a:fillRect/>
          </a:stretch>
        </p:blipFill>
        <p:spPr>
          <a:xfrm>
            <a:off x="2711624" y="404664"/>
            <a:ext cx="6709630" cy="5966308"/>
          </a:xfrm>
          <a:prstGeom prst="rect">
            <a:avLst/>
          </a:prstGeom>
        </p:spPr>
      </p:pic>
    </p:spTree>
    <p:extLst>
      <p:ext uri="{BB962C8B-B14F-4D97-AF65-F5344CB8AC3E}">
        <p14:creationId xmlns:p14="http://schemas.microsoft.com/office/powerpoint/2010/main" val="244560030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695400" y="318302"/>
            <a:ext cx="10153128" cy="3231654"/>
          </a:xfrm>
          <a:prstGeom prst="rect">
            <a:avLst/>
          </a:prstGeom>
          <a:noFill/>
        </p:spPr>
        <p:txBody>
          <a:bodyPr wrap="square" rtlCol="0">
            <a:spAutoFit/>
          </a:bodyPr>
          <a:lstStyle/>
          <a:p>
            <a:pPr marL="342900" indent="-342900" algn="just">
              <a:spcBef>
                <a:spcPct val="20000"/>
              </a:spcBef>
              <a:buFont typeface="Wingdings" panose="05000000000000000000" pitchFamily="2" charset="2"/>
              <a:buChar char="Ø"/>
            </a:pPr>
            <a:r>
              <a:rPr lang="es-AR" sz="2000" b="1" dirty="0">
                <a:solidFill>
                  <a:srgbClr val="C00000"/>
                </a:solidFill>
                <a:latin typeface="Arial" panose="020B0604020202020204" pitchFamily="34" charset="0"/>
                <a:ea typeface="Times New Roman"/>
                <a:cs typeface="Arial" panose="020B0604020202020204" pitchFamily="34" charset="0"/>
              </a:rPr>
              <a:t>Función de Mapeo de direcciones (</a:t>
            </a:r>
            <a:r>
              <a:rPr lang="es-AR" sz="2000" b="1" dirty="0" err="1">
                <a:solidFill>
                  <a:srgbClr val="C00000"/>
                </a:solidFill>
                <a:latin typeface="Arial" panose="020B0604020202020204" pitchFamily="34" charset="0"/>
                <a:ea typeface="Times New Roman"/>
                <a:cs typeface="Arial" panose="020B0604020202020204" pitchFamily="34" charset="0"/>
              </a:rPr>
              <a:t>Mapping</a:t>
            </a:r>
            <a:r>
              <a:rPr lang="es-AR" sz="2000" b="1" dirty="0">
                <a:solidFill>
                  <a:srgbClr val="C00000"/>
                </a:solidFill>
                <a:latin typeface="Arial" panose="020B0604020202020204" pitchFamily="34" charset="0"/>
                <a:ea typeface="Times New Roman"/>
                <a:cs typeface="Arial" panose="020B0604020202020204" pitchFamily="34" charset="0"/>
              </a:rPr>
              <a:t> </a:t>
            </a:r>
            <a:r>
              <a:rPr lang="es-AR" sz="2000" b="1" dirty="0" err="1">
                <a:solidFill>
                  <a:srgbClr val="C00000"/>
                </a:solidFill>
                <a:latin typeface="Arial" panose="020B0604020202020204" pitchFamily="34" charset="0"/>
                <a:ea typeface="Times New Roman"/>
                <a:cs typeface="Arial" panose="020B0604020202020204" pitchFamily="34" charset="0"/>
              </a:rPr>
              <a:t>Function</a:t>
            </a:r>
            <a:r>
              <a:rPr lang="es-AR" sz="2000" b="1" dirty="0">
                <a:solidFill>
                  <a:srgbClr val="C00000"/>
                </a:solidFill>
                <a:latin typeface="Arial" panose="020B0604020202020204" pitchFamily="34" charset="0"/>
                <a:ea typeface="Times New Roman"/>
                <a:cs typeface="Arial" panose="020B0604020202020204" pitchFamily="34" charset="0"/>
              </a:rPr>
              <a:t>) </a:t>
            </a:r>
          </a:p>
          <a:p>
            <a:pPr lvl="0" algn="just">
              <a:spcBef>
                <a:spcPct val="20000"/>
              </a:spcBef>
            </a:pPr>
            <a:endParaRPr lang="es-AR" sz="2000" dirty="0">
              <a:latin typeface="Arial" panose="020B0604020202020204" pitchFamily="34" charset="0"/>
              <a:ea typeface="Times New Roman"/>
              <a:cs typeface="Arial" panose="020B0604020202020204" pitchFamily="34" charset="0"/>
            </a:endParaRPr>
          </a:p>
          <a:p>
            <a:pPr lvl="0" algn="just">
              <a:spcBef>
                <a:spcPct val="20000"/>
              </a:spcBef>
            </a:pPr>
            <a:r>
              <a:rPr lang="es-AR" sz="2000" dirty="0">
                <a:latin typeface="Arial" panose="020B0604020202020204" pitchFamily="34" charset="0"/>
                <a:ea typeface="Times New Roman"/>
                <a:cs typeface="Arial" panose="020B0604020202020204" pitchFamily="34" charset="0"/>
              </a:rPr>
              <a:t>Cada línea del cache almacena un numero de bloques de la memoria principal.</a:t>
            </a:r>
          </a:p>
          <a:p>
            <a:pPr lvl="0" algn="just">
              <a:spcBef>
                <a:spcPct val="20000"/>
              </a:spcBef>
            </a:pPr>
            <a:r>
              <a:rPr lang="es-AR" sz="2000" dirty="0">
                <a:latin typeface="Arial" panose="020B0604020202020204" pitchFamily="34" charset="0"/>
                <a:ea typeface="Times New Roman"/>
                <a:cs typeface="Arial" panose="020B0604020202020204" pitchFamily="34" charset="0"/>
              </a:rPr>
              <a:t>Como hay mucho mas bloques en la memoria principal que líneas en el cache.</a:t>
            </a:r>
          </a:p>
          <a:p>
            <a:pPr lvl="0" algn="just">
              <a:spcBef>
                <a:spcPct val="20000"/>
              </a:spcBef>
            </a:pPr>
            <a:r>
              <a:rPr lang="es-AR" sz="2000" dirty="0">
                <a:latin typeface="Arial" panose="020B0604020202020204" pitchFamily="34" charset="0"/>
                <a:ea typeface="Times New Roman"/>
                <a:cs typeface="Arial" panose="020B0604020202020204" pitchFamily="34" charset="0"/>
              </a:rPr>
              <a:t>Se necesita de una función o mecanismo que pueda mapear bloques de memoria en las líneas del cache y pueda determinar en que línea de chache se encuentra un bloque determinado de memoria.</a:t>
            </a:r>
          </a:p>
          <a:p>
            <a:pPr marL="342900" indent="-342900" algn="just">
              <a:spcBef>
                <a:spcPct val="20000"/>
              </a:spcBef>
              <a:buFont typeface="Wingdings" panose="05000000000000000000" pitchFamily="2" charset="2"/>
              <a:buChar char="Ø"/>
            </a:pPr>
            <a:endParaRPr lang="es-AR" sz="2000" dirty="0">
              <a:solidFill>
                <a:prstClr val="black"/>
              </a:solidFill>
              <a:latin typeface="Arial" panose="020B0604020202020204" pitchFamily="34" charset="0"/>
              <a:ea typeface="Times New Roman"/>
              <a:cs typeface="Arial" panose="020B0604020202020204" pitchFamily="34" charset="0"/>
            </a:endParaRPr>
          </a:p>
          <a:p>
            <a:pPr lvl="0" algn="just">
              <a:spcBef>
                <a:spcPct val="20000"/>
              </a:spcBef>
            </a:pPr>
            <a:r>
              <a:rPr lang="es-AR" sz="2000" dirty="0">
                <a:latin typeface="Arial" panose="020B0604020202020204" pitchFamily="34" charset="0"/>
                <a:ea typeface="Times New Roman"/>
                <a:cs typeface="Arial" panose="020B0604020202020204" pitchFamily="34" charset="0"/>
              </a:rPr>
              <a:t>Las dos técnicas mas conocidas son </a:t>
            </a:r>
            <a:r>
              <a:rPr lang="es-AR" sz="2000" b="1" dirty="0">
                <a:solidFill>
                  <a:srgbClr val="C00000"/>
                </a:solidFill>
                <a:latin typeface="Arial" panose="020B0604020202020204" pitchFamily="34" charset="0"/>
                <a:ea typeface="Times New Roman"/>
                <a:cs typeface="Arial" panose="020B0604020202020204" pitchFamily="34" charset="0"/>
              </a:rPr>
              <a:t>el MAPEO DIRECTO Y EL MAPEO ASOCIATIVO</a:t>
            </a:r>
          </a:p>
        </p:txBody>
      </p:sp>
      <p:pic>
        <p:nvPicPr>
          <p:cNvPr id="2" name="Imagen 1"/>
          <p:cNvPicPr>
            <a:picLocks noChangeAspect="1"/>
          </p:cNvPicPr>
          <p:nvPr/>
        </p:nvPicPr>
        <p:blipFill>
          <a:blip r:embed="rId3"/>
          <a:stretch>
            <a:fillRect/>
          </a:stretch>
        </p:blipFill>
        <p:spPr>
          <a:xfrm>
            <a:off x="5951985" y="3593989"/>
            <a:ext cx="4234864" cy="3073361"/>
          </a:xfrm>
          <a:prstGeom prst="rect">
            <a:avLst/>
          </a:prstGeom>
        </p:spPr>
      </p:pic>
    </p:spTree>
    <p:extLst>
      <p:ext uri="{BB962C8B-B14F-4D97-AF65-F5344CB8AC3E}">
        <p14:creationId xmlns:p14="http://schemas.microsoft.com/office/powerpoint/2010/main" val="250069414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983432" y="548680"/>
            <a:ext cx="10297144" cy="5755422"/>
          </a:xfrm>
          <a:prstGeom prst="rect">
            <a:avLst/>
          </a:prstGeom>
          <a:noFill/>
        </p:spPr>
        <p:txBody>
          <a:bodyPr wrap="square" rtlCol="0">
            <a:spAutoFit/>
          </a:bodyPr>
          <a:lstStyle/>
          <a:p>
            <a:pPr marL="342900" indent="-342900" algn="just">
              <a:spcBef>
                <a:spcPct val="20000"/>
              </a:spcBef>
              <a:buFont typeface="Wingdings" panose="05000000000000000000" pitchFamily="2" charset="2"/>
              <a:buChar char="Ø"/>
            </a:pPr>
            <a:r>
              <a:rPr lang="es-AR" sz="2000" b="1" dirty="0">
                <a:latin typeface="Arial"/>
                <a:ea typeface="Times New Roman"/>
                <a:cs typeface="Times New Roman"/>
              </a:rPr>
              <a:t> </a:t>
            </a:r>
            <a:r>
              <a:rPr lang="es-AR" sz="2000" b="1" dirty="0">
                <a:solidFill>
                  <a:srgbClr val="C00000"/>
                </a:solidFill>
                <a:latin typeface="Arial" panose="020B0604020202020204" pitchFamily="34" charset="0"/>
                <a:ea typeface="Times New Roman"/>
                <a:cs typeface="Arial" panose="020B0604020202020204" pitchFamily="34" charset="0"/>
              </a:rPr>
              <a:t>MAPEO DIRECTO (Correspondencia Directa)</a:t>
            </a:r>
            <a:endParaRPr lang="es-AR" sz="2000" b="1" dirty="0">
              <a:latin typeface="Arial" panose="020B0604020202020204" pitchFamily="34" charset="0"/>
              <a:ea typeface="Times New Roman"/>
              <a:cs typeface="Arial" panose="020B0604020202020204" pitchFamily="34" charset="0"/>
            </a:endParaRPr>
          </a:p>
          <a:p>
            <a:pPr lvl="0" algn="just">
              <a:spcBef>
                <a:spcPct val="20000"/>
              </a:spcBef>
            </a:pPr>
            <a:endParaRPr lang="es-AR" sz="2000" dirty="0">
              <a:latin typeface="Arial" panose="020B0604020202020204" pitchFamily="34" charset="0"/>
              <a:ea typeface="Times New Roman"/>
              <a:cs typeface="Arial" panose="020B0604020202020204" pitchFamily="34" charset="0"/>
            </a:endParaRPr>
          </a:p>
          <a:p>
            <a:pPr lvl="0" algn="just">
              <a:spcBef>
                <a:spcPct val="20000"/>
              </a:spcBef>
            </a:pPr>
            <a:r>
              <a:rPr lang="es-AR" sz="2000" dirty="0">
                <a:latin typeface="Arial" panose="020B0604020202020204" pitchFamily="34" charset="0"/>
                <a:ea typeface="Times New Roman"/>
                <a:cs typeface="Arial" panose="020B0604020202020204" pitchFamily="34" charset="0"/>
              </a:rPr>
              <a:t>Se mapea cada bloque de memoria principal en solo una posible línea del cache. El mapeo se expresa como</a:t>
            </a:r>
          </a:p>
          <a:p>
            <a:pPr lvl="0" algn="just">
              <a:spcBef>
                <a:spcPct val="20000"/>
              </a:spcBef>
            </a:pPr>
            <a:endParaRPr lang="es-AR" sz="2000" b="1" dirty="0">
              <a:solidFill>
                <a:srgbClr val="C00000"/>
              </a:solidFill>
              <a:latin typeface="Arial" panose="020B0604020202020204" pitchFamily="34" charset="0"/>
              <a:ea typeface="Times New Roman"/>
              <a:cs typeface="Arial" panose="020B0604020202020204" pitchFamily="34" charset="0"/>
            </a:endParaRPr>
          </a:p>
          <a:p>
            <a:pPr lvl="0" algn="just">
              <a:spcBef>
                <a:spcPct val="20000"/>
              </a:spcBef>
            </a:pPr>
            <a:r>
              <a:rPr lang="es-AR" sz="2000" i="1" dirty="0">
                <a:solidFill>
                  <a:srgbClr val="C00000"/>
                </a:solidFill>
                <a:latin typeface="Arial" panose="020B0604020202020204" pitchFamily="34" charset="0"/>
                <a:ea typeface="Times New Roman"/>
                <a:cs typeface="Arial" panose="020B0604020202020204" pitchFamily="34" charset="0"/>
              </a:rPr>
              <a:t>i= j modulo m</a:t>
            </a:r>
          </a:p>
          <a:p>
            <a:pPr lvl="0" algn="just">
              <a:spcBef>
                <a:spcPct val="20000"/>
              </a:spcBef>
            </a:pPr>
            <a:endParaRPr lang="es-AR" sz="2000" i="1" dirty="0">
              <a:solidFill>
                <a:srgbClr val="C00000"/>
              </a:solidFill>
              <a:latin typeface="Arial" panose="020B0604020202020204" pitchFamily="34" charset="0"/>
              <a:ea typeface="Times New Roman"/>
              <a:cs typeface="Arial" panose="020B0604020202020204" pitchFamily="34" charset="0"/>
            </a:endParaRPr>
          </a:p>
          <a:p>
            <a:pPr lvl="0" algn="just">
              <a:spcBef>
                <a:spcPct val="20000"/>
              </a:spcBef>
            </a:pPr>
            <a:r>
              <a:rPr lang="es-AR" sz="2000" i="1" dirty="0">
                <a:solidFill>
                  <a:srgbClr val="C00000"/>
                </a:solidFill>
                <a:latin typeface="Arial" panose="020B0604020202020204" pitchFamily="34" charset="0"/>
                <a:ea typeface="Times New Roman"/>
                <a:cs typeface="Arial" panose="020B0604020202020204" pitchFamily="34" charset="0"/>
              </a:rPr>
              <a:t>i= numero de línea del cache</a:t>
            </a:r>
          </a:p>
          <a:p>
            <a:pPr lvl="0" algn="just">
              <a:spcBef>
                <a:spcPct val="20000"/>
              </a:spcBef>
            </a:pPr>
            <a:r>
              <a:rPr lang="es-AR" sz="2000" i="1" dirty="0">
                <a:solidFill>
                  <a:srgbClr val="C00000"/>
                </a:solidFill>
                <a:latin typeface="Arial" panose="020B0604020202020204" pitchFamily="34" charset="0"/>
                <a:ea typeface="Times New Roman"/>
                <a:cs typeface="Arial" panose="020B0604020202020204" pitchFamily="34" charset="0"/>
              </a:rPr>
              <a:t>j= numero de bloques en memoria principal</a:t>
            </a:r>
          </a:p>
          <a:p>
            <a:pPr lvl="0" algn="just">
              <a:spcBef>
                <a:spcPct val="20000"/>
              </a:spcBef>
            </a:pPr>
            <a:r>
              <a:rPr lang="es-AR" sz="2000" i="1" dirty="0">
                <a:solidFill>
                  <a:srgbClr val="C00000"/>
                </a:solidFill>
                <a:latin typeface="Arial" panose="020B0604020202020204" pitchFamily="34" charset="0"/>
                <a:ea typeface="Times New Roman"/>
                <a:cs typeface="Arial" panose="020B0604020202020204" pitchFamily="34" charset="0"/>
              </a:rPr>
              <a:t>m= cantidad de líneas en el cache</a:t>
            </a:r>
          </a:p>
          <a:p>
            <a:pPr lvl="0" algn="just">
              <a:spcBef>
                <a:spcPct val="20000"/>
              </a:spcBef>
            </a:pPr>
            <a:endParaRPr lang="es-AR" sz="2000" b="1" dirty="0">
              <a:solidFill>
                <a:srgbClr val="C00000"/>
              </a:solidFill>
              <a:latin typeface="Arial" panose="020B0604020202020204" pitchFamily="34" charset="0"/>
              <a:ea typeface="Times New Roman"/>
              <a:cs typeface="Arial" panose="020B0604020202020204" pitchFamily="34" charset="0"/>
            </a:endParaRPr>
          </a:p>
          <a:p>
            <a:pPr lvl="0" algn="just">
              <a:spcBef>
                <a:spcPct val="20000"/>
              </a:spcBef>
            </a:pPr>
            <a:r>
              <a:rPr lang="es-AR" sz="2000" dirty="0">
                <a:latin typeface="Arial" panose="020B0604020202020204" pitchFamily="34" charset="0"/>
                <a:ea typeface="Times New Roman"/>
                <a:cs typeface="Arial" panose="020B0604020202020204" pitchFamily="34" charset="0"/>
              </a:rPr>
              <a:t>La figura 4.8 a muestra el mapeo de los primeros m bloques de la memoria principal . Cada bloque se mapea en una única línea del cache.</a:t>
            </a:r>
          </a:p>
          <a:p>
            <a:pPr lvl="0" algn="just">
              <a:spcBef>
                <a:spcPct val="20000"/>
              </a:spcBef>
            </a:pPr>
            <a:r>
              <a:rPr lang="es-AR" sz="2000" dirty="0">
                <a:latin typeface="Arial" panose="020B0604020202020204" pitchFamily="34" charset="0"/>
                <a:ea typeface="Times New Roman"/>
                <a:cs typeface="Arial" panose="020B0604020202020204" pitchFamily="34" charset="0"/>
              </a:rPr>
              <a:t>Los próximos m bloques se mapean de la misma forma, es decir, el bloque </a:t>
            </a:r>
            <a:r>
              <a:rPr lang="es-AR" sz="2000" b="1" dirty="0" err="1">
                <a:solidFill>
                  <a:srgbClr val="C00000"/>
                </a:solidFill>
                <a:latin typeface="Arial" panose="020B0604020202020204" pitchFamily="34" charset="0"/>
                <a:ea typeface="Times New Roman"/>
                <a:cs typeface="Arial" panose="020B0604020202020204" pitchFamily="34" charset="0"/>
              </a:rPr>
              <a:t>Bm</a:t>
            </a:r>
            <a:r>
              <a:rPr lang="es-AR" sz="2000" dirty="0">
                <a:latin typeface="Arial" panose="020B0604020202020204" pitchFamily="34" charset="0"/>
                <a:ea typeface="Times New Roman"/>
                <a:cs typeface="Arial" panose="020B0604020202020204" pitchFamily="34" charset="0"/>
              </a:rPr>
              <a:t> se mapea en </a:t>
            </a:r>
            <a:r>
              <a:rPr lang="es-AR" sz="2000" b="1" dirty="0">
                <a:solidFill>
                  <a:srgbClr val="C00000"/>
                </a:solidFill>
                <a:latin typeface="Arial" panose="020B0604020202020204" pitchFamily="34" charset="0"/>
                <a:ea typeface="Times New Roman"/>
                <a:cs typeface="Arial" panose="020B0604020202020204" pitchFamily="34" charset="0"/>
              </a:rPr>
              <a:t>L0</a:t>
            </a:r>
            <a:r>
              <a:rPr lang="es-AR" sz="2000" dirty="0">
                <a:latin typeface="Arial" panose="020B0604020202020204" pitchFamily="34" charset="0"/>
                <a:ea typeface="Times New Roman"/>
                <a:cs typeface="Arial" panose="020B0604020202020204" pitchFamily="34" charset="0"/>
              </a:rPr>
              <a:t>, el </a:t>
            </a:r>
            <a:r>
              <a:rPr lang="es-AR" sz="2000" b="1" dirty="0">
                <a:solidFill>
                  <a:srgbClr val="C00000"/>
                </a:solidFill>
                <a:latin typeface="Arial" panose="020B0604020202020204" pitchFamily="34" charset="0"/>
                <a:ea typeface="Times New Roman"/>
                <a:cs typeface="Arial" panose="020B0604020202020204" pitchFamily="34" charset="0"/>
              </a:rPr>
              <a:t>Bm+1</a:t>
            </a:r>
            <a:r>
              <a:rPr lang="es-AR" sz="2000" dirty="0">
                <a:latin typeface="Arial" panose="020B0604020202020204" pitchFamily="34" charset="0"/>
                <a:ea typeface="Times New Roman"/>
                <a:cs typeface="Arial" panose="020B0604020202020204" pitchFamily="34" charset="0"/>
              </a:rPr>
              <a:t> en </a:t>
            </a:r>
            <a:r>
              <a:rPr lang="es-AR" sz="2000" b="1" dirty="0">
                <a:solidFill>
                  <a:srgbClr val="C00000"/>
                </a:solidFill>
                <a:latin typeface="Arial" panose="020B0604020202020204" pitchFamily="34" charset="0"/>
                <a:ea typeface="Times New Roman"/>
                <a:cs typeface="Arial" panose="020B0604020202020204" pitchFamily="34" charset="0"/>
              </a:rPr>
              <a:t>L1</a:t>
            </a:r>
            <a:r>
              <a:rPr lang="es-AR" sz="2000" dirty="0">
                <a:latin typeface="Arial" panose="020B0604020202020204" pitchFamily="34" charset="0"/>
                <a:ea typeface="Times New Roman"/>
                <a:cs typeface="Arial" panose="020B0604020202020204" pitchFamily="34" charset="0"/>
              </a:rPr>
              <a:t> y </a:t>
            </a:r>
            <a:r>
              <a:rPr lang="es-AR" sz="2000" dirty="0" err="1">
                <a:latin typeface="Arial" panose="020B0604020202020204" pitchFamily="34" charset="0"/>
                <a:ea typeface="Times New Roman"/>
                <a:cs typeface="Arial" panose="020B0604020202020204" pitchFamily="34" charset="0"/>
              </a:rPr>
              <a:t>asi</a:t>
            </a:r>
            <a:r>
              <a:rPr lang="es-AR" sz="2000" dirty="0">
                <a:latin typeface="Arial" panose="020B0604020202020204" pitchFamily="34" charset="0"/>
                <a:ea typeface="Times New Roman"/>
                <a:cs typeface="Arial" panose="020B0604020202020204" pitchFamily="34" charset="0"/>
              </a:rPr>
              <a:t> sucesivamente  </a:t>
            </a:r>
            <a:endParaRPr lang="es-AR" sz="2000" b="1" dirty="0">
              <a:solidFill>
                <a:srgbClr val="C00000"/>
              </a:solidFill>
              <a:latin typeface="Arial" panose="020B0604020202020204" pitchFamily="34" charset="0"/>
              <a:ea typeface="Times New Roman"/>
              <a:cs typeface="Arial" panose="020B0604020202020204" pitchFamily="34" charset="0"/>
            </a:endParaRPr>
          </a:p>
          <a:p>
            <a:pPr lvl="0" algn="just">
              <a:spcBef>
                <a:spcPct val="20000"/>
              </a:spcBef>
            </a:pPr>
            <a:endParaRPr lang="es-AR" sz="2000" b="1" dirty="0">
              <a:solidFill>
                <a:srgbClr val="C00000"/>
              </a:solidFill>
              <a:latin typeface="Arial"/>
              <a:ea typeface="Times New Roman"/>
              <a:cs typeface="Times New Roman"/>
            </a:endParaRPr>
          </a:p>
        </p:txBody>
      </p:sp>
    </p:spTree>
    <p:extLst>
      <p:ext uri="{BB962C8B-B14F-4D97-AF65-F5344CB8AC3E}">
        <p14:creationId xmlns:p14="http://schemas.microsoft.com/office/powerpoint/2010/main" val="265449796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3"/>
          <a:stretch>
            <a:fillRect/>
          </a:stretch>
        </p:blipFill>
        <p:spPr>
          <a:xfrm>
            <a:off x="2279577" y="188640"/>
            <a:ext cx="7515225" cy="4095750"/>
          </a:xfrm>
          <a:prstGeom prst="rect">
            <a:avLst/>
          </a:prstGeom>
        </p:spPr>
      </p:pic>
      <p:pic>
        <p:nvPicPr>
          <p:cNvPr id="5" name="Imagen 4"/>
          <p:cNvPicPr>
            <a:picLocks noChangeAspect="1"/>
          </p:cNvPicPr>
          <p:nvPr/>
        </p:nvPicPr>
        <p:blipFill>
          <a:blip r:embed="rId4"/>
          <a:stretch>
            <a:fillRect/>
          </a:stretch>
        </p:blipFill>
        <p:spPr>
          <a:xfrm>
            <a:off x="3143672" y="4725144"/>
            <a:ext cx="5544616" cy="1690300"/>
          </a:xfrm>
          <a:prstGeom prst="rect">
            <a:avLst/>
          </a:prstGeom>
        </p:spPr>
      </p:pic>
    </p:spTree>
    <p:extLst>
      <p:ext uri="{BB962C8B-B14F-4D97-AF65-F5344CB8AC3E}">
        <p14:creationId xmlns:p14="http://schemas.microsoft.com/office/powerpoint/2010/main" val="406395875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rotWithShape="1">
          <a:blip r:embed="rId3"/>
          <a:srcRect t="2969" b="7598"/>
          <a:stretch/>
        </p:blipFill>
        <p:spPr>
          <a:xfrm>
            <a:off x="2951162" y="2286609"/>
            <a:ext cx="6552728" cy="4310743"/>
          </a:xfrm>
          <a:prstGeom prst="rect">
            <a:avLst/>
          </a:prstGeom>
        </p:spPr>
      </p:pic>
      <p:sp>
        <p:nvSpPr>
          <p:cNvPr id="4" name="Rectángulo 3"/>
          <p:cNvSpPr/>
          <p:nvPr/>
        </p:nvSpPr>
        <p:spPr>
          <a:xfrm>
            <a:off x="623392" y="332656"/>
            <a:ext cx="10873207" cy="2074414"/>
          </a:xfrm>
          <a:prstGeom prst="rect">
            <a:avLst/>
          </a:prstGeom>
        </p:spPr>
        <p:txBody>
          <a:bodyPr wrap="square">
            <a:spAutoFit/>
          </a:bodyPr>
          <a:lstStyle/>
          <a:p>
            <a:pPr algn="just">
              <a:spcBef>
                <a:spcPct val="20000"/>
              </a:spcBef>
            </a:pPr>
            <a:r>
              <a:rPr lang="es-AR" sz="1600" b="1" dirty="0">
                <a:solidFill>
                  <a:srgbClr val="C00000"/>
                </a:solidFill>
                <a:latin typeface="Arial"/>
                <a:ea typeface="Times New Roman"/>
                <a:cs typeface="Times New Roman"/>
              </a:rPr>
              <a:t>La función de mapeo directo </a:t>
            </a:r>
            <a:r>
              <a:rPr lang="es-AR" sz="1600" dirty="0">
                <a:latin typeface="Arial"/>
                <a:ea typeface="Times New Roman"/>
                <a:cs typeface="Times New Roman"/>
              </a:rPr>
              <a:t>se implementa usando la dirección de memoria principal. </a:t>
            </a:r>
          </a:p>
          <a:p>
            <a:pPr lvl="0" algn="just">
              <a:spcBef>
                <a:spcPct val="20000"/>
              </a:spcBef>
            </a:pPr>
            <a:endParaRPr lang="es-AR" sz="1600" dirty="0" smtClean="0">
              <a:solidFill>
                <a:prstClr val="black"/>
              </a:solidFill>
              <a:latin typeface="Arial"/>
              <a:ea typeface="Times New Roman"/>
              <a:cs typeface="Times New Roman"/>
            </a:endParaRPr>
          </a:p>
          <a:p>
            <a:pPr lvl="0" algn="just">
              <a:spcBef>
                <a:spcPct val="20000"/>
              </a:spcBef>
            </a:pPr>
            <a:r>
              <a:rPr lang="es-AR" sz="1600" dirty="0" smtClean="0">
                <a:solidFill>
                  <a:prstClr val="black"/>
                </a:solidFill>
                <a:latin typeface="Arial"/>
                <a:ea typeface="Times New Roman"/>
                <a:cs typeface="Times New Roman"/>
              </a:rPr>
              <a:t>Los </a:t>
            </a:r>
            <a:r>
              <a:rPr lang="es-AR" sz="1600" b="1" dirty="0">
                <a:solidFill>
                  <a:srgbClr val="C00000"/>
                </a:solidFill>
                <a:latin typeface="Arial"/>
                <a:ea typeface="Times New Roman"/>
                <a:cs typeface="Times New Roman"/>
              </a:rPr>
              <a:t>w bits </a:t>
            </a:r>
            <a:r>
              <a:rPr lang="es-AR" sz="1600" dirty="0">
                <a:solidFill>
                  <a:prstClr val="black"/>
                </a:solidFill>
                <a:latin typeface="Arial"/>
                <a:ea typeface="Times New Roman"/>
                <a:cs typeface="Times New Roman"/>
              </a:rPr>
              <a:t>menos significantes de la dirección identifican a una única palabra de memoria dentro del bloque de palabras</a:t>
            </a:r>
          </a:p>
          <a:p>
            <a:pPr lvl="0" algn="just">
              <a:spcBef>
                <a:spcPct val="20000"/>
              </a:spcBef>
            </a:pPr>
            <a:r>
              <a:rPr lang="es-AR" sz="1600" dirty="0">
                <a:solidFill>
                  <a:prstClr val="black"/>
                </a:solidFill>
                <a:latin typeface="Arial"/>
                <a:ea typeface="Times New Roman"/>
                <a:cs typeface="Times New Roman"/>
              </a:rPr>
              <a:t>Los </a:t>
            </a:r>
            <a:r>
              <a:rPr lang="es-AR" sz="1600" b="1" dirty="0">
                <a:solidFill>
                  <a:srgbClr val="C00000"/>
                </a:solidFill>
                <a:latin typeface="Arial"/>
                <a:ea typeface="Times New Roman"/>
                <a:cs typeface="Times New Roman"/>
              </a:rPr>
              <a:t>s bits </a:t>
            </a:r>
            <a:r>
              <a:rPr lang="es-AR" sz="1600" dirty="0">
                <a:solidFill>
                  <a:prstClr val="black"/>
                </a:solidFill>
                <a:latin typeface="Arial"/>
                <a:ea typeface="Times New Roman"/>
                <a:cs typeface="Times New Roman"/>
              </a:rPr>
              <a:t>restantes de la dirección  especifican una de los 2^s bloques de memoria</a:t>
            </a:r>
          </a:p>
          <a:p>
            <a:pPr lvl="0" algn="just">
              <a:spcBef>
                <a:spcPct val="20000"/>
              </a:spcBef>
            </a:pPr>
            <a:r>
              <a:rPr lang="es-AR" sz="1600" dirty="0">
                <a:solidFill>
                  <a:prstClr val="black"/>
                </a:solidFill>
                <a:latin typeface="Arial"/>
                <a:ea typeface="Times New Roman"/>
                <a:cs typeface="Times New Roman"/>
              </a:rPr>
              <a:t>los bits mas significantes dentro de estos s bits, representan una </a:t>
            </a:r>
            <a:r>
              <a:rPr lang="es-AR" sz="1600" b="1" dirty="0">
                <a:solidFill>
                  <a:srgbClr val="C00000"/>
                </a:solidFill>
                <a:latin typeface="Arial"/>
                <a:ea typeface="Times New Roman"/>
                <a:cs typeface="Times New Roman"/>
              </a:rPr>
              <a:t>etiqueta o TAG de r bits que identifica una de las m=2^r líneas del cache</a:t>
            </a:r>
            <a:endParaRPr lang="es-AR" sz="1600" dirty="0">
              <a:solidFill>
                <a:prstClr val="black"/>
              </a:solidFill>
              <a:latin typeface="Arial"/>
              <a:ea typeface="Times New Roman"/>
              <a:cs typeface="Times New Roman"/>
            </a:endParaRPr>
          </a:p>
        </p:txBody>
      </p:sp>
    </p:spTree>
    <p:extLst>
      <p:ext uri="{BB962C8B-B14F-4D97-AF65-F5344CB8AC3E}">
        <p14:creationId xmlns:p14="http://schemas.microsoft.com/office/powerpoint/2010/main" val="45535425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623392" y="1628800"/>
            <a:ext cx="10369152" cy="2308324"/>
          </a:xfrm>
          <a:prstGeom prst="rect">
            <a:avLst/>
          </a:prstGeom>
          <a:noFill/>
        </p:spPr>
        <p:txBody>
          <a:bodyPr wrap="square" rtlCol="0">
            <a:spAutoFit/>
          </a:bodyPr>
          <a:lstStyle/>
          <a:p>
            <a:r>
              <a:rPr lang="es-ES" sz="2400" dirty="0"/>
              <a:t>El uso de una </a:t>
            </a:r>
            <a:r>
              <a:rPr lang="es-ES" sz="2400" b="1" dirty="0">
                <a:solidFill>
                  <a:srgbClr val="C00000"/>
                </a:solidFill>
              </a:rPr>
              <a:t>parte de la dirección de memoria como numero de línea del cache </a:t>
            </a:r>
            <a:r>
              <a:rPr lang="es-ES" sz="2400" b="1" dirty="0" smtClean="0">
                <a:solidFill>
                  <a:srgbClr val="C00000"/>
                </a:solidFill>
              </a:rPr>
              <a:t> </a:t>
            </a:r>
            <a:r>
              <a:rPr lang="es-ES" sz="2400" dirty="0" smtClean="0"/>
              <a:t>provee </a:t>
            </a:r>
            <a:r>
              <a:rPr lang="es-ES" sz="2400" dirty="0"/>
              <a:t>un único mapeo de cada bloque de memoria en el cache</a:t>
            </a:r>
          </a:p>
          <a:p>
            <a:endParaRPr lang="es-ES" sz="2400" dirty="0"/>
          </a:p>
          <a:p>
            <a:r>
              <a:rPr lang="es-ES" sz="2400" dirty="0"/>
              <a:t>Cuando se lee el bloque en su línea asignada, es necesario </a:t>
            </a:r>
            <a:r>
              <a:rPr lang="es-ES" sz="2400" b="1" dirty="0">
                <a:solidFill>
                  <a:srgbClr val="C00000"/>
                </a:solidFill>
              </a:rPr>
              <a:t>TAGEAR (Etiquetar) el </a:t>
            </a:r>
            <a:r>
              <a:rPr lang="es-ES" sz="2400" b="1" dirty="0" smtClean="0">
                <a:solidFill>
                  <a:srgbClr val="C00000"/>
                </a:solidFill>
              </a:rPr>
              <a:t>DATO </a:t>
            </a:r>
            <a:r>
              <a:rPr lang="es-ES" sz="2400" dirty="0" smtClean="0"/>
              <a:t>para poder </a:t>
            </a:r>
            <a:r>
              <a:rPr lang="es-ES" sz="2400" b="1" dirty="0" smtClean="0">
                <a:solidFill>
                  <a:srgbClr val="C00000"/>
                </a:solidFill>
              </a:rPr>
              <a:t>diferenciarlo </a:t>
            </a:r>
            <a:r>
              <a:rPr lang="es-ES" sz="2400" b="1" dirty="0">
                <a:solidFill>
                  <a:srgbClr val="C00000"/>
                </a:solidFill>
              </a:rPr>
              <a:t>de los otros bloques </a:t>
            </a:r>
            <a:r>
              <a:rPr lang="es-ES" sz="2400" dirty="0"/>
              <a:t>que pueden ocupar la misma línea del cache </a:t>
            </a:r>
          </a:p>
        </p:txBody>
      </p:sp>
    </p:spTree>
    <p:extLst>
      <p:ext uri="{BB962C8B-B14F-4D97-AF65-F5344CB8AC3E}">
        <p14:creationId xmlns:p14="http://schemas.microsoft.com/office/powerpoint/2010/main" val="164914381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3"/>
          <a:stretch>
            <a:fillRect/>
          </a:stretch>
        </p:blipFill>
        <p:spPr>
          <a:xfrm>
            <a:off x="2340115" y="692696"/>
            <a:ext cx="7635552" cy="2308152"/>
          </a:xfrm>
          <a:prstGeom prst="rect">
            <a:avLst/>
          </a:prstGeom>
        </p:spPr>
      </p:pic>
      <p:pic>
        <p:nvPicPr>
          <p:cNvPr id="4" name="Imagen 3"/>
          <p:cNvPicPr>
            <a:picLocks noChangeAspect="1"/>
          </p:cNvPicPr>
          <p:nvPr/>
        </p:nvPicPr>
        <p:blipFill>
          <a:blip r:embed="rId4"/>
          <a:stretch>
            <a:fillRect/>
          </a:stretch>
        </p:blipFill>
        <p:spPr>
          <a:xfrm>
            <a:off x="2311143" y="3483476"/>
            <a:ext cx="7664524" cy="2897852"/>
          </a:xfrm>
          <a:prstGeom prst="rect">
            <a:avLst/>
          </a:prstGeom>
        </p:spPr>
      </p:pic>
    </p:spTree>
    <p:extLst>
      <p:ext uri="{BB962C8B-B14F-4D97-AF65-F5344CB8AC3E}">
        <p14:creationId xmlns:p14="http://schemas.microsoft.com/office/powerpoint/2010/main" val="220986962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767408" y="548681"/>
            <a:ext cx="10585176" cy="4388894"/>
          </a:xfrm>
          <a:prstGeom prst="rect">
            <a:avLst/>
          </a:prstGeom>
          <a:noFill/>
        </p:spPr>
        <p:txBody>
          <a:bodyPr wrap="square" rtlCol="0">
            <a:spAutoFit/>
          </a:bodyPr>
          <a:lstStyle/>
          <a:p>
            <a:pPr algn="just">
              <a:spcBef>
                <a:spcPct val="20000"/>
              </a:spcBef>
              <a:defRPr/>
            </a:pPr>
            <a:endParaRPr lang="es-AR" sz="2000" dirty="0">
              <a:solidFill>
                <a:prstClr val="black"/>
              </a:solidFill>
              <a:latin typeface="Arial"/>
              <a:ea typeface="Times New Roman"/>
              <a:cs typeface="Times New Roman"/>
            </a:endParaRPr>
          </a:p>
          <a:p>
            <a:pPr algn="just">
              <a:spcBef>
                <a:spcPct val="20000"/>
              </a:spcBef>
              <a:defRPr/>
            </a:pPr>
            <a:r>
              <a:rPr lang="es-AR" sz="2400" dirty="0">
                <a:solidFill>
                  <a:prstClr val="black"/>
                </a:solidFill>
                <a:latin typeface="Arial"/>
                <a:ea typeface="Times New Roman"/>
                <a:cs typeface="Times New Roman"/>
              </a:rPr>
              <a:t>La desventaja que tiene el Mapeo Directo, es que asigna líneas fijas del cache a determinados bloques de memoria </a:t>
            </a:r>
          </a:p>
          <a:p>
            <a:pPr algn="just">
              <a:spcBef>
                <a:spcPct val="20000"/>
              </a:spcBef>
              <a:defRPr/>
            </a:pPr>
            <a:endParaRPr lang="es-AR" sz="2400" dirty="0">
              <a:solidFill>
                <a:prstClr val="black"/>
              </a:solidFill>
              <a:latin typeface="Arial"/>
              <a:ea typeface="Times New Roman"/>
              <a:cs typeface="Times New Roman"/>
            </a:endParaRPr>
          </a:p>
          <a:p>
            <a:pPr algn="just">
              <a:spcBef>
                <a:spcPct val="20000"/>
              </a:spcBef>
              <a:defRPr/>
            </a:pPr>
            <a:endParaRPr lang="es-AR" sz="2400" dirty="0">
              <a:solidFill>
                <a:prstClr val="black"/>
              </a:solidFill>
              <a:latin typeface="Arial"/>
              <a:ea typeface="Times New Roman"/>
              <a:cs typeface="Times New Roman"/>
            </a:endParaRPr>
          </a:p>
          <a:p>
            <a:pPr algn="just">
              <a:spcBef>
                <a:spcPct val="20000"/>
              </a:spcBef>
              <a:defRPr/>
            </a:pPr>
            <a:r>
              <a:rPr lang="es-AR" sz="2400" dirty="0">
                <a:solidFill>
                  <a:prstClr val="black"/>
                </a:solidFill>
                <a:latin typeface="Arial"/>
                <a:ea typeface="Times New Roman"/>
                <a:cs typeface="Times New Roman"/>
              </a:rPr>
              <a:t>Si un programa llega a referenciar repetidamente a dos palabras de memoria que se encuentran en dos bloques diferentes, los cuales se mapean en la misma línea del cache, se producirá que los dos bloques continuamente entren y salgan del cache (</a:t>
            </a:r>
            <a:r>
              <a:rPr lang="es-AR" sz="2400" b="1" dirty="0" err="1">
                <a:solidFill>
                  <a:srgbClr val="C00000"/>
                </a:solidFill>
                <a:latin typeface="Arial"/>
                <a:ea typeface="Times New Roman"/>
                <a:cs typeface="Times New Roman"/>
              </a:rPr>
              <a:t>swapping</a:t>
            </a:r>
            <a:r>
              <a:rPr lang="es-AR" sz="2400" b="1" dirty="0">
                <a:solidFill>
                  <a:srgbClr val="C00000"/>
                </a:solidFill>
                <a:latin typeface="Arial"/>
                <a:ea typeface="Times New Roman"/>
                <a:cs typeface="Times New Roman"/>
              </a:rPr>
              <a:t> in</a:t>
            </a:r>
            <a:r>
              <a:rPr lang="es-AR" sz="2400" dirty="0">
                <a:solidFill>
                  <a:prstClr val="black"/>
                </a:solidFill>
                <a:latin typeface="Arial"/>
                <a:ea typeface="Times New Roman"/>
                <a:cs typeface="Times New Roman"/>
              </a:rPr>
              <a:t>) lo cual impactara de forma negativa en la tasa de éxito o hit ratio del cache  (este comportamiento se conoce como </a:t>
            </a:r>
            <a:r>
              <a:rPr lang="es-AR" sz="2400" b="1" dirty="0">
                <a:solidFill>
                  <a:srgbClr val="C00000"/>
                </a:solidFill>
                <a:latin typeface="Arial"/>
                <a:ea typeface="Times New Roman"/>
                <a:cs typeface="Times New Roman"/>
              </a:rPr>
              <a:t>“</a:t>
            </a:r>
            <a:r>
              <a:rPr lang="es-AR" sz="2400" b="1" dirty="0" err="1">
                <a:solidFill>
                  <a:srgbClr val="C00000"/>
                </a:solidFill>
                <a:latin typeface="Arial"/>
                <a:ea typeface="Times New Roman"/>
                <a:cs typeface="Times New Roman"/>
              </a:rPr>
              <a:t>thrashing</a:t>
            </a:r>
            <a:r>
              <a:rPr lang="es-AR" sz="2400" b="1" dirty="0">
                <a:solidFill>
                  <a:srgbClr val="C00000"/>
                </a:solidFill>
                <a:latin typeface="Arial"/>
                <a:ea typeface="Times New Roman"/>
                <a:cs typeface="Times New Roman"/>
              </a:rPr>
              <a:t>”</a:t>
            </a:r>
            <a:r>
              <a:rPr lang="es-AR" sz="2400" dirty="0">
                <a:solidFill>
                  <a:prstClr val="black"/>
                </a:solidFill>
                <a:latin typeface="Arial"/>
                <a:ea typeface="Times New Roman"/>
                <a:cs typeface="Times New Roman"/>
              </a:rPr>
              <a:t>)     </a:t>
            </a:r>
            <a:endParaRPr lang="es-AR" b="1" dirty="0">
              <a:solidFill>
                <a:srgbClr val="C00000"/>
              </a:solidFill>
              <a:latin typeface="CG Times"/>
              <a:ea typeface="Times New Roman"/>
              <a:cs typeface="Times New Roman"/>
            </a:endParaRPr>
          </a:p>
        </p:txBody>
      </p:sp>
    </p:spTree>
    <p:extLst>
      <p:ext uri="{BB962C8B-B14F-4D97-AF65-F5344CB8AC3E}">
        <p14:creationId xmlns:p14="http://schemas.microsoft.com/office/powerpoint/2010/main" val="48197440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983432" y="404664"/>
            <a:ext cx="10513168" cy="5983176"/>
          </a:xfrm>
          <a:prstGeom prst="rect">
            <a:avLst/>
          </a:prstGeom>
          <a:noFill/>
        </p:spPr>
        <p:txBody>
          <a:bodyPr wrap="square" rtlCol="0">
            <a:spAutoFit/>
          </a:bodyPr>
          <a:lstStyle/>
          <a:p>
            <a:pPr algn="just">
              <a:spcBef>
                <a:spcPct val="20000"/>
              </a:spcBef>
              <a:defRPr/>
            </a:pPr>
            <a:endParaRPr lang="es-AR" dirty="0">
              <a:solidFill>
                <a:prstClr val="black"/>
              </a:solidFill>
              <a:latin typeface="Arial"/>
              <a:ea typeface="Times New Roman"/>
              <a:cs typeface="Times New Roman"/>
            </a:endParaRPr>
          </a:p>
          <a:p>
            <a:pPr marL="342900" indent="-342900" algn="just">
              <a:spcBef>
                <a:spcPct val="20000"/>
              </a:spcBef>
              <a:buFont typeface="Wingdings" panose="05000000000000000000" pitchFamily="2" charset="2"/>
              <a:buChar char="Ø"/>
              <a:defRPr/>
            </a:pPr>
            <a:r>
              <a:rPr lang="es-AR" sz="2400" b="1" dirty="0">
                <a:solidFill>
                  <a:srgbClr val="C00000"/>
                </a:solidFill>
                <a:latin typeface="Arial" panose="020B0604020202020204" pitchFamily="34" charset="0"/>
                <a:ea typeface="Times New Roman"/>
                <a:cs typeface="Arial" panose="020B0604020202020204" pitchFamily="34" charset="0"/>
              </a:rPr>
              <a:t>MAPEO ASOCIATIVO (Correspondencia Asociativa)</a:t>
            </a:r>
          </a:p>
          <a:p>
            <a:pPr marL="342900" indent="-342900" algn="just">
              <a:spcBef>
                <a:spcPct val="20000"/>
              </a:spcBef>
              <a:buFont typeface="Wingdings" panose="05000000000000000000" pitchFamily="2" charset="2"/>
              <a:buChar char="Ø"/>
              <a:defRPr/>
            </a:pPr>
            <a:endParaRPr lang="es-AR" sz="2400" dirty="0">
              <a:solidFill>
                <a:prstClr val="black"/>
              </a:solidFill>
              <a:latin typeface="Arial" panose="020B0604020202020204" pitchFamily="34" charset="0"/>
              <a:ea typeface="Times New Roman"/>
              <a:cs typeface="Arial" panose="020B0604020202020204" pitchFamily="34" charset="0"/>
            </a:endParaRPr>
          </a:p>
          <a:p>
            <a:pPr algn="just">
              <a:spcBef>
                <a:spcPct val="20000"/>
              </a:spcBef>
              <a:defRPr/>
            </a:pPr>
            <a:r>
              <a:rPr lang="es-AR" sz="2400" dirty="0">
                <a:solidFill>
                  <a:prstClr val="black"/>
                </a:solidFill>
                <a:latin typeface="Arial" panose="020B0604020202020204" pitchFamily="34" charset="0"/>
                <a:ea typeface="Times New Roman"/>
                <a:cs typeface="Arial" panose="020B0604020202020204" pitchFamily="34" charset="0"/>
              </a:rPr>
              <a:t>Esta técnica permite que cada bloque de memoria principal pueda ser almacenado en cualquiera de las líneas del cache (figura 4.8b)</a:t>
            </a:r>
          </a:p>
          <a:p>
            <a:pPr algn="just">
              <a:spcBef>
                <a:spcPct val="20000"/>
              </a:spcBef>
              <a:defRPr/>
            </a:pPr>
            <a:endParaRPr lang="es-AR" sz="2400" dirty="0">
              <a:solidFill>
                <a:prstClr val="black"/>
              </a:solidFill>
              <a:latin typeface="Arial" panose="020B0604020202020204" pitchFamily="34" charset="0"/>
              <a:ea typeface="Times New Roman"/>
              <a:cs typeface="Arial" panose="020B0604020202020204" pitchFamily="34" charset="0"/>
            </a:endParaRPr>
          </a:p>
          <a:p>
            <a:pPr algn="just">
              <a:spcBef>
                <a:spcPct val="20000"/>
              </a:spcBef>
              <a:defRPr/>
            </a:pPr>
            <a:r>
              <a:rPr lang="es-AR" sz="2400" dirty="0">
                <a:solidFill>
                  <a:prstClr val="black"/>
                </a:solidFill>
                <a:latin typeface="Arial" panose="020B0604020202020204" pitchFamily="34" charset="0"/>
                <a:ea typeface="Times New Roman"/>
                <a:cs typeface="Arial" panose="020B0604020202020204" pitchFamily="34" charset="0"/>
              </a:rPr>
              <a:t>La lógica de control del cache interpreta a la dirección de memoria principal dividida en dos campos:</a:t>
            </a:r>
          </a:p>
          <a:p>
            <a:pPr algn="just">
              <a:spcBef>
                <a:spcPct val="20000"/>
              </a:spcBef>
              <a:defRPr/>
            </a:pPr>
            <a:endParaRPr lang="es-AR" sz="2400" dirty="0">
              <a:solidFill>
                <a:prstClr val="black"/>
              </a:solidFill>
              <a:latin typeface="Arial" panose="020B0604020202020204" pitchFamily="34" charset="0"/>
              <a:ea typeface="Times New Roman"/>
              <a:cs typeface="Arial" panose="020B0604020202020204" pitchFamily="34" charset="0"/>
            </a:endParaRPr>
          </a:p>
          <a:p>
            <a:pPr algn="just">
              <a:spcBef>
                <a:spcPct val="20000"/>
              </a:spcBef>
              <a:defRPr/>
            </a:pPr>
            <a:r>
              <a:rPr lang="es-AR" sz="2400" b="1" dirty="0" smtClean="0">
                <a:solidFill>
                  <a:srgbClr val="C00000"/>
                </a:solidFill>
                <a:latin typeface="Arial" panose="020B0604020202020204" pitchFamily="34" charset="0"/>
                <a:ea typeface="Times New Roman"/>
                <a:cs typeface="Arial" panose="020B0604020202020204" pitchFamily="34" charset="0"/>
              </a:rPr>
              <a:t>El </a:t>
            </a:r>
            <a:r>
              <a:rPr lang="es-AR" sz="2400" b="1" dirty="0">
                <a:solidFill>
                  <a:srgbClr val="C00000"/>
                </a:solidFill>
                <a:latin typeface="Arial" panose="020B0604020202020204" pitchFamily="34" charset="0"/>
                <a:ea typeface="Times New Roman"/>
                <a:cs typeface="Arial" panose="020B0604020202020204" pitchFamily="34" charset="0"/>
              </a:rPr>
              <a:t>campo de TAG o Etiqueta, que identifica el bloque de memoria </a:t>
            </a:r>
            <a:r>
              <a:rPr lang="es-AR" sz="2400" dirty="0">
                <a:solidFill>
                  <a:prstClr val="black"/>
                </a:solidFill>
                <a:latin typeface="Arial" panose="020B0604020202020204" pitchFamily="34" charset="0"/>
                <a:ea typeface="Times New Roman"/>
                <a:cs typeface="Arial" panose="020B0604020202020204" pitchFamily="34" charset="0"/>
              </a:rPr>
              <a:t>principal (para saber si el bloque se encuentra en el cache, la lógica del cache </a:t>
            </a:r>
            <a:r>
              <a:rPr lang="es-AR" sz="2400" b="1" dirty="0">
                <a:solidFill>
                  <a:srgbClr val="C00000"/>
                </a:solidFill>
                <a:latin typeface="Arial" panose="020B0604020202020204" pitchFamily="34" charset="0"/>
                <a:ea typeface="Times New Roman"/>
                <a:cs typeface="Arial" panose="020B0604020202020204" pitchFamily="34" charset="0"/>
              </a:rPr>
              <a:t>realiza una comparación simultanea entre todos los TAGS </a:t>
            </a:r>
            <a:r>
              <a:rPr lang="es-AR" sz="2400" dirty="0">
                <a:solidFill>
                  <a:prstClr val="black"/>
                </a:solidFill>
                <a:latin typeface="Arial" panose="020B0604020202020204" pitchFamily="34" charset="0"/>
                <a:ea typeface="Times New Roman"/>
                <a:cs typeface="Arial" panose="020B0604020202020204" pitchFamily="34" charset="0"/>
              </a:rPr>
              <a:t>o Etiquetas de todas las líneas del Cache)</a:t>
            </a:r>
          </a:p>
          <a:p>
            <a:pPr algn="just">
              <a:spcBef>
                <a:spcPct val="20000"/>
              </a:spcBef>
              <a:defRPr/>
            </a:pPr>
            <a:endParaRPr lang="es-AR" dirty="0">
              <a:solidFill>
                <a:prstClr val="black"/>
              </a:solidFill>
              <a:latin typeface="Arial"/>
              <a:ea typeface="Times New Roman"/>
              <a:cs typeface="Times New Roman"/>
            </a:endParaRPr>
          </a:p>
          <a:p>
            <a:pPr algn="just">
              <a:spcBef>
                <a:spcPct val="20000"/>
              </a:spcBef>
              <a:defRPr/>
            </a:pPr>
            <a:r>
              <a:rPr lang="es-AR" dirty="0">
                <a:solidFill>
                  <a:prstClr val="black"/>
                </a:solidFill>
                <a:latin typeface="Arial"/>
                <a:ea typeface="Times New Roman"/>
                <a:cs typeface="Times New Roman"/>
              </a:rPr>
              <a:t>	</a:t>
            </a:r>
            <a:endParaRPr lang="es-AR" b="1" dirty="0">
              <a:solidFill>
                <a:srgbClr val="C00000"/>
              </a:solidFill>
              <a:latin typeface="CG Times"/>
              <a:ea typeface="Times New Roman"/>
              <a:cs typeface="Times New Roman"/>
            </a:endParaRPr>
          </a:p>
        </p:txBody>
      </p:sp>
    </p:spTree>
    <p:extLst>
      <p:ext uri="{BB962C8B-B14F-4D97-AF65-F5344CB8AC3E}">
        <p14:creationId xmlns:p14="http://schemas.microsoft.com/office/powerpoint/2010/main" val="86048981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stretch>
            <a:fillRect/>
          </a:stretch>
        </p:blipFill>
        <p:spPr>
          <a:xfrm>
            <a:off x="3215681" y="477359"/>
            <a:ext cx="5380632" cy="5513867"/>
          </a:xfrm>
          <a:prstGeom prst="rect">
            <a:avLst/>
          </a:prstGeom>
        </p:spPr>
      </p:pic>
    </p:spTree>
    <p:extLst>
      <p:ext uri="{BB962C8B-B14F-4D97-AF65-F5344CB8AC3E}">
        <p14:creationId xmlns:p14="http://schemas.microsoft.com/office/powerpoint/2010/main" val="356373241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4294967295"/>
          </p:nvPr>
        </p:nvSpPr>
        <p:spPr>
          <a:xfrm>
            <a:off x="479376" y="692150"/>
            <a:ext cx="10585176" cy="5257800"/>
          </a:xfrm>
        </p:spPr>
        <p:txBody>
          <a:bodyPr>
            <a:normAutofit/>
          </a:bodyPr>
          <a:lstStyle/>
          <a:p>
            <a:pPr marL="0" indent="0" algn="just">
              <a:buNone/>
            </a:pPr>
            <a:r>
              <a:rPr lang="es-AR" b="1" dirty="0">
                <a:solidFill>
                  <a:srgbClr val="C00000"/>
                </a:solidFill>
                <a:latin typeface="Arial"/>
                <a:ea typeface="Times New Roman"/>
                <a:cs typeface="Times New Roman"/>
              </a:rPr>
              <a:t>Principios de Memoria Cache </a:t>
            </a:r>
            <a:endParaRPr lang="es-AR" sz="2400" dirty="0">
              <a:solidFill>
                <a:srgbClr val="C00000"/>
              </a:solidFill>
              <a:latin typeface="CG Times"/>
              <a:ea typeface="Times New Roman"/>
              <a:cs typeface="Times New Roman"/>
            </a:endParaRPr>
          </a:p>
          <a:p>
            <a:pPr marL="0" indent="0" algn="just">
              <a:buNone/>
            </a:pPr>
            <a:endParaRPr lang="es-AR" b="1" dirty="0">
              <a:solidFill>
                <a:srgbClr val="C00000"/>
              </a:solidFill>
              <a:latin typeface="Arial"/>
              <a:ea typeface="Times New Roman"/>
              <a:cs typeface="Times New Roman"/>
            </a:endParaRPr>
          </a:p>
          <a:p>
            <a:pPr marL="0" indent="0" algn="just">
              <a:buNone/>
            </a:pPr>
            <a:r>
              <a:rPr lang="es-AR" b="1" dirty="0">
                <a:solidFill>
                  <a:srgbClr val="C00000"/>
                </a:solidFill>
                <a:latin typeface="Arial"/>
                <a:ea typeface="Times New Roman"/>
                <a:cs typeface="Times New Roman"/>
              </a:rPr>
              <a:t> </a:t>
            </a:r>
            <a:endParaRPr lang="es-AR" sz="2400" dirty="0">
              <a:solidFill>
                <a:srgbClr val="C00000"/>
              </a:solidFill>
              <a:latin typeface="CG Times"/>
              <a:ea typeface="Times New Roman"/>
              <a:cs typeface="Times New Roman"/>
            </a:endParaRPr>
          </a:p>
          <a:p>
            <a:pPr marL="0" indent="0" algn="just">
              <a:buNone/>
            </a:pPr>
            <a:r>
              <a:rPr lang="es-AR" dirty="0">
                <a:solidFill>
                  <a:srgbClr val="C00000"/>
                </a:solidFill>
                <a:latin typeface="Arial"/>
                <a:ea typeface="Times New Roman"/>
                <a:cs typeface="Times New Roman"/>
              </a:rPr>
              <a:t>En cada ciclo de instrucción, el procesador accede a la memoria al menos una vez, para buscar la instrucción y accede una o mas veces para buscar los </a:t>
            </a:r>
            <a:r>
              <a:rPr lang="es-AR" dirty="0" err="1">
                <a:solidFill>
                  <a:srgbClr val="C00000"/>
                </a:solidFill>
                <a:latin typeface="Arial"/>
                <a:ea typeface="Times New Roman"/>
                <a:cs typeface="Times New Roman"/>
              </a:rPr>
              <a:t>operandos</a:t>
            </a:r>
            <a:r>
              <a:rPr lang="es-AR" dirty="0">
                <a:solidFill>
                  <a:srgbClr val="C00000"/>
                </a:solidFill>
                <a:latin typeface="Arial"/>
                <a:ea typeface="Times New Roman"/>
                <a:cs typeface="Times New Roman"/>
              </a:rPr>
              <a:t> y almacenar los resultados.</a:t>
            </a:r>
            <a:endParaRPr lang="es-AR" sz="2400" dirty="0">
              <a:solidFill>
                <a:srgbClr val="C00000"/>
              </a:solidFill>
              <a:latin typeface="CG Times"/>
              <a:ea typeface="Times New Roman"/>
              <a:cs typeface="Times New Roman"/>
            </a:endParaRPr>
          </a:p>
          <a:p>
            <a:pPr marL="0" indent="0" algn="just">
              <a:buNone/>
            </a:pPr>
            <a:r>
              <a:rPr lang="es-AR" dirty="0">
                <a:solidFill>
                  <a:srgbClr val="C00000"/>
                </a:solidFill>
                <a:latin typeface="Arial"/>
                <a:ea typeface="Times New Roman"/>
                <a:cs typeface="Times New Roman"/>
              </a:rPr>
              <a:t> </a:t>
            </a:r>
            <a:endParaRPr lang="es-AR" sz="2400" dirty="0">
              <a:solidFill>
                <a:srgbClr val="C00000"/>
              </a:solidFill>
              <a:latin typeface="CG Times"/>
              <a:ea typeface="Times New Roman"/>
              <a:cs typeface="Times New Roman"/>
            </a:endParaRPr>
          </a:p>
          <a:p>
            <a:pPr marL="0" indent="0" algn="just">
              <a:buNone/>
            </a:pPr>
            <a:r>
              <a:rPr lang="es-AR" dirty="0">
                <a:solidFill>
                  <a:srgbClr val="C00000"/>
                </a:solidFill>
                <a:latin typeface="Arial"/>
                <a:ea typeface="Times New Roman"/>
                <a:cs typeface="Times New Roman"/>
              </a:rPr>
              <a:t>La tasa a la cual el procesador puede ejecutar las instrucciones esta claramente limitada por el tiempo de ciclo de la memoria (el tiempo que toma leer una palabra o escribir una palabra en memoria).</a:t>
            </a:r>
            <a:endParaRPr lang="es-AR" sz="2400" dirty="0">
              <a:solidFill>
                <a:srgbClr val="C00000"/>
              </a:solidFill>
              <a:latin typeface="CG Times"/>
              <a:ea typeface="Times New Roman"/>
              <a:cs typeface="Times New Roman"/>
            </a:endParaRPr>
          </a:p>
          <a:p>
            <a:pPr marL="0" indent="0" algn="just">
              <a:buNone/>
            </a:pPr>
            <a:endParaRPr lang="es-AR" dirty="0"/>
          </a:p>
        </p:txBody>
      </p:sp>
    </p:spTree>
    <p:extLst>
      <p:ext uri="{BB962C8B-B14F-4D97-AF65-F5344CB8AC3E}">
        <p14:creationId xmlns:p14="http://schemas.microsoft.com/office/powerpoint/2010/main" val="217193633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767408" y="548681"/>
            <a:ext cx="10441160" cy="6370975"/>
          </a:xfrm>
          <a:prstGeom prst="rect">
            <a:avLst/>
          </a:prstGeom>
          <a:noFill/>
        </p:spPr>
        <p:txBody>
          <a:bodyPr wrap="square" rtlCol="0">
            <a:spAutoFit/>
          </a:bodyPr>
          <a:lstStyle/>
          <a:p>
            <a:pPr algn="just">
              <a:spcBef>
                <a:spcPct val="20000"/>
              </a:spcBef>
              <a:defRPr/>
            </a:pPr>
            <a:endParaRPr lang="es-AR" sz="2000" dirty="0">
              <a:solidFill>
                <a:prstClr val="black"/>
              </a:solidFill>
              <a:latin typeface="Arial"/>
              <a:ea typeface="Times New Roman"/>
              <a:cs typeface="Times New Roman"/>
            </a:endParaRPr>
          </a:p>
          <a:p>
            <a:pPr algn="just">
              <a:spcBef>
                <a:spcPct val="20000"/>
              </a:spcBef>
              <a:defRPr/>
            </a:pPr>
            <a:r>
              <a:rPr lang="es-AR" sz="2800" dirty="0">
                <a:solidFill>
                  <a:prstClr val="black"/>
                </a:solidFill>
                <a:latin typeface="Arial"/>
                <a:ea typeface="Times New Roman"/>
                <a:cs typeface="Times New Roman"/>
              </a:rPr>
              <a:t>	</a:t>
            </a:r>
            <a:r>
              <a:rPr lang="es-AR" sz="2800" b="1" dirty="0">
                <a:solidFill>
                  <a:srgbClr val="C00000"/>
                </a:solidFill>
                <a:latin typeface="Arial"/>
                <a:ea typeface="Times New Roman"/>
                <a:cs typeface="Times New Roman"/>
              </a:rPr>
              <a:t>El campo de la Palabra de memoria </a:t>
            </a:r>
          </a:p>
          <a:p>
            <a:pPr algn="just">
              <a:spcBef>
                <a:spcPct val="20000"/>
              </a:spcBef>
              <a:defRPr/>
            </a:pPr>
            <a:endParaRPr lang="es-AR" sz="2800" b="1" dirty="0">
              <a:latin typeface="Arial"/>
              <a:ea typeface="Times New Roman"/>
              <a:cs typeface="Times New Roman"/>
            </a:endParaRPr>
          </a:p>
          <a:p>
            <a:pPr algn="just">
              <a:spcBef>
                <a:spcPct val="20000"/>
              </a:spcBef>
              <a:defRPr/>
            </a:pPr>
            <a:r>
              <a:rPr lang="es-AR" sz="2800" dirty="0">
                <a:latin typeface="Arial"/>
                <a:ea typeface="Times New Roman"/>
                <a:cs typeface="Times New Roman"/>
              </a:rPr>
              <a:t>En esta técnica, ningún campo en la dirección de memoria corresponde a la línea del cache, con lo cual la cantidad de línea del cache es independiente al formato de direcciones de memoria principal, es decir que el numero de líneas del cache no esta determinado por el formato de direcciones de memoria (como lo esta en el caso del mapeo directo</a:t>
            </a:r>
            <a:r>
              <a:rPr lang="es-AR" sz="2800" dirty="0" smtClean="0">
                <a:latin typeface="Arial"/>
                <a:ea typeface="Times New Roman"/>
                <a:cs typeface="Times New Roman"/>
              </a:rPr>
              <a:t>)</a:t>
            </a:r>
          </a:p>
          <a:p>
            <a:pPr algn="just">
              <a:spcBef>
                <a:spcPct val="20000"/>
              </a:spcBef>
              <a:defRPr/>
            </a:pPr>
            <a:r>
              <a:rPr lang="es-MX" sz="2800" dirty="0">
                <a:latin typeface="Arial" panose="020B0604020202020204" pitchFamily="34" charset="0"/>
                <a:cs typeface="Arial" panose="020B0604020202020204" pitchFamily="34" charset="0"/>
              </a:rPr>
              <a:t>Para determinar si un bloque está en la caché, su lógica de control debe examinar simultáneamente todas las etiquetas de líneas para buscar una coincidencia. </a:t>
            </a:r>
          </a:p>
          <a:p>
            <a:pPr algn="just">
              <a:spcBef>
                <a:spcPct val="20000"/>
              </a:spcBef>
              <a:defRPr/>
            </a:pPr>
            <a:endParaRPr lang="es-AR" sz="2800" dirty="0">
              <a:solidFill>
                <a:prstClr val="black"/>
              </a:solidFill>
              <a:latin typeface="Arial"/>
              <a:ea typeface="Times New Roman"/>
              <a:cs typeface="Times New Roman"/>
            </a:endParaRPr>
          </a:p>
          <a:p>
            <a:pPr algn="just">
              <a:spcBef>
                <a:spcPct val="20000"/>
              </a:spcBef>
              <a:defRPr/>
            </a:pPr>
            <a:endParaRPr lang="es-AR" sz="2000" b="1" dirty="0">
              <a:solidFill>
                <a:srgbClr val="C00000"/>
              </a:solidFill>
              <a:latin typeface="CG Times"/>
              <a:ea typeface="Times New Roman"/>
              <a:cs typeface="Times New Roman"/>
            </a:endParaRPr>
          </a:p>
        </p:txBody>
      </p:sp>
    </p:spTree>
    <p:extLst>
      <p:ext uri="{BB962C8B-B14F-4D97-AF65-F5344CB8AC3E}">
        <p14:creationId xmlns:p14="http://schemas.microsoft.com/office/powerpoint/2010/main" val="228545421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p:cNvPicPr>
            <a:picLocks noChangeAspect="1"/>
          </p:cNvPicPr>
          <p:nvPr/>
        </p:nvPicPr>
        <p:blipFill>
          <a:blip r:embed="rId3"/>
          <a:stretch>
            <a:fillRect/>
          </a:stretch>
        </p:blipFill>
        <p:spPr>
          <a:xfrm>
            <a:off x="2135561" y="551356"/>
            <a:ext cx="7825459" cy="5685957"/>
          </a:xfrm>
          <a:prstGeom prst="rect">
            <a:avLst/>
          </a:prstGeom>
        </p:spPr>
      </p:pic>
    </p:spTree>
    <p:extLst>
      <p:ext uri="{BB962C8B-B14F-4D97-AF65-F5344CB8AC3E}">
        <p14:creationId xmlns:p14="http://schemas.microsoft.com/office/powerpoint/2010/main" val="360375460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839416" y="620689"/>
            <a:ext cx="10153128" cy="2369880"/>
          </a:xfrm>
          <a:prstGeom prst="rect">
            <a:avLst/>
          </a:prstGeom>
        </p:spPr>
        <p:txBody>
          <a:bodyPr wrap="square">
            <a:spAutoFit/>
          </a:bodyPr>
          <a:lstStyle/>
          <a:p>
            <a:r>
              <a:rPr lang="es-MX" sz="2800" b="1" dirty="0">
                <a:solidFill>
                  <a:srgbClr val="C00000"/>
                </a:solidFill>
                <a:latin typeface="Arial" panose="020B0604020202020204" pitchFamily="34" charset="0"/>
                <a:cs typeface="Arial" panose="020B0604020202020204" pitchFamily="34" charset="0"/>
              </a:rPr>
              <a:t>Correspondencia asociativa por conjuntos. </a:t>
            </a:r>
          </a:p>
          <a:p>
            <a:endParaRPr lang="es-MX" sz="2000" dirty="0">
              <a:latin typeface="Arial" panose="020B0604020202020204" pitchFamily="34" charset="0"/>
              <a:cs typeface="Arial" panose="020B0604020202020204" pitchFamily="34" charset="0"/>
            </a:endParaRPr>
          </a:p>
          <a:p>
            <a:r>
              <a:rPr lang="es-MX" sz="2000" dirty="0">
                <a:latin typeface="Arial" panose="020B0604020202020204" pitchFamily="34" charset="0"/>
                <a:cs typeface="Arial" panose="020B0604020202020204" pitchFamily="34" charset="0"/>
              </a:rPr>
              <a:t>La correspondencia asociativa por conjuntos es una solución de compromiso que recoge lo positivo de las correspondencias directa y asociativa, sin presentar sus desventajas. </a:t>
            </a:r>
            <a:endParaRPr lang="es-MX" sz="2000" dirty="0" smtClean="0">
              <a:latin typeface="Arial" panose="020B0604020202020204" pitchFamily="34" charset="0"/>
              <a:cs typeface="Arial" panose="020B0604020202020204" pitchFamily="34" charset="0"/>
            </a:endParaRPr>
          </a:p>
          <a:p>
            <a:r>
              <a:rPr lang="es-MX" sz="2000" dirty="0" smtClean="0">
                <a:latin typeface="Arial" panose="020B0604020202020204" pitchFamily="34" charset="0"/>
                <a:cs typeface="Arial" panose="020B0604020202020204" pitchFamily="34" charset="0"/>
              </a:rPr>
              <a:t>En </a:t>
            </a:r>
            <a:r>
              <a:rPr lang="es-MX" sz="2000" dirty="0">
                <a:latin typeface="Arial" panose="020B0604020202020204" pitchFamily="34" charset="0"/>
                <a:cs typeface="Arial" panose="020B0604020202020204" pitchFamily="34" charset="0"/>
              </a:rPr>
              <a:t>este caso, la caché se divide en v conjuntos, cada uno de k líneas. </a:t>
            </a:r>
            <a:endParaRPr lang="es-MX" sz="2000" dirty="0" smtClean="0">
              <a:latin typeface="Arial" panose="020B0604020202020204" pitchFamily="34" charset="0"/>
              <a:cs typeface="Arial" panose="020B0604020202020204" pitchFamily="34" charset="0"/>
            </a:endParaRPr>
          </a:p>
          <a:p>
            <a:r>
              <a:rPr lang="es-MX" sz="2000" dirty="0" smtClean="0">
                <a:latin typeface="Arial" panose="020B0604020202020204" pitchFamily="34" charset="0"/>
                <a:cs typeface="Arial" panose="020B0604020202020204" pitchFamily="34" charset="0"/>
              </a:rPr>
              <a:t>Las </a:t>
            </a:r>
            <a:r>
              <a:rPr lang="es-MX" sz="2000" dirty="0">
                <a:latin typeface="Arial" panose="020B0604020202020204" pitchFamily="34" charset="0"/>
                <a:cs typeface="Arial" panose="020B0604020202020204" pitchFamily="34" charset="0"/>
              </a:rPr>
              <a:t>relaciones que se tienen son</a:t>
            </a:r>
            <a:endParaRPr lang="es-AR" sz="2000" dirty="0">
              <a:latin typeface="Arial" panose="020B0604020202020204" pitchFamily="34" charset="0"/>
              <a:cs typeface="Arial" panose="020B0604020202020204" pitchFamily="34" charset="0"/>
            </a:endParaRPr>
          </a:p>
        </p:txBody>
      </p:sp>
      <p:pic>
        <p:nvPicPr>
          <p:cNvPr id="3" name="Imagen 2"/>
          <p:cNvPicPr>
            <a:picLocks noChangeAspect="1"/>
          </p:cNvPicPr>
          <p:nvPr/>
        </p:nvPicPr>
        <p:blipFill rotWithShape="1">
          <a:blip r:embed="rId2"/>
          <a:srcRect t="26209"/>
          <a:stretch/>
        </p:blipFill>
        <p:spPr>
          <a:xfrm>
            <a:off x="2567608" y="3949002"/>
            <a:ext cx="6017811" cy="2072286"/>
          </a:xfrm>
          <a:prstGeom prst="rect">
            <a:avLst/>
          </a:prstGeom>
        </p:spPr>
      </p:pic>
    </p:spTree>
    <p:extLst>
      <p:ext uri="{BB962C8B-B14F-4D97-AF65-F5344CB8AC3E}">
        <p14:creationId xmlns:p14="http://schemas.microsoft.com/office/powerpoint/2010/main" val="372748517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762233" y="332656"/>
            <a:ext cx="10873208" cy="5324535"/>
          </a:xfrm>
          <a:prstGeom prst="rect">
            <a:avLst/>
          </a:prstGeom>
        </p:spPr>
        <p:txBody>
          <a:bodyPr wrap="square">
            <a:spAutoFit/>
          </a:bodyPr>
          <a:lstStyle/>
          <a:p>
            <a:pPr algn="just"/>
            <a:r>
              <a:rPr lang="es-MX" sz="2000" dirty="0">
                <a:latin typeface="Arial" panose="020B0604020202020204" pitchFamily="34" charset="0"/>
                <a:cs typeface="Arial" panose="020B0604020202020204" pitchFamily="34" charset="0"/>
              </a:rPr>
              <a:t>En este caso se denomina correspondencia asociativa por conjuntos de k vías. </a:t>
            </a:r>
          </a:p>
          <a:p>
            <a:pPr algn="just"/>
            <a:endParaRPr lang="es-MX" sz="2000" dirty="0">
              <a:latin typeface="Arial" panose="020B0604020202020204" pitchFamily="34" charset="0"/>
              <a:cs typeface="Arial" panose="020B0604020202020204" pitchFamily="34" charset="0"/>
            </a:endParaRPr>
          </a:p>
          <a:p>
            <a:pPr algn="just"/>
            <a:r>
              <a:rPr lang="es-MX" sz="2000" dirty="0">
                <a:latin typeface="Arial" panose="020B0604020202020204" pitchFamily="34" charset="0"/>
                <a:cs typeface="Arial" panose="020B0604020202020204" pitchFamily="34" charset="0"/>
              </a:rPr>
              <a:t>Con la asignación asociativa por conjuntos, el bloque </a:t>
            </a:r>
            <a:r>
              <a:rPr lang="es-MX" sz="2000" dirty="0" err="1">
                <a:latin typeface="Arial" panose="020B0604020202020204" pitchFamily="34" charset="0"/>
                <a:cs typeface="Arial" panose="020B0604020202020204" pitchFamily="34" charset="0"/>
              </a:rPr>
              <a:t>Bj</a:t>
            </a:r>
            <a:r>
              <a:rPr lang="es-MX" sz="2000" dirty="0">
                <a:latin typeface="Arial" panose="020B0604020202020204" pitchFamily="34" charset="0"/>
                <a:cs typeface="Arial" panose="020B0604020202020204" pitchFamily="34" charset="0"/>
              </a:rPr>
              <a:t> puede asignarse en cualquiera de las k líneas del conjunto i. </a:t>
            </a:r>
          </a:p>
          <a:p>
            <a:pPr algn="just"/>
            <a:endParaRPr lang="es-MX" sz="2000" dirty="0">
              <a:latin typeface="Arial" panose="020B0604020202020204" pitchFamily="34" charset="0"/>
              <a:cs typeface="Arial" panose="020B0604020202020204" pitchFamily="34" charset="0"/>
            </a:endParaRPr>
          </a:p>
          <a:p>
            <a:pPr algn="just"/>
            <a:r>
              <a:rPr lang="es-MX" sz="2000" dirty="0">
                <a:latin typeface="Arial" panose="020B0604020202020204" pitchFamily="34" charset="0"/>
                <a:cs typeface="Arial" panose="020B0604020202020204" pitchFamily="34" charset="0"/>
              </a:rPr>
              <a:t>En este caso, la lógica de control de la caché interpreta una dirección de memoria como tres campos: etiqueta, conjunto y palabra. </a:t>
            </a:r>
          </a:p>
          <a:p>
            <a:pPr algn="just"/>
            <a:endParaRPr lang="es-MX" sz="2000" dirty="0">
              <a:latin typeface="Arial" panose="020B0604020202020204" pitchFamily="34" charset="0"/>
              <a:cs typeface="Arial" panose="020B0604020202020204" pitchFamily="34" charset="0"/>
            </a:endParaRPr>
          </a:p>
          <a:p>
            <a:pPr algn="just"/>
            <a:r>
              <a:rPr lang="es-MX" sz="2000" dirty="0">
                <a:latin typeface="Arial" panose="020B0604020202020204" pitchFamily="34" charset="0"/>
                <a:cs typeface="Arial" panose="020B0604020202020204" pitchFamily="34" charset="0"/>
              </a:rPr>
              <a:t>Los d bits de </a:t>
            </a:r>
            <a:r>
              <a:rPr lang="es-MX" sz="2000" b="1" dirty="0">
                <a:latin typeface="Arial" panose="020B0604020202020204" pitchFamily="34" charset="0"/>
                <a:cs typeface="Arial" panose="020B0604020202020204" pitchFamily="34" charset="0"/>
              </a:rPr>
              <a:t>conjunto</a:t>
            </a:r>
            <a:r>
              <a:rPr lang="es-MX" sz="2000" dirty="0">
                <a:latin typeface="Arial" panose="020B0604020202020204" pitchFamily="34" charset="0"/>
                <a:cs typeface="Arial" panose="020B0604020202020204" pitchFamily="34" charset="0"/>
              </a:rPr>
              <a:t> especifican uno de entre v =2^d conjuntos. </a:t>
            </a:r>
          </a:p>
          <a:p>
            <a:pPr algn="just"/>
            <a:endParaRPr lang="es-MX" sz="2000" dirty="0">
              <a:latin typeface="Arial" panose="020B0604020202020204" pitchFamily="34" charset="0"/>
              <a:cs typeface="Arial" panose="020B0604020202020204" pitchFamily="34" charset="0"/>
            </a:endParaRPr>
          </a:p>
          <a:p>
            <a:pPr algn="just"/>
            <a:r>
              <a:rPr lang="es-MX" sz="2000" dirty="0">
                <a:latin typeface="Arial" panose="020B0604020202020204" pitchFamily="34" charset="0"/>
                <a:cs typeface="Arial" panose="020B0604020202020204" pitchFamily="34" charset="0"/>
              </a:rPr>
              <a:t>Los s bits de los campos de </a:t>
            </a:r>
            <a:r>
              <a:rPr lang="es-MX" sz="2000" b="1" dirty="0">
                <a:latin typeface="Arial" panose="020B0604020202020204" pitchFamily="34" charset="0"/>
                <a:cs typeface="Arial" panose="020B0604020202020204" pitchFamily="34" charset="0"/>
              </a:rPr>
              <a:t>etiqueta</a:t>
            </a:r>
            <a:r>
              <a:rPr lang="es-MX" sz="2000" dirty="0">
                <a:latin typeface="Arial" panose="020B0604020202020204" pitchFamily="34" charset="0"/>
                <a:cs typeface="Arial" panose="020B0604020202020204" pitchFamily="34" charset="0"/>
              </a:rPr>
              <a:t> y de conjunto especifican uno de los 2s bloques de memoria principal. </a:t>
            </a:r>
          </a:p>
          <a:p>
            <a:pPr algn="just"/>
            <a:endParaRPr lang="es-MX" sz="2000" dirty="0">
              <a:latin typeface="Arial" panose="020B0604020202020204" pitchFamily="34" charset="0"/>
              <a:cs typeface="Arial" panose="020B0604020202020204" pitchFamily="34" charset="0"/>
            </a:endParaRPr>
          </a:p>
          <a:p>
            <a:pPr algn="just"/>
            <a:r>
              <a:rPr lang="es-MX" sz="2000" dirty="0">
                <a:latin typeface="Arial" panose="020B0604020202020204" pitchFamily="34" charset="0"/>
                <a:cs typeface="Arial" panose="020B0604020202020204" pitchFamily="34" charset="0"/>
              </a:rPr>
              <a:t>Con la correspondencia totalmente asociativa, la etiqueta en una dirección de memoria es bastante larga y debe compararse con la etiqueta de cada línea en la caché. Con la correspondencia asociativa por conjuntos de k vías, la etiqueta de una dirección de memoria es mucho más corta y se compara solo con las k etiquetas dentro de un mismo conjunto</a:t>
            </a:r>
            <a:endParaRPr lang="es-AR"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4213077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911424" y="1443841"/>
            <a:ext cx="9865096" cy="4154984"/>
          </a:xfrm>
          <a:prstGeom prst="rect">
            <a:avLst/>
          </a:prstGeom>
        </p:spPr>
        <p:txBody>
          <a:bodyPr wrap="square">
            <a:spAutoFit/>
          </a:bodyPr>
          <a:lstStyle/>
          <a:p>
            <a:pPr algn="just"/>
            <a:r>
              <a:rPr lang="es-MX" sz="2400" dirty="0">
                <a:latin typeface="Arial" panose="020B0604020202020204" pitchFamily="34" charset="0"/>
                <a:cs typeface="Arial" panose="020B0604020202020204" pitchFamily="34" charset="0"/>
              </a:rPr>
              <a:t>En el caso extremo de v</a:t>
            </a:r>
            <a:r>
              <a:rPr lang="en-US" sz="2400" dirty="0">
                <a:latin typeface="Arial" panose="020B0604020202020204" pitchFamily="34" charset="0"/>
                <a:cs typeface="Arial" panose="020B0604020202020204" pitchFamily="34" charset="0"/>
              </a:rPr>
              <a:t>=</a:t>
            </a:r>
            <a:r>
              <a:rPr lang="es-MX" sz="2400" dirty="0">
                <a:latin typeface="Arial" panose="020B0604020202020204" pitchFamily="34" charset="0"/>
                <a:cs typeface="Arial" panose="020B0604020202020204" pitchFamily="34" charset="0"/>
              </a:rPr>
              <a:t>m, k=1, la técnica asociativa por conjuntos se reduce a la correspondencia directa, y para v =1, k = m, se reduce a la totalmente asociativa. </a:t>
            </a:r>
            <a:endParaRPr lang="es-MX" sz="2400" dirty="0" smtClean="0">
              <a:latin typeface="Arial" panose="020B0604020202020204" pitchFamily="34" charset="0"/>
              <a:cs typeface="Arial" panose="020B0604020202020204" pitchFamily="34" charset="0"/>
            </a:endParaRPr>
          </a:p>
          <a:p>
            <a:pPr algn="just"/>
            <a:r>
              <a:rPr lang="es-MX" sz="2400" dirty="0" smtClean="0">
                <a:latin typeface="Arial" panose="020B0604020202020204" pitchFamily="34" charset="0"/>
                <a:cs typeface="Arial" panose="020B0604020202020204" pitchFamily="34" charset="0"/>
              </a:rPr>
              <a:t>El </a:t>
            </a:r>
            <a:r>
              <a:rPr lang="es-MX" sz="2400" dirty="0">
                <a:latin typeface="Arial" panose="020B0604020202020204" pitchFamily="34" charset="0"/>
                <a:cs typeface="Arial" panose="020B0604020202020204" pitchFamily="34" charset="0"/>
              </a:rPr>
              <a:t>uso de dos líneas por conjunto (v=m/2, k =2) es el caso más común, mejorando significativamente la tasa de aciertos respecto de la correspondencia directa. </a:t>
            </a:r>
            <a:endParaRPr lang="es-MX" sz="2400" dirty="0" smtClean="0">
              <a:latin typeface="Arial" panose="020B0604020202020204" pitchFamily="34" charset="0"/>
              <a:cs typeface="Arial" panose="020B0604020202020204" pitchFamily="34" charset="0"/>
            </a:endParaRPr>
          </a:p>
          <a:p>
            <a:pPr algn="just"/>
            <a:r>
              <a:rPr lang="es-MX" sz="2400" dirty="0" smtClean="0">
                <a:latin typeface="Arial" panose="020B0604020202020204" pitchFamily="34" charset="0"/>
                <a:cs typeface="Arial" panose="020B0604020202020204" pitchFamily="34" charset="0"/>
              </a:rPr>
              <a:t>La </a:t>
            </a:r>
            <a:r>
              <a:rPr lang="es-MX" sz="2400" dirty="0">
                <a:latin typeface="Arial" panose="020B0604020202020204" pitchFamily="34" charset="0"/>
                <a:cs typeface="Arial" panose="020B0604020202020204" pitchFamily="34" charset="0"/>
              </a:rPr>
              <a:t>asociativa por conjuntos de cuatro vías (v =m/4, k = 4) produce una modesta mejora adicional con un coste añadido relativamente pequeño. </a:t>
            </a:r>
            <a:endParaRPr lang="es-MX" sz="2400" dirty="0" smtClean="0">
              <a:latin typeface="Arial" panose="020B0604020202020204" pitchFamily="34" charset="0"/>
              <a:cs typeface="Arial" panose="020B0604020202020204" pitchFamily="34" charset="0"/>
            </a:endParaRPr>
          </a:p>
          <a:p>
            <a:pPr algn="just"/>
            <a:r>
              <a:rPr lang="es-MX" sz="2400" dirty="0" smtClean="0">
                <a:latin typeface="Arial" panose="020B0604020202020204" pitchFamily="34" charset="0"/>
                <a:cs typeface="Arial" panose="020B0604020202020204" pitchFamily="34" charset="0"/>
              </a:rPr>
              <a:t>Un </a:t>
            </a:r>
            <a:r>
              <a:rPr lang="es-MX" sz="2400" dirty="0">
                <a:latin typeface="Arial" panose="020B0604020202020204" pitchFamily="34" charset="0"/>
                <a:cs typeface="Arial" panose="020B0604020202020204" pitchFamily="34" charset="0"/>
              </a:rPr>
              <a:t>incremento adicional en el número de líneas por conjunto tiene poco efecto</a:t>
            </a:r>
            <a:endParaRPr lang="es-AR"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2680518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695400" y="1340768"/>
            <a:ext cx="10369152" cy="3871829"/>
          </a:xfrm>
          <a:prstGeom prst="rect">
            <a:avLst/>
          </a:prstGeom>
        </p:spPr>
        <p:txBody>
          <a:bodyPr wrap="square">
            <a:spAutoFit/>
          </a:bodyPr>
          <a:lstStyle/>
          <a:p>
            <a:pPr marL="342900" indent="-342900" algn="just">
              <a:spcBef>
                <a:spcPct val="20000"/>
              </a:spcBef>
              <a:buFont typeface="Wingdings" panose="05000000000000000000" pitchFamily="2" charset="2"/>
              <a:buChar char="Ø"/>
            </a:pPr>
            <a:r>
              <a:rPr lang="es-AR" sz="2400" b="1" dirty="0">
                <a:solidFill>
                  <a:srgbClr val="C00000"/>
                </a:solidFill>
                <a:latin typeface="Arial"/>
                <a:ea typeface="Times New Roman"/>
                <a:cs typeface="Times New Roman"/>
              </a:rPr>
              <a:t>Algoritmo de reemplazo  (</a:t>
            </a:r>
            <a:r>
              <a:rPr lang="es-AR" sz="2400" b="1" dirty="0" err="1">
                <a:solidFill>
                  <a:srgbClr val="C00000"/>
                </a:solidFill>
                <a:latin typeface="Arial"/>
                <a:ea typeface="Times New Roman"/>
                <a:cs typeface="Times New Roman"/>
              </a:rPr>
              <a:t>Replacement</a:t>
            </a:r>
            <a:r>
              <a:rPr lang="es-AR" sz="2400" b="1" dirty="0">
                <a:solidFill>
                  <a:srgbClr val="C00000"/>
                </a:solidFill>
                <a:latin typeface="Arial"/>
                <a:ea typeface="Times New Roman"/>
                <a:cs typeface="Times New Roman"/>
              </a:rPr>
              <a:t> </a:t>
            </a:r>
            <a:r>
              <a:rPr lang="es-AR" sz="2400" b="1" dirty="0" err="1">
                <a:solidFill>
                  <a:srgbClr val="C00000"/>
                </a:solidFill>
                <a:latin typeface="Arial"/>
                <a:ea typeface="Times New Roman"/>
                <a:cs typeface="Times New Roman"/>
              </a:rPr>
              <a:t>Algorithm</a:t>
            </a:r>
            <a:r>
              <a:rPr lang="es-AR" sz="2400" b="1" dirty="0">
                <a:solidFill>
                  <a:srgbClr val="C00000"/>
                </a:solidFill>
                <a:latin typeface="Arial"/>
                <a:ea typeface="Times New Roman"/>
                <a:cs typeface="Times New Roman"/>
              </a:rPr>
              <a:t>)</a:t>
            </a:r>
          </a:p>
          <a:p>
            <a:pPr marL="342900" indent="-342900" algn="just">
              <a:spcBef>
                <a:spcPct val="20000"/>
              </a:spcBef>
              <a:buFont typeface="Wingdings" panose="05000000000000000000" pitchFamily="2" charset="2"/>
              <a:buChar char="Ø"/>
            </a:pPr>
            <a:endParaRPr lang="es-AR" sz="1400" dirty="0">
              <a:solidFill>
                <a:prstClr val="black"/>
              </a:solidFill>
              <a:latin typeface="Arial"/>
              <a:ea typeface="Times New Roman"/>
              <a:cs typeface="Times New Roman"/>
            </a:endParaRPr>
          </a:p>
          <a:p>
            <a:pPr lvl="0" algn="just">
              <a:spcBef>
                <a:spcPct val="20000"/>
              </a:spcBef>
            </a:pPr>
            <a:r>
              <a:rPr lang="es-AR" sz="2000" b="1" dirty="0" smtClean="0">
                <a:solidFill>
                  <a:prstClr val="black"/>
                </a:solidFill>
                <a:latin typeface="Arial"/>
                <a:ea typeface="Times New Roman"/>
                <a:cs typeface="Times New Roman"/>
              </a:rPr>
              <a:t>LRU</a:t>
            </a:r>
            <a:r>
              <a:rPr lang="es-AR" sz="2000" dirty="0">
                <a:solidFill>
                  <a:prstClr val="black"/>
                </a:solidFill>
                <a:latin typeface="Arial"/>
                <a:ea typeface="Times New Roman"/>
                <a:cs typeface="Times New Roman"/>
              </a:rPr>
              <a:t>  (</a:t>
            </a:r>
            <a:r>
              <a:rPr lang="es-AR" sz="2000" dirty="0" err="1">
                <a:solidFill>
                  <a:prstClr val="black"/>
                </a:solidFill>
                <a:latin typeface="Arial"/>
                <a:ea typeface="Times New Roman"/>
                <a:cs typeface="Times New Roman"/>
              </a:rPr>
              <a:t>Least</a:t>
            </a:r>
            <a:r>
              <a:rPr lang="es-AR" sz="2000" dirty="0">
                <a:solidFill>
                  <a:prstClr val="black"/>
                </a:solidFill>
                <a:latin typeface="Arial"/>
                <a:ea typeface="Times New Roman"/>
                <a:cs typeface="Times New Roman"/>
              </a:rPr>
              <a:t> </a:t>
            </a:r>
            <a:r>
              <a:rPr lang="es-AR" sz="2000" dirty="0" err="1">
                <a:solidFill>
                  <a:prstClr val="black"/>
                </a:solidFill>
                <a:latin typeface="Arial"/>
                <a:ea typeface="Times New Roman"/>
                <a:cs typeface="Times New Roman"/>
              </a:rPr>
              <a:t>recently</a:t>
            </a:r>
            <a:r>
              <a:rPr lang="es-AR" sz="2000" dirty="0">
                <a:solidFill>
                  <a:prstClr val="black"/>
                </a:solidFill>
                <a:latin typeface="Arial"/>
                <a:ea typeface="Times New Roman"/>
                <a:cs typeface="Times New Roman"/>
              </a:rPr>
              <a:t> </a:t>
            </a:r>
            <a:r>
              <a:rPr lang="es-AR" sz="2000" dirty="0" err="1">
                <a:solidFill>
                  <a:prstClr val="black"/>
                </a:solidFill>
                <a:latin typeface="Arial"/>
                <a:ea typeface="Times New Roman"/>
                <a:cs typeface="Times New Roman"/>
              </a:rPr>
              <a:t>used</a:t>
            </a:r>
            <a:r>
              <a:rPr lang="es-AR" sz="2000" dirty="0">
                <a:solidFill>
                  <a:prstClr val="black"/>
                </a:solidFill>
                <a:latin typeface="Arial"/>
                <a:ea typeface="Times New Roman"/>
                <a:cs typeface="Times New Roman"/>
              </a:rPr>
              <a:t>) </a:t>
            </a:r>
            <a:r>
              <a:rPr lang="es-AR" sz="2000" dirty="0" smtClean="0">
                <a:solidFill>
                  <a:prstClr val="black"/>
                </a:solidFill>
                <a:latin typeface="Arial"/>
                <a:ea typeface="Times New Roman"/>
                <a:cs typeface="Times New Roman"/>
              </a:rPr>
              <a:t>Reemplazar </a:t>
            </a:r>
            <a:r>
              <a:rPr lang="es-AR" sz="2000" dirty="0">
                <a:solidFill>
                  <a:prstClr val="black"/>
                </a:solidFill>
                <a:latin typeface="Arial"/>
                <a:ea typeface="Times New Roman"/>
                <a:cs typeface="Times New Roman"/>
              </a:rPr>
              <a:t>el bloque menos usado </a:t>
            </a:r>
            <a:r>
              <a:rPr lang="es-AR" sz="2000" dirty="0" smtClean="0">
                <a:solidFill>
                  <a:prstClr val="black"/>
                </a:solidFill>
                <a:latin typeface="Arial"/>
                <a:ea typeface="Times New Roman"/>
                <a:cs typeface="Times New Roman"/>
              </a:rPr>
              <a:t>recientemente</a:t>
            </a:r>
            <a:endParaRPr lang="es-AR" sz="2000" dirty="0">
              <a:solidFill>
                <a:prstClr val="black"/>
              </a:solidFill>
              <a:latin typeface="Arial"/>
              <a:ea typeface="Times New Roman"/>
              <a:cs typeface="Times New Roman"/>
            </a:endParaRPr>
          </a:p>
          <a:p>
            <a:pPr lvl="0" algn="just">
              <a:spcBef>
                <a:spcPct val="20000"/>
              </a:spcBef>
            </a:pPr>
            <a:r>
              <a:rPr lang="es-AR" sz="2000" dirty="0">
                <a:solidFill>
                  <a:prstClr val="black"/>
                </a:solidFill>
                <a:latin typeface="Arial"/>
                <a:ea typeface="Times New Roman"/>
                <a:cs typeface="Times New Roman"/>
              </a:rPr>
              <a:t>	</a:t>
            </a:r>
          </a:p>
          <a:p>
            <a:pPr lvl="0" algn="just">
              <a:spcBef>
                <a:spcPct val="20000"/>
              </a:spcBef>
            </a:pPr>
            <a:r>
              <a:rPr lang="es-AR" sz="2000" b="1" dirty="0" smtClean="0">
                <a:solidFill>
                  <a:prstClr val="black"/>
                </a:solidFill>
                <a:latin typeface="Arial"/>
                <a:ea typeface="Times New Roman"/>
                <a:cs typeface="Times New Roman"/>
              </a:rPr>
              <a:t>FIFO</a:t>
            </a:r>
            <a:r>
              <a:rPr lang="es-AR" sz="2000" dirty="0" smtClean="0">
                <a:solidFill>
                  <a:prstClr val="black"/>
                </a:solidFill>
                <a:latin typeface="Arial"/>
                <a:ea typeface="Times New Roman"/>
                <a:cs typeface="Times New Roman"/>
              </a:rPr>
              <a:t> </a:t>
            </a:r>
            <a:r>
              <a:rPr lang="es-AR" sz="2000" dirty="0">
                <a:solidFill>
                  <a:prstClr val="black"/>
                </a:solidFill>
                <a:latin typeface="Arial"/>
                <a:ea typeface="Times New Roman"/>
                <a:cs typeface="Times New Roman"/>
              </a:rPr>
              <a:t>(Primero en entran primero en salir) </a:t>
            </a:r>
            <a:r>
              <a:rPr lang="es-AR" sz="2000" dirty="0" smtClean="0">
                <a:solidFill>
                  <a:prstClr val="black"/>
                </a:solidFill>
                <a:latin typeface="Arial"/>
                <a:ea typeface="Times New Roman"/>
                <a:cs typeface="Times New Roman"/>
              </a:rPr>
              <a:t>Reemplazar </a:t>
            </a:r>
            <a:r>
              <a:rPr lang="es-AR" sz="2000" dirty="0">
                <a:solidFill>
                  <a:prstClr val="black"/>
                </a:solidFill>
                <a:latin typeface="Arial"/>
                <a:ea typeface="Times New Roman"/>
                <a:cs typeface="Times New Roman"/>
              </a:rPr>
              <a:t>el bloque 	que ha estado en </a:t>
            </a:r>
            <a:r>
              <a:rPr lang="es-AR" sz="2000" dirty="0" smtClean="0">
                <a:solidFill>
                  <a:prstClr val="black"/>
                </a:solidFill>
                <a:latin typeface="Arial"/>
                <a:ea typeface="Times New Roman"/>
                <a:cs typeface="Times New Roman"/>
              </a:rPr>
              <a:t>el cache por </a:t>
            </a:r>
            <a:r>
              <a:rPr lang="es-AR" sz="2000" dirty="0">
                <a:solidFill>
                  <a:prstClr val="black"/>
                </a:solidFill>
                <a:latin typeface="Arial"/>
                <a:ea typeface="Times New Roman"/>
                <a:cs typeface="Times New Roman"/>
              </a:rPr>
              <a:t>mas </a:t>
            </a:r>
            <a:r>
              <a:rPr lang="es-AR" sz="2000" dirty="0" smtClean="0">
                <a:solidFill>
                  <a:prstClr val="black"/>
                </a:solidFill>
                <a:latin typeface="Arial"/>
                <a:ea typeface="Times New Roman"/>
                <a:cs typeface="Times New Roman"/>
              </a:rPr>
              <a:t>tiempo</a:t>
            </a:r>
          </a:p>
          <a:p>
            <a:pPr lvl="0" algn="just">
              <a:spcBef>
                <a:spcPct val="20000"/>
              </a:spcBef>
            </a:pPr>
            <a:endParaRPr lang="es-AR" sz="2000" b="1" dirty="0">
              <a:solidFill>
                <a:prstClr val="black"/>
              </a:solidFill>
              <a:latin typeface="Arial"/>
              <a:ea typeface="Times New Roman"/>
              <a:cs typeface="Times New Roman"/>
            </a:endParaRPr>
          </a:p>
          <a:p>
            <a:pPr lvl="0" algn="just">
              <a:spcBef>
                <a:spcPct val="20000"/>
              </a:spcBef>
            </a:pPr>
            <a:r>
              <a:rPr lang="es-AR" sz="2000" b="1" dirty="0" smtClean="0">
                <a:solidFill>
                  <a:prstClr val="black"/>
                </a:solidFill>
                <a:latin typeface="Arial"/>
                <a:ea typeface="Times New Roman"/>
                <a:cs typeface="Times New Roman"/>
              </a:rPr>
              <a:t>LFU</a:t>
            </a:r>
            <a:r>
              <a:rPr lang="es-AR" sz="2000" dirty="0">
                <a:solidFill>
                  <a:prstClr val="black"/>
                </a:solidFill>
                <a:latin typeface="Arial"/>
                <a:ea typeface="Times New Roman"/>
                <a:cs typeface="Times New Roman"/>
              </a:rPr>
              <a:t> (</a:t>
            </a:r>
            <a:r>
              <a:rPr lang="es-AR" sz="2000" dirty="0" err="1">
                <a:solidFill>
                  <a:prstClr val="black"/>
                </a:solidFill>
                <a:latin typeface="Arial"/>
                <a:ea typeface="Times New Roman"/>
                <a:cs typeface="Times New Roman"/>
              </a:rPr>
              <a:t>Least</a:t>
            </a:r>
            <a:r>
              <a:rPr lang="es-AR" sz="2000" dirty="0">
                <a:solidFill>
                  <a:prstClr val="black"/>
                </a:solidFill>
                <a:latin typeface="Arial"/>
                <a:ea typeface="Times New Roman"/>
                <a:cs typeface="Times New Roman"/>
              </a:rPr>
              <a:t> </a:t>
            </a:r>
            <a:r>
              <a:rPr lang="es-AR" sz="2000" dirty="0" err="1">
                <a:solidFill>
                  <a:prstClr val="black"/>
                </a:solidFill>
                <a:latin typeface="Arial"/>
                <a:ea typeface="Times New Roman"/>
                <a:cs typeface="Times New Roman"/>
              </a:rPr>
              <a:t>Frequently</a:t>
            </a:r>
            <a:r>
              <a:rPr lang="es-AR" sz="2000" dirty="0">
                <a:solidFill>
                  <a:prstClr val="black"/>
                </a:solidFill>
                <a:latin typeface="Arial"/>
                <a:ea typeface="Times New Roman"/>
                <a:cs typeface="Times New Roman"/>
              </a:rPr>
              <a:t> </a:t>
            </a:r>
            <a:r>
              <a:rPr lang="es-AR" sz="2000" dirty="0" err="1">
                <a:solidFill>
                  <a:prstClr val="black"/>
                </a:solidFill>
                <a:latin typeface="Arial"/>
                <a:ea typeface="Times New Roman"/>
                <a:cs typeface="Times New Roman"/>
              </a:rPr>
              <a:t>Used</a:t>
            </a:r>
            <a:r>
              <a:rPr lang="es-AR" sz="2000" dirty="0">
                <a:solidFill>
                  <a:prstClr val="black"/>
                </a:solidFill>
                <a:latin typeface="Arial"/>
                <a:ea typeface="Times New Roman"/>
                <a:cs typeface="Times New Roman"/>
              </a:rPr>
              <a:t>) Reemplazar </a:t>
            </a:r>
            <a:r>
              <a:rPr lang="es-AR" sz="2000" dirty="0">
                <a:solidFill>
                  <a:prstClr val="black"/>
                </a:solidFill>
                <a:latin typeface="Arial"/>
                <a:ea typeface="Times New Roman"/>
                <a:cs typeface="Times New Roman"/>
              </a:rPr>
              <a:t>el bloque menos frecuentemente usado</a:t>
            </a:r>
          </a:p>
          <a:p>
            <a:pPr marL="342900" indent="-342900" algn="just">
              <a:spcBef>
                <a:spcPct val="20000"/>
              </a:spcBef>
              <a:buFont typeface="Wingdings" panose="05000000000000000000" pitchFamily="2" charset="2"/>
              <a:buChar char="Ø"/>
            </a:pPr>
            <a:endParaRPr lang="es-AR" sz="2000" dirty="0">
              <a:solidFill>
                <a:prstClr val="black"/>
              </a:solidFill>
              <a:latin typeface="Arial"/>
              <a:ea typeface="Times New Roman"/>
              <a:cs typeface="Times New Roman"/>
            </a:endParaRPr>
          </a:p>
          <a:p>
            <a:pPr marL="342900" indent="-342900" algn="just">
              <a:spcBef>
                <a:spcPct val="20000"/>
              </a:spcBef>
              <a:buFont typeface="Wingdings" panose="05000000000000000000" pitchFamily="2" charset="2"/>
              <a:buChar char="Ø"/>
            </a:pPr>
            <a:endParaRPr lang="es-AR" sz="2000" dirty="0">
              <a:solidFill>
                <a:prstClr val="black"/>
              </a:solidFill>
              <a:latin typeface="Arial"/>
              <a:ea typeface="Times New Roman"/>
              <a:cs typeface="Times New Roman"/>
            </a:endParaRPr>
          </a:p>
          <a:p>
            <a:pPr marL="342900" indent="-342900" algn="just">
              <a:spcBef>
                <a:spcPct val="20000"/>
              </a:spcBef>
              <a:buFont typeface="Wingdings" panose="05000000000000000000" pitchFamily="2" charset="2"/>
              <a:buChar char="Ø"/>
            </a:pPr>
            <a:endParaRPr lang="es-AR" sz="1400" dirty="0">
              <a:solidFill>
                <a:prstClr val="black"/>
              </a:solidFill>
              <a:latin typeface="Arial"/>
              <a:ea typeface="Times New Roman"/>
              <a:cs typeface="Times New Roman"/>
            </a:endParaRPr>
          </a:p>
        </p:txBody>
      </p:sp>
    </p:spTree>
    <p:extLst>
      <p:ext uri="{BB962C8B-B14F-4D97-AF65-F5344CB8AC3E}">
        <p14:creationId xmlns:p14="http://schemas.microsoft.com/office/powerpoint/2010/main" val="420958185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623392" y="908720"/>
            <a:ext cx="10513168" cy="4401205"/>
          </a:xfrm>
          <a:prstGeom prst="rect">
            <a:avLst/>
          </a:prstGeom>
        </p:spPr>
        <p:txBody>
          <a:bodyPr wrap="square">
            <a:spAutoFit/>
          </a:bodyPr>
          <a:lstStyle/>
          <a:p>
            <a:pPr algn="just"/>
            <a:r>
              <a:rPr lang="es-MX" sz="2000" dirty="0">
                <a:latin typeface="Arial" panose="020B0604020202020204" pitchFamily="34" charset="0"/>
                <a:cs typeface="Arial" panose="020B0604020202020204" pitchFamily="34" charset="0"/>
              </a:rPr>
              <a:t>El más efectivo es probablemente el denominado “utilizado menos recientemente” (LRU, </a:t>
            </a:r>
            <a:r>
              <a:rPr lang="es-MX" sz="2000" dirty="0" err="1">
                <a:latin typeface="Arial" panose="020B0604020202020204" pitchFamily="34" charset="0"/>
                <a:cs typeface="Arial" panose="020B0604020202020204" pitchFamily="34" charset="0"/>
              </a:rPr>
              <a:t>least-recently</a:t>
            </a:r>
            <a:r>
              <a:rPr lang="es-MX" sz="2000" dirty="0">
                <a:latin typeface="Arial" panose="020B0604020202020204" pitchFamily="34" charset="0"/>
                <a:cs typeface="Arial" panose="020B0604020202020204" pitchFamily="34" charset="0"/>
              </a:rPr>
              <a:t> </a:t>
            </a:r>
            <a:r>
              <a:rPr lang="es-MX" sz="2000" dirty="0" err="1">
                <a:latin typeface="Arial" panose="020B0604020202020204" pitchFamily="34" charset="0"/>
                <a:cs typeface="Arial" panose="020B0604020202020204" pitchFamily="34" charset="0"/>
              </a:rPr>
              <a:t>used</a:t>
            </a:r>
            <a:r>
              <a:rPr lang="es-MX" sz="2000" dirty="0">
                <a:latin typeface="Arial" panose="020B0604020202020204" pitchFamily="34" charset="0"/>
                <a:cs typeface="Arial" panose="020B0604020202020204" pitchFamily="34" charset="0"/>
              </a:rPr>
              <a:t>): se </a:t>
            </a:r>
            <a:r>
              <a:rPr lang="es-MX" sz="2000" dirty="0" err="1">
                <a:latin typeface="Arial" panose="020B0604020202020204" pitchFamily="34" charset="0"/>
                <a:cs typeface="Arial" panose="020B0604020202020204" pitchFamily="34" charset="0"/>
              </a:rPr>
              <a:t>sustituye</a:t>
            </a:r>
            <a:r>
              <a:rPr lang="es-MX" sz="2000" dirty="0">
                <a:latin typeface="Arial" panose="020B0604020202020204" pitchFamily="34" charset="0"/>
                <a:cs typeface="Arial" panose="020B0604020202020204" pitchFamily="34" charset="0"/>
              </a:rPr>
              <a:t> el bloque que se ha mantenido en la caché por más tiempo sin haber sido referenciado. Esto es fácil de implementar para la asociativa por conjuntos de dos vías. Cada línea incluye un bit USO. Cuando una línea es referenciada se pone a 1 su bit USO y a 0 el de la otra línea del mismo conjunto. Cuando va a transferirse un bloque al conjunto, se utiliza la línea cuyo bit USO es 0. Ya que estamos suponiendo que son más probables de referenciar las posiciones de memoria utilizadas más recientemente, el LRU debiera dar la mejor tasa de aciertos. </a:t>
            </a:r>
          </a:p>
          <a:p>
            <a:pPr algn="just"/>
            <a:endParaRPr lang="es-MX" sz="2000" dirty="0">
              <a:latin typeface="Arial" panose="020B0604020202020204" pitchFamily="34" charset="0"/>
              <a:cs typeface="Arial" panose="020B0604020202020204" pitchFamily="34" charset="0"/>
            </a:endParaRPr>
          </a:p>
          <a:p>
            <a:pPr algn="just"/>
            <a:endParaRPr lang="es-MX" sz="2000" dirty="0">
              <a:latin typeface="Arial" panose="020B0604020202020204" pitchFamily="34" charset="0"/>
              <a:cs typeface="Arial" panose="020B0604020202020204" pitchFamily="34" charset="0"/>
            </a:endParaRPr>
          </a:p>
          <a:p>
            <a:pPr algn="just"/>
            <a:r>
              <a:rPr lang="es-MX" sz="2000" dirty="0">
                <a:latin typeface="Arial" panose="020B0604020202020204" pitchFamily="34" charset="0"/>
                <a:cs typeface="Arial" panose="020B0604020202020204" pitchFamily="34" charset="0"/>
              </a:rPr>
              <a:t>Otra posibilidad es el primero en </a:t>
            </a:r>
            <a:r>
              <a:rPr lang="es-MX" sz="2000" dirty="0" smtClean="0">
                <a:latin typeface="Arial" panose="020B0604020202020204" pitchFamily="34" charset="0"/>
                <a:cs typeface="Arial" panose="020B0604020202020204" pitchFamily="34" charset="0"/>
              </a:rPr>
              <a:t>entrar primero </a:t>
            </a:r>
            <a:r>
              <a:rPr lang="es-MX" sz="2000" dirty="0">
                <a:latin typeface="Arial" panose="020B0604020202020204" pitchFamily="34" charset="0"/>
                <a:cs typeface="Arial" panose="020B0604020202020204" pitchFamily="34" charset="0"/>
              </a:rPr>
              <a:t>en salir (FIFO, </a:t>
            </a:r>
            <a:r>
              <a:rPr lang="es-MX" sz="2000" dirty="0" err="1">
                <a:latin typeface="Arial" panose="020B0604020202020204" pitchFamily="34" charset="0"/>
                <a:cs typeface="Arial" panose="020B0604020202020204" pitchFamily="34" charset="0"/>
              </a:rPr>
              <a:t>First</a:t>
            </a:r>
            <a:r>
              <a:rPr lang="es-MX" sz="2000" dirty="0">
                <a:latin typeface="Arial" panose="020B0604020202020204" pitchFamily="34" charset="0"/>
                <a:cs typeface="Arial" panose="020B0604020202020204" pitchFamily="34" charset="0"/>
              </a:rPr>
              <a:t>-In-</a:t>
            </a:r>
            <a:r>
              <a:rPr lang="es-MX" sz="2000" dirty="0" err="1">
                <a:latin typeface="Arial" panose="020B0604020202020204" pitchFamily="34" charset="0"/>
                <a:cs typeface="Arial" panose="020B0604020202020204" pitchFamily="34" charset="0"/>
              </a:rPr>
              <a:t>First</a:t>
            </a:r>
            <a:r>
              <a:rPr lang="es-MX" sz="2000" dirty="0">
                <a:latin typeface="Arial" panose="020B0604020202020204" pitchFamily="34" charset="0"/>
                <a:cs typeface="Arial" panose="020B0604020202020204" pitchFamily="34" charset="0"/>
              </a:rPr>
              <a:t>-</a:t>
            </a:r>
            <a:r>
              <a:rPr lang="es-MX" sz="2000" dirty="0" err="1">
                <a:latin typeface="Arial" panose="020B0604020202020204" pitchFamily="34" charset="0"/>
                <a:cs typeface="Arial" panose="020B0604020202020204" pitchFamily="34" charset="0"/>
              </a:rPr>
              <a:t>Out</a:t>
            </a:r>
            <a:r>
              <a:rPr lang="es-MX" sz="2000" dirty="0">
                <a:latin typeface="Arial" panose="020B0604020202020204" pitchFamily="34" charset="0"/>
                <a:cs typeface="Arial" panose="020B0604020202020204" pitchFamily="34" charset="0"/>
              </a:rPr>
              <a:t>): se sustituye aquel bloque del conjunto que ha estado más tiempo en la caché. El algoritmo FIFO puede implementarse fácilmente mediante una técnica cíclica (round-</a:t>
            </a:r>
            <a:r>
              <a:rPr lang="es-MX" sz="2000" dirty="0" err="1">
                <a:latin typeface="Arial" panose="020B0604020202020204" pitchFamily="34" charset="0"/>
                <a:cs typeface="Arial" panose="020B0604020202020204" pitchFamily="34" charset="0"/>
              </a:rPr>
              <a:t>robin</a:t>
            </a:r>
            <a:r>
              <a:rPr lang="es-MX" sz="2000" dirty="0">
                <a:latin typeface="Arial" panose="020B0604020202020204" pitchFamily="34" charset="0"/>
                <a:cs typeface="Arial" panose="020B0604020202020204" pitchFamily="34" charset="0"/>
              </a:rPr>
              <a:t>) o buffer circular. </a:t>
            </a:r>
            <a:endParaRPr lang="es-AR"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1335876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623392" y="1844824"/>
            <a:ext cx="10513168" cy="3077766"/>
          </a:xfrm>
          <a:prstGeom prst="rect">
            <a:avLst/>
          </a:prstGeom>
        </p:spPr>
        <p:txBody>
          <a:bodyPr wrap="square">
            <a:spAutoFit/>
          </a:bodyPr>
          <a:lstStyle/>
          <a:p>
            <a:pPr lvl="0" algn="just"/>
            <a:r>
              <a:rPr lang="es-MX" sz="2000" dirty="0">
                <a:solidFill>
                  <a:prstClr val="black"/>
                </a:solidFill>
                <a:latin typeface="Arial" panose="020B0604020202020204" pitchFamily="34" charset="0"/>
                <a:cs typeface="Arial" panose="020B0604020202020204" pitchFamily="34" charset="0"/>
              </a:rPr>
              <a:t>Otra posibilidad más es la del utilizado menos frecuentemente (LFU, </a:t>
            </a:r>
            <a:r>
              <a:rPr lang="es-MX" sz="2000" dirty="0" err="1">
                <a:solidFill>
                  <a:prstClr val="black"/>
                </a:solidFill>
                <a:latin typeface="Arial" panose="020B0604020202020204" pitchFamily="34" charset="0"/>
                <a:cs typeface="Arial" panose="020B0604020202020204" pitchFamily="34" charset="0"/>
              </a:rPr>
              <a:t>Least-Frequently</a:t>
            </a:r>
            <a:r>
              <a:rPr lang="es-MX" sz="2000" dirty="0">
                <a:solidFill>
                  <a:prstClr val="black"/>
                </a:solidFill>
                <a:latin typeface="Arial" panose="020B0604020202020204" pitchFamily="34" charset="0"/>
                <a:cs typeface="Arial" panose="020B0604020202020204" pitchFamily="34" charset="0"/>
              </a:rPr>
              <a:t> </a:t>
            </a:r>
            <a:r>
              <a:rPr lang="es-MX" sz="2000" dirty="0" err="1">
                <a:solidFill>
                  <a:prstClr val="black"/>
                </a:solidFill>
                <a:latin typeface="Arial" panose="020B0604020202020204" pitchFamily="34" charset="0"/>
                <a:cs typeface="Arial" panose="020B0604020202020204" pitchFamily="34" charset="0"/>
              </a:rPr>
              <a:t>Used</a:t>
            </a:r>
            <a:r>
              <a:rPr lang="es-MX" sz="2000" dirty="0">
                <a:solidFill>
                  <a:prstClr val="black"/>
                </a:solidFill>
                <a:latin typeface="Arial" panose="020B0604020202020204" pitchFamily="34" charset="0"/>
                <a:cs typeface="Arial" panose="020B0604020202020204" pitchFamily="34" charset="0"/>
              </a:rPr>
              <a:t>): se sustituye aquel bloque del conjunto que ha experimentado menos referencias. LFU podría implementarse asociando un contador a cada línea.</a:t>
            </a:r>
            <a:endParaRPr lang="es-AR" sz="2000" dirty="0">
              <a:solidFill>
                <a:prstClr val="black"/>
              </a:solidFill>
              <a:latin typeface="Arial" panose="020B0604020202020204" pitchFamily="34" charset="0"/>
              <a:cs typeface="Arial" panose="020B0604020202020204" pitchFamily="34" charset="0"/>
            </a:endParaRPr>
          </a:p>
          <a:p>
            <a:pPr algn="just"/>
            <a:endParaRPr lang="es-MX" dirty="0"/>
          </a:p>
          <a:p>
            <a:pPr algn="just"/>
            <a:endParaRPr lang="es-MX" dirty="0"/>
          </a:p>
          <a:p>
            <a:pPr algn="just"/>
            <a:endParaRPr lang="es-MX" dirty="0"/>
          </a:p>
          <a:p>
            <a:pPr algn="just"/>
            <a:r>
              <a:rPr lang="es-MX" sz="2000" dirty="0">
                <a:solidFill>
                  <a:prstClr val="black"/>
                </a:solidFill>
                <a:latin typeface="Arial" panose="020B0604020202020204" pitchFamily="34" charset="0"/>
                <a:cs typeface="Arial" panose="020B0604020202020204" pitchFamily="34" charset="0"/>
              </a:rPr>
              <a:t>Una técnica no basada en el grado de utilización consiste simplemente en coger una línea al azar (aleatoria) entre las posibles candidatas. Estudios realizados mediante simulación han mostrado que la sustitución aleatoria </a:t>
            </a:r>
            <a:r>
              <a:rPr lang="es-MX" sz="2000" dirty="0" err="1">
                <a:solidFill>
                  <a:prstClr val="black"/>
                </a:solidFill>
                <a:latin typeface="Arial" panose="020B0604020202020204" pitchFamily="34" charset="0"/>
                <a:cs typeface="Arial" panose="020B0604020202020204" pitchFamily="34" charset="0"/>
              </a:rPr>
              <a:t>proporciona</a:t>
            </a:r>
            <a:r>
              <a:rPr lang="es-MX" sz="2000" dirty="0">
                <a:solidFill>
                  <a:prstClr val="black"/>
                </a:solidFill>
                <a:latin typeface="Arial" panose="020B0604020202020204" pitchFamily="34" charset="0"/>
                <a:cs typeface="Arial" panose="020B0604020202020204" pitchFamily="34" charset="0"/>
              </a:rPr>
              <a:t> unas prestaciones solo ligeramente inferiores a un algoritmo basado en la </a:t>
            </a:r>
            <a:r>
              <a:rPr lang="es-MX" sz="2000" dirty="0" err="1">
                <a:solidFill>
                  <a:prstClr val="black"/>
                </a:solidFill>
                <a:latin typeface="Arial" panose="020B0604020202020204" pitchFamily="34" charset="0"/>
                <a:cs typeface="Arial" panose="020B0604020202020204" pitchFamily="34" charset="0"/>
              </a:rPr>
              <a:t>utilizacion</a:t>
            </a:r>
            <a:endParaRPr lang="es-AR" sz="2000" dirty="0">
              <a:solidFill>
                <a:prstClr val="black"/>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4190404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623392" y="980728"/>
            <a:ext cx="10729192" cy="4524315"/>
          </a:xfrm>
          <a:prstGeom prst="rect">
            <a:avLst/>
          </a:prstGeom>
        </p:spPr>
        <p:txBody>
          <a:bodyPr wrap="square">
            <a:spAutoFit/>
          </a:bodyPr>
          <a:lstStyle/>
          <a:p>
            <a:pPr marL="342900" indent="-342900" algn="just">
              <a:spcBef>
                <a:spcPct val="20000"/>
              </a:spcBef>
              <a:buFont typeface="Wingdings" panose="05000000000000000000" pitchFamily="2" charset="2"/>
              <a:buChar char="Ø"/>
            </a:pPr>
            <a:r>
              <a:rPr lang="es-AR" sz="2800" b="1" dirty="0">
                <a:solidFill>
                  <a:srgbClr val="C00000"/>
                </a:solidFill>
                <a:latin typeface="Arial"/>
                <a:ea typeface="Times New Roman"/>
                <a:cs typeface="Times New Roman"/>
              </a:rPr>
              <a:t>Política de escritura (</a:t>
            </a:r>
            <a:r>
              <a:rPr lang="es-AR" sz="2800" b="1" dirty="0" err="1">
                <a:solidFill>
                  <a:srgbClr val="C00000"/>
                </a:solidFill>
                <a:latin typeface="Arial"/>
                <a:ea typeface="Times New Roman"/>
                <a:cs typeface="Times New Roman"/>
              </a:rPr>
              <a:t>Write</a:t>
            </a:r>
            <a:r>
              <a:rPr lang="es-AR" sz="2800" b="1" dirty="0">
                <a:solidFill>
                  <a:srgbClr val="C00000"/>
                </a:solidFill>
                <a:latin typeface="Arial"/>
                <a:ea typeface="Times New Roman"/>
                <a:cs typeface="Times New Roman"/>
              </a:rPr>
              <a:t> </a:t>
            </a:r>
            <a:r>
              <a:rPr lang="es-AR" sz="2800" b="1" dirty="0" err="1">
                <a:solidFill>
                  <a:srgbClr val="C00000"/>
                </a:solidFill>
                <a:latin typeface="Arial"/>
                <a:ea typeface="Times New Roman"/>
                <a:cs typeface="Times New Roman"/>
              </a:rPr>
              <a:t>Policy</a:t>
            </a:r>
            <a:r>
              <a:rPr lang="es-AR" sz="2800" b="1" dirty="0">
                <a:solidFill>
                  <a:srgbClr val="C00000"/>
                </a:solidFill>
                <a:latin typeface="Arial"/>
                <a:ea typeface="Times New Roman"/>
                <a:cs typeface="Times New Roman"/>
              </a:rPr>
              <a:t>)</a:t>
            </a:r>
          </a:p>
          <a:p>
            <a:endParaRPr lang="es-MX" sz="2000" dirty="0"/>
          </a:p>
          <a:p>
            <a:pPr algn="just"/>
            <a:r>
              <a:rPr lang="es-MX" sz="2400" dirty="0">
                <a:latin typeface="Arial" panose="020B0604020202020204" pitchFamily="34" charset="0"/>
                <a:cs typeface="Arial" panose="020B0604020202020204" pitchFamily="34" charset="0"/>
              </a:rPr>
              <a:t>Hay dos casos a considerar cuando se ha de reemplazar un bloque de la caché. </a:t>
            </a:r>
            <a:endParaRPr lang="es-MX" sz="2400" dirty="0" smtClean="0">
              <a:latin typeface="Arial" panose="020B0604020202020204" pitchFamily="34" charset="0"/>
              <a:cs typeface="Arial" panose="020B0604020202020204" pitchFamily="34" charset="0"/>
            </a:endParaRPr>
          </a:p>
          <a:p>
            <a:pPr algn="just"/>
            <a:r>
              <a:rPr lang="es-MX" sz="2400" dirty="0" smtClean="0">
                <a:latin typeface="Arial" panose="020B0604020202020204" pitchFamily="34" charset="0"/>
                <a:cs typeface="Arial" panose="020B0604020202020204" pitchFamily="34" charset="0"/>
              </a:rPr>
              <a:t>Si </a:t>
            </a:r>
            <a:r>
              <a:rPr lang="es-MX" sz="2400" dirty="0">
                <a:latin typeface="Arial" panose="020B0604020202020204" pitchFamily="34" charset="0"/>
                <a:cs typeface="Arial" panose="020B0604020202020204" pitchFamily="34" charset="0"/>
              </a:rPr>
              <a:t>el bloque antiguo de la caché no debe ser modificado, puede sobrescribirse con el nuevo bloque sin necesidad de actualizar el antiguo. </a:t>
            </a:r>
            <a:endParaRPr lang="es-MX" sz="2400" dirty="0" smtClean="0">
              <a:latin typeface="Arial" panose="020B0604020202020204" pitchFamily="34" charset="0"/>
              <a:cs typeface="Arial" panose="020B0604020202020204" pitchFamily="34" charset="0"/>
            </a:endParaRPr>
          </a:p>
          <a:p>
            <a:pPr algn="just"/>
            <a:endParaRPr lang="es-MX" sz="2400" dirty="0">
              <a:latin typeface="Arial" panose="020B0604020202020204" pitchFamily="34" charset="0"/>
              <a:cs typeface="Arial" panose="020B0604020202020204" pitchFamily="34" charset="0"/>
            </a:endParaRPr>
          </a:p>
          <a:p>
            <a:pPr algn="just"/>
            <a:r>
              <a:rPr lang="es-MX" sz="2400" dirty="0" smtClean="0">
                <a:latin typeface="Arial" panose="020B0604020202020204" pitchFamily="34" charset="0"/>
                <a:cs typeface="Arial" panose="020B0604020202020204" pitchFamily="34" charset="0"/>
              </a:rPr>
              <a:t>Si </a:t>
            </a:r>
            <a:r>
              <a:rPr lang="es-MX" sz="2400" dirty="0">
                <a:latin typeface="Arial" panose="020B0604020202020204" pitchFamily="34" charset="0"/>
                <a:cs typeface="Arial" panose="020B0604020202020204" pitchFamily="34" charset="0"/>
              </a:rPr>
              <a:t>se ha realizado al menos una operación de escritura sobre una palabra de la línea correspondiente de la caché, entonces la memoria principal debe actualizarse, rescribiendo la línea de caché en el bloque de memoria antes de transferir el nuevo bloque.</a:t>
            </a:r>
          </a:p>
          <a:p>
            <a:pPr algn="just"/>
            <a:endParaRPr lang="es-MX"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495532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755649" y="476672"/>
            <a:ext cx="10729192" cy="5693866"/>
          </a:xfrm>
          <a:prstGeom prst="rect">
            <a:avLst/>
          </a:prstGeom>
        </p:spPr>
        <p:txBody>
          <a:bodyPr wrap="square">
            <a:spAutoFit/>
          </a:bodyPr>
          <a:lstStyle/>
          <a:p>
            <a:pPr marL="342900" indent="-342900" algn="just">
              <a:spcBef>
                <a:spcPct val="20000"/>
              </a:spcBef>
              <a:buFont typeface="Wingdings" panose="05000000000000000000" pitchFamily="2" charset="2"/>
              <a:buChar char="Ø"/>
            </a:pPr>
            <a:r>
              <a:rPr lang="es-AR" sz="2800" b="1" dirty="0">
                <a:solidFill>
                  <a:srgbClr val="C00000"/>
                </a:solidFill>
                <a:latin typeface="Arial"/>
                <a:ea typeface="Times New Roman"/>
                <a:cs typeface="Times New Roman"/>
              </a:rPr>
              <a:t>Política de escritura (</a:t>
            </a:r>
            <a:r>
              <a:rPr lang="es-AR" sz="2800" b="1" dirty="0" err="1">
                <a:solidFill>
                  <a:srgbClr val="C00000"/>
                </a:solidFill>
                <a:latin typeface="Arial"/>
                <a:ea typeface="Times New Roman"/>
                <a:cs typeface="Times New Roman"/>
              </a:rPr>
              <a:t>Write</a:t>
            </a:r>
            <a:r>
              <a:rPr lang="es-AR" sz="2800" b="1" dirty="0">
                <a:solidFill>
                  <a:srgbClr val="C00000"/>
                </a:solidFill>
                <a:latin typeface="Arial"/>
                <a:ea typeface="Times New Roman"/>
                <a:cs typeface="Times New Roman"/>
              </a:rPr>
              <a:t> </a:t>
            </a:r>
            <a:r>
              <a:rPr lang="es-AR" sz="2800" b="1" dirty="0" err="1">
                <a:solidFill>
                  <a:srgbClr val="C00000"/>
                </a:solidFill>
                <a:latin typeface="Arial"/>
                <a:ea typeface="Times New Roman"/>
                <a:cs typeface="Times New Roman"/>
              </a:rPr>
              <a:t>Policy</a:t>
            </a:r>
            <a:r>
              <a:rPr lang="es-AR" sz="2800" b="1" dirty="0">
                <a:solidFill>
                  <a:srgbClr val="C00000"/>
                </a:solidFill>
                <a:latin typeface="Arial"/>
                <a:ea typeface="Times New Roman"/>
                <a:cs typeface="Times New Roman"/>
              </a:rPr>
              <a:t>)</a:t>
            </a:r>
          </a:p>
          <a:p>
            <a:pPr algn="just"/>
            <a:endParaRPr lang="es-MX" sz="2400" dirty="0">
              <a:latin typeface="Arial" panose="020B0604020202020204" pitchFamily="34" charset="0"/>
              <a:cs typeface="Arial" panose="020B0604020202020204" pitchFamily="34" charset="0"/>
            </a:endParaRPr>
          </a:p>
          <a:p>
            <a:pPr algn="just"/>
            <a:r>
              <a:rPr lang="es-MX" sz="2400" dirty="0">
                <a:latin typeface="Arial" panose="020B0604020202020204" pitchFamily="34" charset="0"/>
                <a:cs typeface="Arial" panose="020B0604020202020204" pitchFamily="34" charset="0"/>
              </a:rPr>
              <a:t>Hay dos problemas contra los que </a:t>
            </a:r>
            <a:r>
              <a:rPr lang="es-MX" sz="2400" dirty="0" smtClean="0">
                <a:latin typeface="Arial" panose="020B0604020202020204" pitchFamily="34" charset="0"/>
                <a:cs typeface="Arial" panose="020B0604020202020204" pitchFamily="34" charset="0"/>
              </a:rPr>
              <a:t>luchar</a:t>
            </a:r>
            <a:r>
              <a:rPr lang="es-MX" sz="2400" dirty="0">
                <a:latin typeface="Arial" panose="020B0604020202020204" pitchFamily="34" charset="0"/>
                <a:cs typeface="Arial" panose="020B0604020202020204" pitchFamily="34" charset="0"/>
              </a:rPr>
              <a:t>:</a:t>
            </a:r>
            <a:endParaRPr lang="es-MX" sz="2400" dirty="0" smtClean="0">
              <a:latin typeface="Arial" panose="020B0604020202020204" pitchFamily="34" charset="0"/>
              <a:cs typeface="Arial" panose="020B0604020202020204" pitchFamily="34" charset="0"/>
            </a:endParaRPr>
          </a:p>
          <a:p>
            <a:pPr algn="just"/>
            <a:r>
              <a:rPr lang="es-MX" sz="2400" dirty="0" smtClean="0">
                <a:latin typeface="Arial" panose="020B0604020202020204" pitchFamily="34" charset="0"/>
                <a:cs typeface="Arial" panose="020B0604020202020204" pitchFamily="34" charset="0"/>
              </a:rPr>
              <a:t>En </a:t>
            </a:r>
            <a:r>
              <a:rPr lang="es-MX" sz="2400" dirty="0">
                <a:latin typeface="Arial" panose="020B0604020202020204" pitchFamily="34" charset="0"/>
                <a:cs typeface="Arial" panose="020B0604020202020204" pitchFamily="34" charset="0"/>
              </a:rPr>
              <a:t>primer lugar, más de un dispositivo puede tener acceso a la memoria principal. </a:t>
            </a:r>
            <a:endParaRPr lang="es-MX" sz="2400" dirty="0" smtClean="0">
              <a:latin typeface="Arial" panose="020B0604020202020204" pitchFamily="34" charset="0"/>
              <a:cs typeface="Arial" panose="020B0604020202020204" pitchFamily="34" charset="0"/>
            </a:endParaRPr>
          </a:p>
          <a:p>
            <a:pPr marL="342900" indent="-342900" algn="just">
              <a:buFont typeface="Arial" pitchFamily="34" charset="0"/>
              <a:buChar char="•"/>
            </a:pPr>
            <a:r>
              <a:rPr lang="es-MX" sz="2400" dirty="0" smtClean="0">
                <a:latin typeface="Arial" panose="020B0604020202020204" pitchFamily="34" charset="0"/>
                <a:cs typeface="Arial" panose="020B0604020202020204" pitchFamily="34" charset="0"/>
              </a:rPr>
              <a:t>Por </a:t>
            </a:r>
            <a:r>
              <a:rPr lang="es-MX" sz="2400" dirty="0">
                <a:latin typeface="Arial" panose="020B0604020202020204" pitchFamily="34" charset="0"/>
                <a:cs typeface="Arial" panose="020B0604020202020204" pitchFamily="34" charset="0"/>
              </a:rPr>
              <a:t>ejemplo, un módulo de E/S puede escribir/leer directamente en/de memoria. Si una palabra ha sido modificada solo en la caché, la correspondiente palabra de memoria no es válida. </a:t>
            </a:r>
            <a:r>
              <a:rPr lang="es-MX" sz="2400" dirty="0" smtClean="0">
                <a:latin typeface="Arial" panose="020B0604020202020204" pitchFamily="34" charset="0"/>
                <a:cs typeface="Arial" panose="020B0604020202020204" pitchFamily="34" charset="0"/>
              </a:rPr>
              <a:t>Además</a:t>
            </a:r>
            <a:r>
              <a:rPr lang="es-MX" sz="2400" dirty="0">
                <a:latin typeface="Arial" panose="020B0604020202020204" pitchFamily="34" charset="0"/>
                <a:cs typeface="Arial" panose="020B0604020202020204" pitchFamily="34" charset="0"/>
              </a:rPr>
              <a:t>, si el dispositivo de E/S ha alterado la memoria principal, entonces la palabra de caché no es válida</a:t>
            </a:r>
            <a:r>
              <a:rPr lang="es-MX" sz="2400" dirty="0" smtClean="0">
                <a:latin typeface="Arial" panose="020B0604020202020204" pitchFamily="34" charset="0"/>
                <a:cs typeface="Arial" panose="020B0604020202020204" pitchFamily="34" charset="0"/>
              </a:rPr>
              <a:t>.</a:t>
            </a:r>
          </a:p>
          <a:p>
            <a:pPr algn="just"/>
            <a:endParaRPr lang="es-MX" sz="2400" dirty="0" smtClean="0">
              <a:latin typeface="Arial" panose="020B0604020202020204" pitchFamily="34" charset="0"/>
              <a:cs typeface="Arial" panose="020B0604020202020204" pitchFamily="34" charset="0"/>
            </a:endParaRPr>
          </a:p>
          <a:p>
            <a:pPr algn="just"/>
            <a:r>
              <a:rPr lang="es-MX" sz="2400" dirty="0" smtClean="0">
                <a:latin typeface="Arial" panose="020B0604020202020204" pitchFamily="34" charset="0"/>
                <a:cs typeface="Arial" panose="020B0604020202020204" pitchFamily="34" charset="0"/>
              </a:rPr>
              <a:t>Un </a:t>
            </a:r>
            <a:r>
              <a:rPr lang="es-MX" sz="2400" dirty="0">
                <a:latin typeface="Arial" panose="020B0604020202020204" pitchFamily="34" charset="0"/>
                <a:cs typeface="Arial" panose="020B0604020202020204" pitchFamily="34" charset="0"/>
              </a:rPr>
              <a:t>problema más complejo ocurre cuando varios procesadores se conectan al mismo bus y cada uno de ellos tiene su propia caché local. En tal caso, si se modifica una palabra en una de las cachés, podría </a:t>
            </a:r>
            <a:r>
              <a:rPr lang="es-MX" sz="2400" dirty="0" err="1">
                <a:latin typeface="Arial" panose="020B0604020202020204" pitchFamily="34" charset="0"/>
                <a:cs typeface="Arial" panose="020B0604020202020204" pitchFamily="34" charset="0"/>
              </a:rPr>
              <a:t>presumiblemente</a:t>
            </a:r>
            <a:r>
              <a:rPr lang="es-MX" sz="2400" dirty="0">
                <a:latin typeface="Arial" panose="020B0604020202020204" pitchFamily="34" charset="0"/>
                <a:cs typeface="Arial" panose="020B0604020202020204" pitchFamily="34" charset="0"/>
              </a:rPr>
              <a:t> invalidar una palabra de otras cachés</a:t>
            </a:r>
            <a:endParaRPr lang="es-AR"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4763578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4294967295"/>
          </p:nvPr>
        </p:nvSpPr>
        <p:spPr>
          <a:xfrm>
            <a:off x="695400" y="476672"/>
            <a:ext cx="10848528" cy="5400675"/>
          </a:xfrm>
        </p:spPr>
        <p:txBody>
          <a:bodyPr>
            <a:normAutofit fontScale="92500" lnSpcReduction="20000"/>
          </a:bodyPr>
          <a:lstStyle/>
          <a:p>
            <a:pPr marL="0" indent="0" algn="just">
              <a:buNone/>
            </a:pPr>
            <a:r>
              <a:rPr lang="es-AR" sz="2900" dirty="0">
                <a:latin typeface="Arial"/>
                <a:ea typeface="Times New Roman"/>
                <a:cs typeface="Times New Roman"/>
              </a:rPr>
              <a:t>La velocidad del procesador ha incrementado mas rápido que la velocidad de la memoria principal.</a:t>
            </a:r>
            <a:endParaRPr lang="es-AR" sz="2900" dirty="0">
              <a:latin typeface="CG Times"/>
              <a:ea typeface="Times New Roman"/>
              <a:cs typeface="Times New Roman"/>
            </a:endParaRPr>
          </a:p>
          <a:p>
            <a:pPr marL="0" indent="0" algn="just">
              <a:buNone/>
            </a:pPr>
            <a:r>
              <a:rPr lang="es-AR" sz="2900" dirty="0">
                <a:latin typeface="Arial"/>
                <a:ea typeface="Times New Roman"/>
                <a:cs typeface="Times New Roman"/>
              </a:rPr>
              <a:t> </a:t>
            </a:r>
            <a:endParaRPr lang="es-AR" sz="2900" dirty="0">
              <a:latin typeface="CG Times"/>
              <a:ea typeface="Times New Roman"/>
              <a:cs typeface="Times New Roman"/>
            </a:endParaRPr>
          </a:p>
          <a:p>
            <a:pPr marL="0" indent="0" algn="just">
              <a:buNone/>
            </a:pPr>
            <a:r>
              <a:rPr lang="es-AR" sz="2900" dirty="0">
                <a:latin typeface="Arial"/>
                <a:ea typeface="Times New Roman"/>
                <a:cs typeface="Times New Roman"/>
              </a:rPr>
              <a:t>Hay un compromiso entre velocidad, costo y tamaño. </a:t>
            </a:r>
            <a:endParaRPr lang="es-AR" sz="2900" dirty="0">
              <a:latin typeface="CG Times"/>
              <a:ea typeface="Times New Roman"/>
              <a:cs typeface="Times New Roman"/>
            </a:endParaRPr>
          </a:p>
          <a:p>
            <a:pPr marL="0" indent="0" algn="just">
              <a:buNone/>
            </a:pPr>
            <a:r>
              <a:rPr lang="es-AR" sz="2900" dirty="0">
                <a:latin typeface="Arial"/>
                <a:ea typeface="Times New Roman"/>
                <a:cs typeface="Times New Roman"/>
              </a:rPr>
              <a:t> </a:t>
            </a:r>
            <a:endParaRPr lang="es-AR" sz="2900" dirty="0">
              <a:latin typeface="CG Times"/>
              <a:ea typeface="Times New Roman"/>
              <a:cs typeface="Times New Roman"/>
            </a:endParaRPr>
          </a:p>
          <a:p>
            <a:pPr marL="0" indent="0" algn="just">
              <a:buNone/>
            </a:pPr>
            <a:r>
              <a:rPr lang="es-AR" sz="2900" dirty="0">
                <a:latin typeface="Arial"/>
                <a:ea typeface="Times New Roman"/>
                <a:cs typeface="Times New Roman"/>
              </a:rPr>
              <a:t>Sería ideal que la memoria principal se construya con la misma tecnología que los registros internos del procesador, dándoles a los ciclos de la memoria tiempos comparables a los tiempos del ciclo del procesador. Esto ha sido siempre muy caro. </a:t>
            </a:r>
            <a:endParaRPr lang="es-AR" sz="2900" dirty="0">
              <a:latin typeface="CG Times"/>
              <a:ea typeface="Times New Roman"/>
              <a:cs typeface="Times New Roman"/>
            </a:endParaRPr>
          </a:p>
          <a:p>
            <a:pPr marL="0" indent="0" algn="just">
              <a:buNone/>
            </a:pPr>
            <a:r>
              <a:rPr lang="es-AR" sz="2900" dirty="0">
                <a:latin typeface="Arial"/>
                <a:ea typeface="Times New Roman"/>
                <a:cs typeface="Times New Roman"/>
              </a:rPr>
              <a:t> </a:t>
            </a:r>
            <a:endParaRPr lang="es-AR" sz="2900" dirty="0">
              <a:latin typeface="CG Times"/>
              <a:ea typeface="Times New Roman"/>
              <a:cs typeface="Times New Roman"/>
            </a:endParaRPr>
          </a:p>
          <a:p>
            <a:pPr marL="0" indent="0" algn="just">
              <a:buNone/>
            </a:pPr>
            <a:r>
              <a:rPr lang="es-AR" sz="2900" dirty="0">
                <a:solidFill>
                  <a:srgbClr val="C00000"/>
                </a:solidFill>
                <a:latin typeface="Arial"/>
                <a:ea typeface="Times New Roman"/>
                <a:cs typeface="Times New Roman"/>
              </a:rPr>
              <a:t>La solución es explotar el principio de localidad y proveer de una pequeña y rápida memoria entre el procesador y la memoria principal (cache)</a:t>
            </a:r>
            <a:endParaRPr lang="es-AR" sz="2900" dirty="0">
              <a:solidFill>
                <a:srgbClr val="C00000"/>
              </a:solidFill>
              <a:latin typeface="CG Times"/>
              <a:ea typeface="Times New Roman"/>
              <a:cs typeface="Times New Roman"/>
            </a:endParaRPr>
          </a:p>
          <a:p>
            <a:pPr marL="0" indent="0" algn="just">
              <a:buNone/>
            </a:pPr>
            <a:r>
              <a:rPr lang="es-AR" sz="2900" dirty="0">
                <a:latin typeface="Arial"/>
                <a:ea typeface="Times New Roman"/>
                <a:cs typeface="Times New Roman"/>
              </a:rPr>
              <a:t> </a:t>
            </a:r>
            <a:endParaRPr lang="es-AR" sz="2900" dirty="0">
              <a:latin typeface="CG Times"/>
              <a:ea typeface="Times New Roman"/>
              <a:cs typeface="Times New Roman"/>
            </a:endParaRPr>
          </a:p>
          <a:p>
            <a:endParaRPr lang="es-AR" dirty="0"/>
          </a:p>
        </p:txBody>
      </p:sp>
    </p:spTree>
    <p:extLst>
      <p:ext uri="{BB962C8B-B14F-4D97-AF65-F5344CB8AC3E}">
        <p14:creationId xmlns:p14="http://schemas.microsoft.com/office/powerpoint/2010/main" val="417909059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839416" y="764704"/>
            <a:ext cx="10657184" cy="4536627"/>
          </a:xfrm>
          <a:prstGeom prst="rect">
            <a:avLst/>
          </a:prstGeom>
          <a:noFill/>
        </p:spPr>
        <p:txBody>
          <a:bodyPr wrap="square" rtlCol="0">
            <a:spAutoFit/>
          </a:bodyPr>
          <a:lstStyle/>
          <a:p>
            <a:pPr marL="342900" indent="-342900" algn="just">
              <a:spcBef>
                <a:spcPct val="20000"/>
              </a:spcBef>
              <a:buFont typeface="Wingdings" panose="05000000000000000000" pitchFamily="2" charset="2"/>
              <a:buChar char="Ø"/>
            </a:pPr>
            <a:r>
              <a:rPr lang="es-AR" sz="2400" b="1" dirty="0">
                <a:solidFill>
                  <a:srgbClr val="C00000"/>
                </a:solidFill>
                <a:latin typeface="Arial"/>
                <a:ea typeface="Times New Roman"/>
                <a:cs typeface="Times New Roman"/>
              </a:rPr>
              <a:t>Política de escritura (</a:t>
            </a:r>
            <a:r>
              <a:rPr lang="es-AR" sz="2400" b="1" dirty="0" err="1">
                <a:solidFill>
                  <a:srgbClr val="C00000"/>
                </a:solidFill>
                <a:latin typeface="Arial"/>
                <a:ea typeface="Times New Roman"/>
                <a:cs typeface="Times New Roman"/>
              </a:rPr>
              <a:t>Write</a:t>
            </a:r>
            <a:r>
              <a:rPr lang="es-AR" sz="2400" b="1" dirty="0">
                <a:solidFill>
                  <a:srgbClr val="C00000"/>
                </a:solidFill>
                <a:latin typeface="Arial"/>
                <a:ea typeface="Times New Roman"/>
                <a:cs typeface="Times New Roman"/>
              </a:rPr>
              <a:t> </a:t>
            </a:r>
            <a:r>
              <a:rPr lang="es-AR" sz="2400" b="1" dirty="0" err="1">
                <a:solidFill>
                  <a:srgbClr val="C00000"/>
                </a:solidFill>
                <a:latin typeface="Arial"/>
                <a:ea typeface="Times New Roman"/>
                <a:cs typeface="Times New Roman"/>
              </a:rPr>
              <a:t>Policy</a:t>
            </a:r>
            <a:r>
              <a:rPr lang="es-AR" sz="2400" b="1" dirty="0">
                <a:solidFill>
                  <a:srgbClr val="C00000"/>
                </a:solidFill>
                <a:latin typeface="Arial"/>
                <a:ea typeface="Times New Roman"/>
                <a:cs typeface="Times New Roman"/>
              </a:rPr>
              <a:t>)</a:t>
            </a:r>
          </a:p>
          <a:p>
            <a:pPr lvl="0" algn="just">
              <a:spcBef>
                <a:spcPct val="20000"/>
              </a:spcBef>
            </a:pPr>
            <a:endParaRPr lang="es-AR" sz="2400" b="1" dirty="0">
              <a:latin typeface="Arial"/>
              <a:ea typeface="Times New Roman"/>
              <a:cs typeface="Times New Roman"/>
            </a:endParaRPr>
          </a:p>
          <a:p>
            <a:pPr lvl="0" algn="just">
              <a:spcBef>
                <a:spcPct val="20000"/>
              </a:spcBef>
            </a:pPr>
            <a:r>
              <a:rPr lang="es-AR" sz="2400" b="1" dirty="0">
                <a:latin typeface="Arial"/>
                <a:ea typeface="Times New Roman"/>
                <a:cs typeface="Times New Roman"/>
              </a:rPr>
              <a:t>Técnica </a:t>
            </a:r>
            <a:r>
              <a:rPr lang="es-AR" sz="2400" b="1" dirty="0" err="1">
                <a:latin typeface="Arial"/>
                <a:ea typeface="Times New Roman"/>
                <a:cs typeface="Times New Roman"/>
              </a:rPr>
              <a:t>Write</a:t>
            </a:r>
            <a:r>
              <a:rPr lang="es-AR" sz="2400" b="1" dirty="0">
                <a:latin typeface="Arial"/>
                <a:ea typeface="Times New Roman"/>
                <a:cs typeface="Times New Roman"/>
              </a:rPr>
              <a:t> </a:t>
            </a:r>
            <a:r>
              <a:rPr lang="es-AR" sz="2400" b="1" dirty="0" err="1">
                <a:latin typeface="Arial"/>
                <a:ea typeface="Times New Roman"/>
                <a:cs typeface="Times New Roman"/>
              </a:rPr>
              <a:t>through</a:t>
            </a:r>
            <a:r>
              <a:rPr lang="es-AR" sz="2400" dirty="0">
                <a:latin typeface="Arial"/>
                <a:ea typeface="Times New Roman"/>
                <a:cs typeface="Times New Roman"/>
              </a:rPr>
              <a:t> : (</a:t>
            </a:r>
            <a:r>
              <a:rPr lang="es-AR" sz="2400" dirty="0" err="1">
                <a:latin typeface="Arial"/>
                <a:ea typeface="Times New Roman"/>
                <a:cs typeface="Times New Roman"/>
              </a:rPr>
              <a:t>Escrtitura</a:t>
            </a:r>
            <a:r>
              <a:rPr lang="es-AR" sz="2400" dirty="0">
                <a:latin typeface="Arial"/>
                <a:ea typeface="Times New Roman"/>
                <a:cs typeface="Times New Roman"/>
              </a:rPr>
              <a:t> Inmediata)</a:t>
            </a:r>
          </a:p>
          <a:p>
            <a:pPr marL="342900" indent="-342900" algn="just">
              <a:spcBef>
                <a:spcPct val="20000"/>
              </a:spcBef>
              <a:buFont typeface="Arial" panose="020B0604020202020204" pitchFamily="34" charset="0"/>
              <a:buChar char="•"/>
            </a:pPr>
            <a:r>
              <a:rPr lang="es-AR" sz="2400" dirty="0">
                <a:latin typeface="Arial"/>
                <a:ea typeface="Times New Roman"/>
                <a:cs typeface="Times New Roman"/>
              </a:rPr>
              <a:t>Todas las operaciones se escriben en memoria y en el cache</a:t>
            </a:r>
          </a:p>
          <a:p>
            <a:pPr marL="342900" indent="-342900" algn="just">
              <a:spcBef>
                <a:spcPct val="20000"/>
              </a:spcBef>
              <a:buFont typeface="Arial" panose="020B0604020202020204" pitchFamily="34" charset="0"/>
              <a:buChar char="•"/>
            </a:pPr>
            <a:r>
              <a:rPr lang="es-AR" sz="2400" dirty="0">
                <a:latin typeface="Arial"/>
                <a:ea typeface="Times New Roman"/>
                <a:cs typeface="Times New Roman"/>
              </a:rPr>
              <a:t>Se mantiene la consistencia. </a:t>
            </a:r>
            <a:r>
              <a:rPr lang="es-MX" sz="2400" dirty="0">
                <a:latin typeface="Arial"/>
                <a:ea typeface="Times New Roman"/>
                <a:cs typeface="Times New Roman"/>
              </a:rPr>
              <a:t>Asegurando que el contenido de la memoria principal siempre es válido</a:t>
            </a:r>
            <a:endParaRPr lang="es-AR" sz="2400" dirty="0">
              <a:latin typeface="Arial"/>
              <a:ea typeface="Times New Roman"/>
              <a:cs typeface="Times New Roman"/>
            </a:endParaRPr>
          </a:p>
          <a:p>
            <a:pPr marL="342900" indent="-342900" algn="just">
              <a:spcBef>
                <a:spcPct val="20000"/>
              </a:spcBef>
              <a:buFont typeface="Arial" panose="020B0604020202020204" pitchFamily="34" charset="0"/>
              <a:buChar char="•"/>
            </a:pPr>
            <a:r>
              <a:rPr lang="es-MX" sz="2400" dirty="0">
                <a:latin typeface="Arial"/>
                <a:ea typeface="Times New Roman"/>
                <a:cs typeface="Times New Roman"/>
              </a:rPr>
              <a:t>Cualquier otro módulo procesador-caché puede monitorizar el tráfico a memoria principal para mantener la coherencia en su propia caché.</a:t>
            </a:r>
          </a:p>
          <a:p>
            <a:pPr marL="342900" indent="-342900" algn="just">
              <a:spcBef>
                <a:spcPct val="20000"/>
              </a:spcBef>
              <a:buFont typeface="Arial" panose="020B0604020202020204" pitchFamily="34" charset="0"/>
              <a:buChar char="•"/>
            </a:pPr>
            <a:r>
              <a:rPr lang="es-MX" sz="2400" dirty="0">
                <a:latin typeface="Arial"/>
                <a:ea typeface="Times New Roman"/>
                <a:cs typeface="Times New Roman"/>
              </a:rPr>
              <a:t>La principal desventaja de esta técnica es que genera un tráfico sustancial con la memoria que puede originar un cuello de botella. </a:t>
            </a:r>
            <a:endParaRPr lang="es-AR" sz="2400" dirty="0">
              <a:latin typeface="Arial"/>
              <a:ea typeface="Times New Roman"/>
              <a:cs typeface="Times New Roman"/>
            </a:endParaRPr>
          </a:p>
          <a:p>
            <a:endParaRPr lang="es-ES" sz="2000" b="1" dirty="0"/>
          </a:p>
        </p:txBody>
      </p:sp>
    </p:spTree>
    <p:extLst>
      <p:ext uri="{BB962C8B-B14F-4D97-AF65-F5344CB8AC3E}">
        <p14:creationId xmlns:p14="http://schemas.microsoft.com/office/powerpoint/2010/main" val="382822703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556444" y="692696"/>
            <a:ext cx="10945216" cy="4832092"/>
          </a:xfrm>
          <a:prstGeom prst="rect">
            <a:avLst/>
          </a:prstGeom>
          <a:noFill/>
        </p:spPr>
        <p:txBody>
          <a:bodyPr wrap="square" rtlCol="0">
            <a:spAutoFit/>
          </a:bodyPr>
          <a:lstStyle/>
          <a:p>
            <a:pPr lvl="0" algn="just">
              <a:spcBef>
                <a:spcPct val="20000"/>
              </a:spcBef>
            </a:pPr>
            <a:r>
              <a:rPr lang="es-AR" sz="2400" b="1" dirty="0">
                <a:solidFill>
                  <a:srgbClr val="C00000"/>
                </a:solidFill>
                <a:latin typeface="Arial"/>
                <a:ea typeface="Times New Roman"/>
                <a:cs typeface="Times New Roman"/>
              </a:rPr>
              <a:t>Técnica </a:t>
            </a:r>
            <a:r>
              <a:rPr lang="es-AR" sz="2400" b="1" dirty="0" err="1">
                <a:solidFill>
                  <a:srgbClr val="C00000"/>
                </a:solidFill>
                <a:latin typeface="Arial"/>
                <a:ea typeface="Times New Roman"/>
                <a:cs typeface="Times New Roman"/>
              </a:rPr>
              <a:t>write</a:t>
            </a:r>
            <a:r>
              <a:rPr lang="es-AR" sz="2400" b="1" dirty="0">
                <a:solidFill>
                  <a:srgbClr val="C00000"/>
                </a:solidFill>
                <a:latin typeface="Arial"/>
                <a:ea typeface="Times New Roman"/>
                <a:cs typeface="Times New Roman"/>
              </a:rPr>
              <a:t> back : </a:t>
            </a:r>
            <a:r>
              <a:rPr lang="es-AR" sz="2400" b="1" dirty="0" err="1">
                <a:solidFill>
                  <a:srgbClr val="C00000"/>
                </a:solidFill>
                <a:latin typeface="Arial"/>
                <a:ea typeface="Times New Roman"/>
                <a:cs typeface="Times New Roman"/>
              </a:rPr>
              <a:t>Postescritura</a:t>
            </a:r>
            <a:endParaRPr lang="es-AR" sz="2400" b="1" dirty="0">
              <a:solidFill>
                <a:srgbClr val="C00000"/>
              </a:solidFill>
              <a:latin typeface="Arial"/>
              <a:ea typeface="Times New Roman"/>
              <a:cs typeface="Times New Roman"/>
            </a:endParaRPr>
          </a:p>
          <a:p>
            <a:pPr lvl="0" algn="just">
              <a:spcBef>
                <a:spcPct val="20000"/>
              </a:spcBef>
            </a:pPr>
            <a:endParaRPr lang="es-AR" sz="2400" dirty="0">
              <a:latin typeface="Arial"/>
              <a:ea typeface="Times New Roman"/>
              <a:cs typeface="Times New Roman"/>
            </a:endParaRPr>
          </a:p>
          <a:p>
            <a:pPr marL="342900" indent="-342900" algn="just">
              <a:spcBef>
                <a:spcPct val="20000"/>
              </a:spcBef>
              <a:buFont typeface="Arial" panose="020B0604020202020204" pitchFamily="34" charset="0"/>
              <a:buChar char="•"/>
            </a:pPr>
            <a:r>
              <a:rPr lang="es-AR" sz="2400" dirty="0">
                <a:latin typeface="Arial"/>
                <a:ea typeface="Times New Roman"/>
                <a:cs typeface="Times New Roman"/>
              </a:rPr>
              <a:t>Actualiza solo en el cache cuando el bloque es reemplazado, recién actualiza en memoria</a:t>
            </a:r>
          </a:p>
          <a:p>
            <a:pPr marL="342900" indent="-342900" algn="just">
              <a:spcBef>
                <a:spcPct val="20000"/>
              </a:spcBef>
              <a:buFont typeface="Arial" panose="020B0604020202020204" pitchFamily="34" charset="0"/>
              <a:buChar char="•"/>
            </a:pPr>
            <a:r>
              <a:rPr lang="es-AR" sz="2400" dirty="0">
                <a:latin typeface="Arial"/>
                <a:ea typeface="Times New Roman"/>
                <a:cs typeface="Times New Roman"/>
              </a:rPr>
              <a:t>Minimiza las escrituras en memoria</a:t>
            </a:r>
          </a:p>
          <a:p>
            <a:pPr marL="342900" indent="-342900" algn="just">
              <a:spcBef>
                <a:spcPct val="20000"/>
              </a:spcBef>
              <a:buFont typeface="Arial" panose="020B0604020202020204" pitchFamily="34" charset="0"/>
              <a:buChar char="•"/>
            </a:pPr>
            <a:r>
              <a:rPr lang="es-MX" sz="2400" dirty="0">
                <a:latin typeface="Arial"/>
                <a:ea typeface="Times New Roman"/>
                <a:cs typeface="Times New Roman"/>
              </a:rPr>
              <a:t>Cuando tiene lugar una actualización, se activa un bit ACTUALIZAR asociado a la línea. Después, cuando el bloque es sustituido, es (post) escrito en memoria principal si y solo si el bit ACTUALIZAR está activo. </a:t>
            </a:r>
          </a:p>
          <a:p>
            <a:pPr marL="342900" indent="-342900" algn="just">
              <a:spcBef>
                <a:spcPct val="20000"/>
              </a:spcBef>
              <a:buFont typeface="Arial" panose="020B0604020202020204" pitchFamily="34" charset="0"/>
              <a:buChar char="•"/>
            </a:pPr>
            <a:r>
              <a:rPr lang="es-MX" sz="2400" dirty="0">
                <a:latin typeface="Arial"/>
                <a:ea typeface="Times New Roman"/>
                <a:cs typeface="Times New Roman"/>
              </a:rPr>
              <a:t>El problema de este esquema es que se tienen porciones de memoria principal que no son válidas, y los accesos por parte de los módulos de E/S tendrán que hacerse solo a través de la caché</a:t>
            </a:r>
            <a:endParaRPr lang="es-AR" sz="2400" dirty="0">
              <a:latin typeface="Arial"/>
              <a:ea typeface="Times New Roman"/>
              <a:cs typeface="Times New Roman"/>
            </a:endParaRPr>
          </a:p>
          <a:p>
            <a:endParaRPr lang="es-ES" sz="2000" b="1" dirty="0"/>
          </a:p>
        </p:txBody>
      </p:sp>
    </p:spTree>
    <p:extLst>
      <p:ext uri="{BB962C8B-B14F-4D97-AF65-F5344CB8AC3E}">
        <p14:creationId xmlns:p14="http://schemas.microsoft.com/office/powerpoint/2010/main" val="335622170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983432" y="692696"/>
            <a:ext cx="10369152" cy="5115246"/>
          </a:xfrm>
          <a:prstGeom prst="rect">
            <a:avLst/>
          </a:prstGeom>
          <a:noFill/>
        </p:spPr>
        <p:txBody>
          <a:bodyPr wrap="square" rtlCol="0">
            <a:spAutoFit/>
          </a:bodyPr>
          <a:lstStyle/>
          <a:p>
            <a:pPr marL="342900" indent="-342900" algn="just">
              <a:spcBef>
                <a:spcPct val="20000"/>
              </a:spcBef>
              <a:buFont typeface="Wingdings" panose="05000000000000000000" pitchFamily="2" charset="2"/>
              <a:buChar char="Ø"/>
            </a:pPr>
            <a:r>
              <a:rPr lang="es-AR" sz="2400" b="1" dirty="0">
                <a:solidFill>
                  <a:srgbClr val="C00000"/>
                </a:solidFill>
                <a:latin typeface="Arial"/>
                <a:ea typeface="Times New Roman"/>
                <a:cs typeface="Times New Roman"/>
              </a:rPr>
              <a:t>Tamaño de la línea del cache  (line </a:t>
            </a:r>
            <a:r>
              <a:rPr lang="es-AR" sz="2400" b="1" dirty="0" err="1">
                <a:solidFill>
                  <a:srgbClr val="C00000"/>
                </a:solidFill>
                <a:latin typeface="Arial"/>
                <a:ea typeface="Times New Roman"/>
                <a:cs typeface="Times New Roman"/>
              </a:rPr>
              <a:t>size</a:t>
            </a:r>
            <a:r>
              <a:rPr lang="es-AR" sz="2400" b="1" dirty="0">
                <a:solidFill>
                  <a:srgbClr val="C00000"/>
                </a:solidFill>
                <a:latin typeface="Arial"/>
                <a:ea typeface="Times New Roman"/>
                <a:cs typeface="Times New Roman"/>
              </a:rPr>
              <a:t>)</a:t>
            </a:r>
          </a:p>
          <a:p>
            <a:pPr lvl="0" algn="just">
              <a:spcBef>
                <a:spcPct val="20000"/>
              </a:spcBef>
            </a:pPr>
            <a:endParaRPr lang="es-AR" sz="2000" b="1" dirty="0">
              <a:solidFill>
                <a:srgbClr val="C00000"/>
              </a:solidFill>
              <a:latin typeface="Arial"/>
              <a:ea typeface="Times New Roman"/>
              <a:cs typeface="Times New Roman"/>
            </a:endParaRPr>
          </a:p>
          <a:p>
            <a:pPr lvl="0" algn="just">
              <a:spcBef>
                <a:spcPct val="20000"/>
              </a:spcBef>
            </a:pPr>
            <a:r>
              <a:rPr lang="es-AR" sz="2400" dirty="0">
                <a:latin typeface="Arial"/>
                <a:ea typeface="Times New Roman"/>
                <a:cs typeface="Times New Roman"/>
              </a:rPr>
              <a:t>Cuando un bloque de palabras de memoria se copian a una línea del cache, no solo se copia la palabra buscada sino también un numero de palabras vecinas</a:t>
            </a:r>
          </a:p>
          <a:p>
            <a:pPr lvl="0" algn="just">
              <a:spcBef>
                <a:spcPct val="20000"/>
              </a:spcBef>
            </a:pPr>
            <a:endParaRPr lang="es-AR" sz="2400" dirty="0">
              <a:latin typeface="Arial"/>
              <a:ea typeface="Times New Roman"/>
              <a:cs typeface="Times New Roman"/>
            </a:endParaRPr>
          </a:p>
          <a:p>
            <a:pPr lvl="0" algn="just">
              <a:spcBef>
                <a:spcPct val="20000"/>
              </a:spcBef>
            </a:pPr>
            <a:r>
              <a:rPr lang="es-AR" sz="2400" dirty="0">
                <a:latin typeface="Arial"/>
                <a:ea typeface="Times New Roman"/>
                <a:cs typeface="Times New Roman"/>
              </a:rPr>
              <a:t>Al incrementar el tamaño del bloque que se trae de memoria y se pone en una línea del cache (se incrementa también la línea del cache) el hit ratio o la tasa de éxito también empieza a incrementar, por  el principio de localidad (la palabra vecina que esta en el cache es altamente probable que sea referenciada)</a:t>
            </a:r>
          </a:p>
          <a:p>
            <a:pPr lvl="0" algn="just">
              <a:spcBef>
                <a:spcPct val="20000"/>
              </a:spcBef>
            </a:pPr>
            <a:endParaRPr lang="es-AR" sz="2000" dirty="0">
              <a:latin typeface="Arial"/>
              <a:ea typeface="Times New Roman"/>
              <a:cs typeface="Times New Roman"/>
            </a:endParaRPr>
          </a:p>
          <a:p>
            <a:pPr lvl="0" algn="just">
              <a:spcBef>
                <a:spcPct val="20000"/>
              </a:spcBef>
            </a:pPr>
            <a:r>
              <a:rPr lang="es-AR" sz="2000" b="1" dirty="0">
                <a:latin typeface="Arial"/>
                <a:ea typeface="Times New Roman"/>
                <a:cs typeface="Times New Roman"/>
              </a:rPr>
              <a:t>	</a:t>
            </a:r>
            <a:endParaRPr lang="es-ES" sz="2000" b="1" dirty="0"/>
          </a:p>
        </p:txBody>
      </p:sp>
    </p:spTree>
    <p:extLst>
      <p:ext uri="{BB962C8B-B14F-4D97-AF65-F5344CB8AC3E}">
        <p14:creationId xmlns:p14="http://schemas.microsoft.com/office/powerpoint/2010/main" val="393379478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479376" y="476672"/>
            <a:ext cx="11089232" cy="5447645"/>
          </a:xfrm>
          <a:prstGeom prst="rect">
            <a:avLst/>
          </a:prstGeom>
          <a:noFill/>
        </p:spPr>
        <p:txBody>
          <a:bodyPr wrap="square" rtlCol="0">
            <a:spAutoFit/>
          </a:bodyPr>
          <a:lstStyle/>
          <a:p>
            <a:pPr lvl="0" algn="just">
              <a:spcBef>
                <a:spcPct val="20000"/>
              </a:spcBef>
            </a:pPr>
            <a:endParaRPr lang="es-AR" sz="2000" dirty="0">
              <a:latin typeface="Arial"/>
              <a:ea typeface="Times New Roman"/>
              <a:cs typeface="Times New Roman"/>
            </a:endParaRPr>
          </a:p>
          <a:p>
            <a:pPr lvl="0" algn="just">
              <a:spcBef>
                <a:spcPct val="20000"/>
              </a:spcBef>
            </a:pPr>
            <a:r>
              <a:rPr lang="es-MX" sz="2000" dirty="0">
                <a:latin typeface="Arial" panose="020B0604020202020204" pitchFamily="34" charset="0"/>
                <a:cs typeface="Arial" panose="020B0604020202020204" pitchFamily="34" charset="0"/>
              </a:rPr>
              <a:t>Al aumentar el tamaño de bloque, más datos útiles son llevados a la caché. Sin embargo, la tasa de aciertos comenzará a decrecer cuando el tamaño de bloque se haga aún mayor y la probabilidad de utilizar la nueva información captada se haga menor que la de reutilizar la información que tiene que reemplazarse</a:t>
            </a:r>
            <a:endParaRPr lang="es-AR" sz="2000" dirty="0">
              <a:latin typeface="Arial" panose="020B0604020202020204" pitchFamily="34" charset="0"/>
              <a:cs typeface="Arial" panose="020B0604020202020204" pitchFamily="34" charset="0"/>
            </a:endParaRPr>
          </a:p>
          <a:p>
            <a:pPr lvl="0" algn="just">
              <a:spcBef>
                <a:spcPct val="20000"/>
              </a:spcBef>
            </a:pPr>
            <a:endParaRPr lang="es-AR" sz="2000" dirty="0">
              <a:latin typeface="Arial" panose="020B0604020202020204" pitchFamily="34" charset="0"/>
              <a:cs typeface="Arial" panose="020B0604020202020204" pitchFamily="34" charset="0"/>
            </a:endParaRPr>
          </a:p>
          <a:p>
            <a:pPr marL="342900" indent="-342900" algn="just">
              <a:spcBef>
                <a:spcPct val="20000"/>
              </a:spcBef>
              <a:buFont typeface="Arial" panose="020B0604020202020204" pitchFamily="34" charset="0"/>
              <a:buChar char="•"/>
            </a:pPr>
            <a:r>
              <a:rPr lang="es-MX" sz="2000" dirty="0">
                <a:latin typeface="Arial" panose="020B0604020202020204" pitchFamily="34" charset="0"/>
                <a:cs typeface="Arial" panose="020B0604020202020204" pitchFamily="34" charset="0"/>
              </a:rPr>
              <a:t>Bloques más grandes reducen el número de bloques que caben en la caché. Dado que cada bloque captado se escribe sobre contenidos anteriores de la caché, un número reducido de bloques da lugar a que se sobrescriban datos poco después de haber sido captados. </a:t>
            </a:r>
          </a:p>
          <a:p>
            <a:pPr marL="342900" indent="-342900" algn="just">
              <a:spcBef>
                <a:spcPct val="20000"/>
              </a:spcBef>
              <a:buFont typeface="Arial" panose="020B0604020202020204" pitchFamily="34" charset="0"/>
              <a:buChar char="•"/>
            </a:pPr>
            <a:endParaRPr lang="es-MX" sz="2000" dirty="0">
              <a:latin typeface="Arial" panose="020B0604020202020204" pitchFamily="34" charset="0"/>
              <a:cs typeface="Arial" panose="020B0604020202020204" pitchFamily="34" charset="0"/>
            </a:endParaRPr>
          </a:p>
          <a:p>
            <a:pPr marL="342900" indent="-342900" algn="just">
              <a:spcBef>
                <a:spcPct val="20000"/>
              </a:spcBef>
              <a:buFont typeface="Arial" panose="020B0604020202020204" pitchFamily="34" charset="0"/>
              <a:buChar char="•"/>
            </a:pPr>
            <a:r>
              <a:rPr lang="es-MX" sz="2000" dirty="0">
                <a:latin typeface="Arial" panose="020B0604020202020204" pitchFamily="34" charset="0"/>
                <a:cs typeface="Arial" panose="020B0604020202020204" pitchFamily="34" charset="0"/>
              </a:rPr>
              <a:t>A medida que un bloque se hace más grande, cada palabra adicional está más lejos de la requerida y por tanto es más improbable que sea necesaria a corto plazo</a:t>
            </a:r>
          </a:p>
          <a:p>
            <a:pPr lvl="0" algn="just">
              <a:spcBef>
                <a:spcPct val="20000"/>
              </a:spcBef>
            </a:pPr>
            <a:endParaRPr lang="es-MX" sz="2000" b="1" dirty="0">
              <a:latin typeface="Arial" panose="020B0604020202020204" pitchFamily="34" charset="0"/>
              <a:cs typeface="Arial" panose="020B0604020202020204" pitchFamily="34" charset="0"/>
            </a:endParaRPr>
          </a:p>
          <a:p>
            <a:pPr lvl="0" algn="just">
              <a:spcBef>
                <a:spcPct val="20000"/>
              </a:spcBef>
            </a:pPr>
            <a:r>
              <a:rPr lang="es-MX" sz="2000" dirty="0">
                <a:latin typeface="Arial" panose="020B0604020202020204" pitchFamily="34" charset="0"/>
                <a:cs typeface="Arial" panose="020B0604020202020204" pitchFamily="34" charset="0"/>
              </a:rPr>
              <a:t>La relación entre tamaño de bloque y tasa de aciertos es compleja, dependiendo de las características de localidad de cada programa particular, no habiéndose encontrado un valor óptimo definitivo. Un </a:t>
            </a:r>
            <a:r>
              <a:rPr lang="es-MX" sz="2000" dirty="0" err="1">
                <a:latin typeface="Arial" panose="020B0604020202020204" pitchFamily="34" charset="0"/>
                <a:cs typeface="Arial" panose="020B0604020202020204" pitchFamily="34" charset="0"/>
              </a:rPr>
              <a:t>tamaño</a:t>
            </a:r>
            <a:r>
              <a:rPr lang="es-MX" sz="2000" dirty="0">
                <a:latin typeface="Arial" panose="020B0604020202020204" pitchFamily="34" charset="0"/>
                <a:cs typeface="Arial" panose="020B0604020202020204" pitchFamily="34" charset="0"/>
              </a:rPr>
              <a:t> entre 8 y 64 bytes parece estar razonablemente próximo al optimo</a:t>
            </a:r>
            <a:endParaRPr lang="es-E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8366221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767408" y="476672"/>
            <a:ext cx="10873208" cy="4462760"/>
          </a:xfrm>
          <a:prstGeom prst="rect">
            <a:avLst/>
          </a:prstGeom>
          <a:noFill/>
        </p:spPr>
        <p:txBody>
          <a:bodyPr wrap="square" rtlCol="0">
            <a:spAutoFit/>
          </a:bodyPr>
          <a:lstStyle/>
          <a:p>
            <a:pPr marL="342900" indent="-342900" algn="just">
              <a:spcBef>
                <a:spcPct val="20000"/>
              </a:spcBef>
              <a:buFont typeface="Wingdings" panose="05000000000000000000" pitchFamily="2" charset="2"/>
              <a:buChar char="Ø"/>
            </a:pPr>
            <a:r>
              <a:rPr lang="es-AR" sz="2400" b="1" dirty="0">
                <a:solidFill>
                  <a:srgbClr val="C00000"/>
                </a:solidFill>
                <a:latin typeface="Arial"/>
                <a:ea typeface="Times New Roman"/>
                <a:cs typeface="Times New Roman"/>
              </a:rPr>
              <a:t>Numero de Niveles de Cache. </a:t>
            </a:r>
          </a:p>
          <a:p>
            <a:pPr lvl="0" algn="just">
              <a:spcBef>
                <a:spcPct val="20000"/>
              </a:spcBef>
            </a:pPr>
            <a:endParaRPr lang="es-AR" sz="2000" dirty="0">
              <a:latin typeface="Arial"/>
              <a:ea typeface="Times New Roman"/>
              <a:cs typeface="Times New Roman"/>
            </a:endParaRPr>
          </a:p>
          <a:p>
            <a:pPr lvl="0" algn="just">
              <a:spcBef>
                <a:spcPct val="20000"/>
              </a:spcBef>
            </a:pPr>
            <a:r>
              <a:rPr lang="es-MX" sz="2000" dirty="0">
                <a:latin typeface="Arial"/>
                <a:ea typeface="Times New Roman"/>
                <a:cs typeface="Times New Roman"/>
              </a:rPr>
              <a:t>Cuando se introdujeron originalmente las cachés, un sistema tenía normalmente solo una caché. Más recientemente, se ha convertido en una norma el uso de múltiples cachés. Hay dos aspectos de diseño relacionados con este tema que son el número de niveles de caché, y el uso de caché unificada frente al de cachés separadas</a:t>
            </a:r>
            <a:endParaRPr lang="es-AR" sz="2000" dirty="0">
              <a:latin typeface="Arial"/>
              <a:ea typeface="Times New Roman"/>
              <a:cs typeface="Times New Roman"/>
            </a:endParaRPr>
          </a:p>
          <a:p>
            <a:pPr lvl="0" algn="just">
              <a:spcBef>
                <a:spcPct val="20000"/>
              </a:spcBef>
            </a:pPr>
            <a:endParaRPr lang="es-AR" sz="2000" dirty="0">
              <a:solidFill>
                <a:prstClr val="black"/>
              </a:solidFill>
              <a:latin typeface="Arial"/>
              <a:ea typeface="Times New Roman"/>
              <a:cs typeface="Times New Roman"/>
            </a:endParaRPr>
          </a:p>
          <a:p>
            <a:pPr lvl="0" algn="just">
              <a:spcBef>
                <a:spcPct val="20000"/>
              </a:spcBef>
            </a:pPr>
            <a:r>
              <a:rPr lang="es-MX" sz="2000" b="1" dirty="0">
                <a:solidFill>
                  <a:srgbClr val="C00000"/>
                </a:solidFill>
                <a:latin typeface="Arial"/>
                <a:ea typeface="Times New Roman"/>
                <a:cs typeface="Times New Roman"/>
              </a:rPr>
              <a:t>Cachés multinivel</a:t>
            </a:r>
            <a:r>
              <a:rPr lang="es-MX" sz="2000" dirty="0">
                <a:latin typeface="Arial"/>
                <a:ea typeface="Times New Roman"/>
                <a:cs typeface="Times New Roman"/>
              </a:rPr>
              <a:t>. Con el aumento de densidad de integración, ha sido posible tener una caché en el mismo chip del procesador: caché </a:t>
            </a:r>
            <a:r>
              <a:rPr lang="es-MX" sz="2000" dirty="0" err="1">
                <a:latin typeface="Arial"/>
                <a:ea typeface="Times New Roman"/>
                <a:cs typeface="Times New Roman"/>
              </a:rPr>
              <a:t>on</a:t>
            </a:r>
            <a:r>
              <a:rPr lang="es-MX" sz="2000" dirty="0">
                <a:latin typeface="Arial"/>
                <a:ea typeface="Times New Roman"/>
                <a:cs typeface="Times New Roman"/>
              </a:rPr>
              <a:t>-chip. Comparada con la accesible a través de un bus externo, la caché </a:t>
            </a:r>
            <a:r>
              <a:rPr lang="es-MX" sz="2000" dirty="0" err="1">
                <a:latin typeface="Arial"/>
                <a:ea typeface="Times New Roman"/>
                <a:cs typeface="Times New Roman"/>
              </a:rPr>
              <a:t>on</a:t>
            </a:r>
            <a:r>
              <a:rPr lang="es-MX" sz="2000" dirty="0">
                <a:latin typeface="Arial"/>
                <a:ea typeface="Times New Roman"/>
                <a:cs typeface="Times New Roman"/>
              </a:rPr>
              <a:t>-chip reduce la actividad del bus externo del procesador y por tanto reduce los tiempos de ejecución e incrementa la performance. Cuando la instrucción o el dato requeridos se encuentran en la caché </a:t>
            </a:r>
            <a:r>
              <a:rPr lang="es-MX" sz="2000" dirty="0" err="1">
                <a:latin typeface="Arial"/>
                <a:ea typeface="Times New Roman"/>
                <a:cs typeface="Times New Roman"/>
              </a:rPr>
              <a:t>on</a:t>
            </a:r>
            <a:r>
              <a:rPr lang="es-MX" sz="2000" dirty="0">
                <a:latin typeface="Arial"/>
                <a:ea typeface="Times New Roman"/>
                <a:cs typeface="Times New Roman"/>
              </a:rPr>
              <a:t>-chip, se elimina el acceso al bus.</a:t>
            </a:r>
          </a:p>
          <a:p>
            <a:pPr lvl="0" algn="just">
              <a:spcBef>
                <a:spcPct val="20000"/>
              </a:spcBef>
            </a:pPr>
            <a:r>
              <a:rPr lang="es-MX" sz="2000" dirty="0">
                <a:latin typeface="Arial"/>
                <a:ea typeface="Times New Roman"/>
                <a:cs typeface="Times New Roman"/>
              </a:rPr>
              <a:t>Además, durante este periodo el bus está libre para realizar otras transferencias</a:t>
            </a:r>
            <a:endParaRPr lang="es-AR" sz="2000" dirty="0">
              <a:latin typeface="Arial"/>
              <a:ea typeface="Times New Roman"/>
              <a:cs typeface="Times New Roman"/>
            </a:endParaRPr>
          </a:p>
        </p:txBody>
      </p:sp>
    </p:spTree>
    <p:extLst>
      <p:ext uri="{BB962C8B-B14F-4D97-AF65-F5344CB8AC3E}">
        <p14:creationId xmlns:p14="http://schemas.microsoft.com/office/powerpoint/2010/main" val="10933874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623392" y="764704"/>
            <a:ext cx="11017224" cy="4832092"/>
          </a:xfrm>
          <a:prstGeom prst="rect">
            <a:avLst/>
          </a:prstGeom>
          <a:noFill/>
        </p:spPr>
        <p:txBody>
          <a:bodyPr wrap="square" rtlCol="0">
            <a:spAutoFit/>
          </a:bodyPr>
          <a:lstStyle/>
          <a:p>
            <a:pPr lvl="0" algn="just">
              <a:spcBef>
                <a:spcPct val="20000"/>
              </a:spcBef>
            </a:pPr>
            <a:r>
              <a:rPr lang="es-MX" sz="2000" dirty="0">
                <a:latin typeface="Arial"/>
                <a:ea typeface="Times New Roman"/>
                <a:cs typeface="Times New Roman"/>
              </a:rPr>
              <a:t>La inclusión de una caché </a:t>
            </a:r>
            <a:r>
              <a:rPr lang="es-MX" sz="2000" dirty="0" err="1">
                <a:latin typeface="Arial"/>
                <a:ea typeface="Times New Roman"/>
                <a:cs typeface="Times New Roman"/>
              </a:rPr>
              <a:t>on</a:t>
            </a:r>
            <a:r>
              <a:rPr lang="es-MX" sz="2000" dirty="0">
                <a:latin typeface="Arial"/>
                <a:ea typeface="Times New Roman"/>
                <a:cs typeface="Times New Roman"/>
              </a:rPr>
              <a:t>-chip deja abierta la cuestión de si es además deseable una caché externa u off-chip. </a:t>
            </a:r>
            <a:endParaRPr lang="es-MX" sz="2000" dirty="0" smtClean="0">
              <a:latin typeface="Arial"/>
              <a:ea typeface="Times New Roman"/>
              <a:cs typeface="Times New Roman"/>
            </a:endParaRPr>
          </a:p>
          <a:p>
            <a:pPr lvl="0" algn="just">
              <a:spcBef>
                <a:spcPct val="20000"/>
              </a:spcBef>
            </a:pPr>
            <a:r>
              <a:rPr lang="es-MX" sz="2000" dirty="0" smtClean="0">
                <a:latin typeface="Arial"/>
                <a:ea typeface="Times New Roman"/>
                <a:cs typeface="Times New Roman"/>
              </a:rPr>
              <a:t>Normalmente </a:t>
            </a:r>
            <a:r>
              <a:rPr lang="es-MX" sz="2000" dirty="0">
                <a:latin typeface="Arial"/>
                <a:ea typeface="Times New Roman"/>
                <a:cs typeface="Times New Roman"/>
              </a:rPr>
              <a:t>la respuesta es afirmativa, y los diseños más actuales incluyen tanto caché </a:t>
            </a:r>
            <a:r>
              <a:rPr lang="es-MX" sz="2000" dirty="0" err="1" smtClean="0">
                <a:latin typeface="Arial"/>
                <a:ea typeface="Times New Roman"/>
                <a:cs typeface="Times New Roman"/>
              </a:rPr>
              <a:t>on</a:t>
            </a:r>
            <a:r>
              <a:rPr lang="es-MX" sz="2000" dirty="0">
                <a:latin typeface="Arial"/>
                <a:ea typeface="Times New Roman"/>
                <a:cs typeface="Times New Roman"/>
              </a:rPr>
              <a:t>-</a:t>
            </a:r>
            <a:r>
              <a:rPr lang="es-MX" sz="2000" dirty="0" smtClean="0">
                <a:latin typeface="Arial"/>
                <a:ea typeface="Times New Roman"/>
                <a:cs typeface="Times New Roman"/>
              </a:rPr>
              <a:t>chip </a:t>
            </a:r>
            <a:r>
              <a:rPr lang="es-MX" sz="2000" dirty="0">
                <a:latin typeface="Arial"/>
                <a:ea typeface="Times New Roman"/>
                <a:cs typeface="Times New Roman"/>
              </a:rPr>
              <a:t>como externa. La estructura más sencilla de este tipo se denomina caché de dos </a:t>
            </a:r>
            <a:r>
              <a:rPr lang="es-MX" sz="2000" dirty="0" err="1">
                <a:latin typeface="Arial"/>
                <a:ea typeface="Times New Roman"/>
                <a:cs typeface="Times New Roman"/>
              </a:rPr>
              <a:t>niveles</a:t>
            </a:r>
            <a:r>
              <a:rPr lang="es-MX" sz="2000" dirty="0">
                <a:latin typeface="Arial"/>
                <a:ea typeface="Times New Roman"/>
                <a:cs typeface="Times New Roman"/>
              </a:rPr>
              <a:t>, siendo la caché interna el nivel 1 (L1), y la externa el nivel 2 (L2). </a:t>
            </a:r>
          </a:p>
          <a:p>
            <a:pPr lvl="0" algn="just">
              <a:spcBef>
                <a:spcPct val="20000"/>
              </a:spcBef>
            </a:pPr>
            <a:endParaRPr lang="es-MX" sz="2000" dirty="0">
              <a:latin typeface="Arial"/>
              <a:ea typeface="Times New Roman"/>
              <a:cs typeface="Times New Roman"/>
            </a:endParaRPr>
          </a:p>
          <a:p>
            <a:pPr lvl="0" algn="just">
              <a:spcBef>
                <a:spcPct val="20000"/>
              </a:spcBef>
            </a:pPr>
            <a:r>
              <a:rPr lang="es-MX" sz="2000" dirty="0">
                <a:latin typeface="Arial"/>
                <a:ea typeface="Times New Roman"/>
                <a:cs typeface="Times New Roman"/>
              </a:rPr>
              <a:t>Si no hay caché L2 y el procesador hace una petición de acceso a una posición de memoria que no está en la caché L1, entonces el procesador debe acceder a la DRAM  a través del bus.</a:t>
            </a:r>
          </a:p>
          <a:p>
            <a:pPr lvl="0" algn="just">
              <a:spcBef>
                <a:spcPct val="20000"/>
              </a:spcBef>
            </a:pPr>
            <a:endParaRPr lang="es-MX" sz="2000" dirty="0">
              <a:latin typeface="Arial"/>
              <a:ea typeface="Times New Roman"/>
              <a:cs typeface="Times New Roman"/>
            </a:endParaRPr>
          </a:p>
          <a:p>
            <a:pPr lvl="0" algn="just">
              <a:spcBef>
                <a:spcPct val="20000"/>
              </a:spcBef>
            </a:pPr>
            <a:r>
              <a:rPr lang="es-MX" sz="2000" dirty="0">
                <a:latin typeface="Arial"/>
                <a:ea typeface="Times New Roman"/>
                <a:cs typeface="Times New Roman"/>
              </a:rPr>
              <a:t>Debido a la lentitud usual del bus y a los tiempos de acceso de las memorias, se obtienen bajas prestaciones. </a:t>
            </a:r>
          </a:p>
          <a:p>
            <a:pPr lvl="0" algn="just">
              <a:spcBef>
                <a:spcPct val="20000"/>
              </a:spcBef>
            </a:pPr>
            <a:endParaRPr lang="es-MX" sz="2000" dirty="0">
              <a:latin typeface="Arial"/>
              <a:ea typeface="Times New Roman"/>
              <a:cs typeface="Times New Roman"/>
            </a:endParaRPr>
          </a:p>
          <a:p>
            <a:pPr lvl="0" algn="just">
              <a:spcBef>
                <a:spcPct val="20000"/>
              </a:spcBef>
            </a:pPr>
            <a:r>
              <a:rPr lang="es-MX" sz="2000" dirty="0">
                <a:latin typeface="Arial"/>
                <a:ea typeface="Times New Roman"/>
                <a:cs typeface="Times New Roman"/>
              </a:rPr>
              <a:t>Si se utiliza una caché L2 SRAM (RAM estática), entonces con frecuencia la información que falta puede recuperarse fácilmente</a:t>
            </a:r>
            <a:endParaRPr lang="es-AR" sz="2000" dirty="0">
              <a:latin typeface="Arial"/>
              <a:ea typeface="Times New Roman"/>
              <a:cs typeface="Times New Roman"/>
            </a:endParaRPr>
          </a:p>
        </p:txBody>
      </p:sp>
    </p:spTree>
    <p:extLst>
      <p:ext uri="{BB962C8B-B14F-4D97-AF65-F5344CB8AC3E}">
        <p14:creationId xmlns:p14="http://schemas.microsoft.com/office/powerpoint/2010/main" val="288469935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839416" y="620689"/>
            <a:ext cx="10225136" cy="4524315"/>
          </a:xfrm>
          <a:prstGeom prst="rect">
            <a:avLst/>
          </a:prstGeom>
        </p:spPr>
        <p:txBody>
          <a:bodyPr wrap="square">
            <a:spAutoFit/>
          </a:bodyPr>
          <a:lstStyle/>
          <a:p>
            <a:pPr algn="just"/>
            <a:r>
              <a:rPr lang="es-MX" sz="2400" dirty="0">
                <a:latin typeface="Arial"/>
                <a:ea typeface="Times New Roman"/>
                <a:cs typeface="Times New Roman"/>
              </a:rPr>
              <a:t>Para el caso de una caché L2 externa, muchos diseños no usan el bus del sistema como camino para las transferencias entre la caché L2 y el procesador, sino que se emplea un camino de datos </a:t>
            </a:r>
            <a:r>
              <a:rPr lang="es-MX" sz="2400" dirty="0" err="1">
                <a:latin typeface="Arial"/>
                <a:ea typeface="Times New Roman"/>
                <a:cs typeface="Times New Roman"/>
              </a:rPr>
              <a:t>aparte</a:t>
            </a:r>
            <a:r>
              <a:rPr lang="es-MX" sz="2400" dirty="0">
                <a:latin typeface="Arial"/>
                <a:ea typeface="Times New Roman"/>
                <a:cs typeface="Times New Roman"/>
              </a:rPr>
              <a:t> para reducir el tráfico en el bus del sistema. </a:t>
            </a:r>
          </a:p>
          <a:p>
            <a:pPr algn="just"/>
            <a:endParaRPr lang="es-MX" sz="2400" dirty="0">
              <a:latin typeface="Arial"/>
              <a:ea typeface="Times New Roman"/>
              <a:cs typeface="Times New Roman"/>
            </a:endParaRPr>
          </a:p>
          <a:p>
            <a:pPr algn="just"/>
            <a:r>
              <a:rPr lang="es-MX" sz="2400" dirty="0">
                <a:latin typeface="Arial"/>
                <a:ea typeface="Times New Roman"/>
                <a:cs typeface="Times New Roman"/>
              </a:rPr>
              <a:t>Gracias a la continua reducción de dimensiones de los componentes de los procesadores, es fácil encontrar procesadores que incorporan la caché L2 en el propio chip</a:t>
            </a:r>
          </a:p>
          <a:p>
            <a:pPr algn="just"/>
            <a:endParaRPr lang="es-MX" sz="2400" dirty="0">
              <a:latin typeface="Arial"/>
              <a:ea typeface="Times New Roman"/>
              <a:cs typeface="Times New Roman"/>
            </a:endParaRPr>
          </a:p>
          <a:p>
            <a:pPr algn="just"/>
            <a:r>
              <a:rPr lang="es-MX" sz="2400" dirty="0">
                <a:latin typeface="Arial"/>
                <a:ea typeface="Times New Roman"/>
                <a:cs typeface="Times New Roman"/>
              </a:rPr>
              <a:t>Con la creciente disponibilidad de superficie para caché en el propio chip, en la mayoría de los microprocesadores modernos se ha llevado la caché L2 al chip del procesador, y se añade una caché L3</a:t>
            </a:r>
            <a:endParaRPr lang="es-AR" sz="2400" dirty="0">
              <a:latin typeface="Arial"/>
              <a:ea typeface="Times New Roman"/>
              <a:cs typeface="Times New Roman"/>
            </a:endParaRPr>
          </a:p>
        </p:txBody>
      </p:sp>
    </p:spTree>
    <p:extLst>
      <p:ext uri="{BB962C8B-B14F-4D97-AF65-F5344CB8AC3E}">
        <p14:creationId xmlns:p14="http://schemas.microsoft.com/office/powerpoint/2010/main" val="221600403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1127448" y="620689"/>
            <a:ext cx="10081120" cy="5509200"/>
          </a:xfrm>
          <a:prstGeom prst="rect">
            <a:avLst/>
          </a:prstGeom>
          <a:noFill/>
        </p:spPr>
        <p:txBody>
          <a:bodyPr wrap="square" rtlCol="0">
            <a:spAutoFit/>
          </a:bodyPr>
          <a:lstStyle/>
          <a:p>
            <a:pPr lvl="0" algn="just">
              <a:spcBef>
                <a:spcPct val="20000"/>
              </a:spcBef>
            </a:pPr>
            <a:r>
              <a:rPr lang="es-AR" sz="2400" b="1" dirty="0">
                <a:solidFill>
                  <a:srgbClr val="C00000"/>
                </a:solidFill>
                <a:latin typeface="Arial"/>
                <a:ea typeface="Times New Roman"/>
                <a:cs typeface="Times New Roman"/>
              </a:rPr>
              <a:t>Cache L1 Unificado y Cache L1 Dividido  </a:t>
            </a:r>
          </a:p>
          <a:p>
            <a:pPr lvl="0" algn="just">
              <a:spcBef>
                <a:spcPct val="20000"/>
              </a:spcBef>
            </a:pPr>
            <a:r>
              <a:rPr lang="es-MX" sz="2000" dirty="0">
                <a:latin typeface="Arial"/>
                <a:ea typeface="Times New Roman"/>
                <a:cs typeface="Times New Roman"/>
              </a:rPr>
              <a:t>Cuando hicieron su aparición las cachés </a:t>
            </a:r>
            <a:r>
              <a:rPr lang="es-MX" sz="2000" dirty="0" err="1">
                <a:latin typeface="Arial"/>
                <a:ea typeface="Times New Roman"/>
                <a:cs typeface="Times New Roman"/>
              </a:rPr>
              <a:t>onchip</a:t>
            </a:r>
            <a:r>
              <a:rPr lang="es-MX" sz="2000" dirty="0">
                <a:latin typeface="Arial"/>
                <a:ea typeface="Times New Roman"/>
                <a:cs typeface="Times New Roman"/>
              </a:rPr>
              <a:t>, muchos de los diseños contenían una sola caché para almacenar las referencias tanto a datos como a instrucciones. Más recientemente, se ha hecho normal separar la caché en dos: una dedicada a instrucciones y otra a datos.</a:t>
            </a:r>
          </a:p>
          <a:p>
            <a:pPr lvl="0" algn="just">
              <a:spcBef>
                <a:spcPct val="20000"/>
              </a:spcBef>
            </a:pPr>
            <a:endParaRPr lang="es-AR" sz="2000" dirty="0">
              <a:latin typeface="Arial"/>
              <a:ea typeface="Times New Roman"/>
              <a:cs typeface="Times New Roman"/>
            </a:endParaRPr>
          </a:p>
          <a:p>
            <a:pPr lvl="0" algn="just">
              <a:spcBef>
                <a:spcPct val="20000"/>
              </a:spcBef>
            </a:pPr>
            <a:r>
              <a:rPr lang="es-MX" sz="2000" dirty="0">
                <a:latin typeface="Arial"/>
                <a:ea typeface="Times New Roman"/>
                <a:cs typeface="Times New Roman"/>
              </a:rPr>
              <a:t>Una caché unificada tiene varias ventajas potenciales: </a:t>
            </a:r>
          </a:p>
          <a:p>
            <a:pPr lvl="0" algn="just">
              <a:spcBef>
                <a:spcPct val="20000"/>
              </a:spcBef>
            </a:pPr>
            <a:endParaRPr lang="es-MX" sz="2000" dirty="0">
              <a:latin typeface="Arial"/>
              <a:ea typeface="Times New Roman"/>
              <a:cs typeface="Times New Roman"/>
            </a:endParaRPr>
          </a:p>
          <a:p>
            <a:pPr lvl="0" algn="just">
              <a:spcBef>
                <a:spcPct val="20000"/>
              </a:spcBef>
            </a:pPr>
            <a:r>
              <a:rPr lang="es-MX" sz="2000" dirty="0">
                <a:latin typeface="Arial"/>
                <a:ea typeface="Times New Roman"/>
                <a:cs typeface="Times New Roman"/>
              </a:rPr>
              <a:t>• Para un tamaño dado de caché, una unificada tiene una tasa de aciertos mayor que una caché partida, ya que nivela automáticamente la carga entre captación de instrucciones y de datos. Es decir, si un patrón de ejecución implica muchas más captaciones de instrucciones que de datos, la caché tenderá a llenarse con instrucciones, y si el patrón de ejecución involucra </a:t>
            </a:r>
            <a:r>
              <a:rPr lang="es-MX" sz="2000" dirty="0" err="1">
                <a:latin typeface="Arial"/>
                <a:ea typeface="Times New Roman"/>
                <a:cs typeface="Times New Roman"/>
              </a:rPr>
              <a:t>relativamente</a:t>
            </a:r>
            <a:r>
              <a:rPr lang="es-MX" sz="2000" dirty="0">
                <a:latin typeface="Arial"/>
                <a:ea typeface="Times New Roman"/>
                <a:cs typeface="Times New Roman"/>
              </a:rPr>
              <a:t> más captaciones de datos, ocurrirá lo contrario. </a:t>
            </a:r>
          </a:p>
          <a:p>
            <a:pPr lvl="0" algn="just">
              <a:spcBef>
                <a:spcPct val="20000"/>
              </a:spcBef>
            </a:pPr>
            <a:endParaRPr lang="es-MX" sz="2000" dirty="0">
              <a:latin typeface="Arial"/>
              <a:ea typeface="Times New Roman"/>
              <a:cs typeface="Times New Roman"/>
            </a:endParaRPr>
          </a:p>
          <a:p>
            <a:pPr lvl="0" algn="just">
              <a:spcBef>
                <a:spcPct val="20000"/>
              </a:spcBef>
            </a:pPr>
            <a:r>
              <a:rPr lang="es-MX" sz="2000" dirty="0">
                <a:latin typeface="Arial"/>
                <a:ea typeface="Times New Roman"/>
                <a:cs typeface="Times New Roman"/>
              </a:rPr>
              <a:t>• Solo se necesita diseñar e implementar una caché</a:t>
            </a:r>
            <a:endParaRPr lang="es-AR" sz="2000" dirty="0">
              <a:latin typeface="Arial"/>
              <a:ea typeface="Times New Roman"/>
              <a:cs typeface="Times New Roman"/>
            </a:endParaRPr>
          </a:p>
        </p:txBody>
      </p:sp>
    </p:spTree>
    <p:extLst>
      <p:ext uri="{BB962C8B-B14F-4D97-AF65-F5344CB8AC3E}">
        <p14:creationId xmlns:p14="http://schemas.microsoft.com/office/powerpoint/2010/main" val="180248716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551384" y="1052736"/>
            <a:ext cx="10873208" cy="4450449"/>
          </a:xfrm>
          <a:prstGeom prst="rect">
            <a:avLst/>
          </a:prstGeom>
        </p:spPr>
        <p:txBody>
          <a:bodyPr wrap="square">
            <a:spAutoFit/>
          </a:bodyPr>
          <a:lstStyle/>
          <a:p>
            <a:pPr algn="just">
              <a:spcBef>
                <a:spcPct val="20000"/>
              </a:spcBef>
            </a:pPr>
            <a:r>
              <a:rPr lang="es-MX" sz="2400" dirty="0">
                <a:latin typeface="Arial"/>
                <a:ea typeface="Times New Roman"/>
                <a:cs typeface="Times New Roman"/>
              </a:rPr>
              <a:t>A pesar de estas ventajas, la tendencia es hacia cachés separadas, particularmente para máquinas </a:t>
            </a:r>
            <a:r>
              <a:rPr lang="es-MX" sz="2400" dirty="0" err="1">
                <a:latin typeface="Arial"/>
                <a:ea typeface="Times New Roman"/>
                <a:cs typeface="Times New Roman"/>
              </a:rPr>
              <a:t>super</a:t>
            </a:r>
            <a:r>
              <a:rPr lang="es-MX" sz="2400" dirty="0">
                <a:latin typeface="Arial"/>
                <a:ea typeface="Times New Roman"/>
                <a:cs typeface="Times New Roman"/>
              </a:rPr>
              <a:t>-escalares, en las que se enfatiza la ejecución paralela de instrucciones y la </a:t>
            </a:r>
            <a:r>
              <a:rPr lang="es-MX" sz="2400" dirty="0" err="1">
                <a:latin typeface="Arial"/>
                <a:ea typeface="Times New Roman"/>
                <a:cs typeface="Times New Roman"/>
              </a:rPr>
              <a:t>precaptación</a:t>
            </a:r>
            <a:r>
              <a:rPr lang="es-MX" sz="2400" dirty="0">
                <a:latin typeface="Arial"/>
                <a:ea typeface="Times New Roman"/>
                <a:cs typeface="Times New Roman"/>
              </a:rPr>
              <a:t> de instrucciones futuras previstas. </a:t>
            </a:r>
            <a:endParaRPr lang="es-MX" sz="2400" dirty="0" smtClean="0">
              <a:latin typeface="Arial"/>
              <a:ea typeface="Times New Roman"/>
              <a:cs typeface="Times New Roman"/>
            </a:endParaRPr>
          </a:p>
          <a:p>
            <a:pPr algn="just">
              <a:spcBef>
                <a:spcPct val="20000"/>
              </a:spcBef>
            </a:pPr>
            <a:endParaRPr lang="es-MX" sz="2400" dirty="0">
              <a:latin typeface="Arial"/>
              <a:ea typeface="Times New Roman"/>
              <a:cs typeface="Times New Roman"/>
            </a:endParaRPr>
          </a:p>
          <a:p>
            <a:pPr algn="just">
              <a:spcBef>
                <a:spcPct val="20000"/>
              </a:spcBef>
            </a:pPr>
            <a:r>
              <a:rPr lang="es-MX" sz="2400" dirty="0">
                <a:latin typeface="Arial"/>
                <a:ea typeface="Times New Roman"/>
                <a:cs typeface="Times New Roman"/>
              </a:rPr>
              <a:t>La ventaja clave del diseño de una caché partida es que elimina la competición por la caché entre el procesador de instrucciones y la unidad de ejecución. </a:t>
            </a:r>
            <a:endParaRPr lang="es-MX" sz="2400" dirty="0" smtClean="0">
              <a:latin typeface="Arial"/>
              <a:ea typeface="Times New Roman"/>
              <a:cs typeface="Times New Roman"/>
            </a:endParaRPr>
          </a:p>
          <a:p>
            <a:pPr algn="just">
              <a:spcBef>
                <a:spcPct val="20000"/>
              </a:spcBef>
            </a:pPr>
            <a:endParaRPr lang="es-MX" sz="2400" dirty="0">
              <a:latin typeface="Arial"/>
              <a:ea typeface="Times New Roman"/>
              <a:cs typeface="Times New Roman"/>
            </a:endParaRPr>
          </a:p>
          <a:p>
            <a:pPr algn="just">
              <a:spcBef>
                <a:spcPct val="20000"/>
              </a:spcBef>
            </a:pPr>
            <a:r>
              <a:rPr lang="es-MX" sz="2400" dirty="0">
                <a:latin typeface="Arial"/>
                <a:ea typeface="Times New Roman"/>
                <a:cs typeface="Times New Roman"/>
              </a:rPr>
              <a:t>Normalmente el procesador captará instrucciones anticipadamente y llenará un buffer con las instrucciones que van a ejecutarse. </a:t>
            </a:r>
          </a:p>
        </p:txBody>
      </p:sp>
    </p:spTree>
    <p:extLst>
      <p:ext uri="{BB962C8B-B14F-4D97-AF65-F5344CB8AC3E}">
        <p14:creationId xmlns:p14="http://schemas.microsoft.com/office/powerpoint/2010/main" val="105634807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767408" y="260648"/>
            <a:ext cx="10873208" cy="5336846"/>
          </a:xfrm>
          <a:prstGeom prst="rect">
            <a:avLst/>
          </a:prstGeom>
        </p:spPr>
        <p:txBody>
          <a:bodyPr wrap="square">
            <a:spAutoFit/>
          </a:bodyPr>
          <a:lstStyle/>
          <a:p>
            <a:pPr algn="just">
              <a:spcBef>
                <a:spcPct val="20000"/>
              </a:spcBef>
            </a:pPr>
            <a:r>
              <a:rPr lang="es-MX" sz="2400" dirty="0" smtClean="0">
                <a:latin typeface="Arial"/>
                <a:ea typeface="Times New Roman"/>
                <a:cs typeface="Times New Roman"/>
              </a:rPr>
              <a:t>Supongamos </a:t>
            </a:r>
            <a:r>
              <a:rPr lang="es-MX" sz="2400" dirty="0">
                <a:latin typeface="Arial"/>
                <a:ea typeface="Times New Roman"/>
                <a:cs typeface="Times New Roman"/>
              </a:rPr>
              <a:t>que se tiene una caché unificada de instrucciones/datos. </a:t>
            </a:r>
            <a:endParaRPr lang="es-MX" sz="2400" dirty="0" smtClean="0">
              <a:latin typeface="Arial"/>
              <a:ea typeface="Times New Roman"/>
              <a:cs typeface="Times New Roman"/>
            </a:endParaRPr>
          </a:p>
          <a:p>
            <a:pPr algn="just">
              <a:spcBef>
                <a:spcPct val="20000"/>
              </a:spcBef>
            </a:pPr>
            <a:endParaRPr lang="es-MX" sz="2400" dirty="0" smtClean="0">
              <a:latin typeface="Arial"/>
              <a:ea typeface="Times New Roman"/>
              <a:cs typeface="Times New Roman"/>
            </a:endParaRPr>
          </a:p>
          <a:p>
            <a:pPr algn="just">
              <a:spcBef>
                <a:spcPct val="20000"/>
              </a:spcBef>
            </a:pPr>
            <a:r>
              <a:rPr lang="es-MX" sz="2400" dirty="0" smtClean="0">
                <a:latin typeface="Arial"/>
                <a:ea typeface="Times New Roman"/>
                <a:cs typeface="Times New Roman"/>
              </a:rPr>
              <a:t>Cuando </a:t>
            </a:r>
            <a:r>
              <a:rPr lang="es-MX" sz="2400" dirty="0">
                <a:latin typeface="Arial"/>
                <a:ea typeface="Times New Roman"/>
                <a:cs typeface="Times New Roman"/>
              </a:rPr>
              <a:t>la unidad de ejecución realiza un acceso a memoria para cargar y almacenar dato se envía la petición a la caché unificada. </a:t>
            </a:r>
            <a:endParaRPr lang="es-MX" sz="2400" dirty="0" smtClean="0">
              <a:latin typeface="Arial"/>
              <a:ea typeface="Times New Roman"/>
              <a:cs typeface="Times New Roman"/>
            </a:endParaRPr>
          </a:p>
          <a:p>
            <a:pPr algn="just">
              <a:spcBef>
                <a:spcPct val="20000"/>
              </a:spcBef>
            </a:pPr>
            <a:endParaRPr lang="es-MX" sz="2400" dirty="0" smtClean="0">
              <a:latin typeface="Arial"/>
              <a:ea typeface="Times New Roman"/>
              <a:cs typeface="Times New Roman"/>
            </a:endParaRPr>
          </a:p>
          <a:p>
            <a:pPr algn="just">
              <a:spcBef>
                <a:spcPct val="20000"/>
              </a:spcBef>
            </a:pPr>
            <a:r>
              <a:rPr lang="es-MX" sz="2400" dirty="0" smtClean="0">
                <a:latin typeface="Arial"/>
                <a:ea typeface="Times New Roman"/>
                <a:cs typeface="Times New Roman"/>
              </a:rPr>
              <a:t>Si</a:t>
            </a:r>
            <a:r>
              <a:rPr lang="es-MX" sz="2400" dirty="0">
                <a:latin typeface="Arial"/>
                <a:ea typeface="Times New Roman"/>
                <a:cs typeface="Times New Roman"/>
              </a:rPr>
              <a:t>, al mismo tiempo, el </a:t>
            </a:r>
            <a:r>
              <a:rPr lang="es-MX" sz="2400" dirty="0" err="1">
                <a:latin typeface="Arial"/>
                <a:ea typeface="Times New Roman"/>
                <a:cs typeface="Times New Roman"/>
              </a:rPr>
              <a:t>precaptador</a:t>
            </a:r>
            <a:r>
              <a:rPr lang="es-MX" sz="2400" dirty="0">
                <a:latin typeface="Arial"/>
                <a:ea typeface="Times New Roman"/>
                <a:cs typeface="Times New Roman"/>
              </a:rPr>
              <a:t> de instrucciones emite una petición de lectura de una instrucción a la caché, dicha petición será bloqueada temporalmente para que la caché pueda servir primero a la unidad de ejecución permitiéndole completar la ejecución de la instrucción en curso</a:t>
            </a:r>
            <a:r>
              <a:rPr lang="es-MX" sz="2400" dirty="0" smtClean="0">
                <a:latin typeface="Arial"/>
                <a:ea typeface="Times New Roman"/>
                <a:cs typeface="Times New Roman"/>
              </a:rPr>
              <a:t>.</a:t>
            </a:r>
          </a:p>
          <a:p>
            <a:pPr algn="just">
              <a:spcBef>
                <a:spcPct val="20000"/>
              </a:spcBef>
            </a:pPr>
            <a:endParaRPr lang="es-MX" sz="2400" dirty="0">
              <a:latin typeface="Arial"/>
              <a:ea typeface="Times New Roman"/>
              <a:cs typeface="Times New Roman"/>
            </a:endParaRPr>
          </a:p>
          <a:p>
            <a:pPr algn="just">
              <a:spcBef>
                <a:spcPct val="20000"/>
              </a:spcBef>
            </a:pPr>
            <a:r>
              <a:rPr lang="es-MX" sz="2400" dirty="0" smtClean="0">
                <a:latin typeface="Arial"/>
                <a:ea typeface="Times New Roman"/>
                <a:cs typeface="Times New Roman"/>
              </a:rPr>
              <a:t>Esta </a:t>
            </a:r>
            <a:r>
              <a:rPr lang="es-MX" sz="2400" dirty="0">
                <a:latin typeface="Arial"/>
                <a:ea typeface="Times New Roman"/>
                <a:cs typeface="Times New Roman"/>
              </a:rPr>
              <a:t>disputa por la caché puede degradar las prestaciones, interfiriendo con el uso eficiente del cauce segmentado de instrucciones. La cache partida supera esta dificultad</a:t>
            </a:r>
            <a:endParaRPr lang="es-AR" sz="2400" dirty="0">
              <a:latin typeface="Arial"/>
              <a:ea typeface="Times New Roman"/>
              <a:cs typeface="Times New Roman"/>
            </a:endParaRPr>
          </a:p>
        </p:txBody>
      </p:sp>
    </p:spTree>
    <p:extLst>
      <p:ext uri="{BB962C8B-B14F-4D97-AF65-F5344CB8AC3E}">
        <p14:creationId xmlns:p14="http://schemas.microsoft.com/office/powerpoint/2010/main" val="381436987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4294967295"/>
          </p:nvPr>
        </p:nvSpPr>
        <p:spPr>
          <a:xfrm>
            <a:off x="551384" y="764704"/>
            <a:ext cx="10945216" cy="5113337"/>
          </a:xfrm>
        </p:spPr>
        <p:txBody>
          <a:bodyPr>
            <a:normAutofit fontScale="92500" lnSpcReduction="10000"/>
          </a:bodyPr>
          <a:lstStyle/>
          <a:p>
            <a:pPr marL="0" indent="0" algn="just">
              <a:buNone/>
            </a:pPr>
            <a:r>
              <a:rPr lang="es-AR" dirty="0">
                <a:latin typeface="Arial"/>
                <a:ea typeface="Times New Roman"/>
                <a:cs typeface="Times New Roman"/>
              </a:rPr>
              <a:t>El cache contiene una copia de la memoria principal</a:t>
            </a:r>
          </a:p>
          <a:p>
            <a:pPr marL="0" indent="0" algn="just">
              <a:buNone/>
            </a:pPr>
            <a:endParaRPr lang="es-AR" dirty="0">
              <a:latin typeface="Arial"/>
              <a:ea typeface="Times New Roman"/>
              <a:cs typeface="Times New Roman"/>
            </a:endParaRPr>
          </a:p>
          <a:p>
            <a:pPr marL="0" indent="0" algn="just">
              <a:buNone/>
            </a:pPr>
            <a:r>
              <a:rPr lang="es-AR" dirty="0">
                <a:latin typeface="Arial"/>
                <a:ea typeface="Times New Roman"/>
                <a:cs typeface="Times New Roman"/>
              </a:rPr>
              <a:t>Cuando el procesador intenta leer una palabra de la memoria chequea para ver si está en la memoria cache. </a:t>
            </a:r>
            <a:endParaRPr lang="es-AR" sz="2400" dirty="0">
              <a:latin typeface="CG Times"/>
              <a:ea typeface="Times New Roman"/>
              <a:cs typeface="Times New Roman"/>
            </a:endParaRPr>
          </a:p>
          <a:p>
            <a:pPr marL="0" indent="0" algn="just">
              <a:buNone/>
            </a:pPr>
            <a:r>
              <a:rPr lang="es-AR" dirty="0">
                <a:latin typeface="Arial"/>
                <a:ea typeface="Times New Roman"/>
                <a:cs typeface="Times New Roman"/>
              </a:rPr>
              <a:t> </a:t>
            </a:r>
            <a:endParaRPr lang="es-AR" sz="2400" dirty="0">
              <a:latin typeface="CG Times"/>
              <a:ea typeface="Times New Roman"/>
              <a:cs typeface="Times New Roman"/>
            </a:endParaRPr>
          </a:p>
          <a:p>
            <a:pPr marL="0" indent="0" algn="just">
              <a:buNone/>
            </a:pPr>
            <a:r>
              <a:rPr lang="es-AR" dirty="0">
                <a:latin typeface="Arial"/>
                <a:ea typeface="Times New Roman"/>
                <a:cs typeface="Times New Roman"/>
              </a:rPr>
              <a:t>Sino está en el cache,  entonces se lee un bloque de la memoria principal y se lo pone en el cache, para luego pasar la palabra buscada desde el cache al procesador.</a:t>
            </a:r>
            <a:endParaRPr lang="es-AR" sz="2400" dirty="0">
              <a:latin typeface="CG Times"/>
              <a:ea typeface="Times New Roman"/>
              <a:cs typeface="Times New Roman"/>
            </a:endParaRPr>
          </a:p>
          <a:p>
            <a:pPr marL="0" indent="0" algn="just">
              <a:buNone/>
            </a:pPr>
            <a:r>
              <a:rPr lang="es-AR" dirty="0">
                <a:latin typeface="Arial"/>
                <a:ea typeface="Times New Roman"/>
                <a:cs typeface="Times New Roman"/>
              </a:rPr>
              <a:t> </a:t>
            </a:r>
            <a:endParaRPr lang="es-AR" sz="2400" dirty="0">
              <a:latin typeface="CG Times"/>
              <a:ea typeface="Times New Roman"/>
              <a:cs typeface="Times New Roman"/>
            </a:endParaRPr>
          </a:p>
          <a:p>
            <a:pPr marL="0" indent="0" algn="just">
              <a:buNone/>
            </a:pPr>
            <a:r>
              <a:rPr lang="es-AR" dirty="0">
                <a:solidFill>
                  <a:srgbClr val="C00000"/>
                </a:solidFill>
                <a:latin typeface="Arial"/>
                <a:ea typeface="Times New Roman"/>
                <a:cs typeface="Times New Roman"/>
              </a:rPr>
              <a:t>Debido al principio de localidad, cuando se lee un bloque de datos en el cache para satisfacer una referencia de memoria, es probable que muchas referencias futuras se encuentren en el cache en el mismo bloque.</a:t>
            </a:r>
            <a:endParaRPr lang="es-AR" sz="2400" dirty="0">
              <a:solidFill>
                <a:srgbClr val="C00000"/>
              </a:solidFill>
              <a:latin typeface="CG Times"/>
              <a:ea typeface="Times New Roman"/>
              <a:cs typeface="Times New Roman"/>
            </a:endParaRPr>
          </a:p>
          <a:p>
            <a:endParaRPr lang="es-AR" dirty="0"/>
          </a:p>
        </p:txBody>
      </p:sp>
    </p:spTree>
    <p:extLst>
      <p:ext uri="{BB962C8B-B14F-4D97-AF65-F5344CB8AC3E}">
        <p14:creationId xmlns:p14="http://schemas.microsoft.com/office/powerpoint/2010/main" val="113792549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stretch>
            <a:fillRect/>
          </a:stretch>
        </p:blipFill>
        <p:spPr>
          <a:xfrm>
            <a:off x="2786063" y="233363"/>
            <a:ext cx="6619875" cy="6391275"/>
          </a:xfrm>
          <a:prstGeom prst="rect">
            <a:avLst/>
          </a:prstGeom>
        </p:spPr>
      </p:pic>
    </p:spTree>
    <p:extLst>
      <p:ext uri="{BB962C8B-B14F-4D97-AF65-F5344CB8AC3E}">
        <p14:creationId xmlns:p14="http://schemas.microsoft.com/office/powerpoint/2010/main" val="2399682076"/>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stretch>
            <a:fillRect/>
          </a:stretch>
        </p:blipFill>
        <p:spPr>
          <a:xfrm>
            <a:off x="2351585" y="1095375"/>
            <a:ext cx="7720432" cy="5313219"/>
          </a:xfrm>
          <a:prstGeom prst="rect">
            <a:avLst/>
          </a:prstGeom>
        </p:spPr>
      </p:pic>
    </p:spTree>
    <p:extLst>
      <p:ext uri="{BB962C8B-B14F-4D97-AF65-F5344CB8AC3E}">
        <p14:creationId xmlns:p14="http://schemas.microsoft.com/office/powerpoint/2010/main" val="2348300617"/>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stretch>
            <a:fillRect/>
          </a:stretch>
        </p:blipFill>
        <p:spPr>
          <a:xfrm>
            <a:off x="1991544" y="1412776"/>
            <a:ext cx="7825006" cy="4353272"/>
          </a:xfrm>
          <a:prstGeom prst="rect">
            <a:avLst/>
          </a:prstGeom>
        </p:spPr>
      </p:pic>
    </p:spTree>
    <p:extLst>
      <p:ext uri="{BB962C8B-B14F-4D97-AF65-F5344CB8AC3E}">
        <p14:creationId xmlns:p14="http://schemas.microsoft.com/office/powerpoint/2010/main" val="285896481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p:cNvPicPr>
            <a:picLocks noChangeAspect="1"/>
          </p:cNvPicPr>
          <p:nvPr/>
        </p:nvPicPr>
        <p:blipFill>
          <a:blip r:embed="rId2"/>
          <a:stretch>
            <a:fillRect/>
          </a:stretch>
        </p:blipFill>
        <p:spPr>
          <a:xfrm>
            <a:off x="2376488" y="547688"/>
            <a:ext cx="7439025" cy="5762625"/>
          </a:xfrm>
          <a:prstGeom prst="rect">
            <a:avLst/>
          </a:prstGeom>
        </p:spPr>
      </p:pic>
    </p:spTree>
    <p:extLst>
      <p:ext uri="{BB962C8B-B14F-4D97-AF65-F5344CB8AC3E}">
        <p14:creationId xmlns:p14="http://schemas.microsoft.com/office/powerpoint/2010/main" val="72633846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stretch>
            <a:fillRect/>
          </a:stretch>
        </p:blipFill>
        <p:spPr>
          <a:xfrm>
            <a:off x="2639616" y="476673"/>
            <a:ext cx="7537648" cy="5468891"/>
          </a:xfrm>
          <a:prstGeom prst="rect">
            <a:avLst/>
          </a:prstGeom>
        </p:spPr>
      </p:pic>
    </p:spTree>
    <p:extLst>
      <p:ext uri="{BB962C8B-B14F-4D97-AF65-F5344CB8AC3E}">
        <p14:creationId xmlns:p14="http://schemas.microsoft.com/office/powerpoint/2010/main" val="21114292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4294967295"/>
          </p:nvPr>
        </p:nvSpPr>
        <p:spPr>
          <a:xfrm>
            <a:off x="695400" y="404664"/>
            <a:ext cx="11017597" cy="5400675"/>
          </a:xfrm>
        </p:spPr>
        <p:txBody>
          <a:bodyPr>
            <a:normAutofit fontScale="85000" lnSpcReduction="20000"/>
          </a:bodyPr>
          <a:lstStyle/>
          <a:p>
            <a:pPr marL="0" indent="0" algn="just">
              <a:buNone/>
            </a:pPr>
            <a:r>
              <a:rPr lang="es-AR" sz="3400" dirty="0">
                <a:latin typeface="Arial"/>
                <a:ea typeface="Times New Roman"/>
                <a:cs typeface="Times New Roman"/>
              </a:rPr>
              <a:t>Observando la estructura del cache/memoria principal podemos decir:</a:t>
            </a:r>
            <a:endParaRPr lang="es-AR" sz="3400" dirty="0">
              <a:latin typeface="CG Times"/>
              <a:ea typeface="Times New Roman"/>
              <a:cs typeface="Times New Roman"/>
            </a:endParaRPr>
          </a:p>
          <a:p>
            <a:pPr marL="0" indent="0" algn="just">
              <a:buNone/>
            </a:pPr>
            <a:r>
              <a:rPr lang="es-AR" sz="3400" dirty="0">
                <a:latin typeface="Arial"/>
                <a:ea typeface="Times New Roman"/>
                <a:cs typeface="Times New Roman"/>
              </a:rPr>
              <a:t> </a:t>
            </a:r>
            <a:endParaRPr lang="es-AR" sz="3400" dirty="0">
              <a:latin typeface="CG Times"/>
              <a:ea typeface="Times New Roman"/>
              <a:cs typeface="Times New Roman"/>
            </a:endParaRPr>
          </a:p>
          <a:p>
            <a:pPr marL="0" indent="0" algn="just">
              <a:buNone/>
            </a:pPr>
            <a:r>
              <a:rPr lang="es-AR" sz="3400" dirty="0">
                <a:latin typeface="Arial"/>
                <a:ea typeface="Times New Roman"/>
                <a:cs typeface="Times New Roman"/>
              </a:rPr>
              <a:t>La memoria principal consiste en 2^n palabras </a:t>
            </a:r>
            <a:r>
              <a:rPr lang="es-AR" sz="3400" dirty="0" err="1">
                <a:latin typeface="Arial"/>
                <a:ea typeface="Times New Roman"/>
                <a:cs typeface="Times New Roman"/>
              </a:rPr>
              <a:t>direccionables</a:t>
            </a:r>
            <a:r>
              <a:rPr lang="es-AR" sz="3400" dirty="0">
                <a:latin typeface="Arial"/>
                <a:ea typeface="Times New Roman"/>
                <a:cs typeface="Times New Roman"/>
              </a:rPr>
              <a:t>. Cada palabra tiene una única dirección de n bits </a:t>
            </a:r>
            <a:endParaRPr lang="es-AR" sz="3400" dirty="0">
              <a:latin typeface="CG Times"/>
              <a:ea typeface="Times New Roman"/>
              <a:cs typeface="Times New Roman"/>
            </a:endParaRPr>
          </a:p>
          <a:p>
            <a:pPr marL="0" indent="0" algn="just">
              <a:buNone/>
            </a:pPr>
            <a:r>
              <a:rPr lang="es-AR" sz="3400" dirty="0">
                <a:latin typeface="Arial"/>
                <a:ea typeface="Times New Roman"/>
                <a:cs typeface="Times New Roman"/>
              </a:rPr>
              <a:t> </a:t>
            </a:r>
            <a:endParaRPr lang="es-AR" sz="3400" dirty="0">
              <a:latin typeface="CG Times"/>
              <a:ea typeface="Times New Roman"/>
              <a:cs typeface="Times New Roman"/>
            </a:endParaRPr>
          </a:p>
          <a:p>
            <a:pPr marL="0" indent="0" algn="just">
              <a:buNone/>
            </a:pPr>
            <a:r>
              <a:rPr lang="es-AR" sz="3400" dirty="0">
                <a:latin typeface="Arial"/>
                <a:ea typeface="Times New Roman"/>
                <a:cs typeface="Times New Roman"/>
              </a:rPr>
              <a:t>Por propósito de </a:t>
            </a:r>
            <a:r>
              <a:rPr lang="es-AR" sz="3400" b="1" dirty="0">
                <a:latin typeface="Arial"/>
                <a:ea typeface="Times New Roman"/>
                <a:cs typeface="Times New Roman"/>
              </a:rPr>
              <a:t>mapeo</a:t>
            </a:r>
            <a:r>
              <a:rPr lang="es-AR" sz="3400" dirty="0">
                <a:latin typeface="Arial"/>
                <a:ea typeface="Times New Roman"/>
                <a:cs typeface="Times New Roman"/>
              </a:rPr>
              <a:t>, se considera a la memoria como un número de bloques de K palabras cada uno. </a:t>
            </a:r>
            <a:endParaRPr lang="es-AR" sz="3400" dirty="0">
              <a:latin typeface="CG Times"/>
              <a:ea typeface="Times New Roman"/>
              <a:cs typeface="Times New Roman"/>
            </a:endParaRPr>
          </a:p>
          <a:p>
            <a:pPr marL="0" indent="0" algn="just">
              <a:buNone/>
            </a:pPr>
            <a:r>
              <a:rPr lang="es-AR" sz="3400" dirty="0">
                <a:latin typeface="Arial"/>
                <a:ea typeface="Times New Roman"/>
                <a:cs typeface="Times New Roman"/>
              </a:rPr>
              <a:t> </a:t>
            </a:r>
            <a:endParaRPr lang="es-AR" sz="3400" dirty="0">
              <a:latin typeface="CG Times"/>
              <a:ea typeface="Times New Roman"/>
              <a:cs typeface="Times New Roman"/>
            </a:endParaRPr>
          </a:p>
          <a:p>
            <a:pPr marL="0" indent="0" algn="just">
              <a:buNone/>
            </a:pPr>
            <a:r>
              <a:rPr lang="es-AR" sz="3400" dirty="0">
                <a:latin typeface="Arial"/>
                <a:ea typeface="Times New Roman"/>
                <a:cs typeface="Times New Roman"/>
              </a:rPr>
              <a:t>M=2^n/K bloques</a:t>
            </a:r>
            <a:endParaRPr lang="es-AR" sz="3400" dirty="0">
              <a:latin typeface="CG Times"/>
              <a:ea typeface="Times New Roman"/>
              <a:cs typeface="Times New Roman"/>
            </a:endParaRPr>
          </a:p>
          <a:p>
            <a:pPr marL="0" indent="0" algn="just">
              <a:buNone/>
            </a:pPr>
            <a:r>
              <a:rPr lang="es-AR" sz="3400" dirty="0">
                <a:latin typeface="Arial"/>
                <a:ea typeface="Times New Roman"/>
                <a:cs typeface="Times New Roman"/>
              </a:rPr>
              <a:t> </a:t>
            </a:r>
            <a:endParaRPr lang="es-AR" sz="3400" dirty="0">
              <a:latin typeface="CG Times"/>
              <a:ea typeface="Times New Roman"/>
              <a:cs typeface="Times New Roman"/>
            </a:endParaRPr>
          </a:p>
          <a:p>
            <a:pPr marL="0" indent="0" algn="just">
              <a:buNone/>
            </a:pPr>
            <a:r>
              <a:rPr lang="es-AR" sz="3400" dirty="0">
                <a:latin typeface="Arial"/>
                <a:ea typeface="Times New Roman"/>
                <a:cs typeface="Times New Roman"/>
              </a:rPr>
              <a:t>El cache consiste de C “</a:t>
            </a:r>
            <a:r>
              <a:rPr lang="es-AR" sz="3400" b="1" dirty="0" err="1">
                <a:latin typeface="Arial"/>
                <a:ea typeface="Times New Roman"/>
                <a:cs typeface="Times New Roman"/>
              </a:rPr>
              <a:t>Lines</a:t>
            </a:r>
            <a:r>
              <a:rPr lang="es-AR" sz="3400" dirty="0">
                <a:latin typeface="Arial"/>
                <a:ea typeface="Times New Roman"/>
                <a:cs typeface="Times New Roman"/>
              </a:rPr>
              <a:t>” (</a:t>
            </a:r>
            <a:r>
              <a:rPr lang="es-AR" sz="3400" dirty="0" err="1">
                <a:latin typeface="Arial"/>
                <a:ea typeface="Times New Roman"/>
                <a:cs typeface="Times New Roman"/>
              </a:rPr>
              <a:t>Lineas</a:t>
            </a:r>
            <a:r>
              <a:rPr lang="es-AR" sz="3400" dirty="0">
                <a:latin typeface="Arial"/>
                <a:ea typeface="Times New Roman"/>
                <a:cs typeface="Times New Roman"/>
              </a:rPr>
              <a:t>) de K palabras cada uno.  Siendo C&lt;&lt;M</a:t>
            </a:r>
            <a:endParaRPr lang="es-AR" sz="3400" dirty="0">
              <a:latin typeface="CG Times"/>
              <a:ea typeface="Times New Roman"/>
              <a:cs typeface="Times New Roman"/>
            </a:endParaRPr>
          </a:p>
          <a:p>
            <a:endParaRPr lang="es-AR" dirty="0"/>
          </a:p>
        </p:txBody>
      </p:sp>
    </p:spTree>
    <p:extLst>
      <p:ext uri="{BB962C8B-B14F-4D97-AF65-F5344CB8AC3E}">
        <p14:creationId xmlns:p14="http://schemas.microsoft.com/office/powerpoint/2010/main" val="325095416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4294967295"/>
          </p:nvPr>
        </p:nvSpPr>
        <p:spPr>
          <a:xfrm>
            <a:off x="695400" y="620688"/>
            <a:ext cx="10369152" cy="5545138"/>
          </a:xfrm>
        </p:spPr>
        <p:txBody>
          <a:bodyPr>
            <a:normAutofit/>
          </a:bodyPr>
          <a:lstStyle/>
          <a:p>
            <a:pPr marL="0" indent="0" algn="just">
              <a:buNone/>
            </a:pPr>
            <a:r>
              <a:rPr lang="es-AR" sz="2800" dirty="0">
                <a:solidFill>
                  <a:prstClr val="black"/>
                </a:solidFill>
                <a:latin typeface="Arial" panose="020B0604020202020204" pitchFamily="34" charset="0"/>
                <a:ea typeface="Times New Roman"/>
                <a:cs typeface="Arial" panose="020B0604020202020204" pitchFamily="34" charset="0"/>
              </a:rPr>
              <a:t>Se transfiere el bloque de memoria a uno de los </a:t>
            </a:r>
            <a:r>
              <a:rPr lang="es-AR" sz="2800" dirty="0" err="1">
                <a:solidFill>
                  <a:prstClr val="black"/>
                </a:solidFill>
                <a:latin typeface="Arial" panose="020B0604020202020204" pitchFamily="34" charset="0"/>
                <a:ea typeface="Times New Roman"/>
                <a:cs typeface="Arial" panose="020B0604020202020204" pitchFamily="34" charset="0"/>
              </a:rPr>
              <a:t>Lines</a:t>
            </a:r>
            <a:r>
              <a:rPr lang="es-AR" sz="2800" dirty="0">
                <a:solidFill>
                  <a:prstClr val="black"/>
                </a:solidFill>
                <a:latin typeface="Arial" panose="020B0604020202020204" pitchFamily="34" charset="0"/>
                <a:ea typeface="Times New Roman"/>
                <a:cs typeface="Arial" panose="020B0604020202020204" pitchFamily="34" charset="0"/>
              </a:rPr>
              <a:t> (Líneas) del cache.</a:t>
            </a:r>
          </a:p>
          <a:p>
            <a:pPr marL="0" indent="0" algn="just">
              <a:buNone/>
            </a:pPr>
            <a:endParaRPr lang="es-AR" sz="2800" dirty="0">
              <a:solidFill>
                <a:prstClr val="black"/>
              </a:solidFill>
              <a:latin typeface="Arial" panose="020B0604020202020204" pitchFamily="34" charset="0"/>
              <a:ea typeface="Times New Roman"/>
              <a:cs typeface="Arial" panose="020B0604020202020204" pitchFamily="34" charset="0"/>
            </a:endParaRPr>
          </a:p>
          <a:p>
            <a:pPr marL="0" indent="0" algn="just">
              <a:buNone/>
            </a:pPr>
            <a:r>
              <a:rPr lang="es-AR" sz="2800" dirty="0">
                <a:solidFill>
                  <a:prstClr val="black"/>
                </a:solidFill>
                <a:latin typeface="Arial" panose="020B0604020202020204" pitchFamily="34" charset="0"/>
                <a:ea typeface="Times New Roman"/>
                <a:cs typeface="Arial" panose="020B0604020202020204" pitchFamily="34" charset="0"/>
              </a:rPr>
              <a:t>Hay mas Bloques en memoria  que “</a:t>
            </a:r>
            <a:r>
              <a:rPr lang="es-AR" sz="2800" dirty="0" err="1">
                <a:solidFill>
                  <a:prstClr val="black"/>
                </a:solidFill>
                <a:latin typeface="Arial" panose="020B0604020202020204" pitchFamily="34" charset="0"/>
                <a:ea typeface="Times New Roman"/>
                <a:cs typeface="Arial" panose="020B0604020202020204" pitchFamily="34" charset="0"/>
              </a:rPr>
              <a:t>Lines</a:t>
            </a:r>
            <a:r>
              <a:rPr lang="es-AR" sz="2800" dirty="0">
                <a:solidFill>
                  <a:prstClr val="black"/>
                </a:solidFill>
                <a:latin typeface="Arial" panose="020B0604020202020204" pitchFamily="34" charset="0"/>
                <a:ea typeface="Times New Roman"/>
                <a:cs typeface="Arial" panose="020B0604020202020204" pitchFamily="34" charset="0"/>
              </a:rPr>
              <a:t>” (Líneas) en el caché, una única Line (Línea) no puede estar dedicada a un bloque particular  </a:t>
            </a:r>
          </a:p>
          <a:p>
            <a:pPr marL="0" indent="0" algn="just">
              <a:buNone/>
            </a:pPr>
            <a:endParaRPr lang="es-AR" sz="2800" dirty="0">
              <a:solidFill>
                <a:prstClr val="black"/>
              </a:solidFill>
              <a:latin typeface="Arial" panose="020B0604020202020204" pitchFamily="34" charset="0"/>
              <a:ea typeface="Times New Roman"/>
              <a:cs typeface="Arial" panose="020B0604020202020204" pitchFamily="34" charset="0"/>
            </a:endParaRPr>
          </a:p>
          <a:p>
            <a:pPr marL="0" indent="0" algn="just">
              <a:buNone/>
            </a:pPr>
            <a:r>
              <a:rPr lang="es-AR" sz="2800" dirty="0">
                <a:solidFill>
                  <a:prstClr val="black"/>
                </a:solidFill>
                <a:latin typeface="Arial" panose="020B0604020202020204" pitchFamily="34" charset="0"/>
                <a:ea typeface="Times New Roman"/>
                <a:cs typeface="Arial" panose="020B0604020202020204" pitchFamily="34" charset="0"/>
              </a:rPr>
              <a:t>Usualmente se usa un </a:t>
            </a:r>
            <a:r>
              <a:rPr lang="es-AR" sz="2800" dirty="0" err="1">
                <a:solidFill>
                  <a:prstClr val="black"/>
                </a:solidFill>
                <a:latin typeface="Arial" panose="020B0604020202020204" pitchFamily="34" charset="0"/>
                <a:ea typeface="Times New Roman"/>
                <a:cs typeface="Arial" panose="020B0604020202020204" pitchFamily="34" charset="0"/>
              </a:rPr>
              <a:t>tag</a:t>
            </a:r>
            <a:r>
              <a:rPr lang="es-AR" sz="2800" dirty="0">
                <a:solidFill>
                  <a:prstClr val="black"/>
                </a:solidFill>
                <a:latin typeface="Arial" panose="020B0604020202020204" pitchFamily="34" charset="0"/>
                <a:ea typeface="Times New Roman"/>
                <a:cs typeface="Arial" panose="020B0604020202020204" pitchFamily="34" charset="0"/>
              </a:rPr>
              <a:t> (etiqueta) para identificar cada bloque particular. El </a:t>
            </a:r>
            <a:r>
              <a:rPr lang="es-AR" sz="2800" dirty="0" err="1">
                <a:solidFill>
                  <a:prstClr val="black"/>
                </a:solidFill>
                <a:latin typeface="Arial" panose="020B0604020202020204" pitchFamily="34" charset="0"/>
                <a:ea typeface="Times New Roman"/>
                <a:cs typeface="Arial" panose="020B0604020202020204" pitchFamily="34" charset="0"/>
              </a:rPr>
              <a:t>tag</a:t>
            </a:r>
            <a:r>
              <a:rPr lang="es-AR" sz="2800" dirty="0">
                <a:solidFill>
                  <a:prstClr val="black"/>
                </a:solidFill>
                <a:latin typeface="Arial" panose="020B0604020202020204" pitchFamily="34" charset="0"/>
                <a:ea typeface="Times New Roman"/>
                <a:cs typeface="Arial" panose="020B0604020202020204" pitchFamily="34" charset="0"/>
              </a:rPr>
              <a:t> puede ser los bits de mayor orden de la dirección y refiere a todas las direcciones que empiezan con dicha secuencia de bits.</a:t>
            </a:r>
          </a:p>
          <a:p>
            <a:pPr marL="0" indent="0">
              <a:buNone/>
            </a:pPr>
            <a:endParaRPr lang="es-AR" sz="2400" dirty="0"/>
          </a:p>
        </p:txBody>
      </p:sp>
    </p:spTree>
    <p:extLst>
      <p:ext uri="{BB962C8B-B14F-4D97-AF65-F5344CB8AC3E}">
        <p14:creationId xmlns:p14="http://schemas.microsoft.com/office/powerpoint/2010/main" val="3666285449"/>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Tema de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ema de 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2013 - 2022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4752</TotalTime>
  <Words>3309</Words>
  <Application>Microsoft Office PowerPoint</Application>
  <PresentationFormat>Personalizado</PresentationFormat>
  <Paragraphs>252</Paragraphs>
  <Slides>52</Slides>
  <Notes>11</Notes>
  <HiddenSlides>0</HiddenSlides>
  <MMClips>0</MMClips>
  <ScaleCrop>false</ScaleCrop>
  <HeadingPairs>
    <vt:vector size="4" baseType="variant">
      <vt:variant>
        <vt:lpstr>Tema</vt:lpstr>
      </vt:variant>
      <vt:variant>
        <vt:i4>1</vt:i4>
      </vt:variant>
      <vt:variant>
        <vt:lpstr>Títulos de diapositiva</vt:lpstr>
      </vt:variant>
      <vt:variant>
        <vt:i4>52</vt:i4>
      </vt:variant>
    </vt:vector>
  </HeadingPairs>
  <TitlesOfParts>
    <vt:vector size="53" baseType="lpstr">
      <vt:lpstr>Tema de Office</vt:lpstr>
      <vt:lpstr>Arquitectura y Organización de Computadores</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Procesos</dc:title>
  <dc:creator>Alejandro</dc:creator>
  <cp:lastModifiedBy>Windows User</cp:lastModifiedBy>
  <cp:revision>204</cp:revision>
  <dcterms:created xsi:type="dcterms:W3CDTF">2014-08-11T13:29:07Z</dcterms:created>
  <dcterms:modified xsi:type="dcterms:W3CDTF">2024-05-27T00:25:44Z</dcterms:modified>
</cp:coreProperties>
</file>