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Lst>
  <p:sldSz cy="6858000" cx="9144000"/>
  <p:notesSz cx="7315200" cy="9601200"/>
  <p:embeddedFontLst>
    <p:embeddedFont>
      <p:font typeface="Tahoma"/>
      <p:regular r:id="rId95"/>
      <p:bold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97" roundtripDataSignature="AMtx7mghOZAGEjUomtj4RjGSMKhiy8EC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C83666-3227-499C-8325-625CA53E88D0}">
  <a:tblStyle styleId="{45C83666-3227-499C-8325-625CA53E88D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Tahoma-regular.fntdata"/><Relationship Id="rId94" Type="http://schemas.openxmlformats.org/officeDocument/2006/relationships/slide" Target="slides/slide87.xml"/><Relationship Id="rId97" Type="http://customschemas.google.com/relationships/presentationmetadata" Target="metadata"/><Relationship Id="rId96" Type="http://schemas.openxmlformats.org/officeDocument/2006/relationships/font" Target="fonts/Tahoma-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22" name="Google Shape;122;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29" name="Google Shape;129;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just">
              <a:spcBef>
                <a:spcPts val="0"/>
              </a:spcBef>
              <a:spcAft>
                <a:spcPts val="0"/>
              </a:spcAft>
              <a:buSzPts val="1800"/>
              <a:buNone/>
            </a:pPr>
            <a:r>
              <a:rPr lang="en-US"/>
              <a:t>Una computadora es una máquina que procesa información ejecutando programas. Para esto,  requiere dos tipos de información: las </a:t>
            </a:r>
            <a:r>
              <a:rPr b="1" lang="en-US"/>
              <a:t>instrucciones</a:t>
            </a:r>
            <a:r>
              <a:rPr lang="en-US"/>
              <a:t> que forman el programa y los </a:t>
            </a:r>
            <a:r>
              <a:rPr b="1" lang="en-US"/>
              <a:t>datos</a:t>
            </a:r>
            <a:r>
              <a:rPr i="1" lang="en-US"/>
              <a:t> </a:t>
            </a:r>
            <a:r>
              <a:rPr lang="en-US"/>
              <a:t>con los que debe operar ese programa.</a:t>
            </a:r>
            <a:endParaRPr b="1" u="sng"/>
          </a:p>
          <a:p>
            <a:pPr indent="0" lvl="0" marL="0" rtl="0" algn="just">
              <a:spcBef>
                <a:spcPts val="900"/>
              </a:spcBef>
              <a:spcAft>
                <a:spcPts val="0"/>
              </a:spcAft>
              <a:buSzPts val="1800"/>
              <a:buNone/>
            </a:pPr>
            <a:r>
              <a:rPr lang="en-US"/>
              <a:t>Dos de los aspectos más importantes que se presentan en Informática, relacionados con la información, es cómo</a:t>
            </a:r>
            <a:r>
              <a:rPr i="1" lang="en-US"/>
              <a:t> representarla</a:t>
            </a:r>
            <a:r>
              <a:rPr lang="en-US"/>
              <a:t> y cómo</a:t>
            </a:r>
            <a:r>
              <a:rPr i="1" lang="en-US"/>
              <a:t> materializarla </a:t>
            </a:r>
            <a:r>
              <a:rPr lang="en-US"/>
              <a:t>o </a:t>
            </a:r>
            <a:r>
              <a:rPr i="1" lang="en-US"/>
              <a:t>registrarla físicamente.</a:t>
            </a:r>
            <a:endParaRPr/>
          </a:p>
          <a:p>
            <a:pPr indent="0" lvl="0" marL="0" rtl="0" algn="just">
              <a:spcBef>
                <a:spcPts val="900"/>
              </a:spcBef>
              <a:spcAft>
                <a:spcPts val="0"/>
              </a:spcAft>
              <a:buSzPts val="1800"/>
              <a:buNone/>
            </a:pPr>
            <a:r>
              <a:rPr lang="en-US"/>
              <a:t>En este tema se estudiarán los aspectos relacionados con la representación de la información en el interior de las computadoras.</a:t>
            </a:r>
            <a:endParaRPr/>
          </a:p>
          <a:p>
            <a:pPr indent="0" lvl="0" marL="0" rtl="0" algn="just">
              <a:spcBef>
                <a:spcPts val="900"/>
              </a:spcBef>
              <a:spcAft>
                <a:spcPts val="0"/>
              </a:spcAft>
              <a:buSzPts val="1800"/>
              <a:buNone/>
            </a:pPr>
            <a:r>
              <a:rPr lang="en-US"/>
              <a:t>Se consideran cuatro tipos de información: </a:t>
            </a:r>
            <a:r>
              <a:rPr b="1" lang="en-US"/>
              <a:t>textos</a:t>
            </a:r>
            <a:r>
              <a:rPr lang="en-US"/>
              <a:t>, </a:t>
            </a:r>
            <a:r>
              <a:rPr b="1" lang="en-US"/>
              <a:t>datos numéricos, sonidos</a:t>
            </a:r>
            <a:r>
              <a:rPr lang="en-US"/>
              <a:t> e </a:t>
            </a:r>
            <a:r>
              <a:rPr b="1" lang="en-US"/>
              <a:t>imágenes.</a:t>
            </a:r>
            <a:r>
              <a:rPr lang="en-US"/>
              <a:t> </a:t>
            </a:r>
            <a:endParaRPr/>
          </a:p>
          <a:p>
            <a:pPr indent="0" lvl="0" marL="0" rtl="0" algn="just">
              <a:spcBef>
                <a:spcPts val="900"/>
              </a:spcBef>
              <a:spcAft>
                <a:spcPts val="0"/>
              </a:spcAft>
              <a:buSzPts val="1800"/>
              <a:buNone/>
            </a:pPr>
            <a:r>
              <a:rPr lang="en-US"/>
              <a:t>El objetivo es hacer comprender los procesos que </a:t>
            </a:r>
            <a:r>
              <a:rPr b="1" lang="en-US"/>
              <a:t>transforman</a:t>
            </a:r>
            <a:r>
              <a:rPr lang="en-US"/>
              <a:t> la información externa a la computadora en patrones de bits fácilmente almacenables y procesables por los elementos internos de la misma.</a:t>
            </a:r>
            <a:endParaRPr b="1" u="sng"/>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5" name="Google Shape;265;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1" name="Google Shape;271;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9" name="Google Shape;279;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6" name="Google Shape;326;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2" name="Google Shape;342;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8" name="Google Shape;348;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4" name="Google Shape;374;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8" name="Google Shape;388;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5" name="Google Shape;395;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2" name="Google Shape;402;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9" name="Google Shape;409;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6" name="Google Shape;416;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1" name="Google Shape;441;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7" name="Google Shape;447;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3" name="Google Shape;453;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9" name="Google Shape;459;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8" name="Google Shape;468;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481" name="Google Shape;481;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4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8" name="Google Shape;488;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5" name="Google Shape;495;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1" name="Google Shape;501;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7" name="Google Shape;507;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3" name="Google Shape;513;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0" name="Google Shape;520;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6" name="Google Shape;526;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2" name="Google Shape;532;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8" name="Google Shape;538;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5" name="Google Shape;545;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2" name="Google Shape;552;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8" name="Google Shape;558;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4" name="Google Shape;564;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1" name="Google Shape;571;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7" name="Google Shape;577;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3" name="Google Shape;583;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0" name="Google Shape;590;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7" name="Google Shape;597;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3" name="Google Shape;603;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9" name="Google Shape;609;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6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5" name="Google Shape;615;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1" name="Google Shape;621;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8" name="Google Shape;628;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5" name="Google Shape;635;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7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1" name="Google Shape;641;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7" name="Google Shape;647;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3" name="Google Shape;653;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9" name="Google Shape;659;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5" name="Google Shape;665;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7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3" name="Google Shape;673;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0" name="Google Shape;680;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6" name="Google Shape;686;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1" name="Google Shape;701;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8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5" name="Google Shape;715;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8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1" name="Google Shape;721;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8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7" name="Google Shape;727;p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3" name="Google Shape;733;p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8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9" name="Google Shape;739;p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8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5" name="Google Shape;745;p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8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1" name="Google Shape;751;p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7" name="Google Shape;757;p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5" name="Shape 25"/>
        <p:cNvGrpSpPr/>
        <p:nvPr/>
      </p:nvGrpSpPr>
      <p:grpSpPr>
        <a:xfrm>
          <a:off x="0" y="0"/>
          <a:ext cx="0" cy="0"/>
          <a:chOff x="0" y="0"/>
          <a:chExt cx="0" cy="0"/>
        </a:xfrm>
      </p:grpSpPr>
      <p:sp>
        <p:nvSpPr>
          <p:cNvPr id="26" name="Google Shape;26;p89"/>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28" name="Google Shape;28;p89"/>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9"/>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9"/>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93" name="Shape 93"/>
        <p:cNvGrpSpPr/>
        <p:nvPr/>
      </p:nvGrpSpPr>
      <p:grpSpPr>
        <a:xfrm>
          <a:off x="0" y="0"/>
          <a:ext cx="0" cy="0"/>
          <a:chOff x="0" y="0"/>
          <a:chExt cx="0" cy="0"/>
        </a:xfrm>
      </p:grpSpPr>
      <p:sp>
        <p:nvSpPr>
          <p:cNvPr id="94" name="Google Shape;94;p9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9"/>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99"/>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8" name="Shape 98"/>
        <p:cNvGrpSpPr/>
        <p:nvPr/>
      </p:nvGrpSpPr>
      <p:grpSpPr>
        <a:xfrm>
          <a:off x="0" y="0"/>
          <a:ext cx="0" cy="0"/>
          <a:chOff x="0" y="0"/>
          <a:chExt cx="0" cy="0"/>
        </a:xfrm>
      </p:grpSpPr>
      <p:sp>
        <p:nvSpPr>
          <p:cNvPr id="99" name="Google Shape;99;p10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101" name="Google Shape;101;p10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102" name="Google Shape;102;p10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103" name="Google Shape;103;p10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104" name="Google Shape;104;p100"/>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0"/>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7" name="Shape 107"/>
        <p:cNvGrpSpPr/>
        <p:nvPr/>
      </p:nvGrpSpPr>
      <p:grpSpPr>
        <a:xfrm>
          <a:off x="0" y="0"/>
          <a:ext cx="0" cy="0"/>
          <a:chOff x="0" y="0"/>
          <a:chExt cx="0" cy="0"/>
        </a:xfrm>
      </p:grpSpPr>
      <p:sp>
        <p:nvSpPr>
          <p:cNvPr id="108" name="Google Shape;108;p10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1"/>
          <p:cNvSpPr txBox="1"/>
          <p:nvPr>
            <p:ph idx="1" type="body"/>
          </p:nvPr>
        </p:nvSpPr>
        <p:spPr>
          <a:xfrm>
            <a:off x="1182688"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110" name="Google Shape;110;p101"/>
          <p:cNvSpPr txBox="1"/>
          <p:nvPr>
            <p:ph idx="2" type="body"/>
          </p:nvPr>
        </p:nvSpPr>
        <p:spPr>
          <a:xfrm>
            <a:off x="5145088" y="1905000"/>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111" name="Google Shape;111;p101"/>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01"/>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0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0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117" name="Google Shape;117;p102"/>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02"/>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0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5" name="Shape 45"/>
        <p:cNvGrpSpPr/>
        <p:nvPr/>
      </p:nvGrpSpPr>
      <p:grpSpPr>
        <a:xfrm>
          <a:off x="0" y="0"/>
          <a:ext cx="0" cy="0"/>
          <a:chOff x="0" y="0"/>
          <a:chExt cx="0" cy="0"/>
        </a:xfrm>
      </p:grpSpPr>
      <p:sp>
        <p:nvSpPr>
          <p:cNvPr id="46" name="Google Shape;46;p9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1"/>
          <p:cNvSpPr txBox="1"/>
          <p:nvPr>
            <p:ph idx="1" type="body"/>
          </p:nvPr>
        </p:nvSpPr>
        <p:spPr>
          <a:xfrm>
            <a:off x="1182687" y="1905000"/>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48" name="Google Shape;48;p91"/>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1"/>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abla" type="tbl">
  <p:cSld name="TABLE">
    <p:spTree>
      <p:nvGrpSpPr>
        <p:cNvPr id="51" name="Shape 51"/>
        <p:cNvGrpSpPr/>
        <p:nvPr/>
      </p:nvGrpSpPr>
      <p:grpSpPr>
        <a:xfrm>
          <a:off x="0" y="0"/>
          <a:ext cx="0" cy="0"/>
          <a:chOff x="0" y="0"/>
          <a:chExt cx="0" cy="0"/>
        </a:xfrm>
      </p:grpSpPr>
      <p:sp>
        <p:nvSpPr>
          <p:cNvPr id="52" name="Google Shape;52;p92"/>
          <p:cNvSpPr txBox="1"/>
          <p:nvPr>
            <p:ph type="title"/>
          </p:nvPr>
        </p:nvSpPr>
        <p:spPr>
          <a:xfrm>
            <a:off x="1150938" y="214313"/>
            <a:ext cx="7793037" cy="1081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2"/>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2"/>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y objetos" type="txAndObj">
  <p:cSld name="TEXT_AND_OBJECT">
    <p:spTree>
      <p:nvGrpSpPr>
        <p:cNvPr id="56" name="Shape 56"/>
        <p:cNvGrpSpPr/>
        <p:nvPr/>
      </p:nvGrpSpPr>
      <p:grpSpPr>
        <a:xfrm>
          <a:off x="0" y="0"/>
          <a:ext cx="0" cy="0"/>
          <a:chOff x="0" y="0"/>
          <a:chExt cx="0" cy="0"/>
        </a:xfrm>
      </p:grpSpPr>
      <p:sp>
        <p:nvSpPr>
          <p:cNvPr id="57" name="Google Shape;57;p93"/>
          <p:cNvSpPr txBox="1"/>
          <p:nvPr>
            <p:ph type="title"/>
          </p:nvPr>
        </p:nvSpPr>
        <p:spPr>
          <a:xfrm>
            <a:off x="1150938" y="214313"/>
            <a:ext cx="7793037" cy="1081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3"/>
          <p:cNvSpPr txBox="1"/>
          <p:nvPr>
            <p:ph idx="1" type="body"/>
          </p:nvPr>
        </p:nvSpPr>
        <p:spPr>
          <a:xfrm>
            <a:off x="1182688"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59" name="Google Shape;59;p93"/>
          <p:cNvSpPr txBox="1"/>
          <p:nvPr>
            <p:ph idx="2" type="body"/>
          </p:nvPr>
        </p:nvSpPr>
        <p:spPr>
          <a:xfrm>
            <a:off x="5145088" y="1905000"/>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0" name="Google Shape;60;p93"/>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3"/>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3" name="Shape 63"/>
        <p:cNvGrpSpPr/>
        <p:nvPr/>
      </p:nvGrpSpPr>
      <p:grpSpPr>
        <a:xfrm>
          <a:off x="0" y="0"/>
          <a:ext cx="0" cy="0"/>
          <a:chOff x="0" y="0"/>
          <a:chExt cx="0" cy="0"/>
        </a:xfrm>
      </p:grpSpPr>
      <p:sp>
        <p:nvSpPr>
          <p:cNvPr id="64" name="Google Shape;64;p94"/>
          <p:cNvSpPr txBox="1"/>
          <p:nvPr>
            <p:ph type="title"/>
          </p:nvPr>
        </p:nvSpPr>
        <p:spPr>
          <a:xfrm rot="5400000">
            <a:off x="5076826" y="2141538"/>
            <a:ext cx="5805487"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4"/>
          <p:cNvSpPr txBox="1"/>
          <p:nvPr>
            <p:ph idx="1" type="body"/>
          </p:nvPr>
        </p:nvSpPr>
        <p:spPr>
          <a:xfrm rot="5400000">
            <a:off x="1098551" y="266701"/>
            <a:ext cx="5805487"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66" name="Google Shape;66;p94"/>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4"/>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9" name="Shape 69"/>
        <p:cNvGrpSpPr/>
        <p:nvPr/>
      </p:nvGrpSpPr>
      <p:grpSpPr>
        <a:xfrm>
          <a:off x="0" y="0"/>
          <a:ext cx="0" cy="0"/>
          <a:chOff x="0" y="0"/>
          <a:chExt cx="0" cy="0"/>
        </a:xfrm>
      </p:grpSpPr>
      <p:sp>
        <p:nvSpPr>
          <p:cNvPr id="70" name="Google Shape;70;p9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5"/>
          <p:cNvSpPr txBox="1"/>
          <p:nvPr>
            <p:ph idx="1" type="body"/>
          </p:nvPr>
        </p:nvSpPr>
        <p:spPr>
          <a:xfrm rot="5400000">
            <a:off x="3011487" y="76200"/>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72" name="Google Shape;72;p95"/>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5"/>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9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6"/>
          <p:cNvSpPr/>
          <p:nvPr>
            <p:ph idx="2" type="pic"/>
          </p:nvPr>
        </p:nvSpPr>
        <p:spPr>
          <a:xfrm>
            <a:off x="1792288" y="612775"/>
            <a:ext cx="5486400" cy="4114800"/>
          </a:xfrm>
          <a:prstGeom prst="rect">
            <a:avLst/>
          </a:prstGeom>
          <a:noFill/>
          <a:ln>
            <a:noFill/>
          </a:ln>
        </p:spPr>
      </p:sp>
      <p:sp>
        <p:nvSpPr>
          <p:cNvPr id="78" name="Google Shape;78;p9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79" name="Google Shape;79;p96"/>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6"/>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9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85" name="Google Shape;85;p9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86" name="Google Shape;86;p97"/>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7"/>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9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9" name="Shape 89"/>
        <p:cNvGrpSpPr/>
        <p:nvPr/>
      </p:nvGrpSpPr>
      <p:grpSpPr>
        <a:xfrm>
          <a:off x="0" y="0"/>
          <a:ext cx="0" cy="0"/>
          <a:chOff x="0" y="0"/>
          <a:chExt cx="0" cy="0"/>
        </a:xfrm>
      </p:grpSpPr>
      <p:sp>
        <p:nvSpPr>
          <p:cNvPr id="90" name="Google Shape;90;p98"/>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8"/>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88"/>
          <p:cNvGrpSpPr/>
          <p:nvPr/>
        </p:nvGrpSpPr>
        <p:grpSpPr>
          <a:xfrm>
            <a:off x="0" y="2438400"/>
            <a:ext cx="9009062" cy="1052512"/>
            <a:chOff x="0" y="1536"/>
            <a:chExt cx="5675" cy="663"/>
          </a:xfrm>
        </p:grpSpPr>
        <p:grpSp>
          <p:nvGrpSpPr>
            <p:cNvPr id="11" name="Google Shape;11;p88"/>
            <p:cNvGrpSpPr/>
            <p:nvPr/>
          </p:nvGrpSpPr>
          <p:grpSpPr>
            <a:xfrm>
              <a:off x="183" y="1604"/>
              <a:ext cx="448" cy="299"/>
              <a:chOff x="720" y="336"/>
              <a:chExt cx="624" cy="432"/>
            </a:xfrm>
          </p:grpSpPr>
          <p:sp>
            <p:nvSpPr>
              <p:cNvPr id="12" name="Google Shape;12;p88"/>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88"/>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4" name="Google Shape;14;p88"/>
            <p:cNvGrpSpPr/>
            <p:nvPr/>
          </p:nvGrpSpPr>
          <p:grpSpPr>
            <a:xfrm>
              <a:off x="261" y="1870"/>
              <a:ext cx="465" cy="299"/>
              <a:chOff x="912" y="2640"/>
              <a:chExt cx="672" cy="432"/>
            </a:xfrm>
          </p:grpSpPr>
          <p:sp>
            <p:nvSpPr>
              <p:cNvPr id="15" name="Google Shape;15;p88"/>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 name="Google Shape;16;p88"/>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7" name="Google Shape;17;p88"/>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 name="Google Shape;18;p88"/>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 name="Google Shape;19;p88"/>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0" name="Google Shape;20;p8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1" name="Google Shape;21;p88"/>
          <p:cNvSpPr txBox="1"/>
          <p:nvPr>
            <p:ph idx="1" type="body"/>
          </p:nvPr>
        </p:nvSpPr>
        <p:spPr>
          <a:xfrm>
            <a:off x="1182687"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2" name="Google Shape;22;p88"/>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3" name="Google Shape;23;p88"/>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4" name="Google Shape;24;p88"/>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grpSp>
        <p:nvGrpSpPr>
          <p:cNvPr id="32" name="Google Shape;32;p90"/>
          <p:cNvGrpSpPr/>
          <p:nvPr/>
        </p:nvGrpSpPr>
        <p:grpSpPr>
          <a:xfrm>
            <a:off x="127000" y="533400"/>
            <a:ext cx="8542337" cy="1052512"/>
            <a:chOff x="80" y="624"/>
            <a:chExt cx="5381" cy="663"/>
          </a:xfrm>
        </p:grpSpPr>
        <p:sp>
          <p:nvSpPr>
            <p:cNvPr id="33" name="Google Shape;33;p90"/>
            <p:cNvSpPr txBox="1"/>
            <p:nvPr/>
          </p:nvSpPr>
          <p:spPr>
            <a:xfrm>
              <a:off x="263" y="692"/>
              <a:ext cx="276" cy="2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 name="Google Shape;34;p90"/>
            <p:cNvSpPr txBox="1"/>
            <p:nvPr/>
          </p:nvSpPr>
          <p:spPr>
            <a:xfrm>
              <a:off x="504" y="692"/>
              <a:ext cx="207" cy="299"/>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 name="Google Shape;35;p90"/>
            <p:cNvSpPr txBox="1"/>
            <p:nvPr/>
          </p:nvSpPr>
          <p:spPr>
            <a:xfrm>
              <a:off x="341" y="958"/>
              <a:ext cx="266" cy="299"/>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 name="Google Shape;36;p90"/>
            <p:cNvSpPr txBox="1"/>
            <p:nvPr/>
          </p:nvSpPr>
          <p:spPr>
            <a:xfrm>
              <a:off x="574" y="958"/>
              <a:ext cx="232" cy="299"/>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 name="Google Shape;37;p90"/>
            <p:cNvSpPr txBox="1"/>
            <p:nvPr/>
          </p:nvSpPr>
          <p:spPr>
            <a:xfrm>
              <a:off x="80" y="912"/>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8" name="Google Shape;38;p90"/>
            <p:cNvSpPr txBox="1"/>
            <p:nvPr/>
          </p:nvSpPr>
          <p:spPr>
            <a:xfrm>
              <a:off x="480" y="624"/>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9" name="Google Shape;39;p90"/>
            <p:cNvSpPr txBox="1"/>
            <p:nvPr/>
          </p:nvSpPr>
          <p:spPr>
            <a:xfrm>
              <a:off x="279" y="1122"/>
              <a:ext cx="5182" cy="2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40" name="Google Shape;40;p9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1" name="Google Shape;41;p90"/>
          <p:cNvSpPr txBox="1"/>
          <p:nvPr>
            <p:ph idx="1" type="body"/>
          </p:nvPr>
        </p:nvSpPr>
        <p:spPr>
          <a:xfrm>
            <a:off x="1182687" y="1905000"/>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42" name="Google Shape;42;p90"/>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3" name="Google Shape;43;p90"/>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4" name="Google Shape;44;p9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
          <p:cNvSpPr txBox="1"/>
          <p:nvPr>
            <p:ph type="ctrTitle"/>
          </p:nvPr>
        </p:nvSpPr>
        <p:spPr>
          <a:xfrm>
            <a:off x="684212" y="1676400"/>
            <a:ext cx="8078787" cy="14620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400"/>
              <a:buFont typeface="Tahoma"/>
              <a:buNone/>
            </a:pPr>
            <a:r>
              <a:rPr b="1" i="1" lang="en-US" sz="4400" u="none">
                <a:solidFill>
                  <a:schemeClr val="dk2"/>
                </a:solidFill>
                <a:latin typeface="Tahoma"/>
                <a:ea typeface="Tahoma"/>
                <a:cs typeface="Tahoma"/>
                <a:sym typeface="Tahoma"/>
              </a:rPr>
              <a:t>Arquitectura y Organización de Computadoras</a:t>
            </a:r>
            <a:endParaRPr/>
          </a:p>
        </p:txBody>
      </p:sp>
      <p:sp>
        <p:nvSpPr>
          <p:cNvPr id="126" name="Google Shape;126;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920"/>
              <a:buNone/>
            </a:pPr>
            <a:r>
              <a:rPr b="1" i="0" lang="en-US" sz="3200" u="sng">
                <a:solidFill>
                  <a:schemeClr val="dk1"/>
                </a:solidFill>
                <a:latin typeface="Tahoma"/>
                <a:ea typeface="Tahoma"/>
                <a:cs typeface="Tahoma"/>
                <a:sym typeface="Tahoma"/>
              </a:rPr>
              <a:t>TEMA 2</a:t>
            </a:r>
            <a:r>
              <a:rPr b="0" i="0" lang="en-US" sz="3200" u="none">
                <a:solidFill>
                  <a:schemeClr val="dk1"/>
                </a:solidFill>
                <a:latin typeface="Tahoma"/>
                <a:ea typeface="Tahoma"/>
                <a:cs typeface="Tahoma"/>
                <a:sym typeface="Tahoma"/>
              </a:rPr>
              <a:t>: </a:t>
            </a:r>
            <a:r>
              <a:rPr b="0" i="0" lang="en-US" sz="3200" u="none">
                <a:solidFill>
                  <a:srgbClr val="000000"/>
                </a:solidFill>
                <a:latin typeface="Arial"/>
                <a:ea typeface="Arial"/>
                <a:cs typeface="Arial"/>
                <a:sym typeface="Arial"/>
              </a:rPr>
              <a:t>La información en una computadora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¿Cómo identifica la memoria de la computadora el tipo de datos? </a:t>
            </a:r>
            <a:endParaRPr/>
          </a:p>
        </p:txBody>
      </p:sp>
      <p:sp>
        <p:nvSpPr>
          <p:cNvPr id="185" name="Google Shape;185;p10"/>
          <p:cNvSpPr txBox="1"/>
          <p:nvPr>
            <p:ph idx="1" type="body"/>
          </p:nvPr>
        </p:nvSpPr>
        <p:spPr>
          <a:xfrm>
            <a:off x="1116012" y="1844675"/>
            <a:ext cx="7772400" cy="4114800"/>
          </a:xfrm>
          <a:prstGeom prst="rect">
            <a:avLst/>
          </a:prstGeom>
          <a:noFill/>
          <a:ln>
            <a:noFill/>
          </a:ln>
        </p:spPr>
        <p:txBody>
          <a:bodyPr anchorCtr="0" anchor="t" bIns="45700" lIns="91425" spcFirstLastPara="1" rIns="91425" wrap="square" tIns="45700">
            <a:noAutofit/>
          </a:bodyPr>
          <a:lstStyle/>
          <a:p>
            <a:pPr indent="-342900" lvl="1" marL="342900" marR="0" rtl="0" algn="just">
              <a:lnSpc>
                <a:spcPct val="109090"/>
              </a:lnSpc>
              <a:spcBef>
                <a:spcPts val="0"/>
              </a:spcBef>
              <a:spcAft>
                <a:spcPts val="0"/>
              </a:spcAft>
              <a:buClr>
                <a:schemeClr val="folHlink"/>
              </a:buClr>
              <a:buSzPts val="1320"/>
              <a:buFont typeface="Noto Sans Symbols"/>
              <a:buChar char="■"/>
            </a:pPr>
            <a:r>
              <a:rPr b="0" i="0" lang="en-US" sz="2200" u="none" cap="none" strike="noStrike">
                <a:solidFill>
                  <a:schemeClr val="dk1"/>
                </a:solidFill>
                <a:latin typeface="Tahoma"/>
                <a:ea typeface="Tahoma"/>
                <a:cs typeface="Tahoma"/>
                <a:sym typeface="Tahoma"/>
              </a:rPr>
              <a:t>No los identifica, la memoria solo almacena los datos como PATRONES DE BITS.</a:t>
            </a:r>
            <a:endParaRPr/>
          </a:p>
          <a:p>
            <a:pPr indent="-342900" lvl="1" marL="342900" marR="0" rtl="0" algn="just">
              <a:lnSpc>
                <a:spcPct val="109090"/>
              </a:lnSpc>
              <a:spcBef>
                <a:spcPts val="440"/>
              </a:spcBef>
              <a:spcAft>
                <a:spcPts val="0"/>
              </a:spcAft>
              <a:buClr>
                <a:schemeClr val="hlink"/>
              </a:buClr>
              <a:buSzPts val="1210"/>
              <a:buFont typeface="Noto Sans Symbols"/>
              <a:buNone/>
            </a:pPr>
            <a:r>
              <a:t/>
            </a:r>
            <a:endParaRPr b="0" i="0" sz="2200" u="none" cap="none" strike="noStrike">
              <a:solidFill>
                <a:schemeClr val="dk1"/>
              </a:solidFill>
              <a:latin typeface="Tahoma"/>
              <a:ea typeface="Tahoma"/>
              <a:cs typeface="Tahoma"/>
              <a:sym typeface="Tahoma"/>
            </a:endParaRPr>
          </a:p>
          <a:p>
            <a:pPr indent="-342900" lvl="1" marL="342900" marR="0" rtl="0" algn="just">
              <a:lnSpc>
                <a:spcPct val="109090"/>
              </a:lnSpc>
              <a:spcBef>
                <a:spcPts val="440"/>
              </a:spcBef>
              <a:spcAft>
                <a:spcPts val="0"/>
              </a:spcAft>
              <a:buClr>
                <a:schemeClr val="folHlink"/>
              </a:buClr>
              <a:buSzPts val="1320"/>
              <a:buFont typeface="Noto Sans Symbols"/>
              <a:buChar char="■"/>
            </a:pPr>
            <a:r>
              <a:rPr b="0" i="0" lang="en-US" sz="2200" u="none" cap="none" strike="noStrike">
                <a:solidFill>
                  <a:schemeClr val="dk1"/>
                </a:solidFill>
                <a:latin typeface="Tahoma"/>
                <a:ea typeface="Tahoma"/>
                <a:cs typeface="Tahoma"/>
                <a:sym typeface="Tahoma"/>
              </a:rPr>
              <a:t>Es responsabilidad de los dispositivos de entrada/salida o de los programas interpretar un patrón de bits como un numero, texto o algún otro tipo de datos.</a:t>
            </a:r>
            <a:endParaRPr/>
          </a:p>
          <a:p>
            <a:pPr indent="-342900" lvl="1" marL="342900" marR="0" rtl="0" algn="just">
              <a:lnSpc>
                <a:spcPct val="109090"/>
              </a:lnSpc>
              <a:spcBef>
                <a:spcPts val="440"/>
              </a:spcBef>
              <a:spcAft>
                <a:spcPts val="0"/>
              </a:spcAft>
              <a:buClr>
                <a:schemeClr val="hlink"/>
              </a:buClr>
              <a:buSzPts val="1210"/>
              <a:buFont typeface="Noto Sans Symbols"/>
              <a:buNone/>
            </a:pPr>
            <a:r>
              <a:t/>
            </a:r>
            <a:endParaRPr b="0" i="0" sz="2200" u="none" cap="none" strike="noStrike">
              <a:solidFill>
                <a:schemeClr val="dk1"/>
              </a:solidFill>
              <a:latin typeface="Tahoma"/>
              <a:ea typeface="Tahoma"/>
              <a:cs typeface="Tahoma"/>
              <a:sym typeface="Tahoma"/>
            </a:endParaRPr>
          </a:p>
          <a:p>
            <a:pPr indent="-342900" lvl="1" marL="342900" marR="0" rtl="0" algn="just">
              <a:lnSpc>
                <a:spcPct val="109090"/>
              </a:lnSpc>
              <a:spcBef>
                <a:spcPts val="440"/>
              </a:spcBef>
              <a:spcAft>
                <a:spcPts val="0"/>
              </a:spcAft>
              <a:buClr>
                <a:schemeClr val="folHlink"/>
              </a:buClr>
              <a:buSzPts val="1320"/>
              <a:buFont typeface="Noto Sans Symbols"/>
              <a:buChar char="■"/>
            </a:pPr>
            <a:r>
              <a:rPr b="0" i="0" lang="en-US" sz="2200" u="none" cap="none" strike="noStrike">
                <a:solidFill>
                  <a:schemeClr val="dk1"/>
                </a:solidFill>
                <a:latin typeface="Tahoma"/>
                <a:ea typeface="Tahoma"/>
                <a:cs typeface="Tahoma"/>
                <a:sym typeface="Tahoma"/>
              </a:rPr>
              <a:t>Los datos se codifican cuando entran a la computadora y se decodifican cuando se presentan al usuario</a:t>
            </a:r>
            <a:r>
              <a:rPr b="0" i="0" lang="en-US" sz="2000" u="none" cap="none" strike="noStrik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La información en una computadora </a:t>
            </a:r>
            <a:endParaRPr/>
          </a:p>
        </p:txBody>
      </p:sp>
      <p:sp>
        <p:nvSpPr>
          <p:cNvPr id="191" name="Google Shape;191;p11"/>
          <p:cNvSpPr txBox="1"/>
          <p:nvPr>
            <p:ph idx="1" type="body"/>
          </p:nvPr>
        </p:nvSpPr>
        <p:spPr>
          <a:xfrm>
            <a:off x="900112" y="1628775"/>
            <a:ext cx="7772400" cy="4752975"/>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00000"/>
              </a:lnSpc>
              <a:spcBef>
                <a:spcPts val="0"/>
              </a:spcBef>
              <a:spcAft>
                <a:spcPts val="0"/>
              </a:spcAft>
              <a:buClr>
                <a:schemeClr val="hlink"/>
              </a:buClr>
              <a:buSzPts val="1320"/>
              <a:buFont typeface="Noto Sans Symbols"/>
              <a:buNone/>
            </a:pPr>
            <a:r>
              <a:rPr b="0" i="0" lang="en-US" sz="2400" u="none" cap="none" strike="noStrike">
                <a:solidFill>
                  <a:srgbClr val="000000"/>
                </a:solidFill>
                <a:latin typeface="Tahoma"/>
                <a:ea typeface="Tahoma"/>
                <a:cs typeface="Tahoma"/>
                <a:sym typeface="Tahoma"/>
              </a:rPr>
              <a:t>Cuántos bits ?</a:t>
            </a:r>
            <a:endParaRPr/>
          </a:p>
          <a:p>
            <a:pPr indent="-228600" lvl="2" marL="1143000" marR="0" rtl="0" algn="just">
              <a:lnSpc>
                <a:spcPct val="120000"/>
              </a:lnSpc>
              <a:spcBef>
                <a:spcPts val="1100"/>
              </a:spcBef>
              <a:spcAft>
                <a:spcPts val="0"/>
              </a:spcAft>
              <a:buClr>
                <a:schemeClr val="folHlink"/>
              </a:buClr>
              <a:buSzPts val="1000"/>
              <a:buFont typeface="Noto Sans Symbols"/>
              <a:buChar char="■"/>
            </a:pPr>
            <a:r>
              <a:rPr b="0" i="0" lang="en-US" sz="2000" u="none" cap="none" strike="noStrike">
                <a:solidFill>
                  <a:srgbClr val="000000"/>
                </a:solidFill>
                <a:latin typeface="Times New Roman"/>
                <a:ea typeface="Times New Roman"/>
                <a:cs typeface="Times New Roman"/>
                <a:sym typeface="Times New Roman"/>
              </a:rPr>
              <a:t>Un   bit  --------&gt;  2</a:t>
            </a:r>
            <a:r>
              <a:rPr b="0" baseline="30000" i="0" lang="en-US" sz="2000" u="none" cap="none" strike="noStrike">
                <a:solidFill>
                  <a:srgbClr val="000000"/>
                </a:solidFill>
                <a:latin typeface="Times New Roman"/>
                <a:ea typeface="Times New Roman"/>
                <a:cs typeface="Times New Roman"/>
                <a:sym typeface="Times New Roman"/>
              </a:rPr>
              <a:t>1</a:t>
            </a:r>
            <a:r>
              <a:rPr b="0" i="0" lang="en-US" sz="2000" u="none" cap="none" strike="noStrike">
                <a:solidFill>
                  <a:srgbClr val="000000"/>
                </a:solidFill>
                <a:latin typeface="Times New Roman"/>
                <a:ea typeface="Times New Roman"/>
                <a:cs typeface="Times New Roman"/>
                <a:sym typeface="Times New Roman"/>
              </a:rPr>
              <a:t> = 2 posibilidades</a:t>
            </a:r>
            <a:endParaRPr/>
          </a:p>
          <a:p>
            <a:pPr indent="-228600" lvl="2" marL="1143000" marR="0" rtl="0" algn="just">
              <a:lnSpc>
                <a:spcPct val="120000"/>
              </a:lnSpc>
              <a:spcBef>
                <a:spcPts val="1100"/>
              </a:spcBef>
              <a:spcAft>
                <a:spcPts val="0"/>
              </a:spcAft>
              <a:buClr>
                <a:schemeClr val="folHlink"/>
              </a:buClr>
              <a:buSzPts val="1000"/>
              <a:buFont typeface="Noto Sans Symbols"/>
              <a:buChar char="■"/>
            </a:pPr>
            <a:r>
              <a:rPr b="0" i="0" lang="en-US" sz="2000" u="none" cap="none" strike="noStrike">
                <a:solidFill>
                  <a:srgbClr val="000000"/>
                </a:solidFill>
                <a:latin typeface="Times New Roman"/>
                <a:ea typeface="Times New Roman"/>
                <a:cs typeface="Times New Roman"/>
                <a:sym typeface="Times New Roman"/>
              </a:rPr>
              <a:t>Dos bits  --------&gt;  2</a:t>
            </a:r>
            <a:r>
              <a:rPr b="0" baseline="30000"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 = 4 posibilidades</a:t>
            </a:r>
            <a:endParaRPr/>
          </a:p>
          <a:p>
            <a:pPr indent="-228600" lvl="2" marL="1143000" marR="0" rtl="0" algn="just">
              <a:lnSpc>
                <a:spcPct val="120000"/>
              </a:lnSpc>
              <a:spcBef>
                <a:spcPts val="1100"/>
              </a:spcBef>
              <a:spcAft>
                <a:spcPts val="0"/>
              </a:spcAft>
              <a:buClr>
                <a:schemeClr val="folHlink"/>
              </a:buClr>
              <a:buSzPts val="1000"/>
              <a:buFont typeface="Noto Sans Symbols"/>
              <a:buChar char="■"/>
            </a:pPr>
            <a:r>
              <a:rPr b="0" i="0" lang="en-US" sz="2000" u="none" cap="none" strike="noStrike">
                <a:solidFill>
                  <a:srgbClr val="000000"/>
                </a:solidFill>
                <a:latin typeface="Times New Roman"/>
                <a:ea typeface="Times New Roman"/>
                <a:cs typeface="Times New Roman"/>
                <a:sym typeface="Times New Roman"/>
              </a:rPr>
              <a:t>Tres bits --------&gt;  2</a:t>
            </a:r>
            <a:r>
              <a:rPr b="0" baseline="30000" i="0" lang="en-US" sz="2000" u="none" cap="none" strike="noStrike">
                <a:solidFill>
                  <a:srgbClr val="000000"/>
                </a:solidFill>
                <a:latin typeface="Times New Roman"/>
                <a:ea typeface="Times New Roman"/>
                <a:cs typeface="Times New Roman"/>
                <a:sym typeface="Times New Roman"/>
              </a:rPr>
              <a:t>3</a:t>
            </a:r>
            <a:r>
              <a:rPr b="0" i="0" lang="en-US" sz="2000" u="none" cap="none" strike="noStrike">
                <a:solidFill>
                  <a:srgbClr val="000000"/>
                </a:solidFill>
                <a:latin typeface="Times New Roman"/>
                <a:ea typeface="Times New Roman"/>
                <a:cs typeface="Times New Roman"/>
                <a:sym typeface="Times New Roman"/>
              </a:rPr>
              <a:t> = 8  posibilidades</a:t>
            </a:r>
            <a:endParaRPr b="0" i="0" sz="2000" u="none" cap="none" strike="noStrike">
              <a:solidFill>
                <a:srgbClr val="000000"/>
              </a:solidFill>
              <a:latin typeface="Tahoma"/>
              <a:ea typeface="Tahoma"/>
              <a:cs typeface="Tahoma"/>
              <a:sym typeface="Tahoma"/>
            </a:endParaRPr>
          </a:p>
          <a:p>
            <a:pPr indent="-285750" lvl="1" marL="349250" marR="0" rtl="0" algn="just">
              <a:lnSpc>
                <a:spcPct val="100000"/>
              </a:lnSpc>
              <a:spcBef>
                <a:spcPts val="118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cuantos bits para una de ocho situaciones ?</a:t>
            </a:r>
            <a:endParaRPr/>
          </a:p>
          <a:p>
            <a:pPr indent="-285750" lvl="1" marL="349250" marR="0" rtl="0" algn="just">
              <a:lnSpc>
                <a:spcPct val="100000"/>
              </a:lnSpc>
              <a:spcBef>
                <a:spcPts val="118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				logaritmos en base 2 🡪 log</a:t>
            </a:r>
            <a:r>
              <a:rPr b="0" baseline="-25000" i="0" lang="en-US" sz="2400" u="none" cap="none" strike="noStrike">
                <a:solidFill>
                  <a:srgbClr val="000000"/>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 8 = 3 bits</a:t>
            </a:r>
            <a:endParaRPr b="0" i="0" sz="2400" u="none" cap="none" strike="noStrike">
              <a:solidFill>
                <a:srgbClr val="000000"/>
              </a:solidFill>
              <a:latin typeface="Arial"/>
              <a:ea typeface="Arial"/>
              <a:cs typeface="Arial"/>
              <a:sym typeface="Arial"/>
            </a:endParaRPr>
          </a:p>
          <a:p>
            <a:pPr indent="-285750" lvl="1" marL="349250" marR="0" rtl="0" algn="just">
              <a:lnSpc>
                <a:spcPct val="100000"/>
              </a:lnSpc>
              <a:spcBef>
                <a:spcPts val="118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el número de bits (B) necesarios para codificar una cantidad de información (N) es:</a:t>
            </a:r>
            <a:endParaRPr b="0" i="0" sz="2400" u="none" cap="none" strike="noStrike">
              <a:solidFill>
                <a:srgbClr val="000000"/>
              </a:solidFill>
              <a:latin typeface="Arial"/>
              <a:ea typeface="Arial"/>
              <a:cs typeface="Arial"/>
              <a:sym typeface="Arial"/>
            </a:endParaRPr>
          </a:p>
          <a:p>
            <a:pPr indent="-285750" lvl="1" marL="349250" marR="0" rtl="0" algn="just">
              <a:lnSpc>
                <a:spcPct val="100000"/>
              </a:lnSpc>
              <a:spcBef>
                <a:spcPts val="118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				B = Log</a:t>
            </a:r>
            <a:r>
              <a:rPr b="0" baseline="-25000" i="0" lang="en-US" sz="2400" u="none" cap="none" strike="noStrike">
                <a:solidFill>
                  <a:srgbClr val="000000"/>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 N</a:t>
            </a:r>
            <a:endParaRPr b="0" i="0" sz="2400" u="none" cap="none" strike="noStrike">
              <a:solidFill>
                <a:srgbClr val="000000"/>
              </a:solidFill>
              <a:latin typeface="Arial"/>
              <a:ea typeface="Arial"/>
              <a:cs typeface="Arial"/>
              <a:sym typeface="Arial"/>
            </a:endParaRPr>
          </a:p>
          <a:p>
            <a:pPr indent="-285750" lvl="1" marL="349250" marR="0" rtl="0" algn="just">
              <a:lnSpc>
                <a:spcPct val="100000"/>
              </a:lnSpc>
              <a:spcBef>
                <a:spcPts val="118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Ej.: 26 caracteres de alfabeto 🡪  B = Log</a:t>
            </a:r>
            <a:r>
              <a:rPr b="0" baseline="-25000" i="0" lang="en-US" sz="2400" u="none" cap="none" strike="noStrike">
                <a:solidFill>
                  <a:srgbClr val="000000"/>
                </a:solidFill>
                <a:latin typeface="Times New Roman"/>
                <a:ea typeface="Times New Roman"/>
                <a:cs typeface="Times New Roman"/>
                <a:sym typeface="Times New Roman"/>
              </a:rPr>
              <a:t>2</a:t>
            </a:r>
            <a:r>
              <a:rPr b="0" i="0" lang="en-US" sz="2400" u="none" cap="none" strike="noStrike">
                <a:solidFill>
                  <a:srgbClr val="000000"/>
                </a:solidFill>
                <a:latin typeface="Times New Roman"/>
                <a:ea typeface="Times New Roman"/>
                <a:cs typeface="Times New Roman"/>
                <a:sym typeface="Times New Roman"/>
              </a:rPr>
              <a:t> 26 = 4,7 bits ===&gt; B = 5 bits</a:t>
            </a:r>
            <a:endParaRPr/>
          </a:p>
          <a:p>
            <a:pPr indent="-251459" lvl="0" marL="342900" marR="0" rtl="0" algn="l">
              <a:spcBef>
                <a:spcPts val="1180"/>
              </a:spcBef>
              <a:spcAft>
                <a:spcPts val="0"/>
              </a:spcAft>
              <a:buClr>
                <a:schemeClr val="folHlink"/>
              </a:buClr>
              <a:buSzPts val="144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La información en una computadora </a:t>
            </a:r>
            <a:endParaRPr/>
          </a:p>
        </p:txBody>
      </p:sp>
      <p:sp>
        <p:nvSpPr>
          <p:cNvPr id="197" name="Google Shape;197;p12"/>
          <p:cNvSpPr txBox="1"/>
          <p:nvPr>
            <p:ph idx="1" type="body"/>
          </p:nvPr>
        </p:nvSpPr>
        <p:spPr>
          <a:xfrm>
            <a:off x="395287" y="1557337"/>
            <a:ext cx="8559800" cy="51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440"/>
              <a:buFont typeface="Noto Sans Symbols"/>
              <a:buNone/>
            </a:pPr>
            <a:r>
              <a:rPr b="0" i="0" lang="en-US" sz="2400" u="none">
                <a:solidFill>
                  <a:schemeClr val="dk1"/>
                </a:solidFill>
                <a:latin typeface="Tahoma"/>
                <a:ea typeface="Tahoma"/>
                <a:cs typeface="Tahoma"/>
                <a:sym typeface="Tahoma"/>
              </a:rPr>
              <a:t>Palabra (Word) </a:t>
            </a:r>
            <a:endParaRPr/>
          </a:p>
          <a:p>
            <a:pPr indent="-91440" lvl="0" marL="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conjunto de uno o más bytes que la CPU trata como unidad</a:t>
            </a:r>
            <a:endParaRPr/>
          </a:p>
          <a:p>
            <a:pPr indent="-91440" lvl="0" marL="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unidad de información procesada por la UAL</a:t>
            </a:r>
            <a:endParaRPr/>
          </a:p>
          <a:p>
            <a:pPr indent="-91440" lvl="0" marL="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tamaños típicos: 16, 32, 64 y 128 bits (32 bits el más común)</a:t>
            </a:r>
            <a:endParaRPr/>
          </a:p>
          <a:p>
            <a:pPr indent="-91440" lvl="0" marL="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Intel  tamaño de la palabra 16 bits - doble palabra 32 bits</a:t>
            </a:r>
            <a:endParaRPr/>
          </a:p>
          <a:p>
            <a:pPr indent="-91440" lvl="0" marL="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Procesamiento  más rápido si en cada acceso a la MP mayor número de bits </a:t>
            </a:r>
            <a:endParaRPr/>
          </a:p>
          <a:p>
            <a:pPr indent="-91440" lvl="0" marL="0" marR="0" rtl="0" algn="l">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límite físico respecto de la cantidad máxima de bits que se puede tomar por vez (múltiplo de 8)</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La información en una computadora </a:t>
            </a:r>
            <a:endParaRPr/>
          </a:p>
        </p:txBody>
      </p:sp>
      <p:sp>
        <p:nvSpPr>
          <p:cNvPr id="203" name="Google Shape;203;p13"/>
          <p:cNvSpPr txBox="1"/>
          <p:nvPr>
            <p:ph idx="1" type="body"/>
          </p:nvPr>
        </p:nvSpPr>
        <p:spPr>
          <a:xfrm>
            <a:off x="611187" y="1628775"/>
            <a:ext cx="8277225" cy="5184775"/>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00000"/>
              </a:lnSpc>
              <a:spcBef>
                <a:spcPts val="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“palabra” 🡪 indicador del número máximo de bits que puede tener un dato a ser operado por la UAL del mismo</a:t>
            </a:r>
            <a:endParaRPr/>
          </a:p>
          <a:p>
            <a:pPr indent="-285750" lvl="1" marL="349250" marR="0" rtl="0" algn="just">
              <a:lnSpc>
                <a:spcPct val="100000"/>
              </a:lnSpc>
              <a:spcBef>
                <a:spcPts val="238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número de bits de dato que maneja simultáneamente la UCP</a:t>
            </a:r>
            <a:endParaRPr b="0" i="0" sz="2400" u="none" cap="none" strike="noStrike">
              <a:solidFill>
                <a:srgbClr val="000000"/>
              </a:solidFill>
              <a:latin typeface="Arial"/>
              <a:ea typeface="Arial"/>
              <a:cs typeface="Arial"/>
              <a:sym typeface="Arial"/>
            </a:endParaRPr>
          </a:p>
          <a:p>
            <a:pPr indent="-285750" lvl="1" marL="349250" marR="0" rtl="0" algn="just">
              <a:lnSpc>
                <a:spcPct val="100000"/>
              </a:lnSpc>
              <a:spcBef>
                <a:spcPts val="238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palabra de 32 bits 🡪 UAL puede +/- dos números de 32 bits y resultado de 32 bits. </a:t>
            </a:r>
            <a:endParaRPr b="0" i="0" sz="2400" u="none" cap="none" strike="noStrike">
              <a:solidFill>
                <a:srgbClr val="000000"/>
              </a:solidFill>
              <a:latin typeface="Arial"/>
              <a:ea typeface="Arial"/>
              <a:cs typeface="Arial"/>
              <a:sym typeface="Arial"/>
            </a:endParaRPr>
          </a:p>
          <a:p>
            <a:pPr indent="-285750" lvl="1" marL="349250" marR="0" rtl="0" algn="just">
              <a:lnSpc>
                <a:spcPct val="100000"/>
              </a:lnSpc>
              <a:spcBef>
                <a:spcPts val="238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determina el ancho de los buses internos de la CPU (transmiten las palabras)</a:t>
            </a:r>
            <a:endParaRPr/>
          </a:p>
          <a:p>
            <a:pPr indent="-285750" lvl="1" marL="349250" marR="0" rtl="0" algn="just">
              <a:lnSpc>
                <a:spcPct val="100000"/>
              </a:lnSpc>
              <a:spcBef>
                <a:spcPts val="238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tamaño de los registros donde una palabra puede almacenarse</a:t>
            </a:r>
            <a:endParaRPr/>
          </a:p>
          <a:p>
            <a:pPr indent="-285750" lvl="1" marL="349250" marR="0" rtl="0" algn="just">
              <a:lnSpc>
                <a:spcPct val="100000"/>
              </a:lnSpc>
              <a:spcBef>
                <a:spcPts val="238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 compatibilidad de todos los elementos internos de la CPU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1295400" y="552450"/>
            <a:ext cx="7793037" cy="742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Sistemas de Numeración</a:t>
            </a:r>
            <a:endParaRPr/>
          </a:p>
        </p:txBody>
      </p:sp>
      <p:sp>
        <p:nvSpPr>
          <p:cNvPr id="209" name="Google Shape;209;p14"/>
          <p:cNvSpPr txBox="1"/>
          <p:nvPr>
            <p:ph idx="1" type="body"/>
          </p:nvPr>
        </p:nvSpPr>
        <p:spPr>
          <a:xfrm>
            <a:off x="1182687" y="1905000"/>
            <a:ext cx="7580312"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El estudio de las computadoras y del procesamiento de datos requiere algún conocimiento de los sistemas numéricos, ya que estos constituyen la base de todas las operaciones de una computadora. </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Los sistemas numéricos difieren en cuanto a la disposición y al tipo de los símbolos que utilizan. </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Se analizarán los sistemas:</a:t>
            </a:r>
            <a:endParaRPr/>
          </a:p>
          <a:p>
            <a:pPr indent="-285750" lvl="1" marL="742950" rtl="0" algn="just">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Decimal</a:t>
            </a:r>
            <a:endParaRPr/>
          </a:p>
          <a:p>
            <a:pPr indent="-285750" lvl="1" marL="742950" rtl="0" algn="just">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Binario</a:t>
            </a:r>
            <a:endParaRPr/>
          </a:p>
          <a:p>
            <a:pPr indent="-285750" lvl="1" marL="742950" rtl="0" algn="just">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Hexadecimal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r>
              <a:rPr b="1" i="0" lang="en-US" sz="3800" u="none">
                <a:solidFill>
                  <a:schemeClr val="dk2"/>
                </a:solidFill>
                <a:latin typeface="Tahoma"/>
                <a:ea typeface="Tahoma"/>
                <a:cs typeface="Tahoma"/>
                <a:sym typeface="Tahoma"/>
              </a:rPr>
              <a:t>Representación posicional de los números</a:t>
            </a:r>
            <a:endParaRPr/>
          </a:p>
        </p:txBody>
      </p:sp>
      <p:sp>
        <p:nvSpPr>
          <p:cNvPr id="215" name="Google Shape;215;p15"/>
          <p:cNvSpPr txBox="1"/>
          <p:nvPr>
            <p:ph idx="1" type="body"/>
          </p:nvPr>
        </p:nvSpPr>
        <p:spPr>
          <a:xfrm>
            <a:off x="685800" y="1905000"/>
            <a:ext cx="8269287" cy="411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320"/>
              <a:buNone/>
            </a:pPr>
            <a:r>
              <a:rPr b="0" i="0" lang="en-US" sz="2200" u="none">
                <a:solidFill>
                  <a:schemeClr val="dk1"/>
                </a:solidFill>
                <a:latin typeface="Tahoma"/>
                <a:ea typeface="Tahoma"/>
                <a:cs typeface="Tahoma"/>
                <a:sym typeface="Tahoma"/>
              </a:rPr>
              <a:t>Un</a:t>
            </a:r>
            <a:r>
              <a:rPr b="1" i="0" lang="en-US" sz="2200" u="none">
                <a:solidFill>
                  <a:schemeClr val="dk1"/>
                </a:solidFill>
                <a:latin typeface="Tahoma"/>
                <a:ea typeface="Tahoma"/>
                <a:cs typeface="Tahoma"/>
                <a:sym typeface="Tahoma"/>
              </a:rPr>
              <a:t> sistema de numeración en base </a:t>
            </a:r>
            <a:r>
              <a:rPr b="1" i="1" lang="en-US" sz="2200" u="none">
                <a:solidFill>
                  <a:schemeClr val="dk1"/>
                </a:solidFill>
                <a:latin typeface="Tahoma"/>
                <a:ea typeface="Tahoma"/>
                <a:cs typeface="Tahoma"/>
                <a:sym typeface="Tahoma"/>
              </a:rPr>
              <a:t>b</a:t>
            </a:r>
            <a:r>
              <a:rPr b="1" i="0" lang="en-US" sz="2200" u="none">
                <a:solidFill>
                  <a:schemeClr val="dk1"/>
                </a:solidFill>
                <a:latin typeface="Tahoma"/>
                <a:ea typeface="Tahoma"/>
                <a:cs typeface="Tahoma"/>
                <a:sym typeface="Tahoma"/>
              </a:rPr>
              <a:t> </a:t>
            </a:r>
            <a:r>
              <a:rPr b="0" i="0" lang="en-US" sz="2200" u="none">
                <a:solidFill>
                  <a:schemeClr val="dk1"/>
                </a:solidFill>
                <a:latin typeface="Tahoma"/>
                <a:ea typeface="Tahoma"/>
                <a:cs typeface="Tahoma"/>
                <a:sym typeface="Tahoma"/>
              </a:rPr>
              <a:t>utiliza para representar los números un alfabeto compuesto por </a:t>
            </a:r>
            <a:r>
              <a:rPr b="1" i="1" lang="en-US" sz="2200" u="none">
                <a:solidFill>
                  <a:schemeClr val="dk1"/>
                </a:solidFill>
                <a:latin typeface="Tahoma"/>
                <a:ea typeface="Tahoma"/>
                <a:cs typeface="Tahoma"/>
                <a:sym typeface="Tahoma"/>
              </a:rPr>
              <a:t>b</a:t>
            </a:r>
            <a:r>
              <a:rPr b="0" i="0" lang="en-US" sz="2200" u="none">
                <a:solidFill>
                  <a:schemeClr val="dk1"/>
                </a:solidFill>
                <a:latin typeface="Tahoma"/>
                <a:ea typeface="Tahoma"/>
                <a:cs typeface="Tahoma"/>
                <a:sym typeface="Tahoma"/>
              </a:rPr>
              <a:t> símbolos. </a:t>
            </a:r>
            <a:endParaRPr/>
          </a:p>
          <a:p>
            <a:pPr indent="0" lvl="0" marL="0" rtl="0" algn="just">
              <a:lnSpc>
                <a:spcPct val="90000"/>
              </a:lnSpc>
              <a:spcBef>
                <a:spcPts val="240"/>
              </a:spcBef>
              <a:spcAft>
                <a:spcPts val="0"/>
              </a:spcAft>
              <a:buSzPts val="720"/>
              <a:buNone/>
            </a:pPr>
            <a:r>
              <a:t/>
            </a:r>
            <a:endParaRPr b="0" i="0" sz="1200" u="none">
              <a:solidFill>
                <a:schemeClr val="dk1"/>
              </a:solidFill>
              <a:latin typeface="Tahoma"/>
              <a:ea typeface="Tahoma"/>
              <a:cs typeface="Tahoma"/>
              <a:sym typeface="Tahoma"/>
            </a:endParaRPr>
          </a:p>
          <a:p>
            <a:pPr indent="0" lvl="0" marL="0" rtl="0" algn="just">
              <a:lnSpc>
                <a:spcPct val="90000"/>
              </a:lnSpc>
              <a:spcBef>
                <a:spcPts val="440"/>
              </a:spcBef>
              <a:spcAft>
                <a:spcPts val="0"/>
              </a:spcAft>
              <a:buSzPts val="1320"/>
              <a:buNone/>
            </a:pPr>
            <a:r>
              <a:rPr b="0" i="0" lang="en-US" sz="2200" u="none">
                <a:solidFill>
                  <a:schemeClr val="dk1"/>
                </a:solidFill>
                <a:latin typeface="Tahoma"/>
                <a:ea typeface="Tahoma"/>
                <a:cs typeface="Tahoma"/>
                <a:sym typeface="Tahoma"/>
              </a:rPr>
              <a:t>Así todo número se expresa por un conjunto de cifras, contribuyendo cada una de ellas con un valor que depende de:</a:t>
            </a:r>
            <a:endParaRPr/>
          </a:p>
          <a:p>
            <a:pPr indent="0" lvl="0" marL="0" rtl="0" algn="just">
              <a:lnSpc>
                <a:spcPct val="90000"/>
              </a:lnSpc>
              <a:spcBef>
                <a:spcPts val="240"/>
              </a:spcBef>
              <a:spcAft>
                <a:spcPts val="0"/>
              </a:spcAft>
              <a:buSzPts val="720"/>
              <a:buNone/>
            </a:pPr>
            <a:r>
              <a:t/>
            </a:r>
            <a:endParaRPr b="0" i="0" sz="1200" u="none">
              <a:solidFill>
                <a:schemeClr val="dk1"/>
              </a:solidFill>
              <a:latin typeface="Tahoma"/>
              <a:ea typeface="Tahoma"/>
              <a:cs typeface="Tahoma"/>
              <a:sym typeface="Tahoma"/>
            </a:endParaRPr>
          </a:p>
          <a:p>
            <a:pPr indent="-83820" lvl="0" marL="0" rtl="0" algn="just">
              <a:lnSpc>
                <a:spcPct val="8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 La cifra en sí </a:t>
            </a:r>
            <a:r>
              <a:rPr b="0" i="0" lang="en-US" sz="2200" u="none">
                <a:solidFill>
                  <a:schemeClr val="hlink"/>
                </a:solidFill>
                <a:latin typeface="Tahoma"/>
                <a:ea typeface="Tahoma"/>
                <a:cs typeface="Tahoma"/>
                <a:sym typeface="Tahoma"/>
              </a:rPr>
              <a:t>🡪 “valor absoluto”</a:t>
            </a:r>
            <a:endParaRPr b="0" i="0" sz="2200" u="none">
              <a:solidFill>
                <a:schemeClr val="hlink"/>
              </a:solidFill>
              <a:latin typeface="Tahoma"/>
              <a:ea typeface="Tahoma"/>
              <a:cs typeface="Tahoma"/>
              <a:sym typeface="Tahoma"/>
            </a:endParaRPr>
          </a:p>
          <a:p>
            <a:pPr indent="-83820" lvl="0" marL="0" rtl="0" algn="just">
              <a:lnSpc>
                <a:spcPct val="9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 La posición que ocupe dentro del número </a:t>
            </a:r>
            <a:r>
              <a:rPr b="0" i="0" lang="en-US" sz="2200" u="none">
                <a:solidFill>
                  <a:schemeClr val="hlink"/>
                </a:solidFill>
                <a:latin typeface="Tahoma"/>
                <a:ea typeface="Tahoma"/>
                <a:cs typeface="Tahoma"/>
                <a:sym typeface="Tahoma"/>
              </a:rPr>
              <a:t>🡪 “valor posicional”</a:t>
            </a:r>
            <a:endParaRPr b="0" i="0" sz="2200" u="none">
              <a:solidFill>
                <a:schemeClr val="hlink"/>
              </a:solidFill>
              <a:latin typeface="Tahoma"/>
              <a:ea typeface="Tahoma"/>
              <a:cs typeface="Tahoma"/>
              <a:sym typeface="Tahoma"/>
            </a:endParaRPr>
          </a:p>
          <a:p>
            <a:pPr indent="0" lvl="0" marL="0" rtl="0" algn="l">
              <a:lnSpc>
                <a:spcPct val="90000"/>
              </a:lnSpc>
              <a:spcBef>
                <a:spcPts val="440"/>
              </a:spcBef>
              <a:spcAft>
                <a:spcPts val="0"/>
              </a:spcAft>
              <a:buSzPts val="1320"/>
              <a:buNone/>
            </a:pPr>
            <a:r>
              <a:t/>
            </a:r>
            <a:endParaRPr b="1" i="0" sz="2200" u="none">
              <a:solidFill>
                <a:schemeClr val="hlink"/>
              </a:solidFill>
              <a:latin typeface="Tahoma"/>
              <a:ea typeface="Tahoma"/>
              <a:cs typeface="Tahoma"/>
              <a:sym typeface="Tahoma"/>
            </a:endParaRPr>
          </a:p>
          <a:p>
            <a:pPr indent="0" lvl="0" marL="0" rtl="0" algn="ctr">
              <a:lnSpc>
                <a:spcPct val="90000"/>
              </a:lnSpc>
              <a:spcBef>
                <a:spcPts val="440"/>
              </a:spcBef>
              <a:spcAft>
                <a:spcPts val="0"/>
              </a:spcAft>
              <a:buSzPts val="1320"/>
              <a:buNone/>
            </a:pPr>
            <a:r>
              <a:rPr b="1" i="0" lang="en-US" sz="2200" u="none">
                <a:solidFill>
                  <a:schemeClr val="folHlink"/>
                </a:solidFill>
                <a:latin typeface="Tahoma"/>
                <a:ea typeface="Tahoma"/>
                <a:cs typeface="Tahoma"/>
                <a:sym typeface="Tahoma"/>
              </a:rPr>
              <a:t>La posición del dígito del extremo derecho es la de menor valor, y el dígito que la ocupa se denomina "dígito menos significativo".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200"/>
              <a:buFont typeface="Tahoma"/>
              <a:buNone/>
            </a:pP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r>
              <a:rPr b="1" i="0" lang="en-US" sz="3800" u="none">
                <a:solidFill>
                  <a:schemeClr val="dk2"/>
                </a:solidFill>
                <a:latin typeface="Tahoma"/>
                <a:ea typeface="Tahoma"/>
                <a:cs typeface="Tahoma"/>
                <a:sym typeface="Tahoma"/>
              </a:rPr>
              <a:t>Sistema Decimal</a:t>
            </a:r>
            <a:endParaRPr/>
          </a:p>
        </p:txBody>
      </p:sp>
      <p:sp>
        <p:nvSpPr>
          <p:cNvPr id="221" name="Google Shape;221;p16"/>
          <p:cNvSpPr txBox="1"/>
          <p:nvPr>
            <p:ph idx="1" type="body"/>
          </p:nvPr>
        </p:nvSpPr>
        <p:spPr>
          <a:xfrm>
            <a:off x="762000" y="1905000"/>
            <a:ext cx="79248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El más importante factor en el desarrollo de la ciencia y la matemática fue la invención del sistema decimal de numeración.</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Este sistema utiliza diez símbolos: </a:t>
            </a:r>
            <a:r>
              <a:rPr b="1" i="0" lang="en-US" sz="2200" u="none">
                <a:solidFill>
                  <a:schemeClr val="hlink"/>
                </a:solidFill>
                <a:latin typeface="Tahoma"/>
                <a:ea typeface="Tahoma"/>
                <a:cs typeface="Tahoma"/>
                <a:sym typeface="Tahoma"/>
              </a:rPr>
              <a:t>0, 1, 2, 3, 4, 5, 6, 7, 8, 9</a:t>
            </a:r>
            <a:r>
              <a:rPr b="0" i="0" lang="en-US" sz="2200" u="none">
                <a:solidFill>
                  <a:schemeClr val="dk1"/>
                </a:solidFill>
                <a:latin typeface="Tahoma"/>
                <a:ea typeface="Tahoma"/>
                <a:cs typeface="Tahoma"/>
                <a:sym typeface="Tahoma"/>
              </a:rPr>
              <a:t>, denominados generalmente "cifras decimales". </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La base de este sistema es </a:t>
            </a:r>
            <a:r>
              <a:rPr b="1" i="1" lang="en-US" sz="2200" u="none">
                <a:solidFill>
                  <a:schemeClr val="dk1"/>
                </a:solidFill>
                <a:latin typeface="Tahoma"/>
                <a:ea typeface="Tahoma"/>
                <a:cs typeface="Tahoma"/>
                <a:sym typeface="Tahoma"/>
              </a:rPr>
              <a:t>b</a:t>
            </a:r>
            <a:r>
              <a:rPr b="1" i="0" lang="en-US" sz="2200" u="none">
                <a:solidFill>
                  <a:schemeClr val="dk1"/>
                </a:solidFill>
                <a:latin typeface="Tahoma"/>
                <a:ea typeface="Tahoma"/>
                <a:cs typeface="Tahoma"/>
                <a:sym typeface="Tahoma"/>
              </a:rPr>
              <a:t> = 10</a:t>
            </a:r>
            <a:r>
              <a:rPr b="0" i="0" lang="en-US" sz="2200" u="none">
                <a:solidFill>
                  <a:schemeClr val="dk1"/>
                </a:solidFill>
                <a:latin typeface="Tahoma"/>
                <a:ea typeface="Tahoma"/>
                <a:cs typeface="Tahoma"/>
                <a:sym typeface="Tahoma"/>
              </a:rPr>
              <a:t>.</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La costumbre de contar por decenas se originó probablemente en el hecho de tener el hombre diez dedos.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ahoma"/>
              <a:buNone/>
            </a:pPr>
            <a:r>
              <a:rPr b="1" i="0" lang="en-US" sz="3800" u="none">
                <a:solidFill>
                  <a:schemeClr val="dk2"/>
                </a:solidFill>
                <a:latin typeface="Tahoma"/>
                <a:ea typeface="Tahoma"/>
                <a:cs typeface="Tahoma"/>
                <a:sym typeface="Tahoma"/>
              </a:rPr>
              <a:t>Sistema Decimal (cont.)</a:t>
            </a:r>
            <a:endParaRPr/>
          </a:p>
        </p:txBody>
      </p:sp>
      <p:sp>
        <p:nvSpPr>
          <p:cNvPr id="227" name="Google Shape;227;p17"/>
          <p:cNvSpPr txBox="1"/>
          <p:nvPr>
            <p:ph idx="1" type="body"/>
          </p:nvPr>
        </p:nvSpPr>
        <p:spPr>
          <a:xfrm>
            <a:off x="838200" y="1905000"/>
            <a:ext cx="8116887"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0" i="0" lang="en-US" sz="2000" u="none">
                <a:solidFill>
                  <a:schemeClr val="dk1"/>
                </a:solidFill>
                <a:latin typeface="Tahoma"/>
                <a:ea typeface="Tahoma"/>
                <a:cs typeface="Tahoma"/>
                <a:sym typeface="Tahoma"/>
              </a:rPr>
              <a:t>Ejemplo: el número decimal </a:t>
            </a:r>
            <a:r>
              <a:rPr b="1" i="0" lang="en-US" sz="2000" u="none">
                <a:solidFill>
                  <a:schemeClr val="dk1"/>
                </a:solidFill>
                <a:latin typeface="Tahoma"/>
                <a:ea typeface="Tahoma"/>
                <a:cs typeface="Tahoma"/>
                <a:sym typeface="Tahoma"/>
              </a:rPr>
              <a:t>3.278,52 </a:t>
            </a:r>
            <a:r>
              <a:rPr b="0" i="0" lang="en-US" sz="2000" u="none">
                <a:solidFill>
                  <a:schemeClr val="dk1"/>
                </a:solidFill>
                <a:latin typeface="Tahoma"/>
                <a:ea typeface="Tahoma"/>
                <a:cs typeface="Tahoma"/>
                <a:sym typeface="Tahoma"/>
              </a:rPr>
              <a:t>puede obtenerse como suma de:</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3.000</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200</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70</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8</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0,5</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0" i="0" lang="en-US" sz="1800" u="sng">
                <a:solidFill>
                  <a:schemeClr val="dk1"/>
                </a:solidFill>
                <a:latin typeface="Tahoma"/>
                <a:ea typeface="Tahoma"/>
                <a:cs typeface="Tahoma"/>
                <a:sym typeface="Tahoma"/>
              </a:rPr>
              <a:t>      0,02</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3.278,52</a:t>
            </a:r>
            <a:endParaRPr/>
          </a:p>
          <a:p>
            <a:pPr indent="0" lvl="0" marL="0" rtl="0" algn="l">
              <a:lnSpc>
                <a:spcPct val="100000"/>
              </a:lnSpc>
              <a:spcBef>
                <a:spcPts val="400"/>
              </a:spcBef>
              <a:spcAft>
                <a:spcPts val="0"/>
              </a:spcAft>
              <a:buSzPts val="1200"/>
              <a:buNone/>
            </a:pPr>
            <a:r>
              <a:rPr b="1" i="0" lang="en-US" sz="2000" u="none">
                <a:solidFill>
                  <a:schemeClr val="folHlink"/>
                </a:solidFill>
                <a:latin typeface="Tahoma"/>
                <a:ea typeface="Tahoma"/>
                <a:cs typeface="Tahoma"/>
                <a:sym typeface="Tahoma"/>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ahoma"/>
              <a:buNone/>
            </a:pPr>
            <a:r>
              <a:rPr b="1" i="0" lang="en-US" sz="3800" u="none">
                <a:solidFill>
                  <a:schemeClr val="dk2"/>
                </a:solidFill>
                <a:latin typeface="Tahoma"/>
                <a:ea typeface="Tahoma"/>
                <a:cs typeface="Tahoma"/>
                <a:sym typeface="Tahoma"/>
              </a:rPr>
              <a:t>Sistema Decimal (cont.)</a:t>
            </a:r>
            <a:endParaRPr/>
          </a:p>
        </p:txBody>
      </p:sp>
      <p:sp>
        <p:nvSpPr>
          <p:cNvPr id="233" name="Google Shape;233;p18"/>
          <p:cNvSpPr txBox="1"/>
          <p:nvPr>
            <p:ph idx="1" type="body"/>
          </p:nvPr>
        </p:nvSpPr>
        <p:spPr>
          <a:xfrm>
            <a:off x="838200" y="1905000"/>
            <a:ext cx="8116887"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0" i="0" lang="en-US" sz="2000" u="none">
                <a:solidFill>
                  <a:schemeClr val="dk1"/>
                </a:solidFill>
                <a:latin typeface="Tahoma"/>
                <a:ea typeface="Tahoma"/>
                <a:cs typeface="Tahoma"/>
                <a:sym typeface="Tahoma"/>
              </a:rPr>
              <a:t>Ejemplo: el número decimal </a:t>
            </a:r>
            <a:r>
              <a:rPr b="1" i="0" lang="en-US" sz="2000" u="none">
                <a:solidFill>
                  <a:schemeClr val="dk1"/>
                </a:solidFill>
                <a:latin typeface="Tahoma"/>
                <a:ea typeface="Tahoma"/>
                <a:cs typeface="Tahoma"/>
                <a:sym typeface="Tahoma"/>
              </a:rPr>
              <a:t>3.278,52 </a:t>
            </a:r>
            <a:r>
              <a:rPr b="0" i="0" lang="en-US" sz="2000" u="none">
                <a:solidFill>
                  <a:schemeClr val="dk1"/>
                </a:solidFill>
                <a:latin typeface="Tahoma"/>
                <a:ea typeface="Tahoma"/>
                <a:cs typeface="Tahoma"/>
                <a:sym typeface="Tahoma"/>
              </a:rPr>
              <a:t>puede obtenerse como suma de:</a:t>
            </a:r>
            <a:endParaRPr/>
          </a:p>
          <a:p>
            <a:pPr indent="-285750" lvl="1" marL="361950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361950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361950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361950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3619500" rtl="0" algn="l">
              <a:lnSpc>
                <a:spcPct val="10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3.000</a:t>
            </a:r>
            <a:endParaRPr/>
          </a:p>
          <a:p>
            <a:pPr indent="-285750" lvl="1" marL="3619500" rtl="0" algn="l">
              <a:lnSpc>
                <a:spcPct val="100000"/>
              </a:lnSpc>
              <a:spcBef>
                <a:spcPts val="360"/>
              </a:spcBef>
              <a:spcAft>
                <a:spcPts val="0"/>
              </a:spcAft>
              <a:buSzPts val="990"/>
              <a:buNone/>
            </a:pPr>
            <a:r>
              <a:rPr b="0" i="0" lang="en-US" sz="1800" u="none">
                <a:solidFill>
                  <a:schemeClr val="dk1"/>
                </a:solidFill>
                <a:latin typeface="Tahoma"/>
                <a:ea typeface="Tahoma"/>
                <a:cs typeface="Tahoma"/>
                <a:sym typeface="Tahoma"/>
              </a:rPr>
              <a:t>   </a:t>
            </a:r>
            <a:endParaRPr/>
          </a:p>
          <a:p>
            <a:pPr indent="0" lvl="0" marL="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es decir, se verifica:</a:t>
            </a:r>
            <a:endParaRPr/>
          </a:p>
          <a:p>
            <a:pPr indent="0" lvl="0" marL="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3.278,52 = 3x10</a:t>
            </a:r>
            <a:r>
              <a:rPr b="0" baseline="30000" i="0" lang="en-US" sz="2000" u="none">
                <a:solidFill>
                  <a:schemeClr val="dk1"/>
                </a:solidFill>
                <a:latin typeface="Tahoma"/>
                <a:ea typeface="Tahoma"/>
                <a:cs typeface="Tahoma"/>
                <a:sym typeface="Tahoma"/>
              </a:rPr>
              <a:t>3 </a:t>
            </a:r>
            <a:r>
              <a:rPr b="0" i="0" lang="en-US" sz="2000" u="none">
                <a:solidFill>
                  <a:schemeClr val="dk1"/>
                </a:solidFill>
                <a:latin typeface="Tahoma"/>
                <a:ea typeface="Tahoma"/>
                <a:cs typeface="Tahoma"/>
                <a:sym typeface="Tahoma"/>
              </a:rPr>
              <a:t>+ 2x10</a:t>
            </a:r>
            <a:r>
              <a:rPr b="0" baseline="30000" i="0" lang="en-US" sz="2000" u="none">
                <a:solidFill>
                  <a:schemeClr val="dk1"/>
                </a:solidFill>
                <a:latin typeface="Tahoma"/>
                <a:ea typeface="Tahoma"/>
                <a:cs typeface="Tahoma"/>
                <a:sym typeface="Tahoma"/>
              </a:rPr>
              <a:t>2</a:t>
            </a:r>
            <a:r>
              <a:rPr b="0" i="0" lang="en-US" sz="2000" u="none">
                <a:solidFill>
                  <a:schemeClr val="dk1"/>
                </a:solidFill>
                <a:latin typeface="Tahoma"/>
                <a:ea typeface="Tahoma"/>
                <a:cs typeface="Tahoma"/>
                <a:sym typeface="Tahoma"/>
              </a:rPr>
              <a:t> +</a:t>
            </a:r>
            <a:r>
              <a:rPr b="0" baseline="30000"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7x10</a:t>
            </a:r>
            <a:r>
              <a:rPr b="0" baseline="30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+ 8x10</a:t>
            </a:r>
            <a:r>
              <a:rPr b="0" baseline="30000" i="0" lang="en-US" sz="2000" u="none">
                <a:solidFill>
                  <a:schemeClr val="dk1"/>
                </a:solidFill>
                <a:latin typeface="Tahoma"/>
                <a:ea typeface="Tahoma"/>
                <a:cs typeface="Tahoma"/>
                <a:sym typeface="Tahoma"/>
              </a:rPr>
              <a:t>0</a:t>
            </a:r>
            <a:r>
              <a:rPr b="0" i="0" lang="en-US" sz="2000" u="none">
                <a:solidFill>
                  <a:schemeClr val="dk1"/>
                </a:solidFill>
                <a:latin typeface="Tahoma"/>
                <a:ea typeface="Tahoma"/>
                <a:cs typeface="Tahoma"/>
                <a:sym typeface="Tahoma"/>
              </a:rPr>
              <a:t> + 5x10</a:t>
            </a:r>
            <a:r>
              <a:rPr b="0" baseline="30000" i="0" lang="en-US" sz="2000" u="none">
                <a:solidFill>
                  <a:schemeClr val="dk1"/>
                </a:solidFill>
                <a:latin typeface="Tahoma"/>
                <a:ea typeface="Tahoma"/>
                <a:cs typeface="Tahoma"/>
                <a:sym typeface="Tahoma"/>
              </a:rPr>
              <a:t>-1</a:t>
            </a:r>
            <a:r>
              <a:rPr b="0" i="0" lang="en-US" sz="2000" u="none">
                <a:solidFill>
                  <a:schemeClr val="dk1"/>
                </a:solidFill>
                <a:latin typeface="Tahoma"/>
                <a:ea typeface="Tahoma"/>
                <a:cs typeface="Tahoma"/>
                <a:sym typeface="Tahoma"/>
              </a:rPr>
              <a:t> + 2x10</a:t>
            </a:r>
            <a:r>
              <a:rPr b="0" baseline="30000" i="0" lang="en-US" sz="2000" u="none">
                <a:solidFill>
                  <a:schemeClr val="dk1"/>
                </a:solidFill>
                <a:latin typeface="Tahoma"/>
                <a:ea typeface="Tahoma"/>
                <a:cs typeface="Tahoma"/>
                <a:sym typeface="Tahoma"/>
              </a:rPr>
              <a:t>-2</a:t>
            </a:r>
            <a:endParaRPr/>
          </a:p>
          <a:p>
            <a:pPr indent="0" lvl="0" marL="0" rtl="0" algn="ctr">
              <a:lnSpc>
                <a:spcPct val="100000"/>
              </a:lnSpc>
              <a:spcBef>
                <a:spcPts val="400"/>
              </a:spcBef>
              <a:spcAft>
                <a:spcPts val="0"/>
              </a:spcAft>
              <a:buSzPts val="1200"/>
              <a:buNone/>
            </a:pPr>
            <a:r>
              <a:rPr b="1" i="0" lang="en-US" sz="2000" u="none">
                <a:solidFill>
                  <a:schemeClr val="folHlink"/>
                </a:solidFill>
                <a:latin typeface="Tahoma"/>
                <a:ea typeface="Tahoma"/>
                <a:cs typeface="Tahoma"/>
                <a:sym typeface="Tahoma"/>
              </a:rPr>
              <a:t>Cada posición tiene un peso y un nombre específicos.</a:t>
            </a:r>
            <a:endParaRPr/>
          </a:p>
        </p:txBody>
      </p:sp>
      <p:sp>
        <p:nvSpPr>
          <p:cNvPr id="234" name="Google Shape;234;p18"/>
          <p:cNvSpPr/>
          <p:nvPr/>
        </p:nvSpPr>
        <p:spPr>
          <a:xfrm>
            <a:off x="5410200" y="3810000"/>
            <a:ext cx="1905000" cy="381000"/>
          </a:xfrm>
          <a:prstGeom prst="wedgeEllipseCallout">
            <a:avLst>
              <a:gd fmla="val -3024" name="adj1"/>
              <a:gd fmla="val 8595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Posición 0</a:t>
            </a:r>
            <a:endParaRPr/>
          </a:p>
        </p:txBody>
      </p:sp>
      <p:sp>
        <p:nvSpPr>
          <p:cNvPr id="235" name="Google Shape;235;p18"/>
          <p:cNvSpPr/>
          <p:nvPr/>
        </p:nvSpPr>
        <p:spPr>
          <a:xfrm>
            <a:off x="6019800" y="4495800"/>
            <a:ext cx="2438400" cy="381000"/>
          </a:xfrm>
          <a:prstGeom prst="wedgeRoundRectCallout">
            <a:avLst>
              <a:gd fmla="val -2869" name="adj1"/>
              <a:gd fmla="val 48150" name="adj2"/>
              <a:gd fmla="val 0" name="adj3"/>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Peso b</a:t>
            </a:r>
            <a:r>
              <a:rPr b="0" baseline="30000" i="0" lang="en-US" sz="1600" u="none">
                <a:solidFill>
                  <a:schemeClr val="dk1"/>
                </a:solidFill>
                <a:latin typeface="Tahoma"/>
                <a:ea typeface="Tahoma"/>
                <a:cs typeface="Tahoma"/>
                <a:sym typeface="Tahoma"/>
              </a:rPr>
              <a:t>0</a:t>
            </a:r>
            <a:r>
              <a:rPr b="0" i="0" lang="en-US" sz="1600" u="none">
                <a:solidFill>
                  <a:schemeClr val="dk1"/>
                </a:solidFill>
                <a:latin typeface="Tahoma"/>
                <a:ea typeface="Tahoma"/>
                <a:cs typeface="Tahoma"/>
                <a:sym typeface="Tahoma"/>
              </a:rPr>
              <a:t> = 1 unidad</a:t>
            </a:r>
            <a:endParaRPr/>
          </a:p>
        </p:txBody>
      </p:sp>
      <p:sp>
        <p:nvSpPr>
          <p:cNvPr id="236" name="Google Shape;236;p18"/>
          <p:cNvSpPr/>
          <p:nvPr/>
        </p:nvSpPr>
        <p:spPr>
          <a:xfrm>
            <a:off x="3200400" y="4114800"/>
            <a:ext cx="1524000" cy="533400"/>
          </a:xfrm>
          <a:prstGeom prst="wedgeEllipseCallout">
            <a:avLst>
              <a:gd fmla="val 14310" name="adj1"/>
              <a:gd fmla="val 49821"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Posición 1</a:t>
            </a:r>
            <a:endParaRPr/>
          </a:p>
        </p:txBody>
      </p:sp>
      <p:sp>
        <p:nvSpPr>
          <p:cNvPr id="237" name="Google Shape;237;p18"/>
          <p:cNvSpPr/>
          <p:nvPr/>
        </p:nvSpPr>
        <p:spPr>
          <a:xfrm>
            <a:off x="4648200" y="3048000"/>
            <a:ext cx="2438400" cy="381000"/>
          </a:xfrm>
          <a:prstGeom prst="wedgeRoundRectCallout">
            <a:avLst>
              <a:gd fmla="val 506" name="adj1"/>
              <a:gd fmla="val 125910" name="adj2"/>
              <a:gd fmla="val 0" name="adj3"/>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Peso b</a:t>
            </a:r>
            <a:r>
              <a:rPr b="0" baseline="30000" i="0" lang="en-US" sz="1600" u="none">
                <a:solidFill>
                  <a:schemeClr val="dk1"/>
                </a:solidFill>
                <a:latin typeface="Tahoma"/>
                <a:ea typeface="Tahoma"/>
                <a:cs typeface="Tahoma"/>
                <a:sym typeface="Tahoma"/>
              </a:rPr>
              <a:t>1</a:t>
            </a:r>
            <a:r>
              <a:rPr b="0" i="0" lang="en-US" sz="1600" u="none">
                <a:solidFill>
                  <a:schemeClr val="dk1"/>
                </a:solidFill>
                <a:latin typeface="Tahoma"/>
                <a:ea typeface="Tahoma"/>
                <a:cs typeface="Tahoma"/>
                <a:sym typeface="Tahoma"/>
              </a:rPr>
              <a:t> = 10 decenas</a:t>
            </a:r>
            <a:endParaRPr/>
          </a:p>
        </p:txBody>
      </p:sp>
      <p:sp>
        <p:nvSpPr>
          <p:cNvPr id="238" name="Google Shape;238;p18"/>
          <p:cNvSpPr/>
          <p:nvPr/>
        </p:nvSpPr>
        <p:spPr>
          <a:xfrm>
            <a:off x="2590800" y="2438400"/>
            <a:ext cx="2590800" cy="381000"/>
          </a:xfrm>
          <a:prstGeom prst="wedgeRoundRectCallout">
            <a:avLst>
              <a:gd fmla="val 9847" name="adj1"/>
              <a:gd fmla="val 162630" name="adj2"/>
              <a:gd fmla="val 0" name="adj3"/>
            </a:avLst>
          </a:prstGeom>
          <a:solidFill>
            <a:schemeClr val="accen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Peso b</a:t>
            </a:r>
            <a:r>
              <a:rPr b="0" baseline="30000" i="0" lang="en-US" sz="1600" u="none">
                <a:solidFill>
                  <a:schemeClr val="dk1"/>
                </a:solidFill>
                <a:latin typeface="Tahoma"/>
                <a:ea typeface="Tahoma"/>
                <a:cs typeface="Tahoma"/>
                <a:sym typeface="Tahoma"/>
              </a:rPr>
              <a:t>2</a:t>
            </a:r>
            <a:r>
              <a:rPr b="0" i="0" lang="en-US" sz="1600" u="none">
                <a:solidFill>
                  <a:schemeClr val="dk1"/>
                </a:solidFill>
                <a:latin typeface="Tahoma"/>
                <a:ea typeface="Tahoma"/>
                <a:cs typeface="Tahoma"/>
                <a:sym typeface="Tahoma"/>
              </a:rPr>
              <a:t> = 100 centenas</a:t>
            </a:r>
            <a:endParaRPr/>
          </a:p>
        </p:txBody>
      </p:sp>
      <p:sp>
        <p:nvSpPr>
          <p:cNvPr id="239" name="Google Shape;239;p18"/>
          <p:cNvSpPr/>
          <p:nvPr/>
        </p:nvSpPr>
        <p:spPr>
          <a:xfrm>
            <a:off x="2209800" y="2971800"/>
            <a:ext cx="1676400" cy="533400"/>
          </a:xfrm>
          <a:prstGeom prst="wedgeEllipseCallout">
            <a:avLst>
              <a:gd fmla="val 13009" name="adj1"/>
              <a:gd fmla="val 94564"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Posición 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200"/>
              <a:buFont typeface="Tahoma"/>
              <a:buNone/>
            </a:pP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r>
              <a:rPr b="1" i="0" lang="en-US" sz="3800" u="none">
                <a:solidFill>
                  <a:schemeClr val="dk2"/>
                </a:solidFill>
                <a:latin typeface="Tahoma"/>
                <a:ea typeface="Tahoma"/>
                <a:cs typeface="Tahoma"/>
                <a:sym typeface="Tahoma"/>
              </a:rPr>
              <a:t>Sistema Binario</a:t>
            </a:r>
            <a:endParaRPr/>
          </a:p>
        </p:txBody>
      </p:sp>
      <p:sp>
        <p:nvSpPr>
          <p:cNvPr id="245" name="Google Shape;245;p19"/>
          <p:cNvSpPr txBox="1"/>
          <p:nvPr>
            <p:ph idx="1" type="body"/>
          </p:nvPr>
        </p:nvSpPr>
        <p:spPr>
          <a:xfrm>
            <a:off x="762000" y="1905000"/>
            <a:ext cx="79248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Usa dos símbolos diferentes: </a:t>
            </a:r>
            <a:r>
              <a:rPr b="1" i="0" lang="en-US" sz="2000" u="none">
                <a:solidFill>
                  <a:schemeClr val="hlink"/>
                </a:solidFill>
                <a:latin typeface="Tahoma"/>
                <a:ea typeface="Tahoma"/>
                <a:cs typeface="Tahoma"/>
                <a:sym typeface="Tahoma"/>
              </a:rPr>
              <a:t>0 y 1 </a:t>
            </a:r>
            <a:r>
              <a:rPr b="0" i="0" lang="en-US" sz="2000" u="none">
                <a:solidFill>
                  <a:schemeClr val="dk1"/>
                </a:solidFill>
                <a:latin typeface="Tahoma"/>
                <a:ea typeface="Tahoma"/>
                <a:cs typeface="Tahoma"/>
                <a:sym typeface="Tahoma"/>
              </a:rPr>
              <a:t>denominados </a:t>
            </a:r>
            <a:r>
              <a:rPr b="1" i="0" lang="en-US" sz="2000" u="none">
                <a:solidFill>
                  <a:schemeClr val="dk1"/>
                </a:solidFill>
                <a:latin typeface="Tahoma"/>
                <a:ea typeface="Tahoma"/>
                <a:cs typeface="Tahoma"/>
                <a:sym typeface="Tahoma"/>
              </a:rPr>
              <a:t>bits</a:t>
            </a:r>
            <a:r>
              <a:rPr b="0" i="0" lang="en-US" sz="2000" u="none">
                <a:solidFill>
                  <a:schemeClr val="dk1"/>
                </a:solidFill>
                <a:latin typeface="Tahoma"/>
                <a:ea typeface="Tahoma"/>
                <a:cs typeface="Tahoma"/>
                <a:sym typeface="Tahoma"/>
              </a:rPr>
              <a:t>.</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La base de este sistema es </a:t>
            </a:r>
            <a:r>
              <a:rPr b="1" i="1" lang="en-US" sz="2000" u="none">
                <a:solidFill>
                  <a:schemeClr val="dk1"/>
                </a:solidFill>
                <a:latin typeface="Tahoma"/>
                <a:ea typeface="Tahoma"/>
                <a:cs typeface="Tahoma"/>
                <a:sym typeface="Tahoma"/>
              </a:rPr>
              <a:t>b</a:t>
            </a:r>
            <a:r>
              <a:rPr b="1" i="0" lang="en-US" sz="2000" u="none">
                <a:solidFill>
                  <a:schemeClr val="dk1"/>
                </a:solidFill>
                <a:latin typeface="Tahoma"/>
                <a:ea typeface="Tahoma"/>
                <a:cs typeface="Tahoma"/>
                <a:sym typeface="Tahoma"/>
              </a:rPr>
              <a:t> = 2</a:t>
            </a:r>
            <a:r>
              <a:rPr b="0" i="0" lang="en-US" sz="2000" u="none">
                <a:solidFill>
                  <a:schemeClr val="dk1"/>
                </a:solidFill>
                <a:latin typeface="Tahoma"/>
                <a:ea typeface="Tahoma"/>
                <a:cs typeface="Tahoma"/>
                <a:sym typeface="Tahoma"/>
              </a:rPr>
              <a:t>.</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valor relativo de los dígitos binarios a la izquierda del dígito menos significativo aumenta en una potencia de dos cada vez.</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Los valores de posición de la </a:t>
            </a:r>
            <a:r>
              <a:rPr b="0" i="1" lang="en-US" sz="2000" u="none">
                <a:solidFill>
                  <a:schemeClr val="dk1"/>
                </a:solidFill>
                <a:latin typeface="Tahoma"/>
                <a:ea typeface="Tahoma"/>
                <a:cs typeface="Tahoma"/>
                <a:sym typeface="Tahoma"/>
              </a:rPr>
              <a:t>parte entera</a:t>
            </a:r>
            <a:r>
              <a:rPr b="0" i="0" lang="en-US" sz="2000" u="none">
                <a:solidFill>
                  <a:schemeClr val="dk1"/>
                </a:solidFill>
                <a:latin typeface="Tahoma"/>
                <a:ea typeface="Tahoma"/>
                <a:cs typeface="Tahoma"/>
                <a:sym typeface="Tahoma"/>
              </a:rPr>
              <a:t> de un número binario son las potencias positivas de dos:</a:t>
            </a:r>
            <a:endParaRPr/>
          </a:p>
          <a:p>
            <a:pPr indent="-285750" lvl="1" marL="742950" rtl="0" algn="just">
              <a:lnSpc>
                <a:spcPct val="100000"/>
              </a:lnSpc>
              <a:spcBef>
                <a:spcPts val="400"/>
              </a:spcBef>
              <a:spcAft>
                <a:spcPts val="0"/>
              </a:spcAft>
              <a:buSzPts val="1100"/>
              <a:buNone/>
            </a:pPr>
            <a:r>
              <a:rPr b="0" i="0" lang="en-US" sz="2000" u="none">
                <a:solidFill>
                  <a:schemeClr val="folHlink"/>
                </a:solidFill>
                <a:latin typeface="Tahoma"/>
                <a:ea typeface="Tahoma"/>
                <a:cs typeface="Tahoma"/>
                <a:sym typeface="Tahoma"/>
              </a:rPr>
              <a:t>2</a:t>
            </a:r>
            <a:r>
              <a:rPr b="0" baseline="30000" i="0" lang="en-US" sz="2000" u="none">
                <a:solidFill>
                  <a:schemeClr val="folHlink"/>
                </a:solidFill>
                <a:latin typeface="Tahoma"/>
                <a:ea typeface="Tahoma"/>
                <a:cs typeface="Tahoma"/>
                <a:sym typeface="Tahoma"/>
              </a:rPr>
              <a:t>4</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3</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2</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1</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0</a:t>
            </a:r>
            <a:r>
              <a:rPr b="0" baseline="30000"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(de derecha a izquierda)</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Y los valores de posición de la </a:t>
            </a:r>
            <a:r>
              <a:rPr b="0" i="1" lang="en-US" sz="2000" u="none">
                <a:solidFill>
                  <a:schemeClr val="dk1"/>
                </a:solidFill>
                <a:latin typeface="Tahoma"/>
                <a:ea typeface="Tahoma"/>
                <a:cs typeface="Tahoma"/>
                <a:sym typeface="Tahoma"/>
              </a:rPr>
              <a:t>parte</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fraccionaria</a:t>
            </a:r>
            <a:r>
              <a:rPr b="0" i="0" lang="en-US" sz="2000" u="none">
                <a:solidFill>
                  <a:schemeClr val="dk1"/>
                </a:solidFill>
                <a:latin typeface="Tahoma"/>
                <a:ea typeface="Tahoma"/>
                <a:cs typeface="Tahoma"/>
                <a:sym typeface="Tahoma"/>
              </a:rPr>
              <a:t> de un número binario son las potencias negativas de dos:</a:t>
            </a:r>
            <a:endParaRPr/>
          </a:p>
          <a:p>
            <a:pPr indent="-285750" lvl="1" marL="742950" rtl="0" algn="just">
              <a:lnSpc>
                <a:spcPct val="100000"/>
              </a:lnSpc>
              <a:spcBef>
                <a:spcPts val="400"/>
              </a:spcBef>
              <a:spcAft>
                <a:spcPts val="0"/>
              </a:spcAft>
              <a:buSzPts val="1100"/>
              <a:buNone/>
            </a:pPr>
            <a:r>
              <a:rPr b="0" i="0" lang="en-US" sz="2000" u="none">
                <a:solidFill>
                  <a:schemeClr val="folHlink"/>
                </a:solidFill>
                <a:latin typeface="Tahoma"/>
                <a:ea typeface="Tahoma"/>
                <a:cs typeface="Tahoma"/>
                <a:sym typeface="Tahoma"/>
              </a:rPr>
              <a:t>2</a:t>
            </a:r>
            <a:r>
              <a:rPr b="0" baseline="30000" i="0" lang="en-US" sz="2000" u="none">
                <a:solidFill>
                  <a:schemeClr val="folHlink"/>
                </a:solidFill>
                <a:latin typeface="Tahoma"/>
                <a:ea typeface="Tahoma"/>
                <a:cs typeface="Tahoma"/>
                <a:sym typeface="Tahoma"/>
              </a:rPr>
              <a:t>-1</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-2</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-3</a:t>
            </a:r>
            <a:r>
              <a:rPr b="0" i="0" lang="en-US" sz="2000" u="none">
                <a:solidFill>
                  <a:schemeClr val="folHlink"/>
                </a:solidFill>
                <a:latin typeface="Tahoma"/>
                <a:ea typeface="Tahoma"/>
                <a:cs typeface="Tahoma"/>
                <a:sym typeface="Tahoma"/>
              </a:rPr>
              <a:t>       2</a:t>
            </a:r>
            <a:r>
              <a:rPr b="0" baseline="30000" i="0" lang="en-US" sz="2000" u="none">
                <a:solidFill>
                  <a:schemeClr val="folHlink"/>
                </a:solidFill>
                <a:latin typeface="Tahoma"/>
                <a:ea typeface="Tahoma"/>
                <a:cs typeface="Tahoma"/>
                <a:sym typeface="Tahoma"/>
              </a:rPr>
              <a:t>-4</a:t>
            </a:r>
            <a:r>
              <a:rPr b="0" baseline="30000"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(de izquierda a derecha).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Introducción</a:t>
            </a:r>
            <a:endParaRPr/>
          </a:p>
        </p:txBody>
      </p:sp>
      <p:sp>
        <p:nvSpPr>
          <p:cNvPr id="133" name="Google Shape;133;p2"/>
          <p:cNvSpPr txBox="1"/>
          <p:nvPr>
            <p:ph idx="1" type="body"/>
          </p:nvPr>
        </p:nvSpPr>
        <p:spPr>
          <a:xfrm>
            <a:off x="684212" y="1628775"/>
            <a:ext cx="8064500" cy="4548187"/>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Una computadora es una máquina que procesa información ejecutando programas. Para esto,  requiere dos tipos de información: las </a:t>
            </a:r>
            <a:r>
              <a:rPr b="1" i="0" lang="en-US" sz="2000" u="none">
                <a:solidFill>
                  <a:schemeClr val="dk1"/>
                </a:solidFill>
                <a:latin typeface="Tahoma"/>
                <a:ea typeface="Tahoma"/>
                <a:cs typeface="Tahoma"/>
                <a:sym typeface="Tahoma"/>
              </a:rPr>
              <a:t>instrucciones</a:t>
            </a:r>
            <a:r>
              <a:rPr b="0" i="0" lang="en-US" sz="2000" u="none">
                <a:solidFill>
                  <a:schemeClr val="dk1"/>
                </a:solidFill>
                <a:latin typeface="Tahoma"/>
                <a:ea typeface="Tahoma"/>
                <a:cs typeface="Tahoma"/>
                <a:sym typeface="Tahoma"/>
              </a:rPr>
              <a:t> que forman el programa y los </a:t>
            </a:r>
            <a:r>
              <a:rPr b="1" i="0" lang="en-US" sz="2000" u="none">
                <a:solidFill>
                  <a:schemeClr val="dk1"/>
                </a:solidFill>
                <a:latin typeface="Tahoma"/>
                <a:ea typeface="Tahoma"/>
                <a:cs typeface="Tahoma"/>
                <a:sym typeface="Tahoma"/>
              </a:rPr>
              <a:t>datos</a:t>
            </a:r>
            <a:r>
              <a:rPr b="0" i="1"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con los que debe operar ese programa.</a:t>
            </a:r>
            <a:endParaRPr b="1" i="0" sz="2000" u="sng">
              <a:solidFill>
                <a:schemeClr val="dk1"/>
              </a:solidFill>
              <a:latin typeface="Tahoma"/>
              <a:ea typeface="Tahoma"/>
              <a:cs typeface="Tahoma"/>
              <a:sym typeface="Tahoma"/>
            </a:endParaRPr>
          </a:p>
          <a:p>
            <a:pPr indent="-342900" lvl="0" marL="342900" rtl="0" algn="just">
              <a:lnSpc>
                <a:spcPct val="80000"/>
              </a:lnSpc>
              <a:spcBef>
                <a:spcPts val="10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Dos de los aspectos más importantes que se presentan en Informática, relacionados con la información, es cómo</a:t>
            </a:r>
            <a:r>
              <a:rPr b="0" i="1" lang="en-US" sz="2000" u="none">
                <a:solidFill>
                  <a:schemeClr val="dk1"/>
                </a:solidFill>
                <a:latin typeface="Tahoma"/>
                <a:ea typeface="Tahoma"/>
                <a:cs typeface="Tahoma"/>
                <a:sym typeface="Tahoma"/>
              </a:rPr>
              <a:t> representarla</a:t>
            </a:r>
            <a:r>
              <a:rPr b="0" i="0" lang="en-US" sz="2000" u="none">
                <a:solidFill>
                  <a:schemeClr val="dk1"/>
                </a:solidFill>
                <a:latin typeface="Tahoma"/>
                <a:ea typeface="Tahoma"/>
                <a:cs typeface="Tahoma"/>
                <a:sym typeface="Tahoma"/>
              </a:rPr>
              <a:t> y cómo</a:t>
            </a:r>
            <a:r>
              <a:rPr b="0" i="1" lang="en-US" sz="2000" u="none">
                <a:solidFill>
                  <a:schemeClr val="dk1"/>
                </a:solidFill>
                <a:latin typeface="Tahoma"/>
                <a:ea typeface="Tahoma"/>
                <a:cs typeface="Tahoma"/>
                <a:sym typeface="Tahoma"/>
              </a:rPr>
              <a:t> materializarla </a:t>
            </a:r>
            <a:r>
              <a:rPr b="0" i="0" lang="en-US" sz="2000" u="none">
                <a:solidFill>
                  <a:schemeClr val="dk1"/>
                </a:solidFill>
                <a:latin typeface="Tahoma"/>
                <a:ea typeface="Tahoma"/>
                <a:cs typeface="Tahoma"/>
                <a:sym typeface="Tahoma"/>
              </a:rPr>
              <a:t>o </a:t>
            </a:r>
            <a:r>
              <a:rPr b="0" i="1" lang="en-US" sz="2000" u="none">
                <a:solidFill>
                  <a:schemeClr val="dk1"/>
                </a:solidFill>
                <a:latin typeface="Tahoma"/>
                <a:ea typeface="Tahoma"/>
                <a:cs typeface="Tahoma"/>
                <a:sym typeface="Tahoma"/>
              </a:rPr>
              <a:t>registrarla físicamente.</a:t>
            </a:r>
            <a:endParaRPr/>
          </a:p>
          <a:p>
            <a:pPr indent="-342900" lvl="0" marL="342900" rtl="0" algn="just">
              <a:lnSpc>
                <a:spcPct val="80000"/>
              </a:lnSpc>
              <a:spcBef>
                <a:spcPts val="10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En este tema se estudiarán los aspectos relacionados con la representación de la información en el interior de las computadoras.</a:t>
            </a:r>
            <a:endParaRPr/>
          </a:p>
          <a:p>
            <a:pPr indent="-342900" lvl="0" marL="342900" rtl="0" algn="just">
              <a:lnSpc>
                <a:spcPct val="80000"/>
              </a:lnSpc>
              <a:spcBef>
                <a:spcPts val="10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objetivo es hacer comprender los procesos que </a:t>
            </a:r>
            <a:r>
              <a:rPr b="1" i="0" lang="en-US" sz="2000" u="none">
                <a:solidFill>
                  <a:schemeClr val="dk1"/>
                </a:solidFill>
                <a:latin typeface="Tahoma"/>
                <a:ea typeface="Tahoma"/>
                <a:cs typeface="Tahoma"/>
                <a:sym typeface="Tahoma"/>
              </a:rPr>
              <a:t>transforman</a:t>
            </a:r>
            <a:r>
              <a:rPr b="0" i="0" lang="en-US" sz="2000" u="none">
                <a:solidFill>
                  <a:schemeClr val="dk1"/>
                </a:solidFill>
                <a:latin typeface="Tahoma"/>
                <a:ea typeface="Tahoma"/>
                <a:cs typeface="Tahoma"/>
                <a:sym typeface="Tahoma"/>
              </a:rPr>
              <a:t> la información externa a la computadora en patrones de bits fácilmente almacenables y procesables por los elementos internos de la misma.</a:t>
            </a:r>
            <a:endParaRPr b="1" i="0" sz="2000" u="sng">
              <a:solidFill>
                <a:schemeClr val="dk1"/>
              </a:solidFill>
              <a:latin typeface="Tahoma"/>
              <a:ea typeface="Tahoma"/>
              <a:cs typeface="Tahoma"/>
              <a:sym typeface="Tahoma"/>
            </a:endParaRPr>
          </a:p>
          <a:p>
            <a:pPr indent="-266700" lvl="0" marL="342900" rtl="0" algn="l">
              <a:spcBef>
                <a:spcPts val="400"/>
              </a:spcBef>
              <a:spcAft>
                <a:spcPts val="0"/>
              </a:spcAft>
              <a:buSzPts val="1200"/>
              <a:buNone/>
            </a:pPr>
            <a:r>
              <a:t/>
            </a:r>
            <a:endParaRPr b="1" i="0" sz="2000" u="sng">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ahoma"/>
              <a:buNone/>
            </a:pPr>
            <a:r>
              <a:rPr b="1" i="0" lang="en-US" sz="3800" u="none">
                <a:solidFill>
                  <a:schemeClr val="dk2"/>
                </a:solidFill>
                <a:latin typeface="Tahoma"/>
                <a:ea typeface="Tahoma"/>
                <a:cs typeface="Tahoma"/>
                <a:sym typeface="Tahoma"/>
              </a:rPr>
              <a:t>Sistema Binario (cont.)</a:t>
            </a:r>
            <a:endParaRPr/>
          </a:p>
        </p:txBody>
      </p:sp>
      <p:sp>
        <p:nvSpPr>
          <p:cNvPr id="251" name="Google Shape;251;p20"/>
          <p:cNvSpPr txBox="1"/>
          <p:nvPr>
            <p:ph idx="1" type="body"/>
          </p:nvPr>
        </p:nvSpPr>
        <p:spPr>
          <a:xfrm>
            <a:off x="1143000" y="2133600"/>
            <a:ext cx="7543800" cy="4114800"/>
          </a:xfrm>
          <a:prstGeom prst="rect">
            <a:avLst/>
          </a:prstGeom>
          <a:noFill/>
          <a:ln>
            <a:noFill/>
          </a:ln>
        </p:spPr>
        <p:txBody>
          <a:bodyPr anchorCtr="0" anchor="t" bIns="45700" lIns="91425" spcFirstLastPara="1" rIns="91425" wrap="square" tIns="45700">
            <a:noAutofit/>
          </a:bodyPr>
          <a:lstStyle/>
          <a:p>
            <a:pPr indent="-1714500" lvl="0" marL="1714500" rtl="0" algn="just">
              <a:lnSpc>
                <a:spcPct val="100000"/>
              </a:lnSpc>
              <a:spcBef>
                <a:spcPts val="0"/>
              </a:spcBef>
              <a:spcAft>
                <a:spcPts val="0"/>
              </a:spcAft>
              <a:buSzPts val="1320"/>
              <a:buNone/>
            </a:pPr>
            <a:r>
              <a:rPr b="0" i="0" lang="en-US" sz="2200" u="none">
                <a:solidFill>
                  <a:schemeClr val="dk1"/>
                </a:solidFill>
                <a:latin typeface="Tahoma"/>
                <a:ea typeface="Tahoma"/>
                <a:cs typeface="Tahoma"/>
                <a:sym typeface="Tahoma"/>
              </a:rPr>
              <a:t>Ejemplo: el número binario </a:t>
            </a:r>
            <a:r>
              <a:rPr b="1" i="0" lang="en-US" sz="2200" u="none">
                <a:solidFill>
                  <a:schemeClr val="dk1"/>
                </a:solidFill>
                <a:latin typeface="Tahoma"/>
                <a:ea typeface="Tahoma"/>
                <a:cs typeface="Tahoma"/>
                <a:sym typeface="Tahoma"/>
              </a:rPr>
              <a:t>101101,11 </a:t>
            </a:r>
            <a:r>
              <a:rPr b="0" i="0" lang="en-US" sz="2200" u="none">
                <a:solidFill>
                  <a:schemeClr val="dk1"/>
                </a:solidFill>
                <a:latin typeface="Tahoma"/>
                <a:ea typeface="Tahoma"/>
                <a:cs typeface="Tahoma"/>
                <a:sym typeface="Tahoma"/>
              </a:rPr>
              <a:t>significa:</a:t>
            </a:r>
            <a:endParaRPr/>
          </a:p>
          <a:p>
            <a:pPr indent="-1714500" lvl="0" marL="1714500" rtl="0" algn="just">
              <a:lnSpc>
                <a:spcPct val="10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1714500" lvl="0" marL="1714500" rtl="0" algn="just">
              <a:lnSpc>
                <a:spcPct val="100000"/>
              </a:lnSpc>
              <a:spcBef>
                <a:spcPts val="440"/>
              </a:spcBef>
              <a:spcAft>
                <a:spcPts val="0"/>
              </a:spcAft>
              <a:buSzPts val="1320"/>
              <a:buNone/>
            </a:pPr>
            <a:r>
              <a:rPr b="0" i="0" lang="en-US" sz="2200" u="none">
                <a:solidFill>
                  <a:schemeClr val="folHlink"/>
                </a:solidFill>
                <a:latin typeface="Tahoma"/>
                <a:ea typeface="Tahoma"/>
                <a:cs typeface="Tahoma"/>
                <a:sym typeface="Tahoma"/>
              </a:rPr>
              <a:t>101101,11 </a:t>
            </a:r>
            <a:r>
              <a:rPr b="0" i="0" lang="en-US" sz="2200" u="none">
                <a:solidFill>
                  <a:schemeClr val="dk1"/>
                </a:solidFill>
                <a:latin typeface="Tahoma"/>
                <a:ea typeface="Tahoma"/>
                <a:cs typeface="Tahoma"/>
                <a:sym typeface="Tahoma"/>
              </a:rPr>
              <a:t>= 1x2</a:t>
            </a:r>
            <a:r>
              <a:rPr b="0" baseline="30000" i="0" lang="en-US" sz="2200" u="none">
                <a:solidFill>
                  <a:schemeClr val="dk1"/>
                </a:solidFill>
                <a:latin typeface="Tahoma"/>
                <a:ea typeface="Tahoma"/>
                <a:cs typeface="Tahoma"/>
                <a:sym typeface="Tahoma"/>
              </a:rPr>
              <a:t>5</a:t>
            </a:r>
            <a:r>
              <a:rPr b="0" i="0" lang="en-US" sz="2200" u="none">
                <a:solidFill>
                  <a:schemeClr val="dk1"/>
                </a:solidFill>
                <a:latin typeface="Tahoma"/>
                <a:ea typeface="Tahoma"/>
                <a:cs typeface="Tahoma"/>
                <a:sym typeface="Tahoma"/>
              </a:rPr>
              <a:t> + 0x2</a:t>
            </a:r>
            <a:r>
              <a:rPr b="0" baseline="30000" i="0" lang="en-US" sz="2200" u="none">
                <a:solidFill>
                  <a:schemeClr val="dk1"/>
                </a:solidFill>
                <a:latin typeface="Tahoma"/>
                <a:ea typeface="Tahoma"/>
                <a:cs typeface="Tahoma"/>
                <a:sym typeface="Tahoma"/>
              </a:rPr>
              <a:t>4</a:t>
            </a:r>
            <a:r>
              <a:rPr b="0" i="0" lang="en-US" sz="2200" u="none">
                <a:solidFill>
                  <a:schemeClr val="dk1"/>
                </a:solidFill>
                <a:latin typeface="Tahoma"/>
                <a:ea typeface="Tahoma"/>
                <a:cs typeface="Tahoma"/>
                <a:sym typeface="Tahoma"/>
              </a:rPr>
              <a:t> + 1x2</a:t>
            </a:r>
            <a:r>
              <a:rPr b="0" baseline="30000" i="0" lang="en-US" sz="2200" u="none">
                <a:solidFill>
                  <a:schemeClr val="dk1"/>
                </a:solidFill>
                <a:latin typeface="Tahoma"/>
                <a:ea typeface="Tahoma"/>
                <a:cs typeface="Tahoma"/>
                <a:sym typeface="Tahoma"/>
              </a:rPr>
              <a:t>3</a:t>
            </a:r>
            <a:r>
              <a:rPr b="0" i="0" lang="en-US" sz="2200" u="none">
                <a:solidFill>
                  <a:schemeClr val="dk1"/>
                </a:solidFill>
                <a:latin typeface="Tahoma"/>
                <a:ea typeface="Tahoma"/>
                <a:cs typeface="Tahoma"/>
                <a:sym typeface="Tahoma"/>
              </a:rPr>
              <a:t> + 1x2</a:t>
            </a:r>
            <a:r>
              <a:rPr b="0" baseline="30000" i="0" lang="en-US" sz="2200" u="none">
                <a:solidFill>
                  <a:schemeClr val="dk1"/>
                </a:solidFill>
                <a:latin typeface="Tahoma"/>
                <a:ea typeface="Tahoma"/>
                <a:cs typeface="Tahoma"/>
                <a:sym typeface="Tahoma"/>
              </a:rPr>
              <a:t>2</a:t>
            </a:r>
            <a:r>
              <a:rPr b="0" i="0" lang="en-US" sz="2200" u="none">
                <a:solidFill>
                  <a:schemeClr val="dk1"/>
                </a:solidFill>
                <a:latin typeface="Tahoma"/>
                <a:ea typeface="Tahoma"/>
                <a:cs typeface="Tahoma"/>
                <a:sym typeface="Tahoma"/>
              </a:rPr>
              <a:t> + 0x2</a:t>
            </a:r>
            <a:r>
              <a:rPr b="0" baseline="30000" i="0" lang="en-US" sz="2200" u="none">
                <a:solidFill>
                  <a:schemeClr val="dk1"/>
                </a:solidFill>
                <a:latin typeface="Tahoma"/>
                <a:ea typeface="Tahoma"/>
                <a:cs typeface="Tahoma"/>
                <a:sym typeface="Tahoma"/>
              </a:rPr>
              <a:t>1</a:t>
            </a:r>
            <a:r>
              <a:rPr b="0" i="0" lang="en-US" sz="2200" u="none">
                <a:solidFill>
                  <a:schemeClr val="dk1"/>
                </a:solidFill>
                <a:latin typeface="Tahoma"/>
                <a:ea typeface="Tahoma"/>
                <a:cs typeface="Tahoma"/>
                <a:sym typeface="Tahoma"/>
              </a:rPr>
              <a:t>  +1x2</a:t>
            </a:r>
            <a:r>
              <a:rPr b="0" baseline="30000" i="0" lang="en-US" sz="2200" u="none">
                <a:solidFill>
                  <a:schemeClr val="dk1"/>
                </a:solidFill>
                <a:latin typeface="Tahoma"/>
                <a:ea typeface="Tahoma"/>
                <a:cs typeface="Tahoma"/>
                <a:sym typeface="Tahoma"/>
              </a:rPr>
              <a:t>0</a:t>
            </a:r>
            <a:r>
              <a:rPr b="0" i="0" lang="en-US" sz="2200" u="none">
                <a:solidFill>
                  <a:schemeClr val="dk1"/>
                </a:solidFill>
                <a:latin typeface="Tahoma"/>
                <a:ea typeface="Tahoma"/>
                <a:cs typeface="Tahoma"/>
                <a:sym typeface="Tahoma"/>
              </a:rPr>
              <a:t> + 1x2</a:t>
            </a:r>
            <a:r>
              <a:rPr b="0" baseline="30000" i="0" lang="en-US" sz="2200" u="none">
                <a:solidFill>
                  <a:schemeClr val="dk1"/>
                </a:solidFill>
                <a:latin typeface="Tahoma"/>
                <a:ea typeface="Tahoma"/>
                <a:cs typeface="Tahoma"/>
                <a:sym typeface="Tahoma"/>
              </a:rPr>
              <a:t>-1</a:t>
            </a:r>
            <a:r>
              <a:rPr b="0" i="0" lang="en-US" sz="2200" u="none">
                <a:solidFill>
                  <a:schemeClr val="dk1"/>
                </a:solidFill>
                <a:latin typeface="Tahoma"/>
                <a:ea typeface="Tahoma"/>
                <a:cs typeface="Tahoma"/>
                <a:sym typeface="Tahoma"/>
              </a:rPr>
              <a:t> + 1x2</a:t>
            </a:r>
            <a:r>
              <a:rPr b="0" baseline="30000" i="0" lang="en-US" sz="2200" u="none">
                <a:solidFill>
                  <a:schemeClr val="dk1"/>
                </a:solidFill>
                <a:latin typeface="Tahoma"/>
                <a:ea typeface="Tahoma"/>
                <a:cs typeface="Tahoma"/>
                <a:sym typeface="Tahoma"/>
              </a:rPr>
              <a:t>-2</a:t>
            </a:r>
            <a:r>
              <a:rPr b="0" i="0" lang="en-US" sz="2200" u="none">
                <a:solidFill>
                  <a:schemeClr val="dk1"/>
                </a:solidFill>
                <a:latin typeface="Tahoma"/>
                <a:ea typeface="Tahoma"/>
                <a:cs typeface="Tahoma"/>
                <a:sym typeface="Tahoma"/>
              </a:rPr>
              <a:t>    =</a:t>
            </a:r>
            <a:endParaRPr/>
          </a:p>
          <a:p>
            <a:pPr indent="-1714500" lvl="0" marL="17145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 1x32 + 0 + 1x8 + 1x4 + 0 +1x1  + 1x0,5 + 1x0,25 =</a:t>
            </a:r>
            <a:endParaRPr/>
          </a:p>
          <a:p>
            <a:pPr indent="-1714500" lvl="0" marL="17145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 </a:t>
            </a:r>
            <a:r>
              <a:rPr b="1" i="0" lang="en-US" sz="2200" u="none">
                <a:solidFill>
                  <a:schemeClr val="folHlink"/>
                </a:solidFill>
                <a:latin typeface="Tahoma"/>
                <a:ea typeface="Tahoma"/>
                <a:cs typeface="Tahoma"/>
                <a:sym typeface="Tahoma"/>
              </a:rPr>
              <a:t>45,75</a:t>
            </a:r>
            <a:r>
              <a:rPr b="1" i="0" lang="en-US" sz="2200" u="none">
                <a:solidFill>
                  <a:schemeClr val="dk1"/>
                </a:solidFill>
                <a:latin typeface="Tahoma"/>
                <a:ea typeface="Tahoma"/>
                <a:cs typeface="Tahoma"/>
                <a:sym typeface="Tahoma"/>
              </a:rPr>
              <a:t> (en el sistema decimal)</a:t>
            </a:r>
            <a:endParaRPr/>
          </a:p>
          <a:p>
            <a:pPr indent="-259080" lvl="0" marL="342900" rtl="0" algn="l">
              <a:spcBef>
                <a:spcPts val="440"/>
              </a:spcBef>
              <a:spcAft>
                <a:spcPts val="0"/>
              </a:spcAft>
              <a:buSzPts val="1320"/>
              <a:buNone/>
            </a:pPr>
            <a:r>
              <a:t/>
            </a:r>
            <a:endParaRPr b="1" i="0" sz="2200" u="none">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200"/>
              <a:buFont typeface="Tahoma"/>
              <a:buNone/>
            </a:pP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br>
              <a:rPr b="1" i="0" lang="en-US" sz="2200" u="none">
                <a:solidFill>
                  <a:schemeClr val="dk2"/>
                </a:solidFill>
                <a:latin typeface="Tahoma"/>
                <a:ea typeface="Tahoma"/>
                <a:cs typeface="Tahoma"/>
                <a:sym typeface="Tahoma"/>
              </a:rPr>
            </a:br>
            <a:r>
              <a:rPr b="1" i="0" lang="en-US" sz="3800" u="none">
                <a:solidFill>
                  <a:schemeClr val="dk2"/>
                </a:solidFill>
                <a:latin typeface="Tahoma"/>
                <a:ea typeface="Tahoma"/>
                <a:cs typeface="Tahoma"/>
                <a:sym typeface="Tahoma"/>
              </a:rPr>
              <a:t>Sistema Hexadecimal</a:t>
            </a:r>
            <a:endParaRPr/>
          </a:p>
        </p:txBody>
      </p:sp>
      <p:sp>
        <p:nvSpPr>
          <p:cNvPr id="257" name="Google Shape;257;p21"/>
          <p:cNvSpPr txBox="1"/>
          <p:nvPr>
            <p:ph idx="1" type="body"/>
          </p:nvPr>
        </p:nvSpPr>
        <p:spPr>
          <a:xfrm>
            <a:off x="762000" y="1828800"/>
            <a:ext cx="7924800" cy="4191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Los números binarios de gran magnitud consisten en largas series de ceros y unos, que son difíciles de interpretar y manejar.</a:t>
            </a:r>
            <a:endParaRPr/>
          </a:p>
          <a:p>
            <a:pPr indent="-297180" lvl="0" marL="342900" rtl="0" algn="just">
              <a:lnSpc>
                <a:spcPct val="100000"/>
              </a:lnSpc>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a:p>
            <a:pPr indent="-342900" lvl="0" marL="342900" rtl="0" algn="just">
              <a:lnSpc>
                <a:spcPct val="100000"/>
              </a:lnSpc>
              <a:spcBef>
                <a:spcPts val="48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Como un medio conveniente para representar esos números binarios de gran magnitud se utiliza el sistema numérico hexadecimal, de base </a:t>
            </a:r>
            <a:r>
              <a:rPr b="1" i="1" lang="en-US" sz="2400" u="none">
                <a:solidFill>
                  <a:schemeClr val="dk1"/>
                </a:solidFill>
                <a:latin typeface="Tahoma"/>
                <a:ea typeface="Tahoma"/>
                <a:cs typeface="Tahoma"/>
                <a:sym typeface="Tahoma"/>
              </a:rPr>
              <a:t>b</a:t>
            </a:r>
            <a:r>
              <a:rPr b="1" i="0" lang="en-US" sz="2400" u="none">
                <a:solidFill>
                  <a:schemeClr val="dk1"/>
                </a:solidFill>
                <a:latin typeface="Tahoma"/>
                <a:ea typeface="Tahoma"/>
                <a:cs typeface="Tahoma"/>
                <a:sym typeface="Tahoma"/>
              </a:rPr>
              <a:t> = 16</a:t>
            </a:r>
            <a:r>
              <a:rPr b="0" i="0" lang="en-US" sz="2200" u="none">
                <a:solidFill>
                  <a:schemeClr val="dk1"/>
                </a:solidFill>
                <a:latin typeface="Tahoma"/>
                <a:ea typeface="Tahoma"/>
                <a:cs typeface="Tahoma"/>
                <a:sym typeface="Tahoma"/>
              </a:rPr>
              <a:t>. </a:t>
            </a:r>
            <a:endParaRPr/>
          </a:p>
          <a:p>
            <a:pPr indent="-297180" lvl="0" marL="342900" rtl="0" algn="just">
              <a:lnSpc>
                <a:spcPct val="100000"/>
              </a:lnSpc>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Utiliza 16 símbolos diferentes: </a:t>
            </a:r>
            <a:endParaRPr/>
          </a:p>
          <a:p>
            <a:pPr indent="-342900" lvl="0" marL="342900" rtl="0" algn="ctr">
              <a:lnSpc>
                <a:spcPct val="100000"/>
              </a:lnSpc>
              <a:spcBef>
                <a:spcPts val="480"/>
              </a:spcBef>
              <a:spcAft>
                <a:spcPts val="0"/>
              </a:spcAft>
              <a:buSzPts val="1440"/>
              <a:buNone/>
            </a:pPr>
            <a:r>
              <a:rPr b="1" i="0" lang="en-US" sz="2400" u="none">
                <a:solidFill>
                  <a:schemeClr val="hlink"/>
                </a:solidFill>
                <a:latin typeface="Tahoma"/>
                <a:ea typeface="Tahoma"/>
                <a:cs typeface="Tahoma"/>
                <a:sym typeface="Tahoma"/>
              </a:rPr>
              <a:t>0, 1, 2, 3, 4, 5, 6, 7, 8, 9, A, B, C, D, E, F</a:t>
            </a:r>
            <a:r>
              <a:rPr b="0" i="0" lang="en-US" sz="2200" u="none">
                <a:solidFill>
                  <a:schemeClr val="dk1"/>
                </a:solidFill>
                <a:latin typeface="Tahoma"/>
                <a:ea typeface="Tahoma"/>
                <a:cs typeface="Tahoma"/>
                <a:sym typeface="Tahoma"/>
              </a:rPr>
              <a:t>.</a:t>
            </a:r>
            <a:endParaRPr/>
          </a:p>
          <a:p>
            <a:pPr indent="-297180" lvl="0" marL="342900" rtl="0" algn="just">
              <a:lnSpc>
                <a:spcPct val="100000"/>
              </a:lnSpc>
              <a:spcBef>
                <a:spcPts val="240"/>
              </a:spcBef>
              <a:spcAft>
                <a:spcPts val="0"/>
              </a:spcAft>
              <a:buClr>
                <a:schemeClr val="folHlink"/>
              </a:buClr>
              <a:buSzPts val="720"/>
              <a:buFont typeface="Noto Sans Symbols"/>
              <a:buNone/>
            </a:pPr>
            <a:r>
              <a:t/>
            </a:r>
            <a:endParaRPr b="0" i="0" sz="1200" u="none">
              <a:solidFill>
                <a:schemeClr val="dk1"/>
              </a:solidFill>
              <a:latin typeface="Tahoma"/>
              <a:ea typeface="Tahoma"/>
              <a:cs typeface="Tahoma"/>
              <a:sym typeface="Tahoma"/>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Cada dígito hexadecimal representa cuatro dígitos binarios.</a:t>
            </a:r>
            <a:endParaRPr/>
          </a:p>
          <a:p>
            <a:pPr indent="-259080" lvl="0" marL="342900" rtl="0" algn="l">
              <a:spcBef>
                <a:spcPts val="440"/>
              </a:spcBef>
              <a:spcAft>
                <a:spcPts val="0"/>
              </a:spcAft>
              <a:buSzPts val="1320"/>
              <a:buNone/>
            </a:pPr>
            <a:r>
              <a:t/>
            </a:r>
            <a:endParaRPr b="0" i="0" sz="2200" u="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aphicFrame>
        <p:nvGraphicFramePr>
          <p:cNvPr id="262" name="Google Shape;262;p22"/>
          <p:cNvGraphicFramePr/>
          <p:nvPr/>
        </p:nvGraphicFramePr>
        <p:xfrm>
          <a:off x="762000" y="304800"/>
          <a:ext cx="3000000" cy="3000000"/>
        </p:xfrm>
        <a:graphic>
          <a:graphicData uri="http://schemas.openxmlformats.org/drawingml/2006/table">
            <a:tbl>
              <a:tblPr>
                <a:noFill/>
                <a:tableStyleId>{45C83666-3227-499C-8325-625CA53E88D0}</a:tableStyleId>
              </a:tblPr>
              <a:tblGrid>
                <a:gridCol w="2590800"/>
                <a:gridCol w="2590800"/>
                <a:gridCol w="2590800"/>
              </a:tblGrid>
              <a:tr h="365125">
                <a:tc>
                  <a:txBody>
                    <a:bodyPr/>
                    <a:lstStyle/>
                    <a:p>
                      <a:pPr indent="0" lvl="0" marL="0" marR="0" rtl="0" algn="ctr">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Decimal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69696"/>
                    </a:solidFill>
                  </a:tcPr>
                </a:tc>
                <a:tc>
                  <a:txBody>
                    <a:bodyPr/>
                    <a:lstStyle/>
                    <a:p>
                      <a:pPr indent="0" lvl="0" marL="0" marR="0" rtl="0" algn="ctr">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Hexadecimal</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69696"/>
                    </a:solidFill>
                  </a:tcPr>
                </a:tc>
                <a:tc>
                  <a:txBody>
                    <a:bodyPr/>
                    <a:lstStyle/>
                    <a:p>
                      <a:pPr indent="0" lvl="0" marL="0" marR="0" rtl="0" algn="ctr">
                        <a:lnSpc>
                          <a:spcPct val="100000"/>
                        </a:lnSpc>
                        <a:spcBef>
                          <a:spcPts val="0"/>
                        </a:spcBef>
                        <a:spcAft>
                          <a:spcPts val="0"/>
                        </a:spcAft>
                        <a:buClr>
                          <a:schemeClr val="lt1"/>
                        </a:buClr>
                        <a:buSzPts val="1800"/>
                        <a:buFont typeface="Tahoma"/>
                        <a:buNone/>
                      </a:pPr>
                      <a:r>
                        <a:rPr b="1" i="0" lang="en-US" sz="1800" u="none" cap="none" strike="noStrike">
                          <a:solidFill>
                            <a:schemeClr val="lt1"/>
                          </a:solidFill>
                          <a:latin typeface="Tahoma"/>
                          <a:ea typeface="Tahoma"/>
                          <a:cs typeface="Tahoma"/>
                          <a:sym typeface="Tahoma"/>
                        </a:rPr>
                        <a:t>Binario</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69696"/>
                    </a:solidFill>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0001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1001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1011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Tahoma"/>
              <a:buNone/>
            </a:pPr>
            <a:r>
              <a:rPr b="1" i="0" lang="en-US" sz="3800" u="none">
                <a:solidFill>
                  <a:schemeClr val="dk2"/>
                </a:solidFill>
                <a:latin typeface="Tahoma"/>
                <a:ea typeface="Tahoma"/>
                <a:cs typeface="Tahoma"/>
                <a:sym typeface="Tahoma"/>
              </a:rPr>
              <a:t>Sistema Hexadecimal (cont.)</a:t>
            </a:r>
            <a:endParaRPr/>
          </a:p>
        </p:txBody>
      </p:sp>
      <p:sp>
        <p:nvSpPr>
          <p:cNvPr id="268" name="Google Shape;268;p23"/>
          <p:cNvSpPr txBox="1"/>
          <p:nvPr>
            <p:ph idx="1" type="body"/>
          </p:nvPr>
        </p:nvSpPr>
        <p:spPr>
          <a:xfrm>
            <a:off x="1143000" y="2133600"/>
            <a:ext cx="7543800" cy="4114800"/>
          </a:xfrm>
          <a:prstGeom prst="rect">
            <a:avLst/>
          </a:prstGeom>
          <a:noFill/>
          <a:ln>
            <a:noFill/>
          </a:ln>
        </p:spPr>
        <p:txBody>
          <a:bodyPr anchorCtr="0" anchor="t" bIns="45700" lIns="91425" spcFirstLastPara="1" rIns="91425" wrap="square" tIns="45700">
            <a:noAutofit/>
          </a:bodyPr>
          <a:lstStyle/>
          <a:p>
            <a:pPr indent="-571500" lvl="0" marL="571500" rtl="0" algn="just">
              <a:lnSpc>
                <a:spcPct val="100000"/>
              </a:lnSpc>
              <a:spcBef>
                <a:spcPts val="0"/>
              </a:spcBef>
              <a:spcAft>
                <a:spcPts val="0"/>
              </a:spcAft>
              <a:buSzPts val="1320"/>
              <a:buNone/>
            </a:pPr>
            <a:r>
              <a:rPr b="0" i="0" lang="en-US" sz="2200" u="none">
                <a:solidFill>
                  <a:schemeClr val="dk1"/>
                </a:solidFill>
                <a:latin typeface="Tahoma"/>
                <a:ea typeface="Tahoma"/>
                <a:cs typeface="Tahoma"/>
                <a:sym typeface="Tahoma"/>
              </a:rPr>
              <a:t>Ejemplo: el número hexadecimal </a:t>
            </a:r>
            <a:r>
              <a:rPr b="1" i="0" lang="en-US" sz="2200" u="none">
                <a:solidFill>
                  <a:schemeClr val="dk1"/>
                </a:solidFill>
                <a:latin typeface="Tahoma"/>
                <a:ea typeface="Tahoma"/>
                <a:cs typeface="Tahoma"/>
                <a:sym typeface="Tahoma"/>
              </a:rPr>
              <a:t>2CA </a:t>
            </a:r>
            <a:r>
              <a:rPr b="0" i="0" lang="en-US" sz="2200" u="none">
                <a:solidFill>
                  <a:schemeClr val="dk1"/>
                </a:solidFill>
                <a:latin typeface="Tahoma"/>
                <a:ea typeface="Tahoma"/>
                <a:cs typeface="Tahoma"/>
                <a:sym typeface="Tahoma"/>
              </a:rPr>
              <a:t>es igual a:</a:t>
            </a:r>
            <a:endParaRPr/>
          </a:p>
          <a:p>
            <a:pPr indent="-571500" lvl="0" marL="571500" rtl="0" algn="just">
              <a:lnSpc>
                <a:spcPct val="10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571500" lvl="0" marL="571500" rtl="0" algn="just">
              <a:lnSpc>
                <a:spcPct val="100000"/>
              </a:lnSpc>
              <a:spcBef>
                <a:spcPts val="440"/>
              </a:spcBef>
              <a:spcAft>
                <a:spcPts val="0"/>
              </a:spcAft>
              <a:buSzPts val="1320"/>
              <a:buNone/>
            </a:pPr>
            <a:r>
              <a:rPr b="0" i="0" lang="en-US" sz="2200" u="none">
                <a:solidFill>
                  <a:schemeClr val="folHlink"/>
                </a:solidFill>
                <a:latin typeface="Tahoma"/>
                <a:ea typeface="Tahoma"/>
                <a:cs typeface="Tahoma"/>
                <a:sym typeface="Tahoma"/>
              </a:rPr>
              <a:t>2CA </a:t>
            </a:r>
            <a:r>
              <a:rPr b="0" i="0" lang="en-US" sz="2200" u="none">
                <a:solidFill>
                  <a:schemeClr val="dk1"/>
                </a:solidFill>
                <a:latin typeface="Tahoma"/>
                <a:ea typeface="Tahoma"/>
                <a:cs typeface="Tahoma"/>
                <a:sym typeface="Tahoma"/>
              </a:rPr>
              <a:t>= 2x16</a:t>
            </a:r>
            <a:r>
              <a:rPr b="0" baseline="30000" i="0" lang="en-US" sz="2200" u="none">
                <a:solidFill>
                  <a:schemeClr val="dk1"/>
                </a:solidFill>
                <a:latin typeface="Tahoma"/>
                <a:ea typeface="Tahoma"/>
                <a:cs typeface="Tahoma"/>
                <a:sym typeface="Tahoma"/>
              </a:rPr>
              <a:t>2</a:t>
            </a:r>
            <a:r>
              <a:rPr b="0" i="0" lang="en-US" sz="2200" u="none">
                <a:solidFill>
                  <a:schemeClr val="dk1"/>
                </a:solidFill>
                <a:latin typeface="Tahoma"/>
                <a:ea typeface="Tahoma"/>
                <a:cs typeface="Tahoma"/>
                <a:sym typeface="Tahoma"/>
              </a:rPr>
              <a:t>   + 12x16</a:t>
            </a:r>
            <a:r>
              <a:rPr b="0" baseline="30000" i="0" lang="en-US" sz="2200" u="none">
                <a:solidFill>
                  <a:schemeClr val="dk1"/>
                </a:solidFill>
                <a:latin typeface="Tahoma"/>
                <a:ea typeface="Tahoma"/>
                <a:cs typeface="Tahoma"/>
                <a:sym typeface="Tahoma"/>
              </a:rPr>
              <a:t>1</a:t>
            </a:r>
            <a:r>
              <a:rPr b="0" i="0" lang="en-US" sz="2200" u="none">
                <a:solidFill>
                  <a:schemeClr val="dk1"/>
                </a:solidFill>
                <a:latin typeface="Tahoma"/>
                <a:ea typeface="Tahoma"/>
                <a:cs typeface="Tahoma"/>
                <a:sym typeface="Tahoma"/>
              </a:rPr>
              <a:t>  +  10x16</a:t>
            </a:r>
            <a:r>
              <a:rPr b="0" baseline="30000" i="0" lang="en-US" sz="2200" u="none">
                <a:solidFill>
                  <a:schemeClr val="dk1"/>
                </a:solidFill>
                <a:latin typeface="Tahoma"/>
                <a:ea typeface="Tahoma"/>
                <a:cs typeface="Tahoma"/>
                <a:sym typeface="Tahoma"/>
              </a:rPr>
              <a:t>0 </a:t>
            </a:r>
            <a:endParaRPr/>
          </a:p>
          <a:p>
            <a:pPr indent="-571500" lvl="0" marL="5715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 2x256  + 12x16   + 10x1  </a:t>
            </a:r>
            <a:endParaRPr/>
          </a:p>
          <a:p>
            <a:pPr indent="-571500" lvl="0" marL="5715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  512    +  192      +  10</a:t>
            </a:r>
            <a:endParaRPr/>
          </a:p>
          <a:p>
            <a:pPr indent="-571500" lvl="0" marL="5715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 </a:t>
            </a:r>
            <a:r>
              <a:rPr b="1" i="0" lang="en-US" sz="2200" u="none">
                <a:solidFill>
                  <a:schemeClr val="folHlink"/>
                </a:solidFill>
                <a:latin typeface="Tahoma"/>
                <a:ea typeface="Tahoma"/>
                <a:cs typeface="Tahoma"/>
                <a:sym typeface="Tahoma"/>
              </a:rPr>
              <a:t>714</a:t>
            </a:r>
            <a:r>
              <a:rPr b="1" i="0" lang="en-US" sz="2200" u="none">
                <a:solidFill>
                  <a:schemeClr val="dk1"/>
                </a:solidFill>
                <a:latin typeface="Tahoma"/>
                <a:ea typeface="Tahoma"/>
                <a:cs typeface="Tahoma"/>
                <a:sym typeface="Tahoma"/>
              </a:rPr>
              <a:t> (en el sistema decimal)</a:t>
            </a:r>
            <a:endParaRPr/>
          </a:p>
          <a:p>
            <a:pPr indent="-259080" lvl="0" marL="342900" rtl="0" algn="l">
              <a:spcBef>
                <a:spcPts val="440"/>
              </a:spcBef>
              <a:spcAft>
                <a:spcPts val="0"/>
              </a:spcAft>
              <a:buSzPts val="1320"/>
              <a:buNone/>
            </a:pPr>
            <a:r>
              <a:t/>
            </a:r>
            <a:endParaRPr b="1" i="0" sz="2200" u="none">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Teorema fundamental de la Numeración</a:t>
            </a:r>
            <a:endParaRPr/>
          </a:p>
        </p:txBody>
      </p:sp>
      <p:sp>
        <p:nvSpPr>
          <p:cNvPr id="274" name="Google Shape;274;p24"/>
          <p:cNvSpPr txBox="1"/>
          <p:nvPr>
            <p:ph idx="1" type="body"/>
          </p:nvPr>
        </p:nvSpPr>
        <p:spPr>
          <a:xfrm>
            <a:off x="381000" y="1676400"/>
            <a:ext cx="8294687" cy="74453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200"/>
              <a:buNone/>
            </a:pPr>
            <a:r>
              <a:rPr b="0" i="0" lang="en-US" sz="2000" u="none">
                <a:solidFill>
                  <a:schemeClr val="dk1"/>
                </a:solidFill>
                <a:latin typeface="Tahoma"/>
                <a:ea typeface="Tahoma"/>
                <a:cs typeface="Tahoma"/>
                <a:sym typeface="Tahoma"/>
              </a:rPr>
              <a:t>Una determinada cantidad, que denominaremos número decimal (N    en este caso), se puede expresar de la siguiente manera:</a:t>
            </a:r>
            <a:endParaRPr/>
          </a:p>
        </p:txBody>
      </p:sp>
      <p:pic>
        <p:nvPicPr>
          <p:cNvPr id="275" name="Google Shape;275;p24"/>
          <p:cNvPicPr preferRelativeResize="0"/>
          <p:nvPr/>
        </p:nvPicPr>
        <p:blipFill rotWithShape="1">
          <a:blip r:embed="rId3">
            <a:alphaModFix/>
          </a:blip>
          <a:srcRect b="0" l="0" r="0" t="0"/>
          <a:stretch/>
        </p:blipFill>
        <p:spPr>
          <a:xfrm>
            <a:off x="1619250" y="2276475"/>
            <a:ext cx="6408737" cy="2376487"/>
          </a:xfrm>
          <a:prstGeom prst="rect">
            <a:avLst/>
          </a:prstGeom>
          <a:noFill/>
          <a:ln>
            <a:noFill/>
          </a:ln>
        </p:spPr>
      </p:pic>
      <p:sp>
        <p:nvSpPr>
          <p:cNvPr id="276" name="Google Shape;276;p24"/>
          <p:cNvSpPr txBox="1"/>
          <p:nvPr/>
        </p:nvSpPr>
        <p:spPr>
          <a:xfrm>
            <a:off x="2124075" y="4652962"/>
            <a:ext cx="6048375" cy="146526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Base</a:t>
            </a:r>
            <a:r>
              <a:rPr b="0" i="0" lang="en-US" sz="1800" u="none">
                <a:solidFill>
                  <a:schemeClr val="dk1"/>
                </a:solidFill>
                <a:latin typeface="Tahoma"/>
                <a:ea typeface="Tahoma"/>
                <a:cs typeface="Tahoma"/>
                <a:sym typeface="Tahoma"/>
              </a:rPr>
              <a:t> = 10</a:t>
            </a:r>
            <a:endParaRPr/>
          </a:p>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  posición respecto de la coma</a:t>
            </a:r>
            <a:endParaRPr/>
          </a:p>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a:t>
            </a:r>
            <a:r>
              <a:rPr b="0" i="0" lang="en-US" sz="1800" u="none">
                <a:solidFill>
                  <a:schemeClr val="dk1"/>
                </a:solidFill>
                <a:latin typeface="Tahoma"/>
                <a:ea typeface="Tahoma"/>
                <a:cs typeface="Tahoma"/>
                <a:sym typeface="Tahoma"/>
              </a:rPr>
              <a:t> = nro. de dígitos a la derecha de la coma</a:t>
            </a:r>
            <a:endParaRPr/>
          </a:p>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 nro. de dígitos a la izquierda de la coma, menos 1</a:t>
            </a:r>
            <a:endParaRPr/>
          </a:p>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dígito</a:t>
            </a:r>
            <a:r>
              <a:rPr b="0" i="0" lang="en-US" sz="1800" u="none">
                <a:solidFill>
                  <a:schemeClr val="dk1"/>
                </a:solidFill>
                <a:latin typeface="Tahoma"/>
                <a:ea typeface="Tahoma"/>
                <a:cs typeface="Tahoma"/>
                <a:sym typeface="Tahoma"/>
              </a:rPr>
              <a:t> = cada uno de los que componen el número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Teorema fundamental de la Numeración</a:t>
            </a:r>
            <a:endParaRPr/>
          </a:p>
        </p:txBody>
      </p:sp>
      <p:sp>
        <p:nvSpPr>
          <p:cNvPr id="282" name="Google Shape;282;p25"/>
          <p:cNvSpPr txBox="1"/>
          <p:nvPr>
            <p:ph idx="1" type="body"/>
          </p:nvPr>
        </p:nvSpPr>
        <p:spPr>
          <a:xfrm>
            <a:off x="611187" y="1628775"/>
            <a:ext cx="8151812" cy="460851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440"/>
              <a:buNone/>
            </a:pPr>
            <a:r>
              <a:rPr b="0" i="0" lang="en-US" sz="2400" u="none">
                <a:solidFill>
                  <a:schemeClr val="folHlink"/>
                </a:solidFill>
                <a:latin typeface="Tahoma"/>
                <a:ea typeface="Tahoma"/>
                <a:cs typeface="Tahoma"/>
                <a:sym typeface="Tahoma"/>
              </a:rPr>
              <a:t>El </a:t>
            </a:r>
            <a:r>
              <a:rPr b="1" i="0" lang="en-US" sz="2400" u="none">
                <a:solidFill>
                  <a:schemeClr val="folHlink"/>
                </a:solidFill>
                <a:latin typeface="Tahoma"/>
                <a:ea typeface="Tahoma"/>
                <a:cs typeface="Tahoma"/>
                <a:sym typeface="Tahoma"/>
              </a:rPr>
              <a:t>Teorema Fundamental de la Numeración</a:t>
            </a:r>
            <a:r>
              <a:rPr b="0" i="0" lang="en-US" sz="2400" u="none">
                <a:solidFill>
                  <a:schemeClr val="folHlink"/>
                </a:solidFill>
                <a:latin typeface="Tahoma"/>
                <a:ea typeface="Tahoma"/>
                <a:cs typeface="Tahoma"/>
                <a:sym typeface="Tahoma"/>
              </a:rPr>
              <a:t> </a:t>
            </a:r>
            <a:r>
              <a:rPr b="0" i="1" lang="en-US" sz="2400" u="none">
                <a:solidFill>
                  <a:schemeClr val="folHlink"/>
                </a:solidFill>
                <a:latin typeface="Tahoma"/>
                <a:ea typeface="Tahoma"/>
                <a:cs typeface="Tahoma"/>
                <a:sym typeface="Tahoma"/>
              </a:rPr>
              <a:t>relaciona una cantidad expresada en cualquier sistema de numeración, con la misma cantidad expresada en el sistema decimal</a:t>
            </a:r>
            <a:r>
              <a:rPr b="0" i="0" lang="en-US" sz="2400" u="none">
                <a:solidFill>
                  <a:schemeClr val="folHlink"/>
                </a:solidFill>
                <a:latin typeface="Tahoma"/>
                <a:ea typeface="Tahoma"/>
                <a:cs typeface="Tahoma"/>
                <a:sym typeface="Tahoma"/>
              </a:rPr>
              <a:t>:</a:t>
            </a:r>
            <a:endParaRPr/>
          </a:p>
          <a:p>
            <a:pPr indent="-342900" lvl="0" marL="342900" rtl="0" algn="ctr">
              <a:lnSpc>
                <a:spcPct val="90000"/>
              </a:lnSpc>
              <a:spcBef>
                <a:spcPts val="480"/>
              </a:spcBef>
              <a:spcAft>
                <a:spcPts val="0"/>
              </a:spcAft>
              <a:buSzPts val="1440"/>
              <a:buNone/>
            </a:pPr>
            <a:r>
              <a:rPr b="1" i="0" lang="en-US" sz="2400" u="none">
                <a:solidFill>
                  <a:schemeClr val="hlink"/>
                </a:solidFill>
                <a:latin typeface="Tahoma"/>
                <a:ea typeface="Tahoma"/>
                <a:cs typeface="Tahoma"/>
                <a:sym typeface="Tahoma"/>
              </a:rPr>
              <a:t>...+ X</a:t>
            </a:r>
            <a:r>
              <a:rPr b="1" baseline="-25000" i="0" lang="en-US" sz="2400" u="none">
                <a:solidFill>
                  <a:schemeClr val="hlink"/>
                </a:solidFill>
                <a:latin typeface="Tahoma"/>
                <a:ea typeface="Tahoma"/>
                <a:cs typeface="Tahoma"/>
                <a:sym typeface="Tahoma"/>
              </a:rPr>
              <a:t>4</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4</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3</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3</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2</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2</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1</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1</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0</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0   </a:t>
            </a:r>
            <a:endParaRPr/>
          </a:p>
          <a:p>
            <a:pPr indent="-342900" lvl="0" marL="342900" rtl="0" algn="ctr">
              <a:lnSpc>
                <a:spcPct val="90000"/>
              </a:lnSpc>
              <a:spcBef>
                <a:spcPts val="480"/>
              </a:spcBef>
              <a:spcAft>
                <a:spcPts val="0"/>
              </a:spcAft>
              <a:buSzPts val="1440"/>
              <a:buNone/>
            </a:pP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-1</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-1</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-2</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-2</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-3</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-3</a:t>
            </a:r>
            <a:r>
              <a:rPr b="1" i="0" lang="en-US" sz="2400" u="none">
                <a:solidFill>
                  <a:schemeClr val="hlink"/>
                </a:solidFill>
                <a:latin typeface="Tahoma"/>
                <a:ea typeface="Tahoma"/>
                <a:cs typeface="Tahoma"/>
                <a:sym typeface="Tahoma"/>
              </a:rPr>
              <a:t> + X</a:t>
            </a:r>
            <a:r>
              <a:rPr b="1" baseline="-25000" i="0" lang="en-US" sz="2400" u="none">
                <a:solidFill>
                  <a:schemeClr val="hlink"/>
                </a:solidFill>
                <a:latin typeface="Tahoma"/>
                <a:ea typeface="Tahoma"/>
                <a:cs typeface="Tahoma"/>
                <a:sym typeface="Tahoma"/>
              </a:rPr>
              <a:t>-4</a:t>
            </a:r>
            <a:r>
              <a:rPr b="1" i="0" lang="en-US" sz="2400" u="none">
                <a:solidFill>
                  <a:schemeClr val="hlink"/>
                </a:solidFill>
                <a:latin typeface="Tahoma"/>
                <a:ea typeface="Tahoma"/>
                <a:cs typeface="Tahoma"/>
                <a:sym typeface="Tahoma"/>
              </a:rPr>
              <a:t>* B</a:t>
            </a:r>
            <a:r>
              <a:rPr b="1" baseline="30000" i="0" lang="en-US" sz="2400" u="none">
                <a:solidFill>
                  <a:schemeClr val="hlink"/>
                </a:solidFill>
                <a:latin typeface="Tahoma"/>
                <a:ea typeface="Tahoma"/>
                <a:cs typeface="Tahoma"/>
                <a:sym typeface="Tahoma"/>
              </a:rPr>
              <a:t>-4 </a:t>
            </a:r>
            <a:r>
              <a:rPr b="1" i="0" lang="en-US" sz="2400" u="none">
                <a:solidFill>
                  <a:schemeClr val="hlink"/>
                </a:solidFill>
                <a:latin typeface="Tahoma"/>
                <a:ea typeface="Tahoma"/>
                <a:cs typeface="Tahoma"/>
                <a:sym typeface="Tahoma"/>
              </a:rPr>
              <a:t>+ .......</a:t>
            </a:r>
            <a:endParaRPr/>
          </a:p>
          <a:p>
            <a:pPr indent="-342900" lvl="0" marL="342900" rtl="0" algn="just">
              <a:lnSpc>
                <a:spcPct val="90000"/>
              </a:lnSpc>
              <a:spcBef>
                <a:spcPts val="480"/>
              </a:spcBef>
              <a:spcAft>
                <a:spcPts val="0"/>
              </a:spcAft>
              <a:buSzPts val="1440"/>
              <a:buNone/>
            </a:pPr>
            <a:r>
              <a:t/>
            </a:r>
            <a:endParaRPr b="0" i="0" sz="2400" u="none">
              <a:solidFill>
                <a:schemeClr val="folHlink"/>
              </a:solidFill>
              <a:latin typeface="Tahoma"/>
              <a:ea typeface="Tahoma"/>
              <a:cs typeface="Tahoma"/>
              <a:sym typeface="Tahoma"/>
            </a:endParaRPr>
          </a:p>
          <a:p>
            <a:pPr indent="-342900" lvl="0" marL="342900" rtl="0" algn="just">
              <a:lnSpc>
                <a:spcPct val="90000"/>
              </a:lnSpc>
              <a:spcBef>
                <a:spcPts val="480"/>
              </a:spcBef>
              <a:spcAft>
                <a:spcPts val="0"/>
              </a:spcAft>
              <a:buSzPts val="1440"/>
              <a:buNone/>
            </a:pPr>
            <a:r>
              <a:rPr b="0" i="0" lang="en-US" sz="2400" u="none">
                <a:solidFill>
                  <a:schemeClr val="dk1"/>
                </a:solidFill>
                <a:latin typeface="Tahoma"/>
                <a:ea typeface="Tahoma"/>
                <a:cs typeface="Tahoma"/>
                <a:sym typeface="Tahoma"/>
              </a:rPr>
              <a:t>Ejemplo: </a:t>
            </a:r>
            <a:r>
              <a:rPr b="1" i="0" lang="en-US" sz="2400" u="none">
                <a:solidFill>
                  <a:schemeClr val="dk1"/>
                </a:solidFill>
                <a:latin typeface="Tahoma"/>
                <a:ea typeface="Tahoma"/>
                <a:cs typeface="Tahoma"/>
                <a:sym typeface="Tahoma"/>
              </a:rPr>
              <a:t>201.1</a:t>
            </a:r>
            <a:r>
              <a:rPr b="0" i="0" lang="en-US" sz="2400" u="none">
                <a:solidFill>
                  <a:schemeClr val="dk1"/>
                </a:solidFill>
                <a:latin typeface="Tahoma"/>
                <a:ea typeface="Tahoma"/>
                <a:cs typeface="Tahoma"/>
                <a:sym typeface="Tahoma"/>
              </a:rPr>
              <a:t> número en base 3. </a:t>
            </a:r>
            <a:endParaRPr/>
          </a:p>
          <a:p>
            <a:pPr indent="-342900" lvl="0" marL="342900" rtl="0" algn="just">
              <a:lnSpc>
                <a:spcPct val="90000"/>
              </a:lnSpc>
              <a:spcBef>
                <a:spcPts val="480"/>
              </a:spcBef>
              <a:spcAft>
                <a:spcPts val="0"/>
              </a:spcAft>
              <a:buSzPts val="1440"/>
              <a:buNone/>
            </a:pPr>
            <a:r>
              <a:rPr b="0" i="0" lang="en-US" sz="2400" u="none">
                <a:solidFill>
                  <a:schemeClr val="dk1"/>
                </a:solidFill>
                <a:latin typeface="Tahoma"/>
                <a:ea typeface="Tahoma"/>
                <a:cs typeface="Tahoma"/>
                <a:sym typeface="Tahoma"/>
              </a:rPr>
              <a:t>¿Cuál será la representación de la misma cantidad en el sistema decimal?</a:t>
            </a:r>
            <a:endParaRPr/>
          </a:p>
          <a:p>
            <a:pPr indent="-342900" lvl="0" marL="342900" rtl="0" algn="just">
              <a:lnSpc>
                <a:spcPct val="90000"/>
              </a:lnSpc>
              <a:spcBef>
                <a:spcPts val="480"/>
              </a:spcBef>
              <a:spcAft>
                <a:spcPts val="0"/>
              </a:spcAft>
              <a:buSzPts val="1440"/>
              <a:buNone/>
            </a:pPr>
            <a:r>
              <a:rPr b="1" i="0" lang="en-US" sz="2400" u="none">
                <a:solidFill>
                  <a:srgbClr val="0000FF"/>
                </a:solidFill>
                <a:latin typeface="Tahoma"/>
                <a:ea typeface="Tahoma"/>
                <a:cs typeface="Tahoma"/>
                <a:sym typeface="Tahoma"/>
              </a:rPr>
              <a:t>                201.1 = 2x3</a:t>
            </a:r>
            <a:r>
              <a:rPr b="1" baseline="30000" i="0" lang="en-US" sz="2400" u="none">
                <a:solidFill>
                  <a:srgbClr val="0000FF"/>
                </a:solidFill>
                <a:latin typeface="Tahoma"/>
                <a:ea typeface="Tahoma"/>
                <a:cs typeface="Tahoma"/>
                <a:sym typeface="Tahoma"/>
              </a:rPr>
              <a:t>2 </a:t>
            </a:r>
            <a:r>
              <a:rPr b="1" i="0" lang="en-US" sz="2400" u="none">
                <a:solidFill>
                  <a:srgbClr val="0000FF"/>
                </a:solidFill>
                <a:latin typeface="Tahoma"/>
                <a:ea typeface="Tahoma"/>
                <a:cs typeface="Tahoma"/>
                <a:sym typeface="Tahoma"/>
              </a:rPr>
              <a:t>+ 0x3</a:t>
            </a:r>
            <a:r>
              <a:rPr b="1" baseline="30000" i="0" lang="en-US" sz="2400" u="none">
                <a:solidFill>
                  <a:srgbClr val="0000FF"/>
                </a:solidFill>
                <a:latin typeface="Tahoma"/>
                <a:ea typeface="Tahoma"/>
                <a:cs typeface="Tahoma"/>
                <a:sym typeface="Tahoma"/>
              </a:rPr>
              <a:t>1</a:t>
            </a:r>
            <a:r>
              <a:rPr b="1" i="0" lang="en-US" sz="2400" u="none">
                <a:solidFill>
                  <a:srgbClr val="0000FF"/>
                </a:solidFill>
                <a:latin typeface="Tahoma"/>
                <a:ea typeface="Tahoma"/>
                <a:cs typeface="Tahoma"/>
                <a:sym typeface="Tahoma"/>
              </a:rPr>
              <a:t> + 1x3</a:t>
            </a:r>
            <a:r>
              <a:rPr b="1" baseline="30000" i="0" lang="en-US" sz="2400" u="none">
                <a:solidFill>
                  <a:srgbClr val="0000FF"/>
                </a:solidFill>
                <a:latin typeface="Tahoma"/>
                <a:ea typeface="Tahoma"/>
                <a:cs typeface="Tahoma"/>
                <a:sym typeface="Tahoma"/>
              </a:rPr>
              <a:t>0</a:t>
            </a:r>
            <a:r>
              <a:rPr b="1" i="0" lang="en-US" sz="2400" u="none">
                <a:solidFill>
                  <a:srgbClr val="0000FF"/>
                </a:solidFill>
                <a:latin typeface="Tahoma"/>
                <a:ea typeface="Tahoma"/>
                <a:cs typeface="Tahoma"/>
                <a:sym typeface="Tahoma"/>
              </a:rPr>
              <a:t> + 1x3</a:t>
            </a:r>
            <a:r>
              <a:rPr b="1" baseline="30000" i="0" lang="en-US" sz="2400" u="none">
                <a:solidFill>
                  <a:srgbClr val="0000FF"/>
                </a:solidFill>
                <a:latin typeface="Tahoma"/>
                <a:ea typeface="Tahoma"/>
                <a:cs typeface="Tahoma"/>
                <a:sym typeface="Tahoma"/>
              </a:rPr>
              <a:t>-1</a:t>
            </a:r>
            <a:endParaRPr b="1" i="0" sz="2400" u="none">
              <a:solidFill>
                <a:srgbClr val="0000FF"/>
              </a:solidFill>
              <a:latin typeface="Tahoma"/>
              <a:ea typeface="Tahoma"/>
              <a:cs typeface="Tahoma"/>
              <a:sym typeface="Tahoma"/>
            </a:endParaRPr>
          </a:p>
          <a:p>
            <a:pPr indent="-251459" lvl="0" marL="342900" rtl="0" algn="l">
              <a:spcBef>
                <a:spcPts val="480"/>
              </a:spcBef>
              <a:spcAft>
                <a:spcPts val="0"/>
              </a:spcAft>
              <a:buSzPts val="1440"/>
              <a:buNone/>
            </a:pPr>
            <a:r>
              <a:t/>
            </a:r>
            <a:endParaRPr b="1" i="0" sz="2400" u="none">
              <a:solidFill>
                <a:srgbClr val="0000FF"/>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sp>
        <p:nvSpPr>
          <p:cNvPr id="288" name="Google Shape;288;p26"/>
          <p:cNvSpPr txBox="1"/>
          <p:nvPr>
            <p:ph idx="1" type="body"/>
          </p:nvPr>
        </p:nvSpPr>
        <p:spPr>
          <a:xfrm>
            <a:off x="533400" y="1905000"/>
            <a:ext cx="8116887"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560"/>
              <a:buFont typeface="Noto Sans Symbols"/>
              <a:buChar char="■"/>
            </a:pPr>
            <a:r>
              <a:rPr b="1" i="0" lang="en-US" sz="2600" u="none">
                <a:solidFill>
                  <a:schemeClr val="hlink"/>
                </a:solidFill>
                <a:latin typeface="Tahoma"/>
                <a:ea typeface="Tahoma"/>
                <a:cs typeface="Tahoma"/>
                <a:sym typeface="Tahoma"/>
              </a:rPr>
              <a:t>BINARIO a DECIMAL: </a:t>
            </a:r>
            <a:r>
              <a:rPr b="0" i="0" lang="en-US" sz="2600" u="none">
                <a:solidFill>
                  <a:schemeClr val="dk1"/>
                </a:solidFill>
                <a:latin typeface="Tahoma"/>
                <a:ea typeface="Tahoma"/>
                <a:cs typeface="Tahoma"/>
                <a:sym typeface="Tahoma"/>
              </a:rPr>
              <a:t>Se suman los productos de todos los valores posicionales por el número que ocupa la posición.</a:t>
            </a:r>
            <a:endParaRPr/>
          </a:p>
          <a:p>
            <a:pPr indent="-342900" lvl="0" marL="342900" rtl="0" algn="just">
              <a:lnSpc>
                <a:spcPct val="100000"/>
              </a:lnSpc>
              <a:spcBef>
                <a:spcPts val="520"/>
              </a:spcBef>
              <a:spcAft>
                <a:spcPts val="0"/>
              </a:spcAft>
              <a:buSzPts val="1560"/>
              <a:buNone/>
            </a:pPr>
            <a:r>
              <a:t/>
            </a:r>
            <a:endParaRPr b="0" i="0" sz="2600" u="none">
              <a:solidFill>
                <a:schemeClr val="dk1"/>
              </a:solidFill>
              <a:latin typeface="Tahoma"/>
              <a:ea typeface="Tahoma"/>
              <a:cs typeface="Tahoma"/>
              <a:sym typeface="Tahoma"/>
            </a:endParaRPr>
          </a:p>
          <a:p>
            <a:pPr indent="-342900" lvl="0" marL="342900" rtl="0" algn="just">
              <a:lnSpc>
                <a:spcPct val="100000"/>
              </a:lnSpc>
              <a:spcBef>
                <a:spcPts val="480"/>
              </a:spcBef>
              <a:spcAft>
                <a:spcPts val="0"/>
              </a:spcAft>
              <a:buSzPts val="1440"/>
              <a:buNone/>
            </a:pPr>
            <a:r>
              <a:rPr b="0" i="0" lang="en-US" sz="2400" u="none">
                <a:solidFill>
                  <a:schemeClr val="dk1"/>
                </a:solidFill>
                <a:latin typeface="Tahoma"/>
                <a:ea typeface="Tahoma"/>
                <a:cs typeface="Tahoma"/>
                <a:sym typeface="Tahoma"/>
              </a:rPr>
              <a:t>Ej.  </a:t>
            </a:r>
            <a:r>
              <a:rPr b="0" i="1" lang="en-US" sz="2400" u="none">
                <a:solidFill>
                  <a:schemeClr val="dk1"/>
                </a:solidFill>
                <a:latin typeface="Tahoma"/>
                <a:ea typeface="Tahoma"/>
                <a:cs typeface="Tahoma"/>
                <a:sym typeface="Tahoma"/>
              </a:rPr>
              <a:t>Número Binario</a:t>
            </a:r>
            <a:r>
              <a:rPr b="0" i="0" lang="en-US" sz="2400" u="none">
                <a:solidFill>
                  <a:schemeClr val="dk1"/>
                </a:solidFill>
                <a:latin typeface="Tahoma"/>
                <a:ea typeface="Tahoma"/>
                <a:cs typeface="Tahoma"/>
                <a:sym typeface="Tahoma"/>
              </a:rPr>
              <a:t>:</a:t>
            </a:r>
            <a:r>
              <a:rPr b="1" i="0" lang="en-US" sz="2400" u="none">
                <a:solidFill>
                  <a:schemeClr val="dk1"/>
                </a:solidFill>
                <a:latin typeface="Tahoma"/>
                <a:ea typeface="Tahoma"/>
                <a:cs typeface="Tahoma"/>
                <a:sym typeface="Tahoma"/>
              </a:rPr>
              <a:t>       </a:t>
            </a:r>
            <a:endParaRPr/>
          </a:p>
          <a:p>
            <a:pPr indent="590550" lvl="1" marL="742950" rtl="0" algn="just">
              <a:lnSpc>
                <a:spcPct val="100000"/>
              </a:lnSpc>
              <a:spcBef>
                <a:spcPts val="480"/>
              </a:spcBef>
              <a:spcAft>
                <a:spcPts val="0"/>
              </a:spcAft>
              <a:buSzPts val="1320"/>
              <a:buNone/>
            </a:pPr>
            <a:r>
              <a:rPr b="1" i="0" lang="en-US" sz="2400" u="none">
                <a:solidFill>
                  <a:schemeClr val="dk1"/>
                </a:solidFill>
                <a:latin typeface="Tahoma"/>
                <a:ea typeface="Tahoma"/>
                <a:cs typeface="Tahoma"/>
                <a:sym typeface="Tahoma"/>
              </a:rPr>
              <a:t>      </a:t>
            </a:r>
            <a:r>
              <a:rPr b="1" i="0" lang="en-US" sz="2400" u="none">
                <a:solidFill>
                  <a:schemeClr val="folHlink"/>
                </a:solidFill>
                <a:latin typeface="Tahoma"/>
                <a:ea typeface="Tahoma"/>
                <a:cs typeface="Tahoma"/>
                <a:sym typeface="Tahoma"/>
              </a:rPr>
              <a:t>1        1        0         1,       0         1   </a:t>
            </a:r>
            <a:endParaRPr b="0" i="0" sz="2400" u="none">
              <a:solidFill>
                <a:schemeClr val="folHlink"/>
              </a:solidFill>
              <a:latin typeface="Tahoma"/>
              <a:ea typeface="Tahoma"/>
              <a:cs typeface="Tahoma"/>
              <a:sym typeface="Tahoma"/>
            </a:endParaRPr>
          </a:p>
          <a:p>
            <a:pPr indent="590550" lvl="1" marL="742950" rtl="0" algn="l">
              <a:lnSpc>
                <a:spcPct val="100000"/>
              </a:lnSpc>
              <a:spcBef>
                <a:spcPts val="480"/>
              </a:spcBef>
              <a:spcAft>
                <a:spcPts val="0"/>
              </a:spcAft>
              <a:buSzPts val="1320"/>
              <a:buNone/>
            </a:pPr>
            <a:r>
              <a:rPr b="0" i="0" lang="en-US" sz="2400" u="none">
                <a:solidFill>
                  <a:schemeClr val="dk1"/>
                </a:solidFill>
                <a:latin typeface="Tahoma"/>
                <a:ea typeface="Tahoma"/>
                <a:cs typeface="Tahoma"/>
                <a:sym typeface="Tahoma"/>
              </a:rPr>
              <a:t>= 1x2</a:t>
            </a:r>
            <a:r>
              <a:rPr b="0" baseline="30000" i="0" lang="en-US" sz="2400" u="none">
                <a:solidFill>
                  <a:schemeClr val="dk1"/>
                </a:solidFill>
                <a:latin typeface="Tahoma"/>
                <a:ea typeface="Tahoma"/>
                <a:cs typeface="Tahoma"/>
                <a:sym typeface="Tahoma"/>
              </a:rPr>
              <a:t>3 </a:t>
            </a:r>
            <a:r>
              <a:rPr b="0" i="0" lang="en-US" sz="2400" u="none">
                <a:solidFill>
                  <a:schemeClr val="dk1"/>
                </a:solidFill>
                <a:latin typeface="Tahoma"/>
                <a:ea typeface="Tahoma"/>
                <a:cs typeface="Tahoma"/>
                <a:sym typeface="Tahoma"/>
              </a:rPr>
              <a:t>+</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1x2</a:t>
            </a:r>
            <a:r>
              <a:rPr b="0" baseline="30000" i="0" lang="en-US" sz="2400" u="none">
                <a:solidFill>
                  <a:schemeClr val="dk1"/>
                </a:solidFill>
                <a:latin typeface="Tahoma"/>
                <a:ea typeface="Tahoma"/>
                <a:cs typeface="Tahoma"/>
                <a:sym typeface="Tahoma"/>
              </a:rPr>
              <a:t>2 </a:t>
            </a:r>
            <a:r>
              <a:rPr b="0" i="0" lang="en-US" sz="2400" u="none">
                <a:solidFill>
                  <a:schemeClr val="dk1"/>
                </a:solidFill>
                <a:latin typeface="Tahoma"/>
                <a:ea typeface="Tahoma"/>
                <a:cs typeface="Tahoma"/>
                <a:sym typeface="Tahoma"/>
              </a:rPr>
              <a:t>+</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0x2</a:t>
            </a:r>
            <a:r>
              <a:rPr b="0" baseline="30000" i="0" lang="en-US" sz="2400" u="none">
                <a:solidFill>
                  <a:schemeClr val="dk1"/>
                </a:solidFill>
                <a:latin typeface="Tahoma"/>
                <a:ea typeface="Tahoma"/>
                <a:cs typeface="Tahoma"/>
                <a:sym typeface="Tahoma"/>
              </a:rPr>
              <a:t>1 </a:t>
            </a:r>
            <a:r>
              <a:rPr b="0" i="0" lang="en-US" sz="2400" u="none">
                <a:solidFill>
                  <a:schemeClr val="dk1"/>
                </a:solidFill>
                <a:latin typeface="Tahoma"/>
                <a:ea typeface="Tahoma"/>
                <a:cs typeface="Tahoma"/>
                <a:sym typeface="Tahoma"/>
              </a:rPr>
              <a:t>+</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1x2</a:t>
            </a:r>
            <a:r>
              <a:rPr b="0" baseline="30000" i="0" lang="en-US" sz="2400" u="none">
                <a:solidFill>
                  <a:schemeClr val="dk1"/>
                </a:solidFill>
                <a:latin typeface="Tahoma"/>
                <a:ea typeface="Tahoma"/>
                <a:cs typeface="Tahoma"/>
                <a:sym typeface="Tahoma"/>
              </a:rPr>
              <a:t>0 </a:t>
            </a:r>
            <a:r>
              <a:rPr b="0" i="0" lang="en-US" sz="2400" u="none">
                <a:solidFill>
                  <a:schemeClr val="dk1"/>
                </a:solidFill>
                <a:latin typeface="Tahoma"/>
                <a:ea typeface="Tahoma"/>
                <a:cs typeface="Tahoma"/>
                <a:sym typeface="Tahoma"/>
              </a:rPr>
              <a:t>+</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0x2</a:t>
            </a:r>
            <a:r>
              <a:rPr b="0" baseline="30000" i="0" lang="en-US" sz="2400" u="none">
                <a:solidFill>
                  <a:schemeClr val="dk1"/>
                </a:solidFill>
                <a:latin typeface="Tahoma"/>
                <a:ea typeface="Tahoma"/>
                <a:cs typeface="Tahoma"/>
                <a:sym typeface="Tahoma"/>
              </a:rPr>
              <a:t>-1 </a:t>
            </a:r>
            <a:r>
              <a:rPr b="0" i="0" lang="en-US" sz="2400" u="none">
                <a:solidFill>
                  <a:schemeClr val="dk1"/>
                </a:solidFill>
                <a:latin typeface="Tahoma"/>
                <a:ea typeface="Tahoma"/>
                <a:cs typeface="Tahoma"/>
                <a:sym typeface="Tahoma"/>
              </a:rPr>
              <a:t>+</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1x2</a:t>
            </a:r>
            <a:r>
              <a:rPr b="0" baseline="30000" i="0" lang="en-US" sz="2400" u="none">
                <a:solidFill>
                  <a:schemeClr val="dk1"/>
                </a:solidFill>
                <a:latin typeface="Tahoma"/>
                <a:ea typeface="Tahoma"/>
                <a:cs typeface="Tahoma"/>
                <a:sym typeface="Tahoma"/>
              </a:rPr>
              <a:t>-2</a:t>
            </a:r>
            <a:endParaRPr/>
          </a:p>
          <a:p>
            <a:pPr indent="590550" lvl="1" marL="742950" rtl="0" algn="l">
              <a:lnSpc>
                <a:spcPct val="100000"/>
              </a:lnSpc>
              <a:spcBef>
                <a:spcPts val="480"/>
              </a:spcBef>
              <a:spcAft>
                <a:spcPts val="0"/>
              </a:spcAft>
              <a:buSzPts val="1320"/>
              <a:buNone/>
            </a:pPr>
            <a:r>
              <a:rPr b="0" i="0" lang="en-US" sz="2400" u="none">
                <a:solidFill>
                  <a:schemeClr val="dk1"/>
                </a:solidFill>
                <a:latin typeface="Tahoma"/>
                <a:ea typeface="Tahoma"/>
                <a:cs typeface="Tahoma"/>
                <a:sym typeface="Tahoma"/>
              </a:rPr>
              <a:t>=     8  +  4   +   2    +   1   +  0   +  0,25</a:t>
            </a:r>
            <a:endParaRPr/>
          </a:p>
          <a:p>
            <a:pPr indent="590550" lvl="1" marL="742950" rtl="0" algn="l">
              <a:lnSpc>
                <a:spcPct val="100000"/>
              </a:lnSpc>
              <a:spcBef>
                <a:spcPts val="480"/>
              </a:spcBef>
              <a:spcAft>
                <a:spcPts val="0"/>
              </a:spcAft>
              <a:buSzPts val="1320"/>
              <a:buNone/>
            </a:pPr>
            <a:r>
              <a:rPr b="0" i="0" lang="en-US" sz="2400" u="none">
                <a:solidFill>
                  <a:schemeClr val="dk1"/>
                </a:solidFill>
                <a:latin typeface="Tahoma"/>
                <a:ea typeface="Tahoma"/>
                <a:cs typeface="Tahoma"/>
                <a:sym typeface="Tahoma"/>
              </a:rPr>
              <a:t>=  </a:t>
            </a:r>
            <a:r>
              <a:rPr b="1" i="0" lang="en-US" sz="2400" u="none">
                <a:solidFill>
                  <a:schemeClr val="folHlink"/>
                </a:solidFill>
                <a:latin typeface="Tahoma"/>
                <a:ea typeface="Tahoma"/>
                <a:cs typeface="Tahoma"/>
                <a:sym typeface="Tahoma"/>
              </a:rPr>
              <a:t>13,25</a:t>
            </a:r>
            <a:r>
              <a:rPr b="0" i="0" lang="en-US" sz="2400" u="none">
                <a:solidFill>
                  <a:schemeClr val="dk1"/>
                </a:solidFill>
                <a:latin typeface="Tahoma"/>
                <a:ea typeface="Tahoma"/>
                <a:cs typeface="Tahoma"/>
                <a:sym typeface="Tahoma"/>
              </a:rPr>
              <a:t> (decimal)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971550" y="260350"/>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sp>
        <p:nvSpPr>
          <p:cNvPr id="294" name="Google Shape;294;p27"/>
          <p:cNvSpPr txBox="1"/>
          <p:nvPr>
            <p:ph idx="1" type="body"/>
          </p:nvPr>
        </p:nvSpPr>
        <p:spPr>
          <a:xfrm>
            <a:off x="533400" y="1905000"/>
            <a:ext cx="8116887"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560"/>
              <a:buFont typeface="Noto Sans Symbols"/>
              <a:buChar char="■"/>
            </a:pPr>
            <a:r>
              <a:rPr b="1" i="0" lang="en-US" sz="2600" u="none">
                <a:solidFill>
                  <a:schemeClr val="hlink"/>
                </a:solidFill>
                <a:latin typeface="Tahoma"/>
                <a:ea typeface="Tahoma"/>
                <a:cs typeface="Tahoma"/>
                <a:sym typeface="Tahoma"/>
              </a:rPr>
              <a:t>HEXADECIMAL a DECIMAL: </a:t>
            </a:r>
            <a:r>
              <a:rPr b="0" i="0" lang="en-US" sz="2600" u="none">
                <a:solidFill>
                  <a:schemeClr val="dk1"/>
                </a:solidFill>
                <a:latin typeface="Tahoma"/>
                <a:ea typeface="Tahoma"/>
                <a:cs typeface="Tahoma"/>
                <a:sym typeface="Tahoma"/>
              </a:rPr>
              <a:t>Se multiplica el número representado por el valor posicional que le corresponde, y se suman los resultados .</a:t>
            </a:r>
            <a:endParaRPr/>
          </a:p>
          <a:p>
            <a:pPr indent="-342900" lvl="0" marL="342900" rtl="0" algn="just">
              <a:lnSpc>
                <a:spcPct val="100000"/>
              </a:lnSpc>
              <a:spcBef>
                <a:spcPts val="520"/>
              </a:spcBef>
              <a:spcAft>
                <a:spcPts val="0"/>
              </a:spcAft>
              <a:buSzPts val="1560"/>
              <a:buNone/>
            </a:pPr>
            <a:r>
              <a:t/>
            </a:r>
            <a:endParaRPr b="0" i="0" sz="2600" u="none">
              <a:solidFill>
                <a:schemeClr val="dk1"/>
              </a:solidFill>
              <a:latin typeface="Tahoma"/>
              <a:ea typeface="Tahoma"/>
              <a:cs typeface="Tahoma"/>
              <a:sym typeface="Tahoma"/>
            </a:endParaRPr>
          </a:p>
          <a:p>
            <a:pPr indent="-342900" lvl="0" marL="342900" rtl="0" algn="just">
              <a:lnSpc>
                <a:spcPct val="100000"/>
              </a:lnSpc>
              <a:spcBef>
                <a:spcPts val="480"/>
              </a:spcBef>
              <a:spcAft>
                <a:spcPts val="0"/>
              </a:spcAft>
              <a:buSzPts val="1440"/>
              <a:buNone/>
            </a:pPr>
            <a:r>
              <a:rPr b="0" i="0" lang="en-US" sz="2400" u="none">
                <a:solidFill>
                  <a:schemeClr val="dk1"/>
                </a:solidFill>
                <a:latin typeface="Tahoma"/>
                <a:ea typeface="Tahoma"/>
                <a:cs typeface="Tahoma"/>
                <a:sym typeface="Tahoma"/>
              </a:rPr>
              <a:t>Ej. </a:t>
            </a:r>
            <a:r>
              <a:rPr b="0" i="1" lang="en-US" sz="2400" u="none">
                <a:solidFill>
                  <a:schemeClr val="dk1"/>
                </a:solidFill>
                <a:latin typeface="Tahoma"/>
                <a:ea typeface="Tahoma"/>
                <a:cs typeface="Tahoma"/>
                <a:sym typeface="Tahoma"/>
              </a:rPr>
              <a:t> Número Hexadecimal</a:t>
            </a:r>
            <a:r>
              <a:rPr b="0" i="0" lang="en-US" sz="2400" u="none">
                <a:solidFill>
                  <a:schemeClr val="dk1"/>
                </a:solidFill>
                <a:latin typeface="Tahoma"/>
                <a:ea typeface="Tahoma"/>
                <a:cs typeface="Tahoma"/>
                <a:sym typeface="Tahoma"/>
              </a:rPr>
              <a:t>:</a:t>
            </a:r>
            <a:r>
              <a:rPr b="1" i="0" lang="en-US" sz="2400" u="none">
                <a:solidFill>
                  <a:schemeClr val="dk1"/>
                </a:solidFill>
                <a:latin typeface="Tahoma"/>
                <a:ea typeface="Tahoma"/>
                <a:cs typeface="Tahoma"/>
                <a:sym typeface="Tahoma"/>
              </a:rPr>
              <a:t>       </a:t>
            </a:r>
            <a:endParaRPr/>
          </a:p>
          <a:p>
            <a:pPr indent="590550" lvl="1" marL="742950" rtl="0" algn="just">
              <a:lnSpc>
                <a:spcPct val="100000"/>
              </a:lnSpc>
              <a:spcBef>
                <a:spcPts val="480"/>
              </a:spcBef>
              <a:spcAft>
                <a:spcPts val="0"/>
              </a:spcAft>
              <a:buSzPts val="1320"/>
              <a:buNone/>
            </a:pPr>
            <a:r>
              <a:rPr b="1" i="0" lang="en-US" sz="2400" u="none">
                <a:solidFill>
                  <a:schemeClr val="dk1"/>
                </a:solidFill>
                <a:latin typeface="Tahoma"/>
                <a:ea typeface="Tahoma"/>
                <a:cs typeface="Tahoma"/>
                <a:sym typeface="Tahoma"/>
              </a:rPr>
              <a:t>        </a:t>
            </a:r>
            <a:r>
              <a:rPr b="1" i="0" lang="en-US" sz="2400" u="none">
                <a:solidFill>
                  <a:schemeClr val="folHlink"/>
                </a:solidFill>
                <a:latin typeface="Tahoma"/>
                <a:ea typeface="Tahoma"/>
                <a:cs typeface="Tahoma"/>
                <a:sym typeface="Tahoma"/>
              </a:rPr>
              <a:t>A              E              1              B</a:t>
            </a:r>
            <a:endParaRPr b="0" i="0" sz="2400" u="none">
              <a:solidFill>
                <a:schemeClr val="folHlink"/>
              </a:solidFill>
              <a:latin typeface="Tahoma"/>
              <a:ea typeface="Tahoma"/>
              <a:cs typeface="Tahoma"/>
              <a:sym typeface="Tahoma"/>
            </a:endParaRPr>
          </a:p>
          <a:p>
            <a:pPr indent="590550" lvl="1" marL="742950" rtl="0" algn="l">
              <a:lnSpc>
                <a:spcPct val="100000"/>
              </a:lnSpc>
              <a:spcBef>
                <a:spcPts val="480"/>
              </a:spcBef>
              <a:spcAft>
                <a:spcPts val="0"/>
              </a:spcAft>
              <a:buSzPts val="1320"/>
              <a:buNone/>
            </a:pPr>
            <a:r>
              <a:rPr b="0" i="0" lang="en-US" sz="2400" u="none">
                <a:solidFill>
                  <a:schemeClr val="dk1"/>
                </a:solidFill>
                <a:latin typeface="Tahoma"/>
                <a:ea typeface="Tahoma"/>
                <a:cs typeface="Tahoma"/>
                <a:sym typeface="Tahoma"/>
              </a:rPr>
              <a:t>= 10x16</a:t>
            </a:r>
            <a:r>
              <a:rPr b="0" baseline="30000" i="0" lang="en-US" sz="2400" u="none">
                <a:solidFill>
                  <a:schemeClr val="dk1"/>
                </a:solidFill>
                <a:latin typeface="Tahoma"/>
                <a:ea typeface="Tahoma"/>
                <a:cs typeface="Tahoma"/>
                <a:sym typeface="Tahoma"/>
              </a:rPr>
              <a:t>3   </a:t>
            </a:r>
            <a:r>
              <a:rPr b="0" i="0" lang="en-US" sz="2400" u="none">
                <a:solidFill>
                  <a:schemeClr val="dk1"/>
                </a:solidFill>
                <a:latin typeface="Tahoma"/>
                <a:ea typeface="Tahoma"/>
                <a:cs typeface="Tahoma"/>
                <a:sym typeface="Tahoma"/>
              </a:rPr>
              <a:t>+ </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14x16</a:t>
            </a:r>
            <a:r>
              <a:rPr b="0" baseline="30000" i="0" lang="en-US" sz="2400" u="none">
                <a:solidFill>
                  <a:schemeClr val="dk1"/>
                </a:solidFill>
                <a:latin typeface="Tahoma"/>
                <a:ea typeface="Tahoma"/>
                <a:cs typeface="Tahoma"/>
                <a:sym typeface="Tahoma"/>
              </a:rPr>
              <a:t>2   </a:t>
            </a:r>
            <a:r>
              <a:rPr b="0" i="0" lang="en-US" sz="2400" u="none">
                <a:solidFill>
                  <a:schemeClr val="dk1"/>
                </a:solidFill>
                <a:latin typeface="Tahoma"/>
                <a:ea typeface="Tahoma"/>
                <a:cs typeface="Tahoma"/>
                <a:sym typeface="Tahoma"/>
              </a:rPr>
              <a:t>+ </a:t>
            </a:r>
            <a:r>
              <a:rPr b="0" baseline="30000" i="0" lang="en-US" sz="2400" u="none">
                <a:solidFill>
                  <a:schemeClr val="dk1"/>
                </a:solidFill>
                <a:latin typeface="Tahoma"/>
                <a:ea typeface="Tahoma"/>
                <a:cs typeface="Tahoma"/>
                <a:sym typeface="Tahoma"/>
              </a:rPr>
              <a:t> 1</a:t>
            </a:r>
            <a:r>
              <a:rPr b="0" i="0" lang="en-US" sz="2400" u="none">
                <a:solidFill>
                  <a:schemeClr val="dk1"/>
                </a:solidFill>
                <a:latin typeface="Tahoma"/>
                <a:ea typeface="Tahoma"/>
                <a:cs typeface="Tahoma"/>
                <a:sym typeface="Tahoma"/>
              </a:rPr>
              <a:t>x16</a:t>
            </a:r>
            <a:r>
              <a:rPr b="0" baseline="30000" i="0" lang="en-US" sz="2400" u="none">
                <a:solidFill>
                  <a:schemeClr val="dk1"/>
                </a:solidFill>
                <a:latin typeface="Tahoma"/>
                <a:ea typeface="Tahoma"/>
                <a:cs typeface="Tahoma"/>
                <a:sym typeface="Tahoma"/>
              </a:rPr>
              <a:t>1    </a:t>
            </a:r>
            <a:r>
              <a:rPr b="0" i="0" lang="en-US" sz="2400" u="none">
                <a:solidFill>
                  <a:schemeClr val="dk1"/>
                </a:solidFill>
                <a:latin typeface="Tahoma"/>
                <a:ea typeface="Tahoma"/>
                <a:cs typeface="Tahoma"/>
                <a:sym typeface="Tahoma"/>
              </a:rPr>
              <a:t>+  </a:t>
            </a:r>
            <a:r>
              <a:rPr b="0" baseline="30000"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11x16</a:t>
            </a:r>
            <a:r>
              <a:rPr b="0" baseline="30000" i="0" lang="en-US" sz="2400" u="none">
                <a:solidFill>
                  <a:schemeClr val="dk1"/>
                </a:solidFill>
                <a:latin typeface="Tahoma"/>
                <a:ea typeface="Tahoma"/>
                <a:cs typeface="Tahoma"/>
                <a:sym typeface="Tahoma"/>
              </a:rPr>
              <a:t>0</a:t>
            </a:r>
            <a:endParaRPr/>
          </a:p>
          <a:p>
            <a:pPr indent="590550" lvl="1" marL="742950" rtl="0" algn="l">
              <a:lnSpc>
                <a:spcPct val="100000"/>
              </a:lnSpc>
              <a:spcBef>
                <a:spcPts val="480"/>
              </a:spcBef>
              <a:spcAft>
                <a:spcPts val="0"/>
              </a:spcAft>
              <a:buSzPts val="1320"/>
              <a:buNone/>
            </a:pPr>
            <a:r>
              <a:rPr b="0" i="0" lang="en-US" sz="2400" u="none">
                <a:solidFill>
                  <a:schemeClr val="dk1"/>
                </a:solidFill>
                <a:latin typeface="Tahoma"/>
                <a:ea typeface="Tahoma"/>
                <a:cs typeface="Tahoma"/>
                <a:sym typeface="Tahoma"/>
              </a:rPr>
              <a:t>=  40960  +  3584    +   16     +       11</a:t>
            </a:r>
            <a:endParaRPr/>
          </a:p>
          <a:p>
            <a:pPr indent="590550" lvl="1" marL="742950" rtl="0" algn="l">
              <a:lnSpc>
                <a:spcPct val="100000"/>
              </a:lnSpc>
              <a:spcBef>
                <a:spcPts val="480"/>
              </a:spcBef>
              <a:spcAft>
                <a:spcPts val="0"/>
              </a:spcAft>
              <a:buSzPts val="1320"/>
              <a:buNone/>
            </a:pPr>
            <a:r>
              <a:rPr b="0" i="0" lang="en-US" sz="2400" u="none">
                <a:solidFill>
                  <a:schemeClr val="dk1"/>
                </a:solidFill>
                <a:latin typeface="Tahoma"/>
                <a:ea typeface="Tahoma"/>
                <a:cs typeface="Tahoma"/>
                <a:sym typeface="Tahoma"/>
              </a:rPr>
              <a:t>=  </a:t>
            </a:r>
            <a:r>
              <a:rPr b="1" i="0" lang="en-US" sz="2400" u="none">
                <a:solidFill>
                  <a:schemeClr val="folHlink"/>
                </a:solidFill>
                <a:latin typeface="Tahoma"/>
                <a:ea typeface="Tahoma"/>
                <a:cs typeface="Tahoma"/>
                <a:sym typeface="Tahoma"/>
              </a:rPr>
              <a:t>44571</a:t>
            </a:r>
            <a:r>
              <a:rPr b="0" i="0" lang="en-US" sz="2400" u="none">
                <a:solidFill>
                  <a:schemeClr val="dk1"/>
                </a:solidFill>
                <a:latin typeface="Tahoma"/>
                <a:ea typeface="Tahoma"/>
                <a:cs typeface="Tahoma"/>
                <a:sym typeface="Tahoma"/>
              </a:rPr>
              <a:t> (decimal)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idx="1" type="body"/>
          </p:nvPr>
        </p:nvSpPr>
        <p:spPr>
          <a:xfrm>
            <a:off x="533400" y="1676400"/>
            <a:ext cx="8116887"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200"/>
              <a:buFont typeface="Noto Sans Symbols"/>
              <a:buChar char="■"/>
            </a:pPr>
            <a:r>
              <a:rPr b="1" i="0" lang="en-US" sz="2000" u="none">
                <a:solidFill>
                  <a:schemeClr val="hlink"/>
                </a:solidFill>
                <a:latin typeface="Tahoma"/>
                <a:ea typeface="Tahoma"/>
                <a:cs typeface="Tahoma"/>
                <a:sym typeface="Tahoma"/>
              </a:rPr>
              <a:t>DECIMAL a BINARIO: </a:t>
            </a:r>
            <a:r>
              <a:rPr b="0" i="0" lang="en-US" sz="2000" u="none">
                <a:solidFill>
                  <a:schemeClr val="dk1"/>
                </a:solidFill>
                <a:latin typeface="Tahoma"/>
                <a:ea typeface="Tahoma"/>
                <a:cs typeface="Tahoma"/>
                <a:sym typeface="Tahoma"/>
              </a:rPr>
              <a:t>Se divide el número que se quiere convertir por la base del sistema al que se quiere cambiar.</a:t>
            </a:r>
            <a:endParaRPr/>
          </a:p>
          <a:p>
            <a:pPr indent="-2095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Los resultados que se obtengan en el cociente deben seguir dividiéndose hasta que este resultado sea menor que la base. </a:t>
            </a:r>
            <a:endParaRPr/>
          </a:p>
          <a:p>
            <a:pPr indent="-2095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Los resultados que resulten de todas las divisiones se escribirán de derecha a izquierda.</a:t>
            </a:r>
            <a:endParaRPr/>
          </a:p>
          <a:p>
            <a:pPr indent="-342900" lvl="0" marL="342900" rtl="0" algn="just">
              <a:lnSpc>
                <a:spcPct val="9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Ej.  </a:t>
            </a:r>
            <a:r>
              <a:rPr b="0" i="1" lang="en-US" sz="2000" u="none">
                <a:solidFill>
                  <a:schemeClr val="dk1"/>
                </a:solidFill>
                <a:latin typeface="Tahoma"/>
                <a:ea typeface="Tahoma"/>
                <a:cs typeface="Tahoma"/>
                <a:sym typeface="Tahoma"/>
              </a:rPr>
              <a:t>Número Decimal</a:t>
            </a:r>
            <a:r>
              <a:rPr b="0" i="0" lang="en-US" sz="2000" u="none">
                <a:solidFill>
                  <a:schemeClr val="dk1"/>
                </a:solidFill>
                <a:latin typeface="Tahoma"/>
                <a:ea typeface="Tahoma"/>
                <a:cs typeface="Tahoma"/>
                <a:sym typeface="Tahoma"/>
              </a:rPr>
              <a:t>: </a:t>
            </a:r>
            <a:r>
              <a:rPr b="1" i="0" lang="en-US" sz="2000" u="none">
                <a:solidFill>
                  <a:schemeClr val="dk1"/>
                </a:solidFill>
                <a:latin typeface="Tahoma"/>
                <a:ea typeface="Tahoma"/>
                <a:cs typeface="Tahoma"/>
                <a:sym typeface="Tahoma"/>
              </a:rPr>
              <a:t>26  </a:t>
            </a:r>
            <a:endParaRPr/>
          </a:p>
          <a:p>
            <a:pPr indent="-342900" lvl="0" marL="342900" rtl="0" algn="just">
              <a:lnSpc>
                <a:spcPct val="90000"/>
              </a:lnSpc>
              <a:spcBef>
                <a:spcPts val="400"/>
              </a:spcBef>
              <a:spcAft>
                <a:spcPts val="0"/>
              </a:spcAft>
              <a:buSzPts val="1200"/>
              <a:buNone/>
            </a:pPr>
            <a:r>
              <a:t/>
            </a:r>
            <a:endParaRPr b="1"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t/>
            </a:r>
            <a:endParaRPr b="1"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t/>
            </a:r>
            <a:endParaRPr b="1"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Con lo que: 26</a:t>
            </a:r>
            <a:r>
              <a:rPr b="0" baseline="-25000" i="0" lang="en-US" sz="2000" u="none">
                <a:solidFill>
                  <a:schemeClr val="dk1"/>
                </a:solidFill>
                <a:latin typeface="Tahoma"/>
                <a:ea typeface="Tahoma"/>
                <a:cs typeface="Tahoma"/>
                <a:sym typeface="Tahoma"/>
              </a:rPr>
              <a:t>(10</a:t>
            </a:r>
            <a:r>
              <a:rPr b="0" i="0" lang="en-US" sz="2000" u="none">
                <a:solidFill>
                  <a:schemeClr val="dk1"/>
                </a:solidFill>
                <a:latin typeface="Tahoma"/>
                <a:ea typeface="Tahoma"/>
                <a:cs typeface="Tahoma"/>
                <a:sym typeface="Tahoma"/>
              </a:rPr>
              <a:t> = 11010</a:t>
            </a:r>
            <a:r>
              <a:rPr b="0" baseline="-25000" i="0" lang="en-US" sz="2000" u="none">
                <a:solidFill>
                  <a:schemeClr val="dk1"/>
                </a:solidFill>
                <a:latin typeface="Tahoma"/>
                <a:ea typeface="Tahoma"/>
                <a:cs typeface="Tahoma"/>
                <a:sym typeface="Tahoma"/>
              </a:rPr>
              <a:t>(2</a:t>
            </a:r>
            <a:r>
              <a:rPr b="1" i="0" lang="en-US" sz="2000" u="none">
                <a:solidFill>
                  <a:schemeClr val="dk1"/>
                </a:solidFill>
                <a:latin typeface="Tahoma"/>
                <a:ea typeface="Tahoma"/>
                <a:cs typeface="Tahoma"/>
                <a:sym typeface="Tahoma"/>
              </a:rPr>
              <a:t>     </a:t>
            </a:r>
            <a:endParaRPr/>
          </a:p>
          <a:p>
            <a:pPr indent="-209550" lvl="1" marL="742950" rtl="0" algn="just">
              <a:lnSpc>
                <a:spcPct val="90000"/>
              </a:lnSpc>
              <a:spcBef>
                <a:spcPts val="400"/>
              </a:spcBef>
              <a:spcAft>
                <a:spcPts val="0"/>
              </a:spcAft>
              <a:buSzPts val="1100"/>
              <a:buNone/>
            </a:pPr>
            <a:r>
              <a:rPr b="1" i="0" lang="en-US" sz="2000" u="none">
                <a:solidFill>
                  <a:schemeClr val="dk1"/>
                </a:solidFill>
                <a:latin typeface="Tahoma"/>
                <a:ea typeface="Tahoma"/>
                <a:cs typeface="Tahoma"/>
                <a:sym typeface="Tahoma"/>
              </a:rPr>
              <a:t>     </a:t>
            </a:r>
            <a:endParaRPr/>
          </a:p>
        </p:txBody>
      </p:sp>
      <p:sp>
        <p:nvSpPr>
          <p:cNvPr id="300" name="Google Shape;300;p2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grpSp>
        <p:nvGrpSpPr>
          <p:cNvPr id="301" name="Google Shape;301;p28"/>
          <p:cNvGrpSpPr/>
          <p:nvPr/>
        </p:nvGrpSpPr>
        <p:grpSpPr>
          <a:xfrm>
            <a:off x="5181600" y="4343400"/>
            <a:ext cx="3429000" cy="1803400"/>
            <a:chOff x="3264" y="2736"/>
            <a:chExt cx="2160" cy="1136"/>
          </a:xfrm>
        </p:grpSpPr>
        <p:sp>
          <p:nvSpPr>
            <p:cNvPr id="302" name="Google Shape;302;p28"/>
            <p:cNvSpPr txBox="1"/>
            <p:nvPr/>
          </p:nvSpPr>
          <p:spPr>
            <a:xfrm>
              <a:off x="3264" y="2736"/>
              <a:ext cx="2160" cy="11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26  2</a:t>
              </a:r>
              <a:endParaRPr/>
            </a:p>
            <a:p>
              <a:pPr indent="0" lvl="0" marL="0" marR="0" rtl="0" algn="l">
                <a:lnSpc>
                  <a:spcPct val="100000"/>
                </a:lnSpc>
                <a:spcBef>
                  <a:spcPts val="80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06  13  2</a:t>
              </a:r>
              <a:endParaRPr/>
            </a:p>
            <a:p>
              <a:pPr indent="0" lvl="0" marL="0" marR="0" rtl="0" algn="l">
                <a:lnSpc>
                  <a:spcPct val="100000"/>
                </a:lnSpc>
                <a:spcBef>
                  <a:spcPts val="80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1" i="1" lang="en-US" sz="1600" u="none">
                  <a:solidFill>
                    <a:schemeClr val="folHlink"/>
                  </a:solidFill>
                  <a:latin typeface="Tahoma"/>
                  <a:ea typeface="Tahoma"/>
                  <a:cs typeface="Tahoma"/>
                  <a:sym typeface="Tahoma"/>
                </a:rPr>
                <a:t>0</a:t>
              </a:r>
              <a:r>
                <a:rPr b="0" i="0" lang="en-US" sz="1600" u="none">
                  <a:solidFill>
                    <a:schemeClr val="dk1"/>
                  </a:solidFill>
                  <a:latin typeface="Tahoma"/>
                  <a:ea typeface="Tahoma"/>
                  <a:cs typeface="Tahoma"/>
                  <a:sym typeface="Tahoma"/>
                </a:rPr>
                <a:t> </a:t>
              </a:r>
              <a:r>
                <a:rPr b="0" i="0" lang="en-US" sz="1600" u="none">
                  <a:solidFill>
                    <a:schemeClr val="folHlink"/>
                  </a:solidFill>
                  <a:latin typeface="Tahoma"/>
                  <a:ea typeface="Tahoma"/>
                  <a:cs typeface="Tahoma"/>
                  <a:sym typeface="Tahoma"/>
                </a:rPr>
                <a:t> </a:t>
              </a:r>
              <a:r>
                <a:rPr b="1" i="1" lang="en-US" sz="1600" u="none">
                  <a:solidFill>
                    <a:schemeClr val="folHlink"/>
                  </a:solidFill>
                  <a:latin typeface="Tahoma"/>
                  <a:ea typeface="Tahoma"/>
                  <a:cs typeface="Tahoma"/>
                  <a:sym typeface="Tahoma"/>
                </a:rPr>
                <a:t>1</a:t>
              </a:r>
              <a:r>
                <a:rPr b="0" i="0" lang="en-US" sz="1600" u="none">
                  <a:solidFill>
                    <a:schemeClr val="dk1"/>
                  </a:solidFill>
                  <a:latin typeface="Tahoma"/>
                  <a:ea typeface="Tahoma"/>
                  <a:cs typeface="Tahoma"/>
                  <a:sym typeface="Tahoma"/>
                </a:rPr>
                <a:t>   6    2</a:t>
              </a:r>
              <a:endParaRPr/>
            </a:p>
            <a:p>
              <a:pPr indent="0" lvl="0" marL="0" marR="0" rtl="0" algn="l">
                <a:lnSpc>
                  <a:spcPct val="100000"/>
                </a:lnSpc>
                <a:spcBef>
                  <a:spcPts val="80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1" i="1" lang="en-US" sz="1600" u="none">
                  <a:solidFill>
                    <a:schemeClr val="folHlink"/>
                  </a:solidFill>
                  <a:latin typeface="Tahoma"/>
                  <a:ea typeface="Tahoma"/>
                  <a:cs typeface="Tahoma"/>
                  <a:sym typeface="Tahoma"/>
                </a:rPr>
                <a:t>0</a:t>
              </a:r>
              <a:r>
                <a:rPr b="0" i="0" lang="en-US" sz="1600" u="none">
                  <a:solidFill>
                    <a:schemeClr val="dk1"/>
                  </a:solidFill>
                  <a:latin typeface="Tahoma"/>
                  <a:ea typeface="Tahoma"/>
                  <a:cs typeface="Tahoma"/>
                  <a:sym typeface="Tahoma"/>
                </a:rPr>
                <a:t>   </a:t>
              </a:r>
              <a:r>
                <a:rPr b="1" i="1" lang="en-US" sz="1600" u="none">
                  <a:solidFill>
                    <a:schemeClr val="dk1"/>
                  </a:solidFill>
                  <a:latin typeface="Tahoma"/>
                  <a:ea typeface="Tahoma"/>
                  <a:cs typeface="Tahoma"/>
                  <a:sym typeface="Tahoma"/>
                </a:rPr>
                <a:t>3</a:t>
              </a:r>
              <a:r>
                <a:rPr b="0" i="0" lang="en-US" sz="1600" u="none">
                  <a:solidFill>
                    <a:schemeClr val="dk1"/>
                  </a:solidFill>
                  <a:latin typeface="Tahoma"/>
                  <a:ea typeface="Tahoma"/>
                  <a:cs typeface="Tahoma"/>
                  <a:sym typeface="Tahoma"/>
                </a:rPr>
                <a:t>     2</a:t>
              </a:r>
              <a:endParaRPr/>
            </a:p>
            <a:p>
              <a:pPr indent="0" lvl="0" marL="0" marR="0" rtl="0" algn="l">
                <a:lnSpc>
                  <a:spcPct val="100000"/>
                </a:lnSpc>
                <a:spcBef>
                  <a:spcPts val="800"/>
                </a:spcBef>
                <a:spcAft>
                  <a:spcPts val="0"/>
                </a:spcAft>
                <a:buClr>
                  <a:schemeClr val="dk1"/>
                </a:buClr>
                <a:buSzPts val="1600"/>
                <a:buFont typeface="Tahoma"/>
                <a:buNone/>
              </a:pPr>
              <a:r>
                <a:rPr b="0" i="0" lang="en-US" sz="1600" u="none">
                  <a:solidFill>
                    <a:schemeClr val="dk1"/>
                  </a:solidFill>
                  <a:latin typeface="Tahoma"/>
                  <a:ea typeface="Tahoma"/>
                  <a:cs typeface="Tahoma"/>
                  <a:sym typeface="Tahoma"/>
                </a:rPr>
                <a:t>                 </a:t>
              </a:r>
              <a:r>
                <a:rPr b="1" i="1" lang="en-US" sz="1600" u="none">
                  <a:solidFill>
                    <a:schemeClr val="folHlink"/>
                  </a:solidFill>
                  <a:latin typeface="Tahoma"/>
                  <a:ea typeface="Tahoma"/>
                  <a:cs typeface="Tahoma"/>
                  <a:sym typeface="Tahoma"/>
                </a:rPr>
                <a:t>1</a:t>
              </a:r>
              <a:r>
                <a:rPr b="0" i="0" lang="en-US" sz="1600" u="none">
                  <a:solidFill>
                    <a:schemeClr val="folHlink"/>
                  </a:solidFill>
                  <a:latin typeface="Tahoma"/>
                  <a:ea typeface="Tahoma"/>
                  <a:cs typeface="Tahoma"/>
                  <a:sym typeface="Tahoma"/>
                </a:rPr>
                <a:t>   </a:t>
              </a:r>
              <a:r>
                <a:rPr b="1" i="1" lang="en-US" sz="1600" u="none">
                  <a:solidFill>
                    <a:schemeClr val="folHlink"/>
                  </a:solidFill>
                  <a:latin typeface="Tahoma"/>
                  <a:ea typeface="Tahoma"/>
                  <a:cs typeface="Tahoma"/>
                  <a:sym typeface="Tahoma"/>
                </a:rPr>
                <a:t>1</a:t>
              </a:r>
              <a:r>
                <a:rPr b="0" i="0" lang="en-US" sz="1600" u="none">
                  <a:solidFill>
                    <a:schemeClr val="folHlink"/>
                  </a:solidFill>
                  <a:latin typeface="Tahoma"/>
                  <a:ea typeface="Tahoma"/>
                  <a:cs typeface="Tahoma"/>
                  <a:sym typeface="Tahoma"/>
                </a:rPr>
                <a:t>  </a:t>
              </a:r>
              <a:endParaRPr/>
            </a:p>
          </p:txBody>
        </p:sp>
        <p:grpSp>
          <p:nvGrpSpPr>
            <p:cNvPr id="303" name="Google Shape;303;p28"/>
            <p:cNvGrpSpPr/>
            <p:nvPr/>
          </p:nvGrpSpPr>
          <p:grpSpPr>
            <a:xfrm>
              <a:off x="3492" y="2808"/>
              <a:ext cx="924" cy="840"/>
              <a:chOff x="3048" y="2820"/>
              <a:chExt cx="924" cy="840"/>
            </a:xfrm>
          </p:grpSpPr>
          <p:grpSp>
            <p:nvGrpSpPr>
              <p:cNvPr id="304" name="Google Shape;304;p28"/>
              <p:cNvGrpSpPr/>
              <p:nvPr/>
            </p:nvGrpSpPr>
            <p:grpSpPr>
              <a:xfrm>
                <a:off x="3048" y="2820"/>
                <a:ext cx="240" cy="144"/>
                <a:chOff x="1440" y="3168"/>
                <a:chExt cx="240" cy="144"/>
              </a:xfrm>
            </p:grpSpPr>
            <p:cxnSp>
              <p:nvCxnSpPr>
                <p:cNvPr id="305" name="Google Shape;305;p28"/>
                <p:cNvCxnSpPr/>
                <p:nvPr/>
              </p:nvCxnSpPr>
              <p:spPr>
                <a:xfrm>
                  <a:off x="1440" y="316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06" name="Google Shape;306;p28"/>
                <p:cNvCxnSpPr/>
                <p:nvPr/>
              </p:nvCxnSpPr>
              <p:spPr>
                <a:xfrm>
                  <a:off x="1440" y="3312"/>
                  <a:ext cx="2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7" name="Google Shape;307;p28"/>
              <p:cNvGrpSpPr/>
              <p:nvPr/>
            </p:nvGrpSpPr>
            <p:grpSpPr>
              <a:xfrm>
                <a:off x="3276" y="2964"/>
                <a:ext cx="240" cy="228"/>
                <a:chOff x="3276" y="2928"/>
                <a:chExt cx="240" cy="228"/>
              </a:xfrm>
            </p:grpSpPr>
            <p:cxnSp>
              <p:nvCxnSpPr>
                <p:cNvPr id="308" name="Google Shape;308;p28"/>
                <p:cNvCxnSpPr/>
                <p:nvPr/>
              </p:nvCxnSpPr>
              <p:spPr>
                <a:xfrm>
                  <a:off x="3276" y="2928"/>
                  <a:ext cx="0" cy="228"/>
                </a:xfrm>
                <a:prstGeom prst="straightConnector1">
                  <a:avLst/>
                </a:prstGeom>
                <a:noFill/>
                <a:ln cap="flat" cmpd="sng" w="9525">
                  <a:solidFill>
                    <a:schemeClr val="dk1"/>
                  </a:solidFill>
                  <a:prstDash val="solid"/>
                  <a:miter lim="800000"/>
                  <a:headEnd len="med" w="med" type="none"/>
                  <a:tailEnd len="med" w="med" type="none"/>
                </a:ln>
              </p:spPr>
            </p:cxnSp>
            <p:cxnSp>
              <p:nvCxnSpPr>
                <p:cNvPr id="309" name="Google Shape;309;p28"/>
                <p:cNvCxnSpPr/>
                <p:nvPr/>
              </p:nvCxnSpPr>
              <p:spPr>
                <a:xfrm>
                  <a:off x="3276" y="3156"/>
                  <a:ext cx="2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0" name="Google Shape;310;p28"/>
              <p:cNvGrpSpPr/>
              <p:nvPr/>
            </p:nvGrpSpPr>
            <p:grpSpPr>
              <a:xfrm>
                <a:off x="3492" y="3204"/>
                <a:ext cx="240" cy="228"/>
                <a:chOff x="3276" y="2928"/>
                <a:chExt cx="240" cy="228"/>
              </a:xfrm>
            </p:grpSpPr>
            <p:cxnSp>
              <p:nvCxnSpPr>
                <p:cNvPr id="311" name="Google Shape;311;p28"/>
                <p:cNvCxnSpPr/>
                <p:nvPr/>
              </p:nvCxnSpPr>
              <p:spPr>
                <a:xfrm>
                  <a:off x="3276" y="2928"/>
                  <a:ext cx="0" cy="228"/>
                </a:xfrm>
                <a:prstGeom prst="straightConnector1">
                  <a:avLst/>
                </a:prstGeom>
                <a:noFill/>
                <a:ln cap="flat" cmpd="sng" w="9525">
                  <a:solidFill>
                    <a:schemeClr val="dk1"/>
                  </a:solidFill>
                  <a:prstDash val="solid"/>
                  <a:miter lim="800000"/>
                  <a:headEnd len="med" w="med" type="none"/>
                  <a:tailEnd len="med" w="med" type="none"/>
                </a:ln>
              </p:spPr>
            </p:cxnSp>
            <p:cxnSp>
              <p:nvCxnSpPr>
                <p:cNvPr id="312" name="Google Shape;312;p28"/>
                <p:cNvCxnSpPr/>
                <p:nvPr/>
              </p:nvCxnSpPr>
              <p:spPr>
                <a:xfrm>
                  <a:off x="3276" y="3156"/>
                  <a:ext cx="2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13" name="Google Shape;313;p28"/>
              <p:cNvGrpSpPr/>
              <p:nvPr/>
            </p:nvGrpSpPr>
            <p:grpSpPr>
              <a:xfrm>
                <a:off x="3732" y="3432"/>
                <a:ext cx="240" cy="228"/>
                <a:chOff x="3276" y="2928"/>
                <a:chExt cx="240" cy="228"/>
              </a:xfrm>
            </p:grpSpPr>
            <p:cxnSp>
              <p:nvCxnSpPr>
                <p:cNvPr id="314" name="Google Shape;314;p28"/>
                <p:cNvCxnSpPr/>
                <p:nvPr/>
              </p:nvCxnSpPr>
              <p:spPr>
                <a:xfrm>
                  <a:off x="3276" y="2928"/>
                  <a:ext cx="0" cy="228"/>
                </a:xfrm>
                <a:prstGeom prst="straightConnector1">
                  <a:avLst/>
                </a:prstGeom>
                <a:noFill/>
                <a:ln cap="flat" cmpd="sng" w="9525">
                  <a:solidFill>
                    <a:schemeClr val="dk1"/>
                  </a:solidFill>
                  <a:prstDash val="solid"/>
                  <a:miter lim="800000"/>
                  <a:headEnd len="med" w="med" type="none"/>
                  <a:tailEnd len="med" w="med" type="none"/>
                </a:ln>
              </p:spPr>
            </p:cxnSp>
            <p:cxnSp>
              <p:nvCxnSpPr>
                <p:cNvPr id="315" name="Google Shape;315;p28"/>
                <p:cNvCxnSpPr/>
                <p:nvPr/>
              </p:nvCxnSpPr>
              <p:spPr>
                <a:xfrm>
                  <a:off x="3276" y="3156"/>
                  <a:ext cx="240" cy="0"/>
                </a:xfrm>
                <a:prstGeom prst="straightConnector1">
                  <a:avLst/>
                </a:prstGeom>
                <a:noFill/>
                <a:ln cap="flat" cmpd="sng" w="9525">
                  <a:solidFill>
                    <a:schemeClr val="dk1"/>
                  </a:solidFill>
                  <a:prstDash val="solid"/>
                  <a:miter lim="800000"/>
                  <a:headEnd len="med" w="med" type="none"/>
                  <a:tailEnd len="med" w="med" type="none"/>
                </a:ln>
              </p:spPr>
            </p:cxnSp>
          </p:grpSp>
        </p:grpSp>
      </p:grpSp>
      <p:sp>
        <p:nvSpPr>
          <p:cNvPr id="316" name="Google Shape;316;p28"/>
          <p:cNvSpPr/>
          <p:nvPr/>
        </p:nvSpPr>
        <p:spPr>
          <a:xfrm flipH="1" rot="2040000">
            <a:off x="4267200" y="5486400"/>
            <a:ext cx="2590800" cy="609600"/>
          </a:xfrm>
          <a:prstGeom prst="curvedUpArrow">
            <a:avLst>
              <a:gd fmla="val 16927" name="adj1"/>
              <a:gd fmla="val 20077" name="adj2"/>
              <a:gd fmla="val 5624"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idx="1" type="body"/>
          </p:nvPr>
        </p:nvSpPr>
        <p:spPr>
          <a:xfrm>
            <a:off x="838200" y="1676400"/>
            <a:ext cx="7772400" cy="4114800"/>
          </a:xfrm>
          <a:prstGeom prst="rect">
            <a:avLst/>
          </a:prstGeom>
          <a:noFill/>
          <a:ln>
            <a:noFill/>
          </a:ln>
        </p:spPr>
        <p:txBody>
          <a:bodyPr anchorCtr="0" anchor="t" bIns="45700" lIns="91425" spcFirstLastPara="1" rIns="91425" wrap="square" tIns="45700">
            <a:noAutofit/>
          </a:bodyPr>
          <a:lstStyle/>
          <a:p>
            <a:pPr indent="-76200" lvl="0" marL="0" rtl="0" algn="just">
              <a:lnSpc>
                <a:spcPct val="90000"/>
              </a:lnSpc>
              <a:spcBef>
                <a:spcPts val="0"/>
              </a:spcBef>
              <a:spcAft>
                <a:spcPts val="0"/>
              </a:spcAft>
              <a:buClr>
                <a:schemeClr val="folHlink"/>
              </a:buClr>
              <a:buSzPts val="1200"/>
              <a:buFont typeface="Noto Sans Symbols"/>
              <a:buChar char="■"/>
            </a:pPr>
            <a:r>
              <a:rPr b="1" i="0" lang="en-US" sz="2000" u="none">
                <a:solidFill>
                  <a:schemeClr val="hlink"/>
                </a:solidFill>
                <a:latin typeface="Tahoma"/>
                <a:ea typeface="Tahoma"/>
                <a:cs typeface="Tahoma"/>
                <a:sym typeface="Tahoma"/>
              </a:rPr>
              <a:t> </a:t>
            </a:r>
            <a:r>
              <a:rPr b="1" i="0" lang="en-US" sz="2200" u="none">
                <a:solidFill>
                  <a:schemeClr val="hlink"/>
                </a:solidFill>
                <a:latin typeface="Tahoma"/>
                <a:ea typeface="Tahoma"/>
                <a:cs typeface="Tahoma"/>
                <a:sym typeface="Tahoma"/>
              </a:rPr>
              <a:t>DECIMAL a BINARIO (cont.): </a:t>
            </a:r>
            <a:endParaRPr/>
          </a:p>
          <a:p>
            <a:pPr indent="-285750" lvl="1" marL="476250" rtl="0" algn="just">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La parte fraccionaria del número binario se obtiene multiplicando por 2 sucesivamente la parte fraccionaria del número decimal de partida y las partes fraccionarias que se van obteniendo en los productos sucesivos.</a:t>
            </a:r>
            <a:endParaRPr/>
          </a:p>
          <a:p>
            <a:pPr indent="-285750" lvl="1" marL="476250" rtl="0" algn="just">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El número binario se forma con las partes enteras (ceros y unos) de los productos obtenidos.</a:t>
            </a:r>
            <a:endParaRPr/>
          </a:p>
          <a:p>
            <a:pPr indent="-285750" lvl="1" marL="476250" rtl="0" algn="just">
              <a:lnSpc>
                <a:spcPct val="90000"/>
              </a:lnSpc>
              <a:spcBef>
                <a:spcPts val="400"/>
              </a:spcBef>
              <a:spcAft>
                <a:spcPts val="0"/>
              </a:spcAft>
              <a:buSzPts val="1100"/>
              <a:buNone/>
            </a:pPr>
            <a:r>
              <a:rPr b="0" i="0" lang="en-US" sz="2000" u="none">
                <a:solidFill>
                  <a:schemeClr val="dk1"/>
                </a:solidFill>
                <a:latin typeface="Tahoma"/>
                <a:ea typeface="Tahoma"/>
                <a:cs typeface="Tahoma"/>
                <a:sym typeface="Tahoma"/>
              </a:rPr>
              <a:t>Ej.: </a:t>
            </a:r>
            <a:r>
              <a:rPr b="0" i="1" lang="en-US" sz="2000" u="none">
                <a:solidFill>
                  <a:schemeClr val="dk1"/>
                </a:solidFill>
                <a:latin typeface="Tahoma"/>
                <a:ea typeface="Tahoma"/>
                <a:cs typeface="Tahoma"/>
                <a:sym typeface="Tahoma"/>
              </a:rPr>
              <a:t>Número Decimal</a:t>
            </a:r>
            <a:r>
              <a:rPr b="0" i="0" lang="en-US" sz="2000" u="none">
                <a:solidFill>
                  <a:schemeClr val="dk1"/>
                </a:solidFill>
                <a:latin typeface="Tahoma"/>
                <a:ea typeface="Tahoma"/>
                <a:cs typeface="Tahoma"/>
                <a:sym typeface="Tahoma"/>
              </a:rPr>
              <a:t>: </a:t>
            </a:r>
            <a:r>
              <a:rPr b="1" i="0" lang="en-US" sz="2000" u="none">
                <a:solidFill>
                  <a:schemeClr val="dk1"/>
                </a:solidFill>
                <a:latin typeface="Tahoma"/>
                <a:ea typeface="Tahoma"/>
                <a:cs typeface="Tahoma"/>
                <a:sym typeface="Tahoma"/>
              </a:rPr>
              <a:t>0,1875</a:t>
            </a:r>
            <a:endParaRPr/>
          </a:p>
          <a:p>
            <a:pPr indent="-285750" lvl="1" marL="476250" rtl="0" algn="just">
              <a:lnSpc>
                <a:spcPct val="90000"/>
              </a:lnSpc>
              <a:spcBef>
                <a:spcPts val="400"/>
              </a:spcBef>
              <a:spcAft>
                <a:spcPts val="0"/>
              </a:spcAft>
              <a:buSzPts val="1100"/>
              <a:buNone/>
            </a:pPr>
            <a:r>
              <a:rPr b="0" i="0" lang="en-US" sz="2000" u="none">
                <a:solidFill>
                  <a:schemeClr val="dk1"/>
                </a:solidFill>
                <a:latin typeface="Tahoma"/>
                <a:ea typeface="Tahoma"/>
                <a:cs typeface="Tahoma"/>
                <a:sym typeface="Tahoma"/>
              </a:rPr>
              <a:t>                0,423 x 2 = </a:t>
            </a:r>
            <a:r>
              <a:rPr b="1" i="0" lang="en-US" sz="2000" u="none">
                <a:solidFill>
                  <a:schemeClr val="folHlink"/>
                </a:solidFill>
                <a:latin typeface="Tahoma"/>
                <a:ea typeface="Tahoma"/>
                <a:cs typeface="Tahoma"/>
                <a:sym typeface="Tahoma"/>
              </a:rPr>
              <a:t>0</a:t>
            </a:r>
            <a:r>
              <a:rPr b="0" i="0" lang="en-US" sz="2000" u="none">
                <a:solidFill>
                  <a:schemeClr val="dk1"/>
                </a:solidFill>
                <a:latin typeface="Tahoma"/>
                <a:ea typeface="Tahoma"/>
                <a:cs typeface="Tahoma"/>
                <a:sym typeface="Tahoma"/>
              </a:rPr>
              <a:t>,846</a:t>
            </a:r>
            <a:endParaRPr/>
          </a:p>
          <a:p>
            <a:pPr indent="-285750" lvl="1" marL="476250" rtl="0" algn="just">
              <a:lnSpc>
                <a:spcPct val="90000"/>
              </a:lnSpc>
              <a:spcBef>
                <a:spcPts val="400"/>
              </a:spcBef>
              <a:spcAft>
                <a:spcPts val="0"/>
              </a:spcAft>
              <a:buSzPts val="1100"/>
              <a:buNone/>
            </a:pPr>
            <a:r>
              <a:rPr b="0" i="0" lang="en-US" sz="2000" u="none">
                <a:solidFill>
                  <a:schemeClr val="dk1"/>
                </a:solidFill>
                <a:latin typeface="Tahoma"/>
                <a:ea typeface="Tahoma"/>
                <a:cs typeface="Tahoma"/>
                <a:sym typeface="Tahoma"/>
              </a:rPr>
              <a:t>                0,846 x 2 = </a:t>
            </a:r>
            <a:r>
              <a:rPr b="1" i="0" lang="en-US" sz="2000" u="none">
                <a:solidFill>
                  <a:schemeClr val="folHlink"/>
                </a:solidFill>
                <a:latin typeface="Tahoma"/>
                <a:ea typeface="Tahoma"/>
                <a:cs typeface="Tahoma"/>
                <a:sym typeface="Tahoma"/>
              </a:rPr>
              <a:t>1</a:t>
            </a:r>
            <a:r>
              <a:rPr b="0" i="0" lang="en-US" sz="2000" u="none">
                <a:solidFill>
                  <a:schemeClr val="dk1"/>
                </a:solidFill>
                <a:latin typeface="Tahoma"/>
                <a:ea typeface="Tahoma"/>
                <a:cs typeface="Tahoma"/>
                <a:sym typeface="Tahoma"/>
              </a:rPr>
              <a:t>,692</a:t>
            </a:r>
            <a:endParaRPr/>
          </a:p>
          <a:p>
            <a:pPr indent="-285750" lvl="1" marL="476250" rtl="0" algn="just">
              <a:lnSpc>
                <a:spcPct val="90000"/>
              </a:lnSpc>
              <a:spcBef>
                <a:spcPts val="400"/>
              </a:spcBef>
              <a:spcAft>
                <a:spcPts val="0"/>
              </a:spcAft>
              <a:buSzPts val="1100"/>
              <a:buNone/>
            </a:pPr>
            <a:r>
              <a:rPr b="0" i="0" lang="en-US" sz="2000" u="none">
                <a:solidFill>
                  <a:schemeClr val="dk1"/>
                </a:solidFill>
                <a:latin typeface="Tahoma"/>
                <a:ea typeface="Tahoma"/>
                <a:cs typeface="Tahoma"/>
                <a:sym typeface="Tahoma"/>
              </a:rPr>
              <a:t>                0,692 x 2 = </a:t>
            </a:r>
            <a:r>
              <a:rPr b="1" i="0" lang="en-US" sz="2000" u="none">
                <a:solidFill>
                  <a:schemeClr val="folHlink"/>
                </a:solidFill>
                <a:latin typeface="Tahoma"/>
                <a:ea typeface="Tahoma"/>
                <a:cs typeface="Tahoma"/>
                <a:sym typeface="Tahoma"/>
              </a:rPr>
              <a:t>1</a:t>
            </a:r>
            <a:r>
              <a:rPr b="0" i="0" lang="en-US" sz="2000" u="none">
                <a:solidFill>
                  <a:schemeClr val="dk1"/>
                </a:solidFill>
                <a:latin typeface="Tahoma"/>
                <a:ea typeface="Tahoma"/>
                <a:cs typeface="Tahoma"/>
                <a:sym typeface="Tahoma"/>
              </a:rPr>
              <a:t>,384</a:t>
            </a:r>
            <a:endParaRPr/>
          </a:p>
          <a:p>
            <a:pPr indent="-285750" lvl="1" marL="476250" rtl="0" algn="just">
              <a:lnSpc>
                <a:spcPct val="90000"/>
              </a:lnSpc>
              <a:spcBef>
                <a:spcPts val="400"/>
              </a:spcBef>
              <a:spcAft>
                <a:spcPts val="0"/>
              </a:spcAft>
              <a:buSzPts val="1100"/>
              <a:buNone/>
            </a:pPr>
            <a:r>
              <a:rPr b="0" i="0" lang="en-US" sz="2000" u="none">
                <a:solidFill>
                  <a:schemeClr val="dk1"/>
                </a:solidFill>
                <a:latin typeface="Tahoma"/>
                <a:ea typeface="Tahoma"/>
                <a:cs typeface="Tahoma"/>
                <a:sym typeface="Tahoma"/>
              </a:rPr>
              <a:t>                0,384 x 2 = </a:t>
            </a:r>
            <a:r>
              <a:rPr b="1" i="0" lang="en-US" sz="2000" u="none">
                <a:solidFill>
                  <a:schemeClr val="folHlink"/>
                </a:solidFill>
                <a:latin typeface="Tahoma"/>
                <a:ea typeface="Tahoma"/>
                <a:cs typeface="Tahoma"/>
                <a:sym typeface="Tahoma"/>
              </a:rPr>
              <a:t>0</a:t>
            </a:r>
            <a:r>
              <a:rPr b="0" i="0" lang="en-US" sz="2000" u="none">
                <a:solidFill>
                  <a:schemeClr val="dk1"/>
                </a:solidFill>
                <a:latin typeface="Tahoma"/>
                <a:ea typeface="Tahoma"/>
                <a:cs typeface="Tahoma"/>
                <a:sym typeface="Tahoma"/>
              </a:rPr>
              <a:t>,768</a:t>
            </a:r>
            <a:endParaRPr/>
          </a:p>
          <a:p>
            <a:pPr indent="-285750" lvl="1" marL="476250" rtl="0" algn="just">
              <a:lnSpc>
                <a:spcPct val="90000"/>
              </a:lnSpc>
              <a:spcBef>
                <a:spcPts val="400"/>
              </a:spcBef>
              <a:spcAft>
                <a:spcPts val="0"/>
              </a:spcAft>
              <a:buSzPts val="1100"/>
              <a:buNone/>
            </a:pPr>
            <a:r>
              <a:rPr b="0" i="0" lang="en-US" sz="2000" u="none">
                <a:solidFill>
                  <a:schemeClr val="dk1"/>
                </a:solidFill>
                <a:latin typeface="Tahoma"/>
                <a:ea typeface="Tahoma"/>
                <a:cs typeface="Tahoma"/>
                <a:sym typeface="Tahoma"/>
              </a:rPr>
              <a:t>Con lo que: 0,423</a:t>
            </a:r>
            <a:r>
              <a:rPr b="0" baseline="-25000" i="0" lang="en-US" sz="2000" u="none">
                <a:solidFill>
                  <a:schemeClr val="dk1"/>
                </a:solidFill>
                <a:latin typeface="Tahoma"/>
                <a:ea typeface="Tahoma"/>
                <a:cs typeface="Tahoma"/>
                <a:sym typeface="Tahoma"/>
              </a:rPr>
              <a:t>(10</a:t>
            </a:r>
            <a:r>
              <a:rPr b="0" i="0" lang="en-US" sz="2000" u="none">
                <a:solidFill>
                  <a:schemeClr val="dk1"/>
                </a:solidFill>
                <a:latin typeface="Tahoma"/>
                <a:ea typeface="Tahoma"/>
                <a:cs typeface="Tahoma"/>
                <a:sym typeface="Tahoma"/>
              </a:rPr>
              <a:t> = 0110</a:t>
            </a:r>
            <a:r>
              <a:rPr b="0" baseline="-25000" i="0" lang="en-US" sz="2000" u="none">
                <a:solidFill>
                  <a:schemeClr val="dk1"/>
                </a:solidFill>
                <a:latin typeface="Tahoma"/>
                <a:ea typeface="Tahoma"/>
                <a:cs typeface="Tahoma"/>
                <a:sym typeface="Tahoma"/>
              </a:rPr>
              <a:t>(2</a:t>
            </a:r>
            <a:endParaRPr/>
          </a:p>
        </p:txBody>
      </p:sp>
      <p:sp>
        <p:nvSpPr>
          <p:cNvPr id="322" name="Google Shape;322;p2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sp>
        <p:nvSpPr>
          <p:cNvPr id="323" name="Google Shape;323;p29"/>
          <p:cNvSpPr/>
          <p:nvPr/>
        </p:nvSpPr>
        <p:spPr>
          <a:xfrm>
            <a:off x="5334000" y="4419600"/>
            <a:ext cx="228600" cy="1371600"/>
          </a:xfrm>
          <a:prstGeom prst="down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Datos</a:t>
            </a:r>
            <a:endParaRPr/>
          </a:p>
        </p:txBody>
      </p:sp>
      <p:pic>
        <p:nvPicPr>
          <p:cNvPr id="139" name="Google Shape;139;p3"/>
          <p:cNvPicPr preferRelativeResize="0"/>
          <p:nvPr/>
        </p:nvPicPr>
        <p:blipFill rotWithShape="1">
          <a:blip r:embed="rId3">
            <a:alphaModFix/>
          </a:blip>
          <a:srcRect b="16901" l="12195" r="33485" t="22761"/>
          <a:stretch/>
        </p:blipFill>
        <p:spPr>
          <a:xfrm>
            <a:off x="1487487" y="1560512"/>
            <a:ext cx="6621462" cy="413861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idx="1" type="body"/>
          </p:nvPr>
        </p:nvSpPr>
        <p:spPr>
          <a:xfrm>
            <a:off x="533400" y="1676400"/>
            <a:ext cx="8116887"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200"/>
              <a:buFont typeface="Noto Sans Symbols"/>
              <a:buChar char="■"/>
            </a:pPr>
            <a:r>
              <a:rPr b="1" i="0" lang="en-US" sz="2000" u="none">
                <a:solidFill>
                  <a:schemeClr val="hlink"/>
                </a:solidFill>
                <a:latin typeface="Tahoma"/>
                <a:ea typeface="Tahoma"/>
                <a:cs typeface="Tahoma"/>
                <a:sym typeface="Tahoma"/>
              </a:rPr>
              <a:t>DECIMAL a HEXADECIMAL: </a:t>
            </a:r>
            <a:r>
              <a:rPr b="0" i="0" lang="en-US" sz="2000" u="none">
                <a:solidFill>
                  <a:schemeClr val="dk1"/>
                </a:solidFill>
                <a:latin typeface="Tahoma"/>
                <a:ea typeface="Tahoma"/>
                <a:cs typeface="Tahoma"/>
                <a:sym typeface="Tahoma"/>
              </a:rPr>
              <a:t>Se divide el número que se quiere convertir por la base del sistema al que se quiere cambiar. En este caso 16.</a:t>
            </a:r>
            <a:endParaRPr/>
          </a:p>
          <a:p>
            <a:pPr indent="-2095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Los resultados que se obtengan en el cociente deben seguir dividiéndose hasta que este resultado sea menor que la base. </a:t>
            </a:r>
            <a:endParaRPr/>
          </a:p>
          <a:p>
            <a:pPr indent="-2095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Para convertir una fracción decimal a su equivalente hexadecimal, aplicamos el algoritmo parte entera, con base  16. </a:t>
            </a:r>
            <a:endParaRPr/>
          </a:p>
          <a:p>
            <a:pPr indent="-209550" lvl="1" marL="742950" rtl="0" algn="just">
              <a:lnSpc>
                <a:spcPct val="9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Ej.  </a:t>
            </a:r>
            <a:r>
              <a:rPr b="0" i="1" lang="en-US" sz="2000" u="none">
                <a:solidFill>
                  <a:schemeClr val="dk1"/>
                </a:solidFill>
                <a:latin typeface="Tahoma"/>
                <a:ea typeface="Tahoma"/>
                <a:cs typeface="Tahoma"/>
                <a:sym typeface="Tahoma"/>
              </a:rPr>
              <a:t>Número Decimal</a:t>
            </a:r>
            <a:r>
              <a:rPr b="0" i="0" lang="en-US" sz="2000" u="none">
                <a:solidFill>
                  <a:schemeClr val="dk1"/>
                </a:solidFill>
                <a:latin typeface="Tahoma"/>
                <a:ea typeface="Tahoma"/>
                <a:cs typeface="Tahoma"/>
                <a:sym typeface="Tahoma"/>
              </a:rPr>
              <a:t>: </a:t>
            </a:r>
            <a:r>
              <a:rPr b="1" i="0" lang="en-US" sz="2000" u="none">
                <a:solidFill>
                  <a:schemeClr val="dk1"/>
                </a:solidFill>
                <a:latin typeface="Tahoma"/>
                <a:ea typeface="Tahoma"/>
                <a:cs typeface="Tahoma"/>
                <a:sym typeface="Tahoma"/>
              </a:rPr>
              <a:t>1520  </a:t>
            </a:r>
            <a:endParaRPr/>
          </a:p>
          <a:p>
            <a:pPr indent="-342900" lvl="0" marL="342900" rtl="0" algn="just">
              <a:lnSpc>
                <a:spcPct val="90000"/>
              </a:lnSpc>
              <a:spcBef>
                <a:spcPts val="400"/>
              </a:spcBef>
              <a:spcAft>
                <a:spcPts val="0"/>
              </a:spcAft>
              <a:buSzPts val="1200"/>
              <a:buNone/>
            </a:pPr>
            <a:r>
              <a:t/>
            </a:r>
            <a:endParaRPr b="1"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t/>
            </a:r>
            <a:endParaRPr b="1"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Con lo que: 1520</a:t>
            </a:r>
            <a:r>
              <a:rPr b="0" baseline="-25000" i="0" lang="en-US" sz="2000" u="none">
                <a:solidFill>
                  <a:schemeClr val="dk1"/>
                </a:solidFill>
                <a:latin typeface="Tahoma"/>
                <a:ea typeface="Tahoma"/>
                <a:cs typeface="Tahoma"/>
                <a:sym typeface="Tahoma"/>
              </a:rPr>
              <a:t>(10</a:t>
            </a:r>
            <a:r>
              <a:rPr b="0" i="0" lang="en-US" sz="2000" u="none">
                <a:solidFill>
                  <a:schemeClr val="dk1"/>
                </a:solidFill>
                <a:latin typeface="Tahoma"/>
                <a:ea typeface="Tahoma"/>
                <a:cs typeface="Tahoma"/>
                <a:sym typeface="Tahoma"/>
              </a:rPr>
              <a:t> = 5F0</a:t>
            </a:r>
            <a:r>
              <a:rPr b="0" baseline="-25000" i="0" lang="en-US" sz="2000" u="none">
                <a:solidFill>
                  <a:schemeClr val="dk1"/>
                </a:solidFill>
                <a:latin typeface="Tahoma"/>
                <a:ea typeface="Tahoma"/>
                <a:cs typeface="Tahoma"/>
                <a:sym typeface="Tahoma"/>
              </a:rPr>
              <a:t>(2</a:t>
            </a:r>
            <a:r>
              <a:rPr b="1" i="0" lang="en-US" sz="2000" u="none">
                <a:solidFill>
                  <a:schemeClr val="dk1"/>
                </a:solidFill>
                <a:latin typeface="Tahoma"/>
                <a:ea typeface="Tahoma"/>
                <a:cs typeface="Tahoma"/>
                <a:sym typeface="Tahoma"/>
              </a:rPr>
              <a:t>     </a:t>
            </a:r>
            <a:endParaRPr/>
          </a:p>
          <a:p>
            <a:pPr indent="-209550" lvl="1" marL="742950" rtl="0" algn="just">
              <a:lnSpc>
                <a:spcPct val="90000"/>
              </a:lnSpc>
              <a:spcBef>
                <a:spcPts val="400"/>
              </a:spcBef>
              <a:spcAft>
                <a:spcPts val="0"/>
              </a:spcAft>
              <a:buSzPts val="1100"/>
              <a:buNone/>
            </a:pPr>
            <a:r>
              <a:rPr b="1" i="0" lang="en-US" sz="2000" u="none">
                <a:solidFill>
                  <a:schemeClr val="dk1"/>
                </a:solidFill>
                <a:latin typeface="Tahoma"/>
                <a:ea typeface="Tahoma"/>
                <a:cs typeface="Tahoma"/>
                <a:sym typeface="Tahoma"/>
              </a:rPr>
              <a:t>     </a:t>
            </a:r>
            <a:endParaRPr/>
          </a:p>
        </p:txBody>
      </p:sp>
      <p:sp>
        <p:nvSpPr>
          <p:cNvPr id="329" name="Google Shape;329;p3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grpSp>
        <p:nvGrpSpPr>
          <p:cNvPr id="330" name="Google Shape;330;p30"/>
          <p:cNvGrpSpPr/>
          <p:nvPr/>
        </p:nvGrpSpPr>
        <p:grpSpPr>
          <a:xfrm>
            <a:off x="5348259" y="4568825"/>
            <a:ext cx="2576540" cy="1836962"/>
            <a:chOff x="3033" y="2736"/>
            <a:chExt cx="1623" cy="1157"/>
          </a:xfrm>
        </p:grpSpPr>
        <p:sp>
          <p:nvSpPr>
            <p:cNvPr id="331" name="Google Shape;331;p30"/>
            <p:cNvSpPr/>
            <p:nvPr/>
          </p:nvSpPr>
          <p:spPr>
            <a:xfrm flipH="1" rot="600000">
              <a:off x="3053" y="3461"/>
              <a:ext cx="1171" cy="333"/>
            </a:xfrm>
            <a:prstGeom prst="curvedUpArrow">
              <a:avLst>
                <a:gd fmla="val 16927" name="adj1"/>
                <a:gd fmla="val 20077" name="adj2"/>
                <a:gd fmla="val 5624"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332" name="Google Shape;332;p30"/>
            <p:cNvGrpSpPr/>
            <p:nvPr/>
          </p:nvGrpSpPr>
          <p:grpSpPr>
            <a:xfrm>
              <a:off x="3264" y="2736"/>
              <a:ext cx="1392" cy="751"/>
              <a:chOff x="3264" y="2736"/>
              <a:chExt cx="1392" cy="751"/>
            </a:xfrm>
          </p:grpSpPr>
          <p:sp>
            <p:nvSpPr>
              <p:cNvPr id="333" name="Google Shape;333;p30"/>
              <p:cNvSpPr txBox="1"/>
              <p:nvPr/>
            </p:nvSpPr>
            <p:spPr>
              <a:xfrm>
                <a:off x="3264" y="2736"/>
                <a:ext cx="1392" cy="7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1520   16</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080    95   16</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r>
                  <a:rPr b="1" i="1" lang="en-US" sz="1800" u="none">
                    <a:solidFill>
                      <a:schemeClr val="folHlink"/>
                    </a:solidFill>
                    <a:latin typeface="Tahoma"/>
                    <a:ea typeface="Tahoma"/>
                    <a:cs typeface="Tahoma"/>
                    <a:sym typeface="Tahoma"/>
                  </a:rPr>
                  <a:t>0</a:t>
                </a:r>
                <a:r>
                  <a:rPr b="0" i="0" lang="en-US" sz="1800" u="none">
                    <a:solidFill>
                      <a:schemeClr val="dk1"/>
                    </a:solidFill>
                    <a:latin typeface="Tahoma"/>
                    <a:ea typeface="Tahoma"/>
                    <a:cs typeface="Tahoma"/>
                    <a:sym typeface="Tahoma"/>
                  </a:rPr>
                  <a:t> </a:t>
                </a:r>
                <a:r>
                  <a:rPr b="0" i="0" lang="en-US" sz="1800" u="none">
                    <a:solidFill>
                      <a:schemeClr val="folHlink"/>
                    </a:solidFill>
                    <a:latin typeface="Tahoma"/>
                    <a:ea typeface="Tahoma"/>
                    <a:cs typeface="Tahoma"/>
                    <a:sym typeface="Tahoma"/>
                  </a:rPr>
                  <a:t>     </a:t>
                </a:r>
                <a:r>
                  <a:rPr b="1" i="1" lang="en-US" sz="1800" u="none">
                    <a:solidFill>
                      <a:schemeClr val="folHlink"/>
                    </a:solidFill>
                    <a:latin typeface="Tahoma"/>
                    <a:ea typeface="Tahoma"/>
                    <a:cs typeface="Tahoma"/>
                    <a:sym typeface="Tahoma"/>
                  </a:rPr>
                  <a:t>15</a:t>
                </a:r>
                <a:r>
                  <a:rPr b="0" i="0" lang="en-US" sz="1800" u="none">
                    <a:solidFill>
                      <a:schemeClr val="dk1"/>
                    </a:solidFill>
                    <a:latin typeface="Tahoma"/>
                    <a:ea typeface="Tahoma"/>
                    <a:cs typeface="Tahoma"/>
                    <a:sym typeface="Tahoma"/>
                  </a:rPr>
                  <a:t>    </a:t>
                </a:r>
                <a:r>
                  <a:rPr b="1" i="1" lang="en-US" sz="1800" u="none">
                    <a:solidFill>
                      <a:schemeClr val="folHlink"/>
                    </a:solidFill>
                    <a:latin typeface="Tahoma"/>
                    <a:ea typeface="Tahoma"/>
                    <a:cs typeface="Tahoma"/>
                    <a:sym typeface="Tahoma"/>
                  </a:rPr>
                  <a:t>5</a:t>
                </a:r>
                <a:r>
                  <a:rPr b="0" i="0" lang="en-US" sz="1800" u="none">
                    <a:solidFill>
                      <a:schemeClr val="dk1"/>
                    </a:solidFill>
                    <a:latin typeface="Tahoma"/>
                    <a:ea typeface="Tahoma"/>
                    <a:cs typeface="Tahoma"/>
                    <a:sym typeface="Tahoma"/>
                  </a:rPr>
                  <a:t>   </a:t>
                </a:r>
                <a:endParaRPr/>
              </a:p>
            </p:txBody>
          </p:sp>
          <p:grpSp>
            <p:nvGrpSpPr>
              <p:cNvPr id="334" name="Google Shape;334;p30"/>
              <p:cNvGrpSpPr/>
              <p:nvPr/>
            </p:nvGrpSpPr>
            <p:grpSpPr>
              <a:xfrm>
                <a:off x="3744" y="2808"/>
                <a:ext cx="240" cy="144"/>
                <a:chOff x="1440" y="3168"/>
                <a:chExt cx="240" cy="144"/>
              </a:xfrm>
            </p:grpSpPr>
            <p:cxnSp>
              <p:nvCxnSpPr>
                <p:cNvPr id="335" name="Google Shape;335;p30"/>
                <p:cNvCxnSpPr/>
                <p:nvPr/>
              </p:nvCxnSpPr>
              <p:spPr>
                <a:xfrm>
                  <a:off x="1440" y="316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36" name="Google Shape;336;p30"/>
                <p:cNvCxnSpPr/>
                <p:nvPr/>
              </p:nvCxnSpPr>
              <p:spPr>
                <a:xfrm>
                  <a:off x="1440" y="3312"/>
                  <a:ext cx="240"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7" name="Google Shape;337;p30"/>
              <p:cNvGrpSpPr/>
              <p:nvPr/>
            </p:nvGrpSpPr>
            <p:grpSpPr>
              <a:xfrm>
                <a:off x="4032" y="3072"/>
                <a:ext cx="240" cy="144"/>
                <a:chOff x="1440" y="3168"/>
                <a:chExt cx="240" cy="144"/>
              </a:xfrm>
            </p:grpSpPr>
            <p:cxnSp>
              <p:nvCxnSpPr>
                <p:cNvPr id="338" name="Google Shape;338;p30"/>
                <p:cNvCxnSpPr/>
                <p:nvPr/>
              </p:nvCxnSpPr>
              <p:spPr>
                <a:xfrm>
                  <a:off x="1440" y="3168"/>
                  <a:ext cx="0" cy="144"/>
                </a:xfrm>
                <a:prstGeom prst="straightConnector1">
                  <a:avLst/>
                </a:prstGeom>
                <a:noFill/>
                <a:ln cap="flat" cmpd="sng" w="9525">
                  <a:solidFill>
                    <a:schemeClr val="dk1"/>
                  </a:solidFill>
                  <a:prstDash val="solid"/>
                  <a:miter lim="800000"/>
                  <a:headEnd len="med" w="med" type="none"/>
                  <a:tailEnd len="med" w="med" type="none"/>
                </a:ln>
              </p:spPr>
            </p:cxnSp>
            <p:cxnSp>
              <p:nvCxnSpPr>
                <p:cNvPr id="339" name="Google Shape;339;p30"/>
                <p:cNvCxnSpPr/>
                <p:nvPr/>
              </p:nvCxnSpPr>
              <p:spPr>
                <a:xfrm>
                  <a:off x="1440" y="3312"/>
                  <a:ext cx="240" cy="0"/>
                </a:xfrm>
                <a:prstGeom prst="straightConnector1">
                  <a:avLst/>
                </a:prstGeom>
                <a:noFill/>
                <a:ln cap="flat" cmpd="sng" w="9525">
                  <a:solidFill>
                    <a:schemeClr val="dk1"/>
                  </a:solidFill>
                  <a:prstDash val="solid"/>
                  <a:miter lim="800000"/>
                  <a:headEnd len="med" w="med" type="none"/>
                  <a:tailEnd len="med" w="med" type="none"/>
                </a:ln>
              </p:spPr>
            </p:cxnSp>
          </p:gr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sp>
        <p:nvSpPr>
          <p:cNvPr id="345" name="Google Shape;345;p31"/>
          <p:cNvSpPr txBox="1"/>
          <p:nvPr>
            <p:ph idx="1" type="body"/>
          </p:nvPr>
        </p:nvSpPr>
        <p:spPr>
          <a:xfrm>
            <a:off x="533400" y="1676400"/>
            <a:ext cx="8116887" cy="4343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200"/>
              <a:buFont typeface="Noto Sans Symbols"/>
              <a:buChar char="■"/>
            </a:pPr>
            <a:r>
              <a:rPr b="1" i="0" lang="en-US" sz="2000" u="none">
                <a:solidFill>
                  <a:schemeClr val="hlink"/>
                </a:solidFill>
                <a:latin typeface="Tahoma"/>
                <a:ea typeface="Tahoma"/>
                <a:cs typeface="Tahoma"/>
                <a:sym typeface="Tahoma"/>
              </a:rPr>
              <a:t>BINARIO a HEXADECIMAL: </a:t>
            </a:r>
            <a:r>
              <a:rPr b="0" i="0" lang="en-US" sz="2000" u="none">
                <a:solidFill>
                  <a:schemeClr val="dk1"/>
                </a:solidFill>
                <a:latin typeface="Tahoma"/>
                <a:ea typeface="Tahoma"/>
                <a:cs typeface="Tahoma"/>
                <a:sym typeface="Tahoma"/>
              </a:rPr>
              <a:t>se divide el número binario en grupos de cuatro dígitos binarios, comenzando desde la derecha y se reemplaza cada grupo por el correspondiente símbolo hexadecimal. </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Si el grupo de la extrema izquierda no tiene cuatro dígitos, se deben agregar ceros hasta completar 4 dígitos.</a:t>
            </a:r>
            <a:endParaRPr/>
          </a:p>
          <a:p>
            <a:pPr indent="-342900" lvl="0" marL="342900" rtl="0" algn="just">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just">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Ej. </a:t>
            </a:r>
            <a:r>
              <a:rPr b="0" i="1" lang="en-US" sz="2000" u="none">
                <a:solidFill>
                  <a:schemeClr val="dk1"/>
                </a:solidFill>
                <a:latin typeface="Tahoma"/>
                <a:ea typeface="Tahoma"/>
                <a:cs typeface="Tahoma"/>
                <a:sym typeface="Tahoma"/>
              </a:rPr>
              <a:t>Número Binario</a:t>
            </a:r>
            <a:r>
              <a:rPr b="0" i="0" lang="en-US" sz="2000" u="none">
                <a:solidFill>
                  <a:schemeClr val="dk1"/>
                </a:solidFill>
                <a:latin typeface="Tahoma"/>
                <a:ea typeface="Tahoma"/>
                <a:cs typeface="Tahoma"/>
                <a:sym typeface="Tahoma"/>
              </a:rPr>
              <a:t>: </a:t>
            </a:r>
            <a:r>
              <a:rPr b="1" i="0" lang="en-US" sz="2000" u="none">
                <a:solidFill>
                  <a:schemeClr val="dk1"/>
                </a:solidFill>
                <a:latin typeface="Tahoma"/>
                <a:ea typeface="Tahoma"/>
                <a:cs typeface="Tahoma"/>
                <a:sym typeface="Tahoma"/>
              </a:rPr>
              <a:t>111110011011010011</a:t>
            </a:r>
            <a:endParaRPr b="0" i="0" sz="2000" u="none">
              <a:solidFill>
                <a:schemeClr val="dk1"/>
              </a:solidFill>
              <a:latin typeface="Tahoma"/>
              <a:ea typeface="Tahoma"/>
              <a:cs typeface="Tahoma"/>
              <a:sym typeface="Tahoma"/>
            </a:endParaRPr>
          </a:p>
          <a:p>
            <a:pPr indent="-342900" lvl="0" marL="342900" rtl="0" algn="just">
              <a:lnSpc>
                <a:spcPct val="100000"/>
              </a:lnSpc>
              <a:spcBef>
                <a:spcPts val="400"/>
              </a:spcBef>
              <a:spcAft>
                <a:spcPts val="0"/>
              </a:spcAft>
              <a:buSzPts val="1200"/>
              <a:buNone/>
            </a:pPr>
            <a:r>
              <a:rPr b="1"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  0011 / 1110 / 0110 / 1101 / 0011  </a:t>
            </a:r>
            <a:endParaRPr/>
          </a:p>
          <a:p>
            <a:pPr indent="-342900" lvl="0" marL="342900" rtl="0" algn="just">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     3          E           6          D          3</a:t>
            </a:r>
            <a:r>
              <a:rPr b="1" i="0" lang="en-US" sz="2000" u="none">
                <a:solidFill>
                  <a:schemeClr val="dk1"/>
                </a:solidFill>
                <a:latin typeface="Tahoma"/>
                <a:ea typeface="Tahoma"/>
                <a:cs typeface="Tahoma"/>
                <a:sym typeface="Tahoma"/>
              </a:rPr>
              <a:t>     </a:t>
            </a:r>
            <a:endParaRPr/>
          </a:p>
          <a:p>
            <a:pPr indent="-342900" lvl="0" marL="342900" rtl="0" algn="just">
              <a:lnSpc>
                <a:spcPct val="100000"/>
              </a:lnSpc>
              <a:spcBef>
                <a:spcPts val="400"/>
              </a:spcBef>
              <a:spcAft>
                <a:spcPts val="0"/>
              </a:spcAft>
              <a:buSzPts val="1200"/>
              <a:buNone/>
            </a:pPr>
            <a:r>
              <a:rPr b="1"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a:t>
            </a:r>
            <a:r>
              <a:rPr b="1" i="0" lang="en-US" sz="2000" u="none">
                <a:solidFill>
                  <a:schemeClr val="dk1"/>
                </a:solidFill>
                <a:latin typeface="Tahoma"/>
                <a:ea typeface="Tahoma"/>
                <a:cs typeface="Tahoma"/>
                <a:sym typeface="Tahoma"/>
              </a:rPr>
              <a:t> </a:t>
            </a:r>
            <a:r>
              <a:rPr b="1" i="0" lang="en-US" sz="2000" u="none">
                <a:solidFill>
                  <a:schemeClr val="folHlink"/>
                </a:solidFill>
                <a:latin typeface="Tahoma"/>
                <a:ea typeface="Tahoma"/>
                <a:cs typeface="Tahoma"/>
                <a:sym typeface="Tahoma"/>
              </a:rPr>
              <a:t>3E6D3 </a:t>
            </a:r>
            <a:r>
              <a:rPr b="0" i="0" lang="en-US" sz="2000" u="none">
                <a:solidFill>
                  <a:schemeClr val="dk1"/>
                </a:solidFill>
                <a:latin typeface="Tahoma"/>
                <a:ea typeface="Tahoma"/>
                <a:cs typeface="Tahoma"/>
                <a:sym typeface="Tahoma"/>
              </a:rPr>
              <a:t>(hexadecimal)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0" i="0" lang="en-US" sz="3200" u="none">
                <a:solidFill>
                  <a:schemeClr val="dk2"/>
                </a:solidFill>
                <a:latin typeface="Tahoma"/>
                <a:ea typeface="Tahoma"/>
                <a:cs typeface="Tahoma"/>
                <a:sym typeface="Tahoma"/>
              </a:rPr>
              <a:t>Conversiones entre los distintos sistemas</a:t>
            </a:r>
            <a:endParaRPr/>
          </a:p>
        </p:txBody>
      </p:sp>
      <p:sp>
        <p:nvSpPr>
          <p:cNvPr id="351" name="Google Shape;351;p32"/>
          <p:cNvSpPr txBox="1"/>
          <p:nvPr>
            <p:ph idx="1" type="body"/>
          </p:nvPr>
        </p:nvSpPr>
        <p:spPr>
          <a:xfrm>
            <a:off x="533400" y="1676400"/>
            <a:ext cx="8116887" cy="4343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200"/>
              <a:buFont typeface="Noto Sans Symbols"/>
              <a:buChar char="■"/>
            </a:pPr>
            <a:r>
              <a:rPr b="1" i="0" lang="en-US" sz="2000" u="none">
                <a:solidFill>
                  <a:schemeClr val="hlink"/>
                </a:solidFill>
                <a:latin typeface="Tahoma"/>
                <a:ea typeface="Tahoma"/>
                <a:cs typeface="Tahoma"/>
                <a:sym typeface="Tahoma"/>
              </a:rPr>
              <a:t>HEXADECIMAL a BINARIO : </a:t>
            </a:r>
            <a:r>
              <a:rPr b="0" i="0" lang="en-US" sz="2000" u="none">
                <a:solidFill>
                  <a:schemeClr val="dk1"/>
                </a:solidFill>
                <a:latin typeface="Tahoma"/>
                <a:ea typeface="Tahoma"/>
                <a:cs typeface="Tahoma"/>
                <a:sym typeface="Tahoma"/>
              </a:rPr>
              <a:t>se reemplaza cada símbolo hexadecimal por el correspondiente grupo de cuatro dígitos binarios y se descartan los ceros innecesarios. </a:t>
            </a:r>
            <a:endParaRPr/>
          </a:p>
          <a:p>
            <a:pPr indent="-266700" lvl="0" marL="342900" rtl="0" algn="just">
              <a:lnSpc>
                <a:spcPct val="10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just">
              <a:lnSpc>
                <a:spcPct val="100000"/>
              </a:lnSpc>
              <a:spcBef>
                <a:spcPts val="1100"/>
              </a:spcBef>
              <a:spcAft>
                <a:spcPts val="0"/>
              </a:spcAft>
              <a:buSzPts val="1200"/>
              <a:buNone/>
            </a:pPr>
            <a:r>
              <a:rPr b="0" i="0" lang="en-US" sz="2000" u="none">
                <a:solidFill>
                  <a:schemeClr val="dk1"/>
                </a:solidFill>
                <a:latin typeface="Tahoma"/>
                <a:ea typeface="Tahoma"/>
                <a:cs typeface="Tahoma"/>
                <a:sym typeface="Tahoma"/>
              </a:rPr>
              <a:t>	Ej. </a:t>
            </a:r>
            <a:r>
              <a:rPr b="0" i="1" lang="en-US" sz="2000" u="none">
                <a:solidFill>
                  <a:schemeClr val="dk1"/>
                </a:solidFill>
                <a:latin typeface="Tahoma"/>
                <a:ea typeface="Tahoma"/>
                <a:cs typeface="Tahoma"/>
                <a:sym typeface="Tahoma"/>
              </a:rPr>
              <a:t>Número Hexadecimal</a:t>
            </a:r>
            <a:r>
              <a:rPr b="0" i="0" lang="en-US" sz="2000" u="none">
                <a:solidFill>
                  <a:schemeClr val="dk1"/>
                </a:solidFill>
                <a:latin typeface="Tahoma"/>
                <a:ea typeface="Tahoma"/>
                <a:cs typeface="Tahoma"/>
                <a:sym typeface="Tahoma"/>
              </a:rPr>
              <a:t>: </a:t>
            </a:r>
            <a:r>
              <a:rPr b="1" i="0" lang="en-US" sz="2000" u="none">
                <a:solidFill>
                  <a:schemeClr val="dk1"/>
                </a:solidFill>
                <a:latin typeface="Tahoma"/>
                <a:ea typeface="Tahoma"/>
                <a:cs typeface="Tahoma"/>
                <a:sym typeface="Tahoma"/>
              </a:rPr>
              <a:t>6 C 4 F 2 E</a:t>
            </a:r>
            <a:endParaRPr/>
          </a:p>
          <a:p>
            <a:pPr indent="-342900" lvl="0" marL="342900" rtl="0" algn="just">
              <a:lnSpc>
                <a:spcPct val="100000"/>
              </a:lnSpc>
              <a:spcBef>
                <a:spcPts val="1100"/>
              </a:spcBef>
              <a:spcAft>
                <a:spcPts val="0"/>
              </a:spcAft>
              <a:buSzPts val="1200"/>
              <a:buNone/>
            </a:pPr>
            <a:r>
              <a:rPr b="0" baseline="-25000"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 0110 / 1100 / 0100 / 1111 / 0010 / 1110</a:t>
            </a:r>
            <a:endParaRPr/>
          </a:p>
          <a:p>
            <a:pPr indent="-342900" lvl="0" marL="342900" rtl="0" algn="just">
              <a:lnSpc>
                <a:spcPct val="100000"/>
              </a:lnSpc>
              <a:spcBef>
                <a:spcPts val="1100"/>
              </a:spcBef>
              <a:spcAft>
                <a:spcPts val="0"/>
              </a:spcAft>
              <a:buSzPts val="1200"/>
              <a:buNone/>
            </a:pPr>
            <a:r>
              <a:rPr b="0" i="0" lang="en-US" sz="2000" u="none">
                <a:solidFill>
                  <a:schemeClr val="dk1"/>
                </a:solidFill>
                <a:latin typeface="Tahoma"/>
                <a:ea typeface="Tahoma"/>
                <a:cs typeface="Tahoma"/>
                <a:sym typeface="Tahoma"/>
              </a:rPr>
              <a:t>        = </a:t>
            </a:r>
            <a:r>
              <a:rPr b="1" i="0" lang="en-US" sz="2000" u="none">
                <a:solidFill>
                  <a:schemeClr val="folHlink"/>
                </a:solidFill>
                <a:latin typeface="Tahoma"/>
                <a:ea typeface="Tahoma"/>
                <a:cs typeface="Tahoma"/>
                <a:sym typeface="Tahoma"/>
              </a:rPr>
              <a:t>11011000100111100101110</a:t>
            </a:r>
            <a:r>
              <a:rPr b="0" i="0" lang="en-US" sz="2000" u="none">
                <a:solidFill>
                  <a:schemeClr val="folHlink"/>
                </a:solidFill>
                <a:latin typeface="Tahoma"/>
                <a:ea typeface="Tahoma"/>
                <a:cs typeface="Tahoma"/>
                <a:sym typeface="Tahoma"/>
              </a:rPr>
              <a:t> </a:t>
            </a:r>
            <a:r>
              <a:rPr b="0" i="0" lang="en-US" sz="2000" u="none">
                <a:solidFill>
                  <a:schemeClr val="dk1"/>
                </a:solidFill>
                <a:latin typeface="Tahoma"/>
                <a:ea typeface="Tahoma"/>
                <a:cs typeface="Tahoma"/>
                <a:sym typeface="Tahoma"/>
              </a:rPr>
              <a:t>(binario)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838200" lvl="0" marL="83820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Representación Binaria (Coma Fija)</a:t>
            </a:r>
            <a:endParaRPr/>
          </a:p>
        </p:txBody>
      </p:sp>
      <p:sp>
        <p:nvSpPr>
          <p:cNvPr id="357" name="Google Shape;357;p33"/>
          <p:cNvSpPr txBox="1"/>
          <p:nvPr>
            <p:ph idx="1" type="body"/>
          </p:nvPr>
        </p:nvSpPr>
        <p:spPr>
          <a:xfrm>
            <a:off x="533400" y="1676400"/>
            <a:ext cx="8305800" cy="4114800"/>
          </a:xfrm>
          <a:prstGeom prst="rect">
            <a:avLst/>
          </a:prstGeom>
          <a:noFill/>
          <a:ln>
            <a:noFill/>
          </a:ln>
        </p:spPr>
        <p:txBody>
          <a:bodyPr anchorCtr="0" anchor="t" bIns="45700" lIns="91425" spcFirstLastPara="1" rIns="91425" wrap="square" tIns="45700">
            <a:noAutofit/>
          </a:bodyPr>
          <a:lstStyle/>
          <a:p>
            <a:pPr indent="-609600" lvl="0" marL="609600" rtl="0" algn="ctr">
              <a:lnSpc>
                <a:spcPct val="90000"/>
              </a:lnSpc>
              <a:spcBef>
                <a:spcPts val="0"/>
              </a:spcBef>
              <a:spcAft>
                <a:spcPts val="0"/>
              </a:spcAft>
              <a:buSzPts val="720"/>
              <a:buNone/>
            </a:pPr>
            <a:r>
              <a:t/>
            </a:r>
            <a:endParaRPr b="1" i="0" sz="1200" u="none">
              <a:solidFill>
                <a:schemeClr val="hlink"/>
              </a:solidFill>
              <a:latin typeface="Tahoma"/>
              <a:ea typeface="Tahoma"/>
              <a:cs typeface="Tahoma"/>
              <a:sym typeface="Tahoma"/>
            </a:endParaRPr>
          </a:p>
          <a:p>
            <a:pPr indent="-609600" lvl="0" marL="609600" rtl="0" algn="just">
              <a:lnSpc>
                <a:spcPct val="9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Existen tres métodos de representación binaria para enteros con signo:</a:t>
            </a:r>
            <a:endParaRPr/>
          </a:p>
          <a:p>
            <a:pPr indent="-381000" lvl="3" marL="1752600" rtl="0" algn="just">
              <a:lnSpc>
                <a:spcPct val="90000"/>
              </a:lnSpc>
              <a:spcBef>
                <a:spcPts val="1400"/>
              </a:spcBef>
              <a:spcAft>
                <a:spcPts val="0"/>
              </a:spcAft>
              <a:buSzPts val="1540"/>
              <a:buChar char="•"/>
            </a:pPr>
            <a:r>
              <a:rPr b="1" i="0" lang="en-US" sz="2800" u="none">
                <a:solidFill>
                  <a:srgbClr val="0000FF"/>
                </a:solidFill>
                <a:latin typeface="Tahoma"/>
                <a:ea typeface="Tahoma"/>
                <a:cs typeface="Tahoma"/>
                <a:sym typeface="Tahoma"/>
              </a:rPr>
              <a:t>Módulo y signo</a:t>
            </a:r>
            <a:endParaRPr/>
          </a:p>
          <a:p>
            <a:pPr indent="-381000" lvl="3" marL="1752600" rtl="0" algn="just">
              <a:lnSpc>
                <a:spcPct val="90000"/>
              </a:lnSpc>
              <a:spcBef>
                <a:spcPts val="1400"/>
              </a:spcBef>
              <a:spcAft>
                <a:spcPts val="0"/>
              </a:spcAft>
              <a:buSzPts val="1540"/>
              <a:buChar char="•"/>
            </a:pPr>
            <a:r>
              <a:rPr b="1" i="0" lang="en-US" sz="2800" u="none">
                <a:solidFill>
                  <a:srgbClr val="0000FF"/>
                </a:solidFill>
                <a:latin typeface="Tahoma"/>
                <a:ea typeface="Tahoma"/>
                <a:cs typeface="Tahoma"/>
                <a:sym typeface="Tahoma"/>
              </a:rPr>
              <a:t>Complemento a 1</a:t>
            </a:r>
            <a:endParaRPr/>
          </a:p>
          <a:p>
            <a:pPr indent="-381000" lvl="3" marL="1752600" rtl="0" algn="just">
              <a:lnSpc>
                <a:spcPct val="90000"/>
              </a:lnSpc>
              <a:spcBef>
                <a:spcPts val="1400"/>
              </a:spcBef>
              <a:spcAft>
                <a:spcPts val="0"/>
              </a:spcAft>
              <a:buSzPts val="1540"/>
              <a:buChar char="•"/>
            </a:pPr>
            <a:r>
              <a:rPr b="1" i="0" lang="en-US" sz="2800" u="none">
                <a:solidFill>
                  <a:srgbClr val="0000FF"/>
                </a:solidFill>
                <a:latin typeface="Tahoma"/>
                <a:ea typeface="Tahoma"/>
                <a:cs typeface="Tahoma"/>
                <a:sym typeface="Tahoma"/>
              </a:rPr>
              <a:t>Complemento a 2</a:t>
            </a:r>
            <a:endParaRPr/>
          </a:p>
          <a:p>
            <a:pPr indent="-381000" lvl="3" marL="1752600" rtl="0" algn="just">
              <a:lnSpc>
                <a:spcPct val="90000"/>
              </a:lnSpc>
              <a:spcBef>
                <a:spcPts val="1400"/>
              </a:spcBef>
              <a:spcAft>
                <a:spcPts val="0"/>
              </a:spcAft>
              <a:buSzPts val="1540"/>
              <a:buChar char="•"/>
            </a:pPr>
            <a:r>
              <a:rPr b="1" i="0" lang="en-US" sz="2800" u="none">
                <a:solidFill>
                  <a:srgbClr val="0000FF"/>
                </a:solidFill>
                <a:latin typeface="Tahoma"/>
                <a:ea typeface="Tahoma"/>
                <a:cs typeface="Tahoma"/>
                <a:sym typeface="Tahoma"/>
              </a:rPr>
              <a:t>Exceso a 2 elevado a n-1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Módulo y Signo (MS)</a:t>
            </a:r>
            <a:endParaRPr/>
          </a:p>
        </p:txBody>
      </p:sp>
      <p:sp>
        <p:nvSpPr>
          <p:cNvPr id="363" name="Google Shape;363;p34"/>
          <p:cNvSpPr txBox="1"/>
          <p:nvPr>
            <p:ph idx="1" type="body"/>
          </p:nvPr>
        </p:nvSpPr>
        <p:spPr>
          <a:xfrm>
            <a:off x="533400" y="1676400"/>
            <a:ext cx="8305800" cy="29765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El bit que está situado más a la izquierda representa el signo, y su valor será de 0 para el positivo y de 1 para el negativo.</a:t>
            </a:r>
            <a:endParaRPr/>
          </a:p>
          <a:p>
            <a:pPr indent="-342900" lvl="0" marL="342900" rtl="0" algn="just">
              <a:lnSpc>
                <a:spcPct val="9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El resto de los bits (n-1) representan el módulo del número. </a:t>
            </a:r>
            <a:endParaRPr/>
          </a:p>
          <a:p>
            <a:pPr indent="-342900" lvl="0" marL="342900" rtl="0" algn="just">
              <a:lnSpc>
                <a:spcPct val="90000"/>
              </a:lnSpc>
              <a:spcBef>
                <a:spcPts val="440"/>
              </a:spcBef>
              <a:spcAft>
                <a:spcPts val="0"/>
              </a:spcAft>
              <a:buSzPts val="1320"/>
              <a:buNone/>
            </a:pPr>
            <a:r>
              <a:rPr b="1" i="0" lang="en-US" sz="2200" u="none">
                <a:solidFill>
                  <a:schemeClr val="dk1"/>
                </a:solidFill>
                <a:latin typeface="Tahoma"/>
                <a:ea typeface="Tahoma"/>
                <a:cs typeface="Tahoma"/>
                <a:sym typeface="Tahoma"/>
              </a:rPr>
              <a:t>        </a:t>
            </a:r>
            <a:endParaRPr/>
          </a:p>
          <a:p>
            <a:pPr indent="-342900" lvl="0" marL="342900" rtl="0" algn="just">
              <a:lnSpc>
                <a:spcPct val="90000"/>
              </a:lnSpc>
              <a:spcBef>
                <a:spcPts val="480"/>
              </a:spcBef>
              <a:spcAft>
                <a:spcPts val="0"/>
              </a:spcAft>
              <a:buSzPts val="1320"/>
              <a:buNone/>
            </a:pPr>
            <a:r>
              <a:rPr b="1" i="0" lang="en-US" sz="2200" u="none">
                <a:solidFill>
                  <a:schemeClr val="dk1"/>
                </a:solidFill>
                <a:latin typeface="Tahoma"/>
                <a:ea typeface="Tahoma"/>
                <a:cs typeface="Tahoma"/>
                <a:sym typeface="Tahoma"/>
              </a:rPr>
              <a:t>         </a:t>
            </a:r>
            <a:r>
              <a:rPr b="0" i="0" lang="en-US" sz="2000" u="none">
                <a:solidFill>
                  <a:srgbClr val="FF3300"/>
                </a:solidFill>
                <a:latin typeface="Tahoma"/>
                <a:ea typeface="Tahoma"/>
                <a:cs typeface="Tahoma"/>
                <a:sym typeface="Tahoma"/>
              </a:rPr>
              <a:t>Número 10:</a:t>
            </a:r>
            <a:r>
              <a:rPr b="0" i="0" lang="en-US" sz="2200" u="none">
                <a:solidFill>
                  <a:srgbClr val="FF3300"/>
                </a:solidFill>
                <a:latin typeface="Tahoma"/>
                <a:ea typeface="Tahoma"/>
                <a:cs typeface="Tahoma"/>
                <a:sym typeface="Tahoma"/>
              </a:rPr>
              <a:t>      </a:t>
            </a:r>
            <a:r>
              <a:rPr b="1" i="0" lang="en-US" sz="2400" u="none">
                <a:solidFill>
                  <a:srgbClr val="FF3300"/>
                </a:solidFill>
                <a:latin typeface="Tahoma"/>
                <a:ea typeface="Tahoma"/>
                <a:cs typeface="Tahoma"/>
                <a:sym typeface="Tahoma"/>
              </a:rPr>
              <a:t>0 0 0 0 1 0 1 0</a:t>
            </a:r>
            <a:r>
              <a:rPr b="0" i="0" lang="en-US" sz="2200" u="none">
                <a:solidFill>
                  <a:srgbClr val="FF3300"/>
                </a:solidFill>
                <a:latin typeface="Tahoma"/>
                <a:ea typeface="Tahoma"/>
                <a:cs typeface="Tahoma"/>
                <a:sym typeface="Tahoma"/>
              </a:rPr>
              <a:t>  </a:t>
            </a:r>
            <a:endParaRPr/>
          </a:p>
          <a:p>
            <a:pPr indent="-342900" lvl="0" marL="342900" rtl="0" algn="just">
              <a:lnSpc>
                <a:spcPct val="90000"/>
              </a:lnSpc>
              <a:spcBef>
                <a:spcPts val="440"/>
              </a:spcBef>
              <a:spcAft>
                <a:spcPts val="0"/>
              </a:spcAft>
              <a:buSzPts val="1320"/>
              <a:buNone/>
            </a:pPr>
            <a:r>
              <a:t/>
            </a:r>
            <a:endParaRPr b="0" i="0" sz="2200" u="none">
              <a:solidFill>
                <a:srgbClr val="FF3300"/>
              </a:solidFill>
              <a:latin typeface="Tahoma"/>
              <a:ea typeface="Tahoma"/>
              <a:cs typeface="Tahoma"/>
              <a:sym typeface="Tahoma"/>
            </a:endParaRPr>
          </a:p>
          <a:p>
            <a:pPr indent="-342900" lvl="0" marL="342900" rtl="0" algn="just">
              <a:lnSpc>
                <a:spcPct val="90000"/>
              </a:lnSpc>
              <a:spcBef>
                <a:spcPts val="440"/>
              </a:spcBef>
              <a:spcAft>
                <a:spcPts val="0"/>
              </a:spcAft>
              <a:buSzPts val="1320"/>
              <a:buNone/>
            </a:pPr>
            <a:r>
              <a:t/>
            </a:r>
            <a:endParaRPr b="0" i="0" sz="2200" u="none">
              <a:solidFill>
                <a:srgbClr val="FF3300"/>
              </a:solidFill>
              <a:latin typeface="Tahoma"/>
              <a:ea typeface="Tahoma"/>
              <a:cs typeface="Tahoma"/>
              <a:sym typeface="Tahoma"/>
            </a:endParaRPr>
          </a:p>
          <a:p>
            <a:pPr indent="-342900" lvl="0" marL="342900" rtl="0" algn="just">
              <a:lnSpc>
                <a:spcPct val="90000"/>
              </a:lnSpc>
              <a:spcBef>
                <a:spcPts val="480"/>
              </a:spcBef>
              <a:spcAft>
                <a:spcPts val="0"/>
              </a:spcAft>
              <a:buSzPts val="1200"/>
              <a:buNone/>
            </a:pPr>
            <a:r>
              <a:rPr b="0" i="0" lang="en-US" sz="2000" u="none">
                <a:solidFill>
                  <a:srgbClr val="FF3300"/>
                </a:solidFill>
                <a:latin typeface="Tahoma"/>
                <a:ea typeface="Tahoma"/>
                <a:cs typeface="Tahoma"/>
                <a:sym typeface="Tahoma"/>
              </a:rPr>
              <a:t>         Número -10: </a:t>
            </a:r>
            <a:r>
              <a:rPr b="0" i="0" lang="en-US" sz="2200" u="none">
                <a:solidFill>
                  <a:srgbClr val="FF3300"/>
                </a:solidFill>
                <a:latin typeface="Tahoma"/>
                <a:ea typeface="Tahoma"/>
                <a:cs typeface="Tahoma"/>
                <a:sym typeface="Tahoma"/>
              </a:rPr>
              <a:t>    </a:t>
            </a:r>
            <a:r>
              <a:rPr b="1" i="0" lang="en-US" sz="2400" u="none">
                <a:solidFill>
                  <a:srgbClr val="FF3300"/>
                </a:solidFill>
                <a:latin typeface="Tahoma"/>
                <a:ea typeface="Tahoma"/>
                <a:cs typeface="Tahoma"/>
                <a:sym typeface="Tahoma"/>
              </a:rPr>
              <a:t>1 0 0 0 1 0 1 0</a:t>
            </a:r>
            <a:r>
              <a:rPr b="0" i="0" lang="en-US" sz="2400" u="none">
                <a:solidFill>
                  <a:srgbClr val="FF3300"/>
                </a:solidFill>
                <a:latin typeface="Tahoma"/>
                <a:ea typeface="Tahoma"/>
                <a:cs typeface="Tahoma"/>
                <a:sym typeface="Tahoma"/>
              </a:rPr>
              <a:t>  </a:t>
            </a:r>
            <a:endParaRPr/>
          </a:p>
          <a:p>
            <a:pPr indent="-251459" lvl="0" marL="342900" rtl="0" algn="l">
              <a:spcBef>
                <a:spcPts val="480"/>
              </a:spcBef>
              <a:spcAft>
                <a:spcPts val="0"/>
              </a:spcAft>
              <a:buSzPts val="1440"/>
              <a:buNone/>
            </a:pPr>
            <a:r>
              <a:t/>
            </a:r>
            <a:endParaRPr b="0" i="0" sz="2400" u="none">
              <a:solidFill>
                <a:srgbClr val="FF3300"/>
              </a:solidFill>
              <a:latin typeface="Tahoma"/>
              <a:ea typeface="Tahoma"/>
              <a:cs typeface="Tahoma"/>
              <a:sym typeface="Tahoma"/>
            </a:endParaRPr>
          </a:p>
        </p:txBody>
      </p:sp>
      <p:grpSp>
        <p:nvGrpSpPr>
          <p:cNvPr id="364" name="Google Shape;364;p34"/>
          <p:cNvGrpSpPr/>
          <p:nvPr/>
        </p:nvGrpSpPr>
        <p:grpSpPr>
          <a:xfrm>
            <a:off x="3460869" y="3315370"/>
            <a:ext cx="2026999" cy="867692"/>
            <a:chOff x="2420" y="2564"/>
            <a:chExt cx="1277" cy="547"/>
          </a:xfrm>
        </p:grpSpPr>
        <p:sp>
          <p:nvSpPr>
            <p:cNvPr id="365" name="Google Shape;365;p34"/>
            <p:cNvSpPr txBox="1"/>
            <p:nvPr/>
          </p:nvSpPr>
          <p:spPr>
            <a:xfrm>
              <a:off x="2736" y="2880"/>
              <a:ext cx="81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800"/>
                <a:buFont typeface="Tahoma"/>
                <a:buNone/>
              </a:pPr>
              <a:r>
                <a:rPr b="1" i="0" lang="en-US" sz="1800" u="none">
                  <a:solidFill>
                    <a:schemeClr val="folHlink"/>
                  </a:solidFill>
                  <a:latin typeface="Tahoma"/>
                  <a:ea typeface="Tahoma"/>
                  <a:cs typeface="Tahoma"/>
                  <a:sym typeface="Tahoma"/>
                </a:rPr>
                <a:t>módulo</a:t>
              </a:r>
              <a:endParaRPr/>
            </a:p>
          </p:txBody>
        </p:sp>
        <p:sp>
          <p:nvSpPr>
            <p:cNvPr id="366" name="Google Shape;366;p34"/>
            <p:cNvSpPr/>
            <p:nvPr/>
          </p:nvSpPr>
          <p:spPr>
            <a:xfrm rot="-5460000">
              <a:off x="2914" y="2084"/>
              <a:ext cx="289" cy="1272"/>
            </a:xfrm>
            <a:prstGeom prst="leftBrace">
              <a:avLst>
                <a:gd fmla="val 8333" name="adj1"/>
                <a:gd fmla="val 10729"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367" name="Google Shape;367;p34"/>
          <p:cNvGrpSpPr/>
          <p:nvPr/>
        </p:nvGrpSpPr>
        <p:grpSpPr>
          <a:xfrm>
            <a:off x="2971800" y="3492500"/>
            <a:ext cx="914400" cy="690562"/>
            <a:chOff x="1824" y="2676"/>
            <a:chExt cx="576" cy="435"/>
          </a:xfrm>
        </p:grpSpPr>
        <p:sp>
          <p:nvSpPr>
            <p:cNvPr id="368" name="Google Shape;368;p34"/>
            <p:cNvSpPr txBox="1"/>
            <p:nvPr/>
          </p:nvSpPr>
          <p:spPr>
            <a:xfrm>
              <a:off x="1824" y="2880"/>
              <a:ext cx="5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800"/>
                <a:buFont typeface="Tahoma"/>
                <a:buNone/>
              </a:pPr>
              <a:r>
                <a:rPr b="1" i="0" lang="en-US" sz="1800" u="none">
                  <a:solidFill>
                    <a:schemeClr val="folHlink"/>
                  </a:solidFill>
                  <a:latin typeface="Tahoma"/>
                  <a:ea typeface="Tahoma"/>
                  <a:cs typeface="Tahoma"/>
                  <a:sym typeface="Tahoma"/>
                </a:rPr>
                <a:t>signo</a:t>
              </a:r>
              <a:endParaRPr/>
            </a:p>
          </p:txBody>
        </p:sp>
        <p:cxnSp>
          <p:nvCxnSpPr>
            <p:cNvPr id="369" name="Google Shape;369;p34"/>
            <p:cNvCxnSpPr/>
            <p:nvPr/>
          </p:nvCxnSpPr>
          <p:spPr>
            <a:xfrm>
              <a:off x="2052" y="2676"/>
              <a:ext cx="0" cy="240"/>
            </a:xfrm>
            <a:prstGeom prst="straightConnector1">
              <a:avLst/>
            </a:prstGeom>
            <a:noFill/>
            <a:ln cap="flat" cmpd="sng" w="9525">
              <a:solidFill>
                <a:schemeClr val="dk1"/>
              </a:solidFill>
              <a:prstDash val="solid"/>
              <a:miter lim="800000"/>
              <a:headEnd len="med" w="med" type="none"/>
              <a:tailEnd len="med" w="med" type="triangle"/>
            </a:ln>
          </p:spPr>
        </p:cxnSp>
      </p:grpSp>
      <p:sp>
        <p:nvSpPr>
          <p:cNvPr id="370" name="Google Shape;370;p34"/>
          <p:cNvSpPr txBox="1"/>
          <p:nvPr/>
        </p:nvSpPr>
        <p:spPr>
          <a:xfrm>
            <a:off x="755650" y="5157787"/>
            <a:ext cx="7777162" cy="1006475"/>
          </a:xfrm>
          <a:prstGeom prst="rect">
            <a:avLst/>
          </a:prstGeom>
          <a:solidFill>
            <a:srgbClr val="FFCC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El rango de representación para palabras de n bits es:</a:t>
            </a:r>
            <a:endParaRPr/>
          </a:p>
          <a:p>
            <a:pPr indent="0" lvl="0" marL="0" marR="0" rtl="0" algn="l">
              <a:lnSpc>
                <a:spcPct val="100000"/>
              </a:lnSpc>
              <a:spcBef>
                <a:spcPts val="0"/>
              </a:spcBef>
              <a:spcAft>
                <a:spcPts val="0"/>
              </a:spcAft>
              <a:buClr>
                <a:srgbClr val="0000FF"/>
              </a:buClr>
              <a:buSzPts val="2400"/>
              <a:buFont typeface="Tahoma"/>
              <a:buNone/>
            </a:pPr>
            <a:r>
              <a:rPr b="1" i="0" lang="en-US" sz="2400" u="none">
                <a:solidFill>
                  <a:srgbClr val="0000FF"/>
                </a:solidFill>
                <a:latin typeface="Tahoma"/>
                <a:ea typeface="Tahoma"/>
                <a:cs typeface="Tahoma"/>
                <a:sym typeface="Tahoma"/>
              </a:rPr>
              <a:t>	 -2 </a:t>
            </a:r>
            <a:r>
              <a:rPr b="1" baseline="30000" i="0" lang="en-US" sz="2400" u="none">
                <a:solidFill>
                  <a:srgbClr val="0000FF"/>
                </a:solidFill>
                <a:latin typeface="Tahoma"/>
                <a:ea typeface="Tahoma"/>
                <a:cs typeface="Tahoma"/>
                <a:sym typeface="Tahoma"/>
              </a:rPr>
              <a:t>n-1</a:t>
            </a:r>
            <a:r>
              <a:rPr b="1" i="0" lang="en-US" sz="2400" u="none">
                <a:solidFill>
                  <a:srgbClr val="0000FF"/>
                </a:solidFill>
                <a:latin typeface="Tahoma"/>
                <a:ea typeface="Tahoma"/>
                <a:cs typeface="Tahoma"/>
                <a:sym typeface="Tahoma"/>
              </a:rPr>
              <a:t>+ 1 &lt;=  X &lt;= 2 </a:t>
            </a:r>
            <a:r>
              <a:rPr b="1" baseline="30000" i="0" lang="en-US" sz="2400" u="none">
                <a:solidFill>
                  <a:srgbClr val="0000FF"/>
                </a:solidFill>
                <a:latin typeface="Tahoma"/>
                <a:ea typeface="Tahoma"/>
                <a:cs typeface="Tahoma"/>
                <a:sym typeface="Tahoma"/>
              </a:rPr>
              <a:t>n-1</a:t>
            </a:r>
            <a:r>
              <a:rPr b="1" i="0" lang="en-US" sz="2400" u="none">
                <a:solidFill>
                  <a:srgbClr val="0000FF"/>
                </a:solidFill>
                <a:latin typeface="Tahoma"/>
                <a:ea typeface="Tahoma"/>
                <a:cs typeface="Tahoma"/>
                <a:sym typeface="Tahoma"/>
              </a:rPr>
              <a:t> -1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Para el caso de 8 bits el rango es: </a:t>
            </a:r>
            <a:r>
              <a:rPr b="1" i="0" lang="en-US" sz="1800" u="none">
                <a:solidFill>
                  <a:schemeClr val="dk1"/>
                </a:solidFill>
                <a:latin typeface="Tahoma"/>
                <a:ea typeface="Tahoma"/>
                <a:cs typeface="Tahoma"/>
                <a:sym typeface="Tahoma"/>
              </a:rPr>
              <a:t>-127 &lt;=  X &lt;=  127</a:t>
            </a:r>
            <a:r>
              <a:rPr b="0" i="0" lang="en-US" sz="1800" u="none">
                <a:solidFill>
                  <a:schemeClr val="dk1"/>
                </a:solidFill>
                <a:latin typeface="Tahoma"/>
                <a:ea typeface="Tahoma"/>
                <a:cs typeface="Tahoma"/>
                <a:sym typeface="Tahoma"/>
              </a:rPr>
              <a:t> </a:t>
            </a:r>
            <a:endParaRPr/>
          </a:p>
        </p:txBody>
      </p:sp>
      <p:sp>
        <p:nvSpPr>
          <p:cNvPr id="371" name="Google Shape;371;p34"/>
          <p:cNvSpPr txBox="1"/>
          <p:nvPr/>
        </p:nvSpPr>
        <p:spPr>
          <a:xfrm>
            <a:off x="5724525" y="2781300"/>
            <a:ext cx="2808287" cy="2014537"/>
          </a:xfrm>
          <a:prstGeom prst="rect">
            <a:avLst/>
          </a:prstGeom>
          <a:solidFill>
            <a:srgbClr val="CCFFFF"/>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Este sistema posee la ventaja de tener un rango simétrico y la desventaja de tener dos representaciones del 0.</a:t>
            </a:r>
            <a:endParaRPr/>
          </a:p>
          <a:p>
            <a:pPr indent="0" lvl="0" marL="0" marR="0" rtl="0" algn="just">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+0 = </a:t>
            </a:r>
            <a:r>
              <a:rPr b="0" i="0" lang="en-US" sz="1800" u="none">
                <a:solidFill>
                  <a:schemeClr val="dk1"/>
                </a:solidFill>
                <a:latin typeface="Tahoma"/>
                <a:ea typeface="Tahoma"/>
                <a:cs typeface="Tahoma"/>
                <a:sym typeface="Tahoma"/>
              </a:rPr>
              <a:t>0  0000000</a:t>
            </a:r>
            <a:endParaRPr/>
          </a:p>
          <a:p>
            <a:pPr indent="0" lvl="0" marL="0" marR="0" rtl="0" algn="just">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–0 = </a:t>
            </a:r>
            <a:r>
              <a:rPr b="0" i="0" lang="en-US" sz="1800" u="none">
                <a:solidFill>
                  <a:schemeClr val="dk1"/>
                </a:solidFill>
                <a:latin typeface="Tahoma"/>
                <a:ea typeface="Tahoma"/>
                <a:cs typeface="Tahoma"/>
                <a:sym typeface="Tahoma"/>
              </a:rPr>
              <a:t>1  0000000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Complemento a 1 (C-1)</a:t>
            </a:r>
            <a:endParaRPr/>
          </a:p>
        </p:txBody>
      </p:sp>
      <p:sp>
        <p:nvSpPr>
          <p:cNvPr id="377" name="Google Shape;377;p35"/>
          <p:cNvSpPr txBox="1"/>
          <p:nvPr>
            <p:ph idx="1" type="body"/>
          </p:nvPr>
        </p:nvSpPr>
        <p:spPr>
          <a:xfrm>
            <a:off x="533400" y="1676400"/>
            <a:ext cx="8305800" cy="369728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bit que está situado más a la izquierda representa el signo, y su valor será de 0 para el positivo y de 1 para el negativo.</a:t>
            </a:r>
            <a:endParaRPr/>
          </a:p>
          <a:p>
            <a:pPr indent="-342900" lvl="0" marL="342900" rtl="0" algn="just">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Para los números positivos el resto de los bits (N-1) representan el módulo del número. </a:t>
            </a:r>
            <a:endParaRPr/>
          </a:p>
          <a:p>
            <a:pPr indent="-342900" lvl="0" marL="342900" rtl="0" algn="just">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negativo de un número positivo se obtiene complementando todos sus dígitos, incluido el bit de signo.</a:t>
            </a:r>
            <a:endParaRPr b="1" i="0" sz="2000" u="none">
              <a:solidFill>
                <a:schemeClr val="dk1"/>
              </a:solidFill>
              <a:latin typeface="Tahoma"/>
              <a:ea typeface="Tahoma"/>
              <a:cs typeface="Tahoma"/>
              <a:sym typeface="Tahoma"/>
            </a:endParaRPr>
          </a:p>
          <a:p>
            <a:pPr indent="-342900" lvl="0" marL="342900" rtl="0" algn="just">
              <a:lnSpc>
                <a:spcPct val="90000"/>
              </a:lnSpc>
              <a:spcBef>
                <a:spcPts val="480"/>
              </a:spcBef>
              <a:spcAft>
                <a:spcPts val="0"/>
              </a:spcAft>
              <a:buSzPts val="1320"/>
              <a:buNone/>
            </a:pPr>
            <a:r>
              <a:rPr b="1" i="0" lang="en-US" sz="22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Número 10:</a:t>
            </a:r>
            <a:r>
              <a:rPr b="0" i="0" lang="en-US" sz="22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0 0 0 0 1 0 1 0</a:t>
            </a:r>
            <a:r>
              <a:rPr b="0" i="0" lang="en-US" sz="2200" u="none">
                <a:solidFill>
                  <a:schemeClr val="dk1"/>
                </a:solidFill>
                <a:latin typeface="Tahoma"/>
                <a:ea typeface="Tahoma"/>
                <a:cs typeface="Tahoma"/>
                <a:sym typeface="Tahoma"/>
              </a:rPr>
              <a:t>  </a:t>
            </a:r>
            <a:endParaRPr/>
          </a:p>
          <a:p>
            <a:pPr indent="-342900" lvl="0" marL="342900" rtl="0" algn="just">
              <a:lnSpc>
                <a:spcPct val="9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342900" lvl="0" marL="342900" rtl="0" algn="just">
              <a:lnSpc>
                <a:spcPct val="9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342900" lvl="0" marL="342900" rtl="0" algn="just">
              <a:lnSpc>
                <a:spcPct val="9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342900" lvl="0" marL="342900" rtl="0" algn="just">
              <a:lnSpc>
                <a:spcPct val="90000"/>
              </a:lnSpc>
              <a:spcBef>
                <a:spcPts val="480"/>
              </a:spcBef>
              <a:spcAft>
                <a:spcPts val="0"/>
              </a:spcAft>
              <a:buSzPts val="1200"/>
              <a:buNone/>
            </a:pPr>
            <a:r>
              <a:rPr b="0" i="0" lang="en-US" sz="2000" u="none">
                <a:solidFill>
                  <a:schemeClr val="dk1"/>
                </a:solidFill>
                <a:latin typeface="Tahoma"/>
                <a:ea typeface="Tahoma"/>
                <a:cs typeface="Tahoma"/>
                <a:sym typeface="Tahoma"/>
              </a:rPr>
              <a:t>         Número -10: </a:t>
            </a:r>
            <a:r>
              <a:rPr b="0" i="0" lang="en-US" sz="22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1 1 1 1 0 1 0 1</a:t>
            </a:r>
            <a:r>
              <a:rPr b="0" i="0" lang="en-US" sz="2400" u="none">
                <a:solidFill>
                  <a:schemeClr val="dk1"/>
                </a:solidFill>
                <a:latin typeface="Tahoma"/>
                <a:ea typeface="Tahoma"/>
                <a:cs typeface="Tahoma"/>
                <a:sym typeface="Tahoma"/>
              </a:rPr>
              <a:t>  </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grpSp>
        <p:nvGrpSpPr>
          <p:cNvPr id="378" name="Google Shape;378;p35"/>
          <p:cNvGrpSpPr/>
          <p:nvPr/>
        </p:nvGrpSpPr>
        <p:grpSpPr>
          <a:xfrm>
            <a:off x="3460869" y="3944020"/>
            <a:ext cx="2026999" cy="877217"/>
            <a:chOff x="2420" y="2564"/>
            <a:chExt cx="1277" cy="553"/>
          </a:xfrm>
        </p:grpSpPr>
        <p:sp>
          <p:nvSpPr>
            <p:cNvPr id="379" name="Google Shape;379;p35"/>
            <p:cNvSpPr txBox="1"/>
            <p:nvPr/>
          </p:nvSpPr>
          <p:spPr>
            <a:xfrm>
              <a:off x="2736" y="2880"/>
              <a:ext cx="816" cy="237"/>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800"/>
                <a:buFont typeface="Tahoma"/>
                <a:buNone/>
              </a:pPr>
              <a:r>
                <a:rPr b="1" i="0" lang="en-US" sz="1800" u="none">
                  <a:solidFill>
                    <a:schemeClr val="folHlink"/>
                  </a:solidFill>
                  <a:latin typeface="Tahoma"/>
                  <a:ea typeface="Tahoma"/>
                  <a:cs typeface="Tahoma"/>
                  <a:sym typeface="Tahoma"/>
                </a:rPr>
                <a:t>módulo</a:t>
              </a:r>
              <a:endParaRPr/>
            </a:p>
          </p:txBody>
        </p:sp>
        <p:sp>
          <p:nvSpPr>
            <p:cNvPr id="380" name="Google Shape;380;p35"/>
            <p:cNvSpPr/>
            <p:nvPr/>
          </p:nvSpPr>
          <p:spPr>
            <a:xfrm rot="-5460000">
              <a:off x="2914" y="2084"/>
              <a:ext cx="289" cy="1272"/>
            </a:xfrm>
            <a:prstGeom prst="leftBrace">
              <a:avLst>
                <a:gd fmla="val 8333" name="adj1"/>
                <a:gd fmla="val 10729" name="adj2"/>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381" name="Google Shape;381;p35"/>
          <p:cNvGrpSpPr/>
          <p:nvPr/>
        </p:nvGrpSpPr>
        <p:grpSpPr>
          <a:xfrm>
            <a:off x="2971800" y="4121150"/>
            <a:ext cx="914400" cy="700087"/>
            <a:chOff x="1824" y="2676"/>
            <a:chExt cx="576" cy="441"/>
          </a:xfrm>
        </p:grpSpPr>
        <p:sp>
          <p:nvSpPr>
            <p:cNvPr id="382" name="Google Shape;382;p35"/>
            <p:cNvSpPr txBox="1"/>
            <p:nvPr/>
          </p:nvSpPr>
          <p:spPr>
            <a:xfrm>
              <a:off x="1824" y="2880"/>
              <a:ext cx="576" cy="237"/>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1800"/>
                <a:buFont typeface="Tahoma"/>
                <a:buNone/>
              </a:pPr>
              <a:r>
                <a:rPr b="1" i="0" lang="en-US" sz="1800" u="none">
                  <a:solidFill>
                    <a:schemeClr val="folHlink"/>
                  </a:solidFill>
                  <a:latin typeface="Tahoma"/>
                  <a:ea typeface="Tahoma"/>
                  <a:cs typeface="Tahoma"/>
                  <a:sym typeface="Tahoma"/>
                </a:rPr>
                <a:t>signo</a:t>
              </a:r>
              <a:endParaRPr/>
            </a:p>
          </p:txBody>
        </p:sp>
        <p:cxnSp>
          <p:nvCxnSpPr>
            <p:cNvPr id="383" name="Google Shape;383;p35"/>
            <p:cNvCxnSpPr/>
            <p:nvPr/>
          </p:nvCxnSpPr>
          <p:spPr>
            <a:xfrm>
              <a:off x="2052" y="2676"/>
              <a:ext cx="0" cy="240"/>
            </a:xfrm>
            <a:prstGeom prst="straightConnector1">
              <a:avLst/>
            </a:prstGeom>
            <a:noFill/>
            <a:ln cap="flat" cmpd="sng" w="9525">
              <a:solidFill>
                <a:schemeClr val="hlink"/>
              </a:solidFill>
              <a:prstDash val="solid"/>
              <a:miter lim="800000"/>
              <a:headEnd len="med" w="med" type="none"/>
              <a:tailEnd len="med" w="med" type="triangle"/>
            </a:ln>
          </p:spPr>
        </p:cxnSp>
      </p:grpSp>
      <p:sp>
        <p:nvSpPr>
          <p:cNvPr id="384" name="Google Shape;384;p35"/>
          <p:cNvSpPr txBox="1"/>
          <p:nvPr/>
        </p:nvSpPr>
        <p:spPr>
          <a:xfrm>
            <a:off x="539750" y="5445125"/>
            <a:ext cx="8135937" cy="1190625"/>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El rango de representación para n bits es:</a:t>
            </a:r>
            <a:endParaRPr/>
          </a:p>
          <a:p>
            <a:pPr indent="0" lvl="0" marL="0" marR="0" rtl="0" algn="ctr">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	 -2 </a:t>
            </a:r>
            <a:r>
              <a:rPr b="1" baseline="30000" i="0" lang="en-US" sz="1800" u="none">
                <a:solidFill>
                  <a:schemeClr val="dk1"/>
                </a:solidFill>
                <a:latin typeface="Tahoma"/>
                <a:ea typeface="Tahoma"/>
                <a:cs typeface="Tahoma"/>
                <a:sym typeface="Tahoma"/>
              </a:rPr>
              <a:t>n-1</a:t>
            </a:r>
            <a:r>
              <a:rPr b="1" i="0" lang="en-US" sz="1800" u="none">
                <a:solidFill>
                  <a:schemeClr val="dk1"/>
                </a:solidFill>
                <a:latin typeface="Tahoma"/>
                <a:ea typeface="Tahoma"/>
                <a:cs typeface="Tahoma"/>
                <a:sym typeface="Tahoma"/>
              </a:rPr>
              <a:t>+ 1 &lt;=  X &lt;= 2 </a:t>
            </a:r>
            <a:r>
              <a:rPr b="1" baseline="30000" i="0" lang="en-US" sz="1800" u="none">
                <a:solidFill>
                  <a:schemeClr val="dk1"/>
                </a:solidFill>
                <a:latin typeface="Tahoma"/>
                <a:ea typeface="Tahoma"/>
                <a:cs typeface="Tahoma"/>
                <a:sym typeface="Tahoma"/>
              </a:rPr>
              <a:t>n-1</a:t>
            </a:r>
            <a:r>
              <a:rPr b="1" i="0" lang="en-US" sz="1800" u="none">
                <a:solidFill>
                  <a:schemeClr val="dk1"/>
                </a:solidFill>
                <a:latin typeface="Tahoma"/>
                <a:ea typeface="Tahoma"/>
                <a:cs typeface="Tahoma"/>
                <a:sym typeface="Tahoma"/>
              </a:rPr>
              <a:t> -1 </a:t>
            </a:r>
            <a:endParaRPr/>
          </a:p>
          <a:p>
            <a:pPr indent="0" lvl="0" marL="0" marR="0" rtl="0" algn="ctr">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Para 8 bits el rango es: </a:t>
            </a:r>
            <a:r>
              <a:rPr b="1" i="0" lang="en-US" sz="1800" u="none">
                <a:solidFill>
                  <a:schemeClr val="dk1"/>
                </a:solidFill>
                <a:latin typeface="Tahoma"/>
                <a:ea typeface="Tahoma"/>
                <a:cs typeface="Tahoma"/>
                <a:sym typeface="Tahoma"/>
              </a:rPr>
              <a:t>-127 &lt;=  X &lt;=  127</a:t>
            </a:r>
            <a:r>
              <a:rPr b="0" i="0" lang="en-US" sz="18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endParaRPr/>
          </a:p>
        </p:txBody>
      </p:sp>
      <p:sp>
        <p:nvSpPr>
          <p:cNvPr id="385" name="Google Shape;385;p35"/>
          <p:cNvSpPr txBox="1"/>
          <p:nvPr/>
        </p:nvSpPr>
        <p:spPr>
          <a:xfrm>
            <a:off x="5724525" y="3284537"/>
            <a:ext cx="2808287" cy="2014537"/>
          </a:xfrm>
          <a:prstGeom prst="rect">
            <a:avLst/>
          </a:prstGeom>
          <a:solidFill>
            <a:srgbClr val="CCFFFF"/>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Este sistema posee la ventaja de tener un rango simétrico y la desventaja de tener dos representaciones del 0.</a:t>
            </a:r>
            <a:endParaRPr/>
          </a:p>
          <a:p>
            <a:pPr indent="0" lvl="0" marL="0" marR="0" rtl="0" algn="just">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+0 = </a:t>
            </a:r>
            <a:r>
              <a:rPr b="0" i="0" lang="en-US" sz="1800" u="none">
                <a:solidFill>
                  <a:schemeClr val="dk1"/>
                </a:solidFill>
                <a:latin typeface="Tahoma"/>
                <a:ea typeface="Tahoma"/>
                <a:cs typeface="Tahoma"/>
                <a:sym typeface="Tahoma"/>
              </a:rPr>
              <a:t>0  0000000</a:t>
            </a:r>
            <a:endParaRPr/>
          </a:p>
          <a:p>
            <a:pPr indent="0" lvl="0" marL="0" marR="0" rtl="0" algn="just">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–0 = </a:t>
            </a:r>
            <a:r>
              <a:rPr b="0" i="0" lang="en-US" sz="1800" u="none">
                <a:solidFill>
                  <a:schemeClr val="dk1"/>
                </a:solidFill>
                <a:latin typeface="Tahoma"/>
                <a:ea typeface="Tahoma"/>
                <a:cs typeface="Tahoma"/>
                <a:sym typeface="Tahoma"/>
              </a:rPr>
              <a:t>1  11111111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type="title"/>
          </p:nvPr>
        </p:nvSpPr>
        <p:spPr>
          <a:xfrm>
            <a:off x="1150937" y="692150"/>
            <a:ext cx="7308850" cy="6032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Complemento a 2 (C-2)</a:t>
            </a:r>
            <a:endParaRPr/>
          </a:p>
        </p:txBody>
      </p:sp>
      <p:sp>
        <p:nvSpPr>
          <p:cNvPr id="391" name="Google Shape;391;p36"/>
          <p:cNvSpPr txBox="1"/>
          <p:nvPr>
            <p:ph idx="1" type="body"/>
          </p:nvPr>
        </p:nvSpPr>
        <p:spPr>
          <a:xfrm>
            <a:off x="533400" y="1676400"/>
            <a:ext cx="8305800" cy="1968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El bit que está situado más a la izquierda representa el signo, y su valor será de 0 para el positivo y de 1 para el negativo.</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Para los números positivos el resto de los bits (n-1) representan el módulo del número. </a:t>
            </a:r>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El negativo de un número positivo se obtiene en dos pasos:</a:t>
            </a:r>
            <a:endParaRPr/>
          </a:p>
        </p:txBody>
      </p:sp>
      <p:sp>
        <p:nvSpPr>
          <p:cNvPr id="392" name="Google Shape;392;p36"/>
          <p:cNvSpPr txBox="1"/>
          <p:nvPr/>
        </p:nvSpPr>
        <p:spPr>
          <a:xfrm>
            <a:off x="609600" y="3962400"/>
            <a:ext cx="8077200" cy="2514600"/>
          </a:xfrm>
          <a:prstGeom prst="rect">
            <a:avLst/>
          </a:prstGeom>
          <a:noFill/>
          <a:ln>
            <a:noFill/>
          </a:ln>
        </p:spPr>
        <p:txBody>
          <a:bodyPr anchorCtr="0" anchor="t" bIns="45700" lIns="91425" spcFirstLastPara="1" rIns="91425" wrap="square" tIns="45700">
            <a:spAutoFit/>
          </a:bodyPr>
          <a:lstStyle/>
          <a:p>
            <a:pPr indent="-381000" lvl="1" marL="666750" marR="0" rtl="0" algn="just">
              <a:lnSpc>
                <a:spcPct val="100000"/>
              </a:lnSpc>
              <a:spcBef>
                <a:spcPts val="0"/>
              </a:spcBef>
              <a:spcAft>
                <a:spcPts val="0"/>
              </a:spcAft>
              <a:buClr>
                <a:schemeClr val="hlink"/>
              </a:buClr>
              <a:buSzPts val="1100"/>
              <a:buFont typeface="Noto Sans Symbols"/>
              <a:buChar char="■"/>
            </a:pPr>
            <a:r>
              <a:rPr b="1" i="0" lang="en-US" sz="2000" u="sng" cap="none" strike="noStrike">
                <a:solidFill>
                  <a:schemeClr val="dk1"/>
                </a:solidFill>
                <a:latin typeface="Tahoma"/>
                <a:ea typeface="Tahoma"/>
                <a:cs typeface="Tahoma"/>
                <a:sym typeface="Tahoma"/>
              </a:rPr>
              <a:t>Primer paso</a:t>
            </a:r>
            <a:r>
              <a:rPr b="1" i="0" lang="en-US" sz="2000" u="none" cap="none" strike="noStrike">
                <a:solidFill>
                  <a:schemeClr val="dk1"/>
                </a:solidFill>
                <a:latin typeface="Tahoma"/>
                <a:ea typeface="Tahoma"/>
                <a:cs typeface="Tahoma"/>
                <a:sym typeface="Tahoma"/>
              </a:rPr>
              <a:t>: </a:t>
            </a:r>
            <a:r>
              <a:rPr b="0" i="0" lang="en-US" sz="2000" u="none" cap="none" strike="noStrike">
                <a:solidFill>
                  <a:schemeClr val="dk1"/>
                </a:solidFill>
                <a:latin typeface="Tahoma"/>
                <a:ea typeface="Tahoma"/>
                <a:cs typeface="Tahoma"/>
                <a:sym typeface="Tahoma"/>
              </a:rPr>
              <a:t>Se complementa el número positivo en todos sus bits, incluido el bit de signo, es decir, se realiza el "complemento a 1".</a:t>
            </a:r>
            <a:endParaRPr/>
          </a:p>
          <a:p>
            <a:pPr indent="0" lvl="0" marL="0" marR="0" rtl="0" algn="just">
              <a:lnSpc>
                <a:spcPct val="100000"/>
              </a:lnSpc>
              <a:spcBef>
                <a:spcPts val="480"/>
              </a:spcBef>
              <a:spcAft>
                <a:spcPts val="0"/>
              </a:spcAft>
              <a:buClr>
                <a:schemeClr val="dk1"/>
              </a:buClr>
              <a:buSzPts val="2200"/>
              <a:buFont typeface="Tahoma"/>
              <a:buNone/>
            </a:pPr>
            <a:r>
              <a:rPr b="1" i="0" lang="en-US" sz="22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Número 10:</a:t>
            </a:r>
            <a:r>
              <a:rPr b="0" i="0" lang="en-US" sz="22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0 0 0 0 1 0 1 0</a:t>
            </a:r>
            <a:r>
              <a:rPr b="0" i="0" lang="en-US" sz="2200" u="none">
                <a:solidFill>
                  <a:schemeClr val="dk1"/>
                </a:solidFill>
                <a:latin typeface="Tahoma"/>
                <a:ea typeface="Tahoma"/>
                <a:cs typeface="Tahoma"/>
                <a:sym typeface="Tahoma"/>
              </a:rPr>
              <a:t>  </a:t>
            </a:r>
            <a:endParaRPr/>
          </a:p>
          <a:p>
            <a:pPr indent="0" lvl="0" marL="0" marR="0" rtl="0" algn="just">
              <a:lnSpc>
                <a:spcPct val="100000"/>
              </a:lnSpc>
              <a:spcBef>
                <a:spcPts val="48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Número -10: </a:t>
            </a:r>
            <a:r>
              <a:rPr b="0" i="0" lang="en-US" sz="22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1 1 1 1 0 1 0 1</a:t>
            </a:r>
            <a:r>
              <a:rPr b="0" i="0" lang="en-US" sz="2400" u="none">
                <a:solidFill>
                  <a:schemeClr val="dk1"/>
                </a:solidFill>
                <a:latin typeface="Tahoma"/>
                <a:ea typeface="Tahoma"/>
                <a:cs typeface="Tahoma"/>
                <a:sym typeface="Tahoma"/>
              </a:rPr>
              <a:t>  </a:t>
            </a:r>
            <a:endParaRPr/>
          </a:p>
          <a:p>
            <a:pPr indent="-381000" lvl="1" marL="666750" marR="0" rtl="0" algn="just">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Complemento a 2 (C-2) (cont.)</a:t>
            </a:r>
            <a:endParaRPr/>
          </a:p>
        </p:txBody>
      </p:sp>
      <p:sp>
        <p:nvSpPr>
          <p:cNvPr id="398" name="Google Shape;398;p37"/>
          <p:cNvSpPr txBox="1"/>
          <p:nvPr>
            <p:ph idx="1" type="body"/>
          </p:nvPr>
        </p:nvSpPr>
        <p:spPr>
          <a:xfrm>
            <a:off x="971550" y="1412875"/>
            <a:ext cx="7561262" cy="1608137"/>
          </a:xfrm>
          <a:prstGeom prst="rect">
            <a:avLst/>
          </a:prstGeom>
          <a:noFill/>
          <a:ln>
            <a:noFill/>
          </a:ln>
        </p:spPr>
        <p:txBody>
          <a:bodyPr anchorCtr="0" anchor="t" bIns="45700" lIns="91425" spcFirstLastPara="1" rIns="91425" wrap="square" tIns="45700">
            <a:noAutofit/>
          </a:bodyPr>
          <a:lstStyle/>
          <a:p>
            <a:pPr indent="-285750" lvl="1" marL="742950" rtl="0" algn="just">
              <a:lnSpc>
                <a:spcPct val="80000"/>
              </a:lnSpc>
              <a:spcBef>
                <a:spcPts val="0"/>
              </a:spcBef>
              <a:spcAft>
                <a:spcPts val="0"/>
              </a:spcAft>
              <a:buSzPts val="660"/>
              <a:buNone/>
            </a:pPr>
            <a:r>
              <a:t/>
            </a:r>
            <a:endParaRPr b="0" i="0" sz="1200" u="none">
              <a:solidFill>
                <a:schemeClr val="dk1"/>
              </a:solidFill>
              <a:latin typeface="Tahoma"/>
              <a:ea typeface="Tahoma"/>
              <a:cs typeface="Tahoma"/>
              <a:sym typeface="Tahoma"/>
            </a:endParaRPr>
          </a:p>
          <a:p>
            <a:pPr indent="-285750" lvl="1" marL="742950" rtl="0" algn="just">
              <a:lnSpc>
                <a:spcPct val="80000"/>
              </a:lnSpc>
              <a:spcBef>
                <a:spcPts val="360"/>
              </a:spcBef>
              <a:spcAft>
                <a:spcPts val="0"/>
              </a:spcAft>
              <a:buClr>
                <a:schemeClr val="hlink"/>
              </a:buClr>
              <a:buSzPts val="990"/>
              <a:buFont typeface="Noto Sans Symbols"/>
              <a:buChar char="■"/>
            </a:pPr>
            <a:r>
              <a:rPr b="1" i="0" lang="en-US" sz="1800" u="sng">
                <a:solidFill>
                  <a:schemeClr val="dk1"/>
                </a:solidFill>
                <a:latin typeface="Tahoma"/>
                <a:ea typeface="Tahoma"/>
                <a:cs typeface="Tahoma"/>
                <a:sym typeface="Tahoma"/>
              </a:rPr>
              <a:t>Segundo paso</a:t>
            </a:r>
            <a:r>
              <a:rPr b="1" i="0" lang="en-US" sz="18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Al resultado obtenido en el primer paso se le suma 1, despreciando el ultimo acarreo si existe. </a:t>
            </a:r>
            <a:endParaRPr/>
          </a:p>
          <a:p>
            <a:pPr indent="-342900" lvl="0" marL="342900" rtl="0" algn="just">
              <a:lnSpc>
                <a:spcPct val="80000"/>
              </a:lnSpc>
              <a:spcBef>
                <a:spcPts val="360"/>
              </a:spcBef>
              <a:spcAft>
                <a:spcPts val="0"/>
              </a:spcAft>
              <a:buSzPts val="1080"/>
              <a:buNone/>
            </a:pPr>
            <a:r>
              <a:rPr b="0" i="0" lang="en-US" sz="1800" u="none">
                <a:solidFill>
                  <a:schemeClr val="dk1"/>
                </a:solidFill>
                <a:latin typeface="Tahoma"/>
                <a:ea typeface="Tahoma"/>
                <a:cs typeface="Tahoma"/>
                <a:sym typeface="Tahoma"/>
              </a:rPr>
              <a:t>         Número -10:     </a:t>
            </a:r>
            <a:r>
              <a:rPr b="1" i="0" lang="en-US" sz="1800" u="none">
                <a:solidFill>
                  <a:schemeClr val="dk1"/>
                </a:solidFill>
                <a:latin typeface="Tahoma"/>
                <a:ea typeface="Tahoma"/>
                <a:cs typeface="Tahoma"/>
                <a:sym typeface="Tahoma"/>
              </a:rPr>
              <a:t>1 1 1 1 0 1 0 1</a:t>
            </a:r>
            <a:r>
              <a:rPr b="0" i="0" lang="en-US" sz="1800" u="none">
                <a:solidFill>
                  <a:schemeClr val="dk1"/>
                </a:solidFill>
                <a:latin typeface="Tahoma"/>
                <a:ea typeface="Tahoma"/>
                <a:cs typeface="Tahoma"/>
                <a:sym typeface="Tahoma"/>
              </a:rPr>
              <a:t>  </a:t>
            </a:r>
            <a:endParaRPr/>
          </a:p>
          <a:p>
            <a:pPr indent="-342900" lvl="0" marL="342900" rtl="0" algn="just">
              <a:lnSpc>
                <a:spcPct val="80000"/>
              </a:lnSpc>
              <a:spcBef>
                <a:spcPts val="360"/>
              </a:spcBef>
              <a:spcAft>
                <a:spcPts val="0"/>
              </a:spcAft>
              <a:buSzPts val="1080"/>
              <a:buNone/>
            </a:pPr>
            <a:r>
              <a:rPr b="1" i="0" lang="en-US" sz="1800" u="none">
                <a:solidFill>
                  <a:schemeClr val="dk1"/>
                </a:solidFill>
                <a:latin typeface="Tahoma"/>
                <a:ea typeface="Tahoma"/>
                <a:cs typeface="Tahoma"/>
                <a:sym typeface="Tahoma"/>
              </a:rPr>
              <a:t>                               + </a:t>
            </a:r>
            <a:r>
              <a:rPr b="1" i="0" lang="en-US" sz="1800" u="sng">
                <a:solidFill>
                  <a:schemeClr val="dk1"/>
                </a:solidFill>
                <a:latin typeface="Tahoma"/>
                <a:ea typeface="Tahoma"/>
                <a:cs typeface="Tahoma"/>
                <a:sym typeface="Tahoma"/>
              </a:rPr>
              <a:t>                      1</a:t>
            </a:r>
            <a:endParaRPr/>
          </a:p>
          <a:p>
            <a:pPr indent="-285750" lvl="1" marL="742950" rtl="0" algn="just">
              <a:lnSpc>
                <a:spcPct val="80000"/>
              </a:lnSpc>
              <a:spcBef>
                <a:spcPts val="360"/>
              </a:spcBef>
              <a:spcAft>
                <a:spcPts val="0"/>
              </a:spcAft>
              <a:buSzPts val="990"/>
              <a:buNone/>
            </a:pPr>
            <a:r>
              <a:rPr b="0" i="0" lang="en-US" sz="1800" u="none">
                <a:solidFill>
                  <a:schemeClr val="dk1"/>
                </a:solidFill>
                <a:latin typeface="Tahoma"/>
                <a:ea typeface="Tahoma"/>
                <a:cs typeface="Tahoma"/>
                <a:sym typeface="Tahoma"/>
              </a:rPr>
              <a:t>                          </a:t>
            </a:r>
            <a:r>
              <a:rPr b="1" i="0" lang="en-US" sz="1800" u="none">
                <a:solidFill>
                  <a:schemeClr val="dk1"/>
                </a:solidFill>
                <a:latin typeface="Tahoma"/>
                <a:ea typeface="Tahoma"/>
                <a:cs typeface="Tahoma"/>
                <a:sym typeface="Tahoma"/>
              </a:rPr>
              <a:t>1 1 1 1 0 1 1 0</a:t>
            </a:r>
            <a:endParaRPr/>
          </a:p>
        </p:txBody>
      </p:sp>
      <p:sp>
        <p:nvSpPr>
          <p:cNvPr id="399" name="Google Shape;399;p37"/>
          <p:cNvSpPr txBox="1"/>
          <p:nvPr/>
        </p:nvSpPr>
        <p:spPr>
          <a:xfrm>
            <a:off x="611187" y="3141662"/>
            <a:ext cx="8208962" cy="3478212"/>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El rango de representación es asimétrico, lo que constituye su mayor inconveniente y viene dado por la fórmula:</a:t>
            </a:r>
            <a:endParaRPr/>
          </a:p>
          <a:p>
            <a:pPr indent="0" lvl="0" marL="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	         -2 </a:t>
            </a:r>
            <a:r>
              <a:rPr b="1" baseline="30000" i="0" lang="en-US" sz="2400" u="none">
                <a:solidFill>
                  <a:schemeClr val="dk1"/>
                </a:solidFill>
                <a:latin typeface="Tahoma"/>
                <a:ea typeface="Tahoma"/>
                <a:cs typeface="Tahoma"/>
                <a:sym typeface="Tahoma"/>
              </a:rPr>
              <a:t>n-1</a:t>
            </a:r>
            <a:r>
              <a:rPr b="1" i="0" lang="en-US" sz="2400" u="none">
                <a:solidFill>
                  <a:schemeClr val="dk1"/>
                </a:solidFill>
                <a:latin typeface="Tahoma"/>
                <a:ea typeface="Tahoma"/>
                <a:cs typeface="Tahoma"/>
                <a:sym typeface="Tahoma"/>
              </a:rPr>
              <a:t> &lt;=  X &lt;= 2 </a:t>
            </a:r>
            <a:r>
              <a:rPr b="1" baseline="30000" i="0" lang="en-US" sz="2400" u="none">
                <a:solidFill>
                  <a:schemeClr val="dk1"/>
                </a:solidFill>
                <a:latin typeface="Tahoma"/>
                <a:ea typeface="Tahoma"/>
                <a:cs typeface="Tahoma"/>
                <a:sym typeface="Tahoma"/>
              </a:rPr>
              <a:t>n-1</a:t>
            </a:r>
            <a:r>
              <a:rPr b="1" i="0" lang="en-US" sz="2400" u="none">
                <a:solidFill>
                  <a:schemeClr val="dk1"/>
                </a:solidFill>
                <a:latin typeface="Tahoma"/>
                <a:ea typeface="Tahoma"/>
                <a:cs typeface="Tahoma"/>
                <a:sym typeface="Tahoma"/>
              </a:rPr>
              <a:t> -1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Para el caso de palabras de 8 bits el rango es: </a:t>
            </a:r>
            <a:r>
              <a:rPr b="1" i="0" lang="en-US" sz="1800" u="none">
                <a:solidFill>
                  <a:schemeClr val="dk1"/>
                </a:solidFill>
                <a:latin typeface="Tahoma"/>
                <a:ea typeface="Tahoma"/>
                <a:cs typeface="Tahoma"/>
                <a:sym typeface="Tahoma"/>
              </a:rPr>
              <a:t>-128 &lt;=  X &lt;=  127</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La principal ventaja es la de tener una única representación del cero:</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En el caso de palabras de 8 bits tendríamos:</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Número 0				0 0 0 0 0 0 0 0 </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Número -0	</a:t>
            </a:r>
            <a:r>
              <a:rPr b="0" i="1" lang="en-US" sz="1800" u="none">
                <a:solidFill>
                  <a:schemeClr val="dk1"/>
                </a:solidFill>
                <a:latin typeface="Tahoma"/>
                <a:ea typeface="Tahoma"/>
                <a:cs typeface="Tahoma"/>
                <a:sym typeface="Tahoma"/>
              </a:rPr>
              <a:t>Primer paso</a:t>
            </a:r>
            <a:r>
              <a:rPr b="0" i="0" lang="en-US" sz="1800" u="none">
                <a:solidFill>
                  <a:schemeClr val="dk1"/>
                </a:solidFill>
                <a:latin typeface="Tahoma"/>
                <a:ea typeface="Tahoma"/>
                <a:cs typeface="Tahoma"/>
                <a:sym typeface="Tahoma"/>
              </a:rPr>
              <a:t>		1 1 1 1 1 1 1 1</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Segundo paso</a:t>
            </a:r>
            <a:r>
              <a:rPr b="0" i="0" lang="en-US" sz="1800" u="none">
                <a:solidFill>
                  <a:schemeClr val="dk1"/>
                </a:solidFill>
                <a:latin typeface="Tahoma"/>
                <a:ea typeface="Tahoma"/>
                <a:cs typeface="Tahoma"/>
                <a:sym typeface="Tahoma"/>
              </a:rPr>
              <a:t>		1 1 1 1 1 1 1 1</a:t>
            </a:r>
            <a:endParaRPr/>
          </a:p>
          <a:p>
            <a:pPr indent="0" lvl="0" marL="0" marR="0" rtl="0" algn="l">
              <a:lnSpc>
                <a:spcPct val="100000"/>
              </a:lnSpc>
              <a:spcBef>
                <a:spcPts val="0"/>
              </a:spcBef>
              <a:spcAft>
                <a:spcPts val="0"/>
              </a:spcAft>
              <a:buClr>
                <a:schemeClr val="dk1"/>
              </a:buClr>
              <a:buSzPts val="1800"/>
              <a:buFont typeface="Tahoma"/>
              <a:buNone/>
            </a:pPr>
            <a:r>
              <a:rPr b="0" i="1" lang="en-US" sz="1800" u="none">
                <a:solidFill>
                  <a:schemeClr val="dk1"/>
                </a:solidFill>
                <a:latin typeface="Tahoma"/>
                <a:ea typeface="Tahoma"/>
                <a:cs typeface="Tahoma"/>
                <a:sym typeface="Tahoma"/>
              </a:rPr>
              <a:t>		              	      </a:t>
            </a:r>
            <a:r>
              <a:rPr b="0" i="0" lang="en-US" sz="1800" u="sng">
                <a:solidFill>
                  <a:schemeClr val="dk1"/>
                </a:solidFill>
                <a:latin typeface="Tahoma"/>
                <a:ea typeface="Tahoma"/>
                <a:cs typeface="Tahoma"/>
                <a:sym typeface="Tahoma"/>
              </a:rPr>
              <a:t>+ 	                   1</a:t>
            </a:r>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1  0 0 0 0 0 0 0 0</a:t>
            </a:r>
            <a:endParaRPr/>
          </a:p>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El último acarreo se desprecia por lo tanto, el 0 y el -0 tienen una sola representación</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Exceso a 2 elevado a la n-1</a:t>
            </a:r>
            <a:endParaRPr/>
          </a:p>
        </p:txBody>
      </p:sp>
      <p:sp>
        <p:nvSpPr>
          <p:cNvPr id="405" name="Google Shape;405;p38"/>
          <p:cNvSpPr txBox="1"/>
          <p:nvPr>
            <p:ph idx="1" type="body"/>
          </p:nvPr>
        </p:nvSpPr>
        <p:spPr>
          <a:xfrm>
            <a:off x="533400" y="1676400"/>
            <a:ext cx="8070850" cy="2832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Este método no utiliza ningún bit para el signo, con lo cual todos los bits representan un módulo o valor que corresponde al número representado más el exceso.</a:t>
            </a:r>
            <a:endParaRPr/>
          </a:p>
          <a:p>
            <a:pPr indent="-342900" lvl="0" marL="342900" rtl="0" algn="just">
              <a:lnSpc>
                <a:spcPct val="90000"/>
              </a:lnSpc>
              <a:spcBef>
                <a:spcPts val="990"/>
              </a:spcBef>
              <a:spcAft>
                <a:spcPts val="0"/>
              </a:spcAft>
              <a:buClr>
                <a:schemeClr val="folHlink"/>
              </a:buClr>
              <a:buSzPts val="1320"/>
              <a:buFont typeface="Noto Sans Symbols"/>
              <a:buChar char="■"/>
            </a:pPr>
            <a:r>
              <a:rPr b="1" i="0" lang="en-US" sz="2200" u="none">
                <a:solidFill>
                  <a:schemeClr val="dk1"/>
                </a:solidFill>
                <a:latin typeface="Tahoma"/>
                <a:ea typeface="Tahoma"/>
                <a:cs typeface="Tahoma"/>
                <a:sym typeface="Tahoma"/>
              </a:rPr>
              <a:t>Exceso para n bits:</a:t>
            </a:r>
            <a:r>
              <a:rPr b="0" i="0" lang="en-US" sz="2200" u="none">
                <a:solidFill>
                  <a:schemeClr val="dk1"/>
                </a:solidFill>
                <a:latin typeface="Tahoma"/>
                <a:ea typeface="Tahoma"/>
                <a:cs typeface="Tahoma"/>
                <a:sym typeface="Tahoma"/>
              </a:rPr>
              <a:t> 2</a:t>
            </a:r>
            <a:r>
              <a:rPr b="0" baseline="30000" i="0" lang="en-US" sz="2200" u="none">
                <a:solidFill>
                  <a:schemeClr val="dk1"/>
                </a:solidFill>
                <a:latin typeface="Tahoma"/>
                <a:ea typeface="Tahoma"/>
                <a:cs typeface="Tahoma"/>
                <a:sym typeface="Tahoma"/>
              </a:rPr>
              <a:t>n-1</a:t>
            </a:r>
            <a:r>
              <a:rPr b="0" i="0" lang="en-US" sz="2200" u="none">
                <a:solidFill>
                  <a:schemeClr val="dk1"/>
                </a:solidFill>
                <a:latin typeface="Tahoma"/>
                <a:ea typeface="Tahoma"/>
                <a:cs typeface="Tahoma"/>
                <a:sym typeface="Tahoma"/>
              </a:rPr>
              <a:t>.</a:t>
            </a:r>
            <a:endParaRPr/>
          </a:p>
          <a:p>
            <a:pPr indent="-342900" lvl="0" marL="342900" rtl="0" algn="just">
              <a:lnSpc>
                <a:spcPct val="90000"/>
              </a:lnSpc>
              <a:spcBef>
                <a:spcPts val="990"/>
              </a:spcBef>
              <a:spcAft>
                <a:spcPts val="0"/>
              </a:spcAft>
              <a:buClr>
                <a:schemeClr val="folHlink"/>
              </a:buClr>
              <a:buSzPts val="1320"/>
              <a:buFont typeface="Noto Sans Symbols"/>
              <a:buChar char="■"/>
            </a:pPr>
            <a:r>
              <a:rPr b="1" i="0" lang="en-US" sz="2200" u="none">
                <a:solidFill>
                  <a:schemeClr val="dk1"/>
                </a:solidFill>
                <a:latin typeface="Tahoma"/>
                <a:ea typeface="Tahoma"/>
                <a:cs typeface="Tahoma"/>
                <a:sym typeface="Tahoma"/>
              </a:rPr>
              <a:t>Exceso para 8 bits:</a:t>
            </a:r>
            <a:r>
              <a:rPr b="0" i="0" lang="en-US" sz="2200" u="none">
                <a:solidFill>
                  <a:schemeClr val="dk1"/>
                </a:solidFill>
                <a:latin typeface="Tahoma"/>
                <a:ea typeface="Tahoma"/>
                <a:cs typeface="Tahoma"/>
                <a:sym typeface="Tahoma"/>
              </a:rPr>
              <a:t> 2</a:t>
            </a:r>
            <a:r>
              <a:rPr b="0" baseline="30000" i="0" lang="en-US" sz="2200" u="none">
                <a:solidFill>
                  <a:schemeClr val="dk1"/>
                </a:solidFill>
                <a:latin typeface="Tahoma"/>
                <a:ea typeface="Tahoma"/>
                <a:cs typeface="Tahoma"/>
                <a:sym typeface="Tahoma"/>
              </a:rPr>
              <a:t>8-1</a:t>
            </a:r>
            <a:r>
              <a:rPr b="0" i="0" lang="en-US" sz="2200" u="none">
                <a:solidFill>
                  <a:schemeClr val="dk1"/>
                </a:solidFill>
                <a:latin typeface="Tahoma"/>
                <a:ea typeface="Tahoma"/>
                <a:cs typeface="Tahoma"/>
                <a:sym typeface="Tahoma"/>
              </a:rPr>
              <a:t> = 2</a:t>
            </a:r>
            <a:r>
              <a:rPr b="0" baseline="30000" i="0" lang="en-US" sz="2200" u="none">
                <a:solidFill>
                  <a:schemeClr val="dk1"/>
                </a:solidFill>
                <a:latin typeface="Tahoma"/>
                <a:ea typeface="Tahoma"/>
                <a:cs typeface="Tahoma"/>
                <a:sym typeface="Tahoma"/>
              </a:rPr>
              <a:t>7</a:t>
            </a:r>
            <a:r>
              <a:rPr b="0" i="0" lang="en-US" sz="2200" u="none">
                <a:solidFill>
                  <a:schemeClr val="dk1"/>
                </a:solidFill>
                <a:latin typeface="Tahoma"/>
                <a:ea typeface="Tahoma"/>
                <a:cs typeface="Tahoma"/>
                <a:sym typeface="Tahoma"/>
              </a:rPr>
              <a:t> = 128.</a:t>
            </a:r>
            <a:endParaRPr b="1" i="0" sz="2200" u="none">
              <a:solidFill>
                <a:schemeClr val="dk1"/>
              </a:solidFill>
              <a:latin typeface="Tahoma"/>
              <a:ea typeface="Tahoma"/>
              <a:cs typeface="Tahoma"/>
              <a:sym typeface="Tahoma"/>
            </a:endParaRPr>
          </a:p>
          <a:p>
            <a:pPr indent="-342900" lvl="0" marL="342900" rtl="0" algn="just">
              <a:lnSpc>
                <a:spcPct val="90000"/>
              </a:lnSpc>
              <a:spcBef>
                <a:spcPts val="1080"/>
              </a:spcBef>
              <a:spcAft>
                <a:spcPts val="0"/>
              </a:spcAft>
              <a:buSzPts val="1320"/>
              <a:buNone/>
            </a:pPr>
            <a:r>
              <a:rPr b="1" i="0" lang="en-US" sz="22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Número 12 🡪 </a:t>
            </a:r>
            <a:r>
              <a:rPr b="0" i="0" lang="en-US" sz="2400" u="none">
                <a:solidFill>
                  <a:schemeClr val="folHlink"/>
                </a:solidFill>
                <a:latin typeface="Tahoma"/>
                <a:ea typeface="Tahoma"/>
                <a:cs typeface="Tahoma"/>
                <a:sym typeface="Tahoma"/>
              </a:rPr>
              <a:t>(12 + 128) = 140 :  </a:t>
            </a:r>
            <a:r>
              <a:rPr b="1" i="0" lang="en-US" sz="2400" u="none">
                <a:solidFill>
                  <a:schemeClr val="folHlink"/>
                </a:solidFill>
                <a:latin typeface="Tahoma"/>
                <a:ea typeface="Tahoma"/>
                <a:cs typeface="Tahoma"/>
                <a:sym typeface="Tahoma"/>
              </a:rPr>
              <a:t>1 0 0 0 1 1 0 0</a:t>
            </a:r>
            <a:r>
              <a:rPr b="0" i="0" lang="en-US" sz="2400" u="none">
                <a:solidFill>
                  <a:schemeClr val="folHlink"/>
                </a:solidFill>
                <a:latin typeface="Tahoma"/>
                <a:ea typeface="Tahoma"/>
                <a:cs typeface="Tahoma"/>
                <a:sym typeface="Tahoma"/>
              </a:rPr>
              <a:t>  </a:t>
            </a:r>
            <a:endParaRPr/>
          </a:p>
          <a:p>
            <a:pPr indent="-342900" lvl="0" marL="342900" rtl="0" algn="just">
              <a:lnSpc>
                <a:spcPct val="90000"/>
              </a:lnSpc>
              <a:spcBef>
                <a:spcPts val="480"/>
              </a:spcBef>
              <a:spcAft>
                <a:spcPts val="0"/>
              </a:spcAft>
              <a:buSzPts val="1440"/>
              <a:buNone/>
            </a:pPr>
            <a:r>
              <a:rPr b="1" i="0" lang="en-US" sz="2400" u="none">
                <a:solidFill>
                  <a:schemeClr val="dk1"/>
                </a:solidFill>
                <a:latin typeface="Tahoma"/>
                <a:ea typeface="Tahoma"/>
                <a:cs typeface="Tahoma"/>
                <a:sym typeface="Tahoma"/>
              </a:rPr>
              <a:t>    </a:t>
            </a:r>
            <a:r>
              <a:rPr b="0" i="0" lang="en-US" sz="2400" u="none">
                <a:solidFill>
                  <a:schemeClr val="dk1"/>
                </a:solidFill>
                <a:latin typeface="Tahoma"/>
                <a:ea typeface="Tahoma"/>
                <a:cs typeface="Tahoma"/>
                <a:sym typeface="Tahoma"/>
              </a:rPr>
              <a:t>Número 25 🡪 </a:t>
            </a:r>
            <a:r>
              <a:rPr b="0" i="0" lang="en-US" sz="2400" u="none">
                <a:solidFill>
                  <a:schemeClr val="folHlink"/>
                </a:solidFill>
                <a:latin typeface="Tahoma"/>
                <a:ea typeface="Tahoma"/>
                <a:cs typeface="Tahoma"/>
                <a:sym typeface="Tahoma"/>
              </a:rPr>
              <a:t>(25 + 128) = 153 :  </a:t>
            </a:r>
            <a:r>
              <a:rPr b="1" i="0" lang="en-US" sz="2400" u="none">
                <a:solidFill>
                  <a:schemeClr val="folHlink"/>
                </a:solidFill>
                <a:latin typeface="Tahoma"/>
                <a:ea typeface="Tahoma"/>
                <a:cs typeface="Tahoma"/>
                <a:sym typeface="Tahoma"/>
              </a:rPr>
              <a:t>1 0 0 1 1 0 0 1</a:t>
            </a:r>
            <a:r>
              <a:rPr b="0" i="0" lang="en-US" sz="2200" u="none">
                <a:solidFill>
                  <a:schemeClr val="folHlink"/>
                </a:solidFill>
                <a:latin typeface="Tahoma"/>
                <a:ea typeface="Tahoma"/>
                <a:cs typeface="Tahoma"/>
                <a:sym typeface="Tahoma"/>
              </a:rPr>
              <a:t>  </a:t>
            </a:r>
            <a:endParaRPr/>
          </a:p>
          <a:p>
            <a:pPr indent="-342900" lvl="0" marL="342900" rtl="0" algn="just">
              <a:lnSpc>
                <a:spcPct val="9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p:txBody>
      </p:sp>
      <p:sp>
        <p:nvSpPr>
          <p:cNvPr id="406" name="Google Shape;406;p38"/>
          <p:cNvSpPr txBox="1"/>
          <p:nvPr/>
        </p:nvSpPr>
        <p:spPr>
          <a:xfrm>
            <a:off x="1042987" y="4868862"/>
            <a:ext cx="7273925" cy="1066800"/>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El rango de representación es asimétrico y viene dado por:</a:t>
            </a:r>
            <a:endParaRPr/>
          </a:p>
          <a:p>
            <a:pPr indent="0" lvl="0" marL="0" marR="0" rtl="0" algn="ctr">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	 </a:t>
            </a:r>
            <a:r>
              <a:rPr b="1" i="0" lang="en-US" sz="2400" u="none">
                <a:solidFill>
                  <a:schemeClr val="dk1"/>
                </a:solidFill>
                <a:latin typeface="Tahoma"/>
                <a:ea typeface="Tahoma"/>
                <a:cs typeface="Tahoma"/>
                <a:sym typeface="Tahoma"/>
              </a:rPr>
              <a:t>-2</a:t>
            </a:r>
            <a:r>
              <a:rPr b="1" baseline="30000" i="0" lang="en-US" sz="2400" u="none">
                <a:solidFill>
                  <a:schemeClr val="dk1"/>
                </a:solidFill>
                <a:latin typeface="Tahoma"/>
                <a:ea typeface="Tahoma"/>
                <a:cs typeface="Tahoma"/>
                <a:sym typeface="Tahoma"/>
              </a:rPr>
              <a:t>n-1</a:t>
            </a:r>
            <a:r>
              <a:rPr b="1" i="0" lang="en-US" sz="2400" u="none">
                <a:solidFill>
                  <a:schemeClr val="dk1"/>
                </a:solidFill>
                <a:latin typeface="Tahoma"/>
                <a:ea typeface="Tahoma"/>
                <a:cs typeface="Tahoma"/>
                <a:sym typeface="Tahoma"/>
              </a:rPr>
              <a:t> &lt;=  X &lt;= 2 </a:t>
            </a:r>
            <a:r>
              <a:rPr b="1" baseline="30000" i="0" lang="en-US" sz="2400" u="none">
                <a:solidFill>
                  <a:schemeClr val="dk1"/>
                </a:solidFill>
                <a:latin typeface="Tahoma"/>
                <a:ea typeface="Tahoma"/>
                <a:cs typeface="Tahoma"/>
                <a:sym typeface="Tahoma"/>
              </a:rPr>
              <a:t>n-1</a:t>
            </a:r>
            <a:r>
              <a:rPr b="1" i="0" lang="en-US" sz="2400" u="none">
                <a:solidFill>
                  <a:schemeClr val="dk1"/>
                </a:solidFill>
                <a:latin typeface="Tahoma"/>
                <a:ea typeface="Tahoma"/>
                <a:cs typeface="Tahoma"/>
                <a:sym typeface="Tahoma"/>
              </a:rPr>
              <a:t> -1 </a:t>
            </a:r>
            <a:endParaRPr/>
          </a:p>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Para el caso de 8 bits el rango es: </a:t>
            </a:r>
            <a:r>
              <a:rPr b="1" i="0" lang="en-US" sz="2000" u="none">
                <a:solidFill>
                  <a:schemeClr val="dk1"/>
                </a:solidFill>
                <a:latin typeface="Tahoma"/>
                <a:ea typeface="Tahoma"/>
                <a:cs typeface="Tahoma"/>
                <a:sym typeface="Tahoma"/>
              </a:rPr>
              <a:t>-128 &lt;=  X &lt;=  127</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Límites y desbordamientos</a:t>
            </a:r>
            <a:endParaRPr/>
          </a:p>
        </p:txBody>
      </p:sp>
      <p:sp>
        <p:nvSpPr>
          <p:cNvPr id="412" name="Google Shape;412;p39"/>
          <p:cNvSpPr txBox="1"/>
          <p:nvPr/>
        </p:nvSpPr>
        <p:spPr>
          <a:xfrm>
            <a:off x="1116012" y="1457325"/>
            <a:ext cx="7559675" cy="11874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Límites aproximados de valores enteros representables con distintas longitudes de palabras</a:t>
            </a:r>
            <a:endParaRPr/>
          </a:p>
        </p:txBody>
      </p:sp>
      <p:graphicFrame>
        <p:nvGraphicFramePr>
          <p:cNvPr id="413" name="Google Shape;413;p39"/>
          <p:cNvGraphicFramePr/>
          <p:nvPr/>
        </p:nvGraphicFramePr>
        <p:xfrm>
          <a:off x="827087" y="2786062"/>
          <a:ext cx="3000000" cy="3000000"/>
        </p:xfrm>
        <a:graphic>
          <a:graphicData uri="http://schemas.openxmlformats.org/drawingml/2006/table">
            <a:tbl>
              <a:tblPr>
                <a:noFill/>
                <a:tableStyleId>{45C83666-3227-499C-8325-625CA53E88D0}</a:tableStyleId>
              </a:tblPr>
              <a:tblGrid>
                <a:gridCol w="1728775"/>
                <a:gridCol w="1871650"/>
                <a:gridCol w="1944675"/>
                <a:gridCol w="2016125"/>
              </a:tblGrid>
              <a:tr h="485775">
                <a:tc rowSpan="2">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Longitud de palabra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rowSpan="2">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Límite superior</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N (max)</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gridSpan="2">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Límite inferior N (min)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hMerge="1"/>
              </a:tr>
              <a:tr h="444500">
                <a:tc vMerge="1"/>
                <a:tc vMerge="1"/>
                <a:tc>
                  <a:txBody>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Complemento a 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just">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Complemento a 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r h="4857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127</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-127</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-128</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r h="4826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32.767</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-32.767</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-32.768</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r h="4857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2.147.483.649</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-2.147.483.649</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-2.147.483.650</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r h="6477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9,223372 * 10</a:t>
                      </a:r>
                      <a:r>
                        <a:rPr b="0" baseline="30000" i="0" lang="en-US" sz="1800" u="none" cap="none" strike="noStrik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-9,223372 * 10</a:t>
                      </a:r>
                      <a:r>
                        <a:rPr b="0" baseline="30000" i="0" lang="en-US" sz="1800" u="none" cap="none" strike="noStrik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-9,223372 * 10</a:t>
                      </a:r>
                      <a:r>
                        <a:rPr b="0" baseline="30000" i="0" lang="en-US" sz="1800" u="none" cap="none" strike="noStrik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1150937" y="2905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Códigos de representación de la información en las computadoras</a:t>
            </a:r>
            <a:endParaRPr/>
          </a:p>
        </p:txBody>
      </p:sp>
      <p:cxnSp>
        <p:nvCxnSpPr>
          <p:cNvPr id="145" name="Google Shape;145;p4"/>
          <p:cNvCxnSpPr/>
          <p:nvPr/>
        </p:nvCxnSpPr>
        <p:spPr>
          <a:xfrm>
            <a:off x="4175125" y="1193800"/>
            <a:ext cx="0" cy="0"/>
          </a:xfrm>
          <a:prstGeom prst="straightConnector1">
            <a:avLst/>
          </a:prstGeom>
          <a:noFill/>
          <a:ln cap="rnd" cmpd="sng" w="12700">
            <a:solidFill>
              <a:srgbClr val="000000"/>
            </a:solidFill>
            <a:prstDash val="solid"/>
            <a:miter lim="800000"/>
            <a:headEnd len="med" w="med" type="none"/>
            <a:tailEnd len="med" w="med" type="none"/>
          </a:ln>
        </p:spPr>
      </p:cxnSp>
      <p:cxnSp>
        <p:nvCxnSpPr>
          <p:cNvPr id="146" name="Google Shape;146;p4"/>
          <p:cNvCxnSpPr/>
          <p:nvPr/>
        </p:nvCxnSpPr>
        <p:spPr>
          <a:xfrm>
            <a:off x="4175125" y="371475"/>
            <a:ext cx="0" cy="0"/>
          </a:xfrm>
          <a:prstGeom prst="straightConnector1">
            <a:avLst/>
          </a:prstGeom>
          <a:noFill/>
          <a:ln cap="rnd" cmpd="sng" w="12700">
            <a:solidFill>
              <a:srgbClr val="000000"/>
            </a:solidFill>
            <a:prstDash val="solid"/>
            <a:miter lim="800000"/>
            <a:headEnd len="med" w="med" type="none"/>
            <a:tailEnd len="med" w="med" type="none"/>
          </a:ln>
        </p:spPr>
      </p:cxnSp>
      <p:cxnSp>
        <p:nvCxnSpPr>
          <p:cNvPr id="147" name="Google Shape;147;p4"/>
          <p:cNvCxnSpPr/>
          <p:nvPr/>
        </p:nvCxnSpPr>
        <p:spPr>
          <a:xfrm>
            <a:off x="4159250" y="2382837"/>
            <a:ext cx="0" cy="0"/>
          </a:xfrm>
          <a:prstGeom prst="straightConnector1">
            <a:avLst/>
          </a:prstGeom>
          <a:noFill/>
          <a:ln cap="rnd" cmpd="sng" w="12700">
            <a:solidFill>
              <a:srgbClr val="000000"/>
            </a:solidFill>
            <a:prstDash val="solid"/>
            <a:miter lim="800000"/>
            <a:headEnd len="med" w="med" type="none"/>
            <a:tailEnd len="med" w="med" type="none"/>
          </a:ln>
        </p:spPr>
      </p:cxnSp>
      <p:graphicFrame>
        <p:nvGraphicFramePr>
          <p:cNvPr id="148" name="Google Shape;148;p4"/>
          <p:cNvGraphicFramePr/>
          <p:nvPr/>
        </p:nvGraphicFramePr>
        <p:xfrm>
          <a:off x="827087" y="1557337"/>
          <a:ext cx="3000000" cy="3000000"/>
        </p:xfrm>
        <a:graphic>
          <a:graphicData uri="http://schemas.openxmlformats.org/drawingml/2006/table">
            <a:tbl>
              <a:tblPr>
                <a:noFill/>
                <a:tableStyleId>{45C83666-3227-499C-8325-625CA53E88D0}</a:tableStyleId>
              </a:tblPr>
              <a:tblGrid>
                <a:gridCol w="1150925"/>
                <a:gridCol w="792150"/>
                <a:gridCol w="1666875"/>
                <a:gridCol w="1071550"/>
                <a:gridCol w="3090850"/>
              </a:tblGrid>
              <a:tr h="10731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Textos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gridSpan="4">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BCD de 6 bits</a:t>
                      </a:r>
                      <a:r>
                        <a:rPr b="0" i="0" lang="en-US" sz="1400" u="none" cap="none" strike="noStrike">
                          <a:solidFill>
                            <a:schemeClr val="dk1"/>
                          </a:solidFill>
                          <a:latin typeface="Times New Roman"/>
                          <a:ea typeface="Times New Roman"/>
                          <a:cs typeface="Times New Roman"/>
                          <a:sym typeface="Times New Roman"/>
                        </a:rPr>
                        <a:t> (Binary Coded Decimal)</a:t>
                      </a:r>
                      <a:endParaRPr/>
                    </a:p>
                    <a:p>
                      <a:pPr indent="0" lvl="0" marL="0" marR="0" rtl="0" algn="l">
                        <a:lnSpc>
                          <a:spcPct val="100000"/>
                        </a:lnSpc>
                        <a:spcBef>
                          <a:spcPts val="28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EBCDIC</a:t>
                      </a:r>
                      <a:r>
                        <a:rPr b="0" i="0" lang="en-US" sz="1400" u="none" cap="none" strike="noStrike">
                          <a:solidFill>
                            <a:schemeClr val="dk1"/>
                          </a:solidFill>
                          <a:latin typeface="Times New Roman"/>
                          <a:ea typeface="Times New Roman"/>
                          <a:cs typeface="Times New Roman"/>
                          <a:sym typeface="Times New Roman"/>
                        </a:rPr>
                        <a:t> (Extended Binary Coded Decimal Interchange Code)</a:t>
                      </a:r>
                      <a:endParaRPr/>
                    </a:p>
                    <a:p>
                      <a:pPr indent="0" lvl="0" marL="0" marR="0" rtl="0" algn="l">
                        <a:lnSpc>
                          <a:spcPct val="100000"/>
                        </a:lnSpc>
                        <a:spcBef>
                          <a:spcPts val="28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ASCII </a:t>
                      </a:r>
                      <a:r>
                        <a:rPr b="0" i="0" lang="en-US" sz="1400" u="none" cap="none" strike="noStrike">
                          <a:solidFill>
                            <a:schemeClr val="dk1"/>
                          </a:solidFill>
                          <a:latin typeface="Times New Roman"/>
                          <a:ea typeface="Times New Roman"/>
                          <a:cs typeface="Times New Roman"/>
                          <a:sym typeface="Times New Roman"/>
                        </a:rPr>
                        <a:t>(American Standard Code for Information Interchange)</a:t>
                      </a:r>
                      <a:endParaRPr/>
                    </a:p>
                    <a:p>
                      <a:pPr indent="0" lvl="0" marL="0" marR="0" rtl="0" algn="l">
                        <a:lnSpc>
                          <a:spcPct val="100000"/>
                        </a:lnSpc>
                        <a:spcBef>
                          <a:spcPts val="28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UNICODE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2"/>
                    </a:solidFill>
                  </a:tcPr>
                </a:tc>
                <a:tc hMerge="1"/>
                <a:tc hMerge="1"/>
                <a:tc hMerge="1"/>
              </a:tr>
              <a:tr h="928675">
                <a:tc rowSpan="3">
                  <a:txBody>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Datos Numéricos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rowSpan="2">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Enteros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gridSpan="2">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Dígitos decimales codificados en Binario </a:t>
                      </a:r>
                      <a:r>
                        <a:rPr b="1" i="0" lang="en-US" sz="1400" u="none" cap="none" strike="noStrike">
                          <a:solidFill>
                            <a:schemeClr val="dk1"/>
                          </a:solidFill>
                          <a:latin typeface="Times New Roman"/>
                          <a:ea typeface="Times New Roman"/>
                          <a:cs typeface="Times New Roman"/>
                          <a:sym typeface="Times New Roman"/>
                        </a:rPr>
                        <a:t>(BCD)</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hMerge="1"/>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BCD-Decimal Codificado en Binario</a:t>
                      </a:r>
                      <a:endParaRPr/>
                    </a:p>
                    <a:p>
                      <a:pPr indent="-88900" lvl="0" marL="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Empaquetado</a:t>
                      </a:r>
                      <a:endParaRPr/>
                    </a:p>
                    <a:p>
                      <a:pPr indent="-88900" lvl="0" marL="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Desempaquetado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r h="1017575">
                <a:tc vMerge="1"/>
                <a:tc vMerge="1"/>
                <a:tc gridSpan="2">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Representación Binaria</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Coma Fija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hMerge="1"/>
                <a:tc>
                  <a:txBody>
                    <a:bodyPr/>
                    <a:lstStyle/>
                    <a:p>
                      <a:pPr indent="-88900" lvl="0" marL="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Signo y Magnitud</a:t>
                      </a:r>
                      <a:endParaRPr/>
                    </a:p>
                    <a:p>
                      <a:pPr indent="-88900" lvl="0" marL="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Complemento a 1</a:t>
                      </a:r>
                      <a:endParaRPr/>
                    </a:p>
                    <a:p>
                      <a:pPr indent="-88900" lvl="0" marL="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Complemento a 2</a:t>
                      </a:r>
                      <a:endParaRPr/>
                    </a:p>
                    <a:p>
                      <a:pPr indent="-88900" lvl="0" marL="0" marR="0" rtl="0" algn="l">
                        <a:lnSpc>
                          <a:spcPct val="10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Exceso a 2 elevado a N-1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r>
              <a:tr h="788975">
                <a:tc vMerge="1"/>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Reales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gridSpan="3">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Coma Flotante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Notación exponencial</a:t>
                      </a:r>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Normalización IEEE754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6DF8FB"/>
                    </a:solidFill>
                  </a:tcPr>
                </a:tc>
                <a:tc hMerge="1"/>
                <a:tc hMerge="1"/>
              </a:tr>
              <a:tr h="361950">
                <a:tc>
                  <a:txBody>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Sonidos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c gridSpan="4">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WAV, MIDI, MP3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c hMerge="1"/>
                <a:tc hMerge="1"/>
                <a:tc hMerge="1"/>
              </a:tr>
              <a:tr h="327025">
                <a:tc rowSpan="2">
                  <a:txBody>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Imágenes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CC"/>
                    </a:solidFill>
                  </a:tcPr>
                </a:tc>
                <a:tc gridSpan="2">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Mapa de Bits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CC"/>
                    </a:solidFill>
                  </a:tcPr>
                </a:tc>
                <a:tc hMerge="1"/>
                <a:tc gridSpan="2">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BMP, TIFF, JPEG, GIF, PNG</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CC"/>
                    </a:solidFill>
                  </a:tcPr>
                </a:tc>
                <a:tc hMerge="1"/>
              </a:tr>
              <a:tr h="328600">
                <a:tc vMerge="1"/>
                <a:tc gridSpan="2">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Mapa de Vectores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CC"/>
                    </a:solidFill>
                  </a:tcPr>
                </a:tc>
                <a:tc hMerge="1"/>
                <a:tc gridSpan="2">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DXF, IGES, EPS, TrueType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FFCC"/>
                    </a:solidFill>
                  </a:tcPr>
                </a:tc>
                <a:tc hMerge="1"/>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Límites y desbordamientos</a:t>
            </a:r>
            <a:endParaRPr/>
          </a:p>
        </p:txBody>
      </p:sp>
      <p:sp>
        <p:nvSpPr>
          <p:cNvPr id="419" name="Google Shape;419;p40"/>
          <p:cNvSpPr txBox="1"/>
          <p:nvPr/>
        </p:nvSpPr>
        <p:spPr>
          <a:xfrm>
            <a:off x="900112" y="2133600"/>
            <a:ext cx="7667625" cy="2611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20" name="Google Shape;420;p40"/>
          <p:cNvSpPr txBox="1"/>
          <p:nvPr/>
        </p:nvSpPr>
        <p:spPr>
          <a:xfrm>
            <a:off x="6465887" y="2949575"/>
            <a:ext cx="1630362" cy="4905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Desbordamient</a:t>
            </a:r>
            <a:r>
              <a:rPr b="0" i="0" lang="en-US" sz="1400" u="none">
                <a:solidFill>
                  <a:schemeClr val="dk1"/>
                </a:solidFill>
                <a:latin typeface="Tahoma"/>
                <a:ea typeface="Tahoma"/>
                <a:cs typeface="Tahoma"/>
                <a:sym typeface="Tahoma"/>
              </a:rPr>
              <a:t>o</a:t>
            </a:r>
            <a:endParaRPr/>
          </a:p>
        </p:txBody>
      </p:sp>
      <p:sp>
        <p:nvSpPr>
          <p:cNvPr id="421" name="Google Shape;421;p40"/>
          <p:cNvSpPr txBox="1"/>
          <p:nvPr/>
        </p:nvSpPr>
        <p:spPr>
          <a:xfrm>
            <a:off x="1571625" y="2949575"/>
            <a:ext cx="1630362" cy="4905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Desbordamient</a:t>
            </a:r>
            <a:r>
              <a:rPr b="0" i="0" lang="en-US" sz="1400" u="none">
                <a:solidFill>
                  <a:schemeClr val="dk1"/>
                </a:solidFill>
                <a:latin typeface="Tahoma"/>
                <a:ea typeface="Tahoma"/>
                <a:cs typeface="Tahoma"/>
                <a:sym typeface="Tahoma"/>
              </a:rPr>
              <a:t>o</a:t>
            </a:r>
            <a:endParaRPr/>
          </a:p>
        </p:txBody>
      </p:sp>
      <p:sp>
        <p:nvSpPr>
          <p:cNvPr id="422" name="Google Shape;422;p40"/>
          <p:cNvSpPr txBox="1"/>
          <p:nvPr/>
        </p:nvSpPr>
        <p:spPr>
          <a:xfrm>
            <a:off x="6629400" y="3929062"/>
            <a:ext cx="1304925" cy="48895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 (Max)</a:t>
            </a:r>
            <a:endParaRPr/>
          </a:p>
        </p:txBody>
      </p:sp>
      <p:sp>
        <p:nvSpPr>
          <p:cNvPr id="423" name="Google Shape;423;p40"/>
          <p:cNvSpPr txBox="1"/>
          <p:nvPr/>
        </p:nvSpPr>
        <p:spPr>
          <a:xfrm>
            <a:off x="2224087" y="3929062"/>
            <a:ext cx="977900" cy="3270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 (Min)</a:t>
            </a:r>
            <a:endParaRPr/>
          </a:p>
        </p:txBody>
      </p:sp>
      <p:sp>
        <p:nvSpPr>
          <p:cNvPr descr="Vertical clara" id="424" name="Google Shape;424;p40"/>
          <p:cNvSpPr txBox="1"/>
          <p:nvPr/>
        </p:nvSpPr>
        <p:spPr>
          <a:xfrm>
            <a:off x="3040062" y="3440112"/>
            <a:ext cx="3589337" cy="4889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25" name="Google Shape;425;p40"/>
          <p:cNvCxnSpPr/>
          <p:nvPr/>
        </p:nvCxnSpPr>
        <p:spPr>
          <a:xfrm>
            <a:off x="4833937" y="3113087"/>
            <a:ext cx="1587" cy="1304925"/>
          </a:xfrm>
          <a:prstGeom prst="straightConnector1">
            <a:avLst/>
          </a:prstGeom>
          <a:noFill/>
          <a:ln cap="flat" cmpd="sng" w="28575">
            <a:solidFill>
              <a:srgbClr val="000000"/>
            </a:solidFill>
            <a:prstDash val="solid"/>
            <a:miter lim="800000"/>
            <a:headEnd len="med" w="med" type="none"/>
            <a:tailEnd len="med" w="med" type="none"/>
          </a:ln>
        </p:spPr>
      </p:cxnSp>
      <p:sp>
        <p:nvSpPr>
          <p:cNvPr id="426" name="Google Shape;426;p40"/>
          <p:cNvSpPr txBox="1"/>
          <p:nvPr/>
        </p:nvSpPr>
        <p:spPr>
          <a:xfrm>
            <a:off x="4833937" y="4256087"/>
            <a:ext cx="327025" cy="325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0</a:t>
            </a:r>
            <a:endParaRPr/>
          </a:p>
        </p:txBody>
      </p:sp>
      <p:cxnSp>
        <p:nvCxnSpPr>
          <p:cNvPr id="427" name="Google Shape;427;p40"/>
          <p:cNvCxnSpPr/>
          <p:nvPr/>
        </p:nvCxnSpPr>
        <p:spPr>
          <a:xfrm>
            <a:off x="6629400" y="3440112"/>
            <a:ext cx="0" cy="815975"/>
          </a:xfrm>
          <a:prstGeom prst="straightConnector1">
            <a:avLst/>
          </a:prstGeom>
          <a:noFill/>
          <a:ln cap="flat" cmpd="sng" w="9525">
            <a:solidFill>
              <a:srgbClr val="000000"/>
            </a:solidFill>
            <a:prstDash val="solid"/>
            <a:miter lim="800000"/>
            <a:headEnd len="med" w="med" type="none"/>
            <a:tailEnd len="med" w="med" type="none"/>
          </a:ln>
        </p:spPr>
      </p:cxnSp>
      <p:cxnSp>
        <p:nvCxnSpPr>
          <p:cNvPr id="428" name="Google Shape;428;p40"/>
          <p:cNvCxnSpPr/>
          <p:nvPr/>
        </p:nvCxnSpPr>
        <p:spPr>
          <a:xfrm>
            <a:off x="6629400" y="3765550"/>
            <a:ext cx="1141412" cy="1587"/>
          </a:xfrm>
          <a:prstGeom prst="straightConnector1">
            <a:avLst/>
          </a:prstGeom>
          <a:noFill/>
          <a:ln cap="flat" cmpd="sng" w="9525">
            <a:solidFill>
              <a:srgbClr val="000000"/>
            </a:solidFill>
            <a:prstDash val="solid"/>
            <a:miter lim="800000"/>
            <a:headEnd len="med" w="med" type="none"/>
            <a:tailEnd len="med" w="med" type="triangle"/>
          </a:ln>
        </p:spPr>
      </p:cxnSp>
      <p:cxnSp>
        <p:nvCxnSpPr>
          <p:cNvPr id="429" name="Google Shape;429;p40"/>
          <p:cNvCxnSpPr/>
          <p:nvPr/>
        </p:nvCxnSpPr>
        <p:spPr>
          <a:xfrm flipH="1">
            <a:off x="1735137" y="3765550"/>
            <a:ext cx="1304925" cy="1587"/>
          </a:xfrm>
          <a:prstGeom prst="straightConnector1">
            <a:avLst/>
          </a:prstGeom>
          <a:noFill/>
          <a:ln cap="flat" cmpd="sng" w="9525">
            <a:solidFill>
              <a:srgbClr val="000000"/>
            </a:solidFill>
            <a:prstDash val="solid"/>
            <a:miter lim="800000"/>
            <a:headEnd len="med" w="med" type="none"/>
            <a:tailEnd len="med" w="med" type="triangle"/>
          </a:ln>
        </p:spPr>
      </p:cxnSp>
      <p:cxnSp>
        <p:nvCxnSpPr>
          <p:cNvPr id="430" name="Google Shape;430;p40"/>
          <p:cNvCxnSpPr/>
          <p:nvPr/>
        </p:nvCxnSpPr>
        <p:spPr>
          <a:xfrm>
            <a:off x="2387600" y="3276600"/>
            <a:ext cx="0" cy="488950"/>
          </a:xfrm>
          <a:prstGeom prst="straightConnector1">
            <a:avLst/>
          </a:prstGeom>
          <a:noFill/>
          <a:ln cap="flat" cmpd="sng" w="9525">
            <a:solidFill>
              <a:srgbClr val="000000"/>
            </a:solidFill>
            <a:prstDash val="solid"/>
            <a:miter lim="800000"/>
            <a:headEnd len="med" w="med" type="none"/>
            <a:tailEnd len="med" w="med" type="triangle"/>
          </a:ln>
        </p:spPr>
      </p:cxnSp>
      <p:cxnSp>
        <p:nvCxnSpPr>
          <p:cNvPr id="431" name="Google Shape;431;p40"/>
          <p:cNvCxnSpPr/>
          <p:nvPr/>
        </p:nvCxnSpPr>
        <p:spPr>
          <a:xfrm>
            <a:off x="7118350" y="3276600"/>
            <a:ext cx="0" cy="488950"/>
          </a:xfrm>
          <a:prstGeom prst="straightConnector1">
            <a:avLst/>
          </a:prstGeom>
          <a:noFill/>
          <a:ln cap="flat" cmpd="sng" w="9525">
            <a:solidFill>
              <a:srgbClr val="000000"/>
            </a:solidFill>
            <a:prstDash val="solid"/>
            <a:miter lim="800000"/>
            <a:headEnd len="med" w="med" type="none"/>
            <a:tailEnd len="med" w="med" type="triangle"/>
          </a:ln>
        </p:spPr>
      </p:cxnSp>
      <p:sp>
        <p:nvSpPr>
          <p:cNvPr id="432" name="Google Shape;432;p40"/>
          <p:cNvSpPr txBox="1"/>
          <p:nvPr/>
        </p:nvSpPr>
        <p:spPr>
          <a:xfrm>
            <a:off x="3365500" y="2297112"/>
            <a:ext cx="2936875" cy="32543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Datos enteros representables</a:t>
            </a:r>
            <a:endParaRPr/>
          </a:p>
        </p:txBody>
      </p:sp>
      <p:cxnSp>
        <p:nvCxnSpPr>
          <p:cNvPr id="433" name="Google Shape;433;p40"/>
          <p:cNvCxnSpPr/>
          <p:nvPr/>
        </p:nvCxnSpPr>
        <p:spPr>
          <a:xfrm>
            <a:off x="4997450" y="2622550"/>
            <a:ext cx="652462" cy="817562"/>
          </a:xfrm>
          <a:prstGeom prst="straightConnector1">
            <a:avLst/>
          </a:prstGeom>
          <a:noFill/>
          <a:ln cap="flat" cmpd="sng" w="9525">
            <a:solidFill>
              <a:srgbClr val="000000"/>
            </a:solidFill>
            <a:prstDash val="solid"/>
            <a:miter lim="800000"/>
            <a:headEnd len="med" w="med" type="none"/>
            <a:tailEnd len="med" w="med" type="triangle"/>
          </a:ln>
        </p:spPr>
      </p:cxnSp>
      <p:cxnSp>
        <p:nvCxnSpPr>
          <p:cNvPr id="434" name="Google Shape;434;p40"/>
          <p:cNvCxnSpPr/>
          <p:nvPr/>
        </p:nvCxnSpPr>
        <p:spPr>
          <a:xfrm flipH="1">
            <a:off x="4017962" y="2622550"/>
            <a:ext cx="490537" cy="817562"/>
          </a:xfrm>
          <a:prstGeom prst="straightConnector1">
            <a:avLst/>
          </a:prstGeom>
          <a:noFill/>
          <a:ln cap="flat" cmpd="sng" w="9525">
            <a:solidFill>
              <a:srgbClr val="000000"/>
            </a:solidFill>
            <a:prstDash val="solid"/>
            <a:miter lim="800000"/>
            <a:headEnd len="med" w="med" type="none"/>
            <a:tailEnd len="med" w="med" type="triangle"/>
          </a:ln>
        </p:spPr>
      </p:cxnSp>
      <p:cxnSp>
        <p:nvCxnSpPr>
          <p:cNvPr id="435" name="Google Shape;435;p40"/>
          <p:cNvCxnSpPr/>
          <p:nvPr/>
        </p:nvCxnSpPr>
        <p:spPr>
          <a:xfrm>
            <a:off x="3040062" y="3929062"/>
            <a:ext cx="0" cy="327025"/>
          </a:xfrm>
          <a:prstGeom prst="straightConnector1">
            <a:avLst/>
          </a:prstGeom>
          <a:noFill/>
          <a:ln cap="flat" cmpd="sng" w="9525">
            <a:solidFill>
              <a:srgbClr val="000000"/>
            </a:solidFill>
            <a:prstDash val="solid"/>
            <a:miter lim="800000"/>
            <a:headEnd len="med" w="med" type="none"/>
            <a:tailEnd len="med" w="med" type="none"/>
          </a:ln>
        </p:spPr>
      </p:cxnSp>
      <p:sp>
        <p:nvSpPr>
          <p:cNvPr id="436" name="Google Shape;436;p40"/>
          <p:cNvSpPr txBox="1"/>
          <p:nvPr/>
        </p:nvSpPr>
        <p:spPr>
          <a:xfrm>
            <a:off x="7812087" y="3500437"/>
            <a:ext cx="7207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endParaRPr/>
          </a:p>
        </p:txBody>
      </p:sp>
      <p:sp>
        <p:nvSpPr>
          <p:cNvPr id="437" name="Google Shape;437;p40"/>
          <p:cNvSpPr txBox="1"/>
          <p:nvPr/>
        </p:nvSpPr>
        <p:spPr>
          <a:xfrm>
            <a:off x="1042987" y="3573462"/>
            <a:ext cx="72072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a:t>
            </a:r>
            <a:endParaRPr/>
          </a:p>
        </p:txBody>
      </p:sp>
      <p:sp>
        <p:nvSpPr>
          <p:cNvPr id="438" name="Google Shape;438;p40"/>
          <p:cNvSpPr txBox="1"/>
          <p:nvPr/>
        </p:nvSpPr>
        <p:spPr>
          <a:xfrm>
            <a:off x="827087" y="5183187"/>
            <a:ext cx="7632700"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Si como resultado de las operaciones, se debiese obtener un número fuera de los límites, se dice que se ha producido un </a:t>
            </a:r>
            <a:r>
              <a:rPr b="1" i="0" lang="en-US" sz="1800" u="none">
                <a:solidFill>
                  <a:schemeClr val="dk1"/>
                </a:solidFill>
                <a:latin typeface="Tahoma"/>
                <a:ea typeface="Tahoma"/>
                <a:cs typeface="Tahoma"/>
                <a:sym typeface="Tahoma"/>
              </a:rPr>
              <a:t>desbordamiento</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0" i="0" lang="en-US" sz="4000" u="none">
                <a:solidFill>
                  <a:schemeClr val="dk2"/>
                </a:solidFill>
                <a:latin typeface="Tahoma"/>
                <a:ea typeface="Tahoma"/>
                <a:cs typeface="Tahoma"/>
                <a:sym typeface="Tahoma"/>
              </a:rPr>
              <a:t>Operaciones Aritméticas</a:t>
            </a:r>
            <a:endParaRPr/>
          </a:p>
        </p:txBody>
      </p:sp>
      <p:sp>
        <p:nvSpPr>
          <p:cNvPr id="444" name="Google Shape;444;p41"/>
          <p:cNvSpPr txBox="1"/>
          <p:nvPr>
            <p:ph idx="1" type="body"/>
          </p:nvPr>
        </p:nvSpPr>
        <p:spPr>
          <a:xfrm>
            <a:off x="762000" y="1752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200"/>
              <a:buFont typeface="Noto Sans Symbols"/>
              <a:buChar char="■"/>
            </a:pPr>
            <a:r>
              <a:rPr b="1" i="0" lang="en-US" sz="2000" u="none">
                <a:solidFill>
                  <a:schemeClr val="hlink"/>
                </a:solidFill>
                <a:latin typeface="Tahoma"/>
                <a:ea typeface="Tahoma"/>
                <a:cs typeface="Tahoma"/>
                <a:sym typeface="Tahoma"/>
              </a:rPr>
              <a:t>SUMA BINARIA: </a:t>
            </a:r>
            <a:r>
              <a:rPr b="0" i="0" lang="en-US" sz="2000" u="none">
                <a:solidFill>
                  <a:schemeClr val="dk1"/>
                </a:solidFill>
                <a:latin typeface="Tahoma"/>
                <a:ea typeface="Tahoma"/>
                <a:cs typeface="Tahoma"/>
                <a:sym typeface="Tahoma"/>
              </a:rPr>
              <a:t>Para poder efectuar operaciones aritméticas con números de cualquier otra base se utilizan las reglas de la aritmética decimal.</a:t>
            </a:r>
            <a:endParaRPr/>
          </a:p>
          <a:p>
            <a:pPr indent="-266700" lvl="0" marL="342900" rtl="0" algn="just">
              <a:lnSpc>
                <a:spcPct val="90000"/>
              </a:lnSpc>
              <a:spcBef>
                <a:spcPts val="400"/>
              </a:spcBef>
              <a:spcAft>
                <a:spcPts val="0"/>
              </a:spcAft>
              <a:buClr>
                <a:schemeClr val="folHlink"/>
              </a:buClr>
              <a:buSzPts val="1200"/>
              <a:buFont typeface="Noto Sans Symbols"/>
              <a:buNone/>
            </a:pPr>
            <a:r>
              <a:t/>
            </a:r>
            <a:endParaRPr b="0" i="0" sz="2000" u="none">
              <a:solidFill>
                <a:schemeClr val="dk1"/>
              </a:solidFill>
              <a:latin typeface="Tahoma"/>
              <a:ea typeface="Tahoma"/>
              <a:cs typeface="Tahoma"/>
              <a:sym typeface="Tahoma"/>
            </a:endParaRPr>
          </a:p>
          <a:p>
            <a:pPr indent="-342900" lvl="0" marL="342900" rtl="0" algn="just">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Las reglas de la suma binaria son las siguientes:</a:t>
            </a:r>
            <a:endParaRPr/>
          </a:p>
          <a:p>
            <a:pPr indent="-2857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folHlink"/>
                </a:solidFill>
                <a:latin typeface="Tahoma"/>
                <a:ea typeface="Tahoma"/>
                <a:cs typeface="Tahoma"/>
                <a:sym typeface="Tahoma"/>
              </a:rPr>
              <a:t>0 + 0 = 0</a:t>
            </a:r>
            <a:endParaRPr/>
          </a:p>
          <a:p>
            <a:pPr indent="-2857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folHlink"/>
                </a:solidFill>
                <a:latin typeface="Tahoma"/>
                <a:ea typeface="Tahoma"/>
                <a:cs typeface="Tahoma"/>
                <a:sym typeface="Tahoma"/>
              </a:rPr>
              <a:t>0 + 1 = 1</a:t>
            </a:r>
            <a:endParaRPr/>
          </a:p>
          <a:p>
            <a:pPr indent="-2857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folHlink"/>
                </a:solidFill>
                <a:latin typeface="Tahoma"/>
                <a:ea typeface="Tahoma"/>
                <a:cs typeface="Tahoma"/>
                <a:sym typeface="Tahoma"/>
              </a:rPr>
              <a:t>1 + 0 = 1</a:t>
            </a:r>
            <a:endParaRPr/>
          </a:p>
          <a:p>
            <a:pPr indent="-2857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folHlink"/>
                </a:solidFill>
                <a:latin typeface="Tahoma"/>
                <a:ea typeface="Tahoma"/>
                <a:cs typeface="Tahoma"/>
                <a:sym typeface="Tahoma"/>
              </a:rPr>
              <a:t>1 + 1 = 10 (Con acarreo de un 1)  </a:t>
            </a:r>
            <a:endParaRPr/>
          </a:p>
          <a:p>
            <a:pPr indent="-285750" lvl="1" marL="742950" rtl="0" algn="just">
              <a:lnSpc>
                <a:spcPct val="90000"/>
              </a:lnSpc>
              <a:spcBef>
                <a:spcPts val="400"/>
              </a:spcBef>
              <a:spcAft>
                <a:spcPts val="0"/>
              </a:spcAft>
              <a:buClr>
                <a:schemeClr val="hlink"/>
              </a:buClr>
              <a:buSzPts val="1100"/>
              <a:buFont typeface="Noto Sans Symbols"/>
              <a:buChar char="■"/>
            </a:pPr>
            <a:r>
              <a:rPr b="0" i="0" lang="en-US" sz="2000" u="none">
                <a:solidFill>
                  <a:schemeClr val="folHlink"/>
                </a:solidFill>
                <a:latin typeface="Tahoma"/>
                <a:ea typeface="Tahoma"/>
                <a:cs typeface="Tahoma"/>
                <a:sym typeface="Tahoma"/>
              </a:rPr>
              <a:t>1 + 1  + 1 = 11 (Con acarreo de un 1)  </a:t>
            </a:r>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r>
              <a:rPr b="1" i="0" lang="en-US" sz="2000" u="none">
                <a:solidFill>
                  <a:schemeClr val="accent1"/>
                </a:solidFill>
                <a:latin typeface="Tahoma"/>
                <a:ea typeface="Tahoma"/>
                <a:cs typeface="Tahoma"/>
                <a:sym typeface="Tahoma"/>
              </a:rPr>
              <a:t>1</a:t>
            </a:r>
            <a:r>
              <a:rPr b="1" i="0" lang="en-US" sz="2000" u="none">
                <a:solidFill>
                  <a:schemeClr val="dk1"/>
                </a:solidFill>
                <a:latin typeface="Tahoma"/>
                <a:ea typeface="Tahoma"/>
                <a:cs typeface="Tahoma"/>
                <a:sym typeface="Tahoma"/>
              </a:rPr>
              <a:t>                                                 </a:t>
            </a:r>
            <a:r>
              <a:rPr b="1" i="0" lang="en-US" sz="2000" u="none">
                <a:solidFill>
                  <a:schemeClr val="accent1"/>
                </a:solidFill>
                <a:latin typeface="Tahoma"/>
                <a:ea typeface="Tahoma"/>
                <a:cs typeface="Tahoma"/>
                <a:sym typeface="Tahoma"/>
              </a:rPr>
              <a:t>1 1</a:t>
            </a:r>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Ejemplos:   101010                 111</a:t>
            </a:r>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 </a:t>
            </a:r>
            <a:r>
              <a:rPr b="0" i="0" lang="en-US" sz="2000" u="sng">
                <a:solidFill>
                  <a:schemeClr val="dk1"/>
                </a:solidFill>
                <a:latin typeface="Tahoma"/>
                <a:ea typeface="Tahoma"/>
                <a:cs typeface="Tahoma"/>
                <a:sym typeface="Tahoma"/>
              </a:rPr>
              <a:t> 001001</a:t>
            </a:r>
            <a:r>
              <a:rPr b="0" i="0" lang="en-US" sz="2000" u="none">
                <a:solidFill>
                  <a:schemeClr val="dk1"/>
                </a:solidFill>
                <a:latin typeface="Tahoma"/>
                <a:ea typeface="Tahoma"/>
                <a:cs typeface="Tahoma"/>
                <a:sym typeface="Tahoma"/>
              </a:rPr>
              <a:t>           + </a:t>
            </a:r>
            <a:r>
              <a:rPr b="0" i="0" lang="en-US" sz="2000" u="sng">
                <a:solidFill>
                  <a:schemeClr val="dk1"/>
                </a:solidFill>
                <a:latin typeface="Tahoma"/>
                <a:ea typeface="Tahoma"/>
                <a:cs typeface="Tahoma"/>
                <a:sym typeface="Tahoma"/>
              </a:rPr>
              <a:t>    11</a:t>
            </a:r>
            <a:endParaRPr/>
          </a:p>
          <a:p>
            <a:pPr indent="-342900" lvl="0" marL="342900" rtl="0" algn="just">
              <a:lnSpc>
                <a:spcPct val="90000"/>
              </a:lnSpc>
              <a:spcBef>
                <a:spcPts val="400"/>
              </a:spcBef>
              <a:spcAft>
                <a:spcPts val="0"/>
              </a:spcAft>
              <a:buSzPts val="1200"/>
              <a:buNone/>
            </a:pPr>
            <a:r>
              <a:rPr b="0" i="0" lang="en-US" sz="2000" u="none">
                <a:solidFill>
                  <a:schemeClr val="dk1"/>
                </a:solidFill>
                <a:latin typeface="Tahoma"/>
                <a:ea typeface="Tahoma"/>
                <a:cs typeface="Tahoma"/>
                <a:sym typeface="Tahoma"/>
              </a:rPr>
              <a:t>                    </a:t>
            </a:r>
            <a:r>
              <a:rPr b="1" i="0" lang="en-US" sz="2000" u="none">
                <a:solidFill>
                  <a:schemeClr val="accent1"/>
                </a:solidFill>
                <a:latin typeface="Tahoma"/>
                <a:ea typeface="Tahoma"/>
                <a:cs typeface="Tahoma"/>
                <a:sym typeface="Tahoma"/>
              </a:rPr>
              <a:t>110011              1010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Aritmética del computador </a:t>
            </a:r>
            <a:endParaRPr/>
          </a:p>
        </p:txBody>
      </p:sp>
      <p:sp>
        <p:nvSpPr>
          <p:cNvPr id="450" name="Google Shape;450;p42"/>
          <p:cNvSpPr txBox="1"/>
          <p:nvPr>
            <p:ph idx="1" type="body"/>
          </p:nvPr>
        </p:nvSpPr>
        <p:spPr>
          <a:xfrm>
            <a:off x="755650" y="1628775"/>
            <a:ext cx="7772400" cy="4114800"/>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00000"/>
              </a:lnSpc>
              <a:spcBef>
                <a:spcPts val="0"/>
              </a:spcBef>
              <a:spcAft>
                <a:spcPts val="0"/>
              </a:spcAft>
              <a:buClr>
                <a:schemeClr val="hlink"/>
              </a:buClr>
              <a:buSzPts val="1320"/>
              <a:buFont typeface="Noto Sans Symbols"/>
              <a:buNone/>
            </a:pPr>
            <a:r>
              <a:rPr b="0" i="0" lang="en-US" sz="2400" u="sng" cap="none" strike="noStrike">
                <a:solidFill>
                  <a:srgbClr val="000000"/>
                </a:solidFill>
                <a:latin typeface="Arial"/>
                <a:ea typeface="Arial"/>
                <a:cs typeface="Arial"/>
                <a:sym typeface="Arial"/>
              </a:rPr>
              <a:t>Overflow y Carry</a:t>
            </a:r>
            <a:endParaRPr/>
          </a:p>
          <a:p>
            <a:pPr indent="-285750" lvl="1" marL="349250" marR="0" rtl="0" algn="just">
              <a:lnSpc>
                <a:spcPct val="120000"/>
              </a:lnSpc>
              <a:spcBef>
                <a:spcPts val="2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Flags 🡪 S,Z,V,C.</a:t>
            </a:r>
            <a:endParaRPr b="0" i="0" sz="2000" u="none" cap="none" strike="noStrike">
              <a:solidFill>
                <a:srgbClr val="000000"/>
              </a:solidFill>
              <a:latin typeface="Arial"/>
              <a:ea typeface="Arial"/>
              <a:cs typeface="Arial"/>
              <a:sym typeface="Arial"/>
            </a:endParaRPr>
          </a:p>
          <a:p>
            <a:pPr indent="-285750" lvl="1" marL="349250" marR="0" rtl="0" algn="just">
              <a:lnSpc>
                <a:spcPct val="120000"/>
              </a:lnSpc>
              <a:spcBef>
                <a:spcPts val="2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Indicador de Signo S=1  resultado de la operación es negativo</a:t>
            </a:r>
            <a:endParaRPr b="0" i="0" sz="2000" u="none" cap="none" strike="noStrike">
              <a:solidFill>
                <a:srgbClr val="000000"/>
              </a:solidFill>
              <a:latin typeface="Arial"/>
              <a:ea typeface="Arial"/>
              <a:cs typeface="Arial"/>
              <a:sym typeface="Arial"/>
            </a:endParaRPr>
          </a:p>
          <a:p>
            <a:pPr indent="-285750" lvl="1" marL="349250" marR="0" rtl="0" algn="just">
              <a:lnSpc>
                <a:spcPct val="120000"/>
              </a:lnSpc>
              <a:spcBef>
                <a:spcPts val="2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Indicador Z de resultado cero Z=1 si el resultado es cero (“zero”)</a:t>
            </a:r>
            <a:endParaRPr b="0" i="0" sz="2000" u="none" cap="none" strike="noStrike">
              <a:solidFill>
                <a:srgbClr val="000000"/>
              </a:solidFill>
              <a:latin typeface="Arial"/>
              <a:ea typeface="Arial"/>
              <a:cs typeface="Arial"/>
              <a:sym typeface="Arial"/>
            </a:endParaRPr>
          </a:p>
          <a:p>
            <a:pPr indent="-285750" lvl="1" marL="349250" marR="0" rtl="0" algn="just">
              <a:lnSpc>
                <a:spcPct val="120000"/>
              </a:lnSpc>
              <a:spcBef>
                <a:spcPts val="2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Indicador C de acarreo C=1 si existe un acarreo (“carry”)</a:t>
            </a:r>
            <a:endParaRPr b="0" i="0" sz="2000" u="none" cap="none" strike="noStrike">
              <a:solidFill>
                <a:srgbClr val="000000"/>
              </a:solidFill>
              <a:latin typeface="Arial"/>
              <a:ea typeface="Arial"/>
              <a:cs typeface="Arial"/>
              <a:sym typeface="Arial"/>
            </a:endParaRPr>
          </a:p>
          <a:p>
            <a:pPr indent="-285750" lvl="1" marL="349250" marR="0" rtl="0" algn="just">
              <a:lnSpc>
                <a:spcPct val="120000"/>
              </a:lnSpc>
              <a:spcBef>
                <a:spcPts val="2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Indicador V de overflow o desborde V=1 si el resultado de una suma entre números con bit de signo excede el mayor valor positivo o negativo que se puede representar</a:t>
            </a:r>
            <a:endParaRPr b="0" i="0" sz="2000" u="none" cap="none" strike="noStrike">
              <a:solidFill>
                <a:srgbClr val="000000"/>
              </a:solidFill>
              <a:latin typeface="Arial"/>
              <a:ea typeface="Arial"/>
              <a:cs typeface="Arial"/>
              <a:sym typeface="Arial"/>
            </a:endParaRPr>
          </a:p>
          <a:p>
            <a:pPr indent="-266700" lvl="0" marL="342900" marR="0" rtl="0" algn="l">
              <a:spcBef>
                <a:spcPts val="1100"/>
              </a:spcBef>
              <a:spcAft>
                <a:spcPts val="0"/>
              </a:spcAft>
              <a:buClr>
                <a:schemeClr val="folHlink"/>
              </a:buClr>
              <a:buSzPts val="1200"/>
              <a:buFont typeface="Noto Sans Symbols"/>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Aritmética del computador </a:t>
            </a:r>
            <a:endParaRPr/>
          </a:p>
        </p:txBody>
      </p:sp>
      <p:sp>
        <p:nvSpPr>
          <p:cNvPr id="456" name="Google Shape;456;p43"/>
          <p:cNvSpPr txBox="1"/>
          <p:nvPr>
            <p:ph idx="1" type="body"/>
          </p:nvPr>
        </p:nvSpPr>
        <p:spPr>
          <a:xfrm>
            <a:off x="684212" y="1844675"/>
            <a:ext cx="7772400" cy="4114800"/>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00000"/>
              </a:lnSpc>
              <a:spcBef>
                <a:spcPts val="0"/>
              </a:spcBef>
              <a:spcAft>
                <a:spcPts val="0"/>
              </a:spcAft>
              <a:buClr>
                <a:schemeClr val="hlink"/>
              </a:buClr>
              <a:buSzPts val="1320"/>
              <a:buFont typeface="Noto Sans Symbols"/>
              <a:buNone/>
            </a:pPr>
            <a:r>
              <a:rPr b="0" i="0" lang="en-US" sz="2400" u="none" cap="none" strike="noStrike">
                <a:solidFill>
                  <a:srgbClr val="000000"/>
                </a:solidFill>
                <a:latin typeface="Arial"/>
                <a:ea typeface="Arial"/>
                <a:cs typeface="Arial"/>
                <a:sym typeface="Arial"/>
              </a:rPr>
              <a:t>Overflow y Carry</a:t>
            </a:r>
            <a:endParaRPr/>
          </a:p>
          <a:p>
            <a:pPr indent="-285750" lvl="1" marL="349250" marR="0" rtl="0" algn="just">
              <a:lnSpc>
                <a:spcPct val="100000"/>
              </a:lnSpc>
              <a:spcBef>
                <a:spcPts val="250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Suma en Ca1 - Ca2  🡪 resultado excede la capacidad de la palabra de memoria</a:t>
            </a:r>
            <a:endParaRPr b="0" i="0" sz="2400" u="none" cap="none" strike="noStrike">
              <a:solidFill>
                <a:srgbClr val="000000"/>
              </a:solidFill>
              <a:latin typeface="Arial"/>
              <a:ea typeface="Arial"/>
              <a:cs typeface="Arial"/>
              <a:sym typeface="Arial"/>
            </a:endParaRPr>
          </a:p>
          <a:p>
            <a:pPr indent="-285750" lvl="1" marL="349250" marR="0" rtl="0" algn="just">
              <a:lnSpc>
                <a:spcPct val="100000"/>
              </a:lnSpc>
              <a:spcBef>
                <a:spcPts val="250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 Overflow 🡪 si los sumandos tienen el mismo signo y distinto del bit de signo del resultado 🡪 el contenido de la palabra de memoria es incorrecta</a:t>
            </a:r>
            <a:endParaRPr b="0" i="0" sz="2400" u="none" cap="none" strike="noStrike">
              <a:solidFill>
                <a:srgbClr val="000000"/>
              </a:solidFill>
              <a:latin typeface="Arial"/>
              <a:ea typeface="Arial"/>
              <a:cs typeface="Arial"/>
              <a:sym typeface="Arial"/>
            </a:endParaRPr>
          </a:p>
          <a:p>
            <a:pPr indent="-251459" lvl="0" marL="342900" marR="0" rtl="0" algn="l">
              <a:spcBef>
                <a:spcPts val="1180"/>
              </a:spcBef>
              <a:spcAft>
                <a:spcPts val="0"/>
              </a:spcAft>
              <a:buClr>
                <a:schemeClr val="folHlink"/>
              </a:buClr>
              <a:buSzPts val="1440"/>
              <a:buFont typeface="Noto Sans Symbols"/>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4"/>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Aritmética del computador </a:t>
            </a:r>
            <a:endParaRPr/>
          </a:p>
        </p:txBody>
      </p:sp>
      <p:sp>
        <p:nvSpPr>
          <p:cNvPr id="462" name="Google Shape;462;p44"/>
          <p:cNvSpPr txBox="1"/>
          <p:nvPr>
            <p:ph idx="1" type="body"/>
          </p:nvPr>
        </p:nvSpPr>
        <p:spPr>
          <a:xfrm>
            <a:off x="827087" y="1700212"/>
            <a:ext cx="7772400" cy="1296987"/>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00000"/>
              </a:lnSpc>
              <a:spcBef>
                <a:spcPts val="0"/>
              </a:spcBef>
              <a:spcAft>
                <a:spcPts val="0"/>
              </a:spcAft>
              <a:buClr>
                <a:schemeClr val="hlink"/>
              </a:buClr>
              <a:buSzPts val="1320"/>
              <a:buFont typeface="Noto Sans Symbols"/>
              <a:buNone/>
            </a:pPr>
            <a:r>
              <a:rPr b="0" i="0" lang="en-US" sz="2400" u="sng" cap="none" strike="noStrike">
                <a:solidFill>
                  <a:srgbClr val="000000"/>
                </a:solidFill>
                <a:latin typeface="Arial"/>
                <a:ea typeface="Arial"/>
                <a:cs typeface="Arial"/>
                <a:sym typeface="Arial"/>
              </a:rPr>
              <a:t>Suma  en complemento a dos</a:t>
            </a:r>
            <a:r>
              <a:rPr b="0" i="0" lang="en-US" sz="2400" u="none" cap="none" strike="noStrike">
                <a:solidFill>
                  <a:srgbClr val="000000"/>
                </a:solidFill>
                <a:latin typeface="Arial"/>
                <a:ea typeface="Arial"/>
                <a:cs typeface="Arial"/>
                <a:sym typeface="Arial"/>
              </a:rPr>
              <a:t> </a:t>
            </a:r>
            <a:endParaRPr/>
          </a:p>
          <a:p>
            <a:pPr indent="-251459" lvl="0" marL="342900" marR="0" rtl="0" algn="l">
              <a:spcBef>
                <a:spcPts val="1180"/>
              </a:spcBef>
              <a:spcAft>
                <a:spcPts val="0"/>
              </a:spcAft>
              <a:buClr>
                <a:schemeClr val="folHlink"/>
              </a:buClr>
              <a:buSzPts val="144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63" name="Google Shape;463;p44"/>
          <p:cNvGrpSpPr/>
          <p:nvPr/>
        </p:nvGrpSpPr>
        <p:grpSpPr>
          <a:xfrm>
            <a:off x="1187450" y="2852737"/>
            <a:ext cx="6624637" cy="2179637"/>
            <a:chOff x="43" y="0"/>
            <a:chExt cx="3728" cy="818"/>
          </a:xfrm>
        </p:grpSpPr>
        <p:sp>
          <p:nvSpPr>
            <p:cNvPr id="464" name="Google Shape;464;p44"/>
            <p:cNvSpPr txBox="1"/>
            <p:nvPr/>
          </p:nvSpPr>
          <p:spPr>
            <a:xfrm>
              <a:off x="43" y="0"/>
              <a:ext cx="1864" cy="81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0 1 1 (+3)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sng">
                  <a:solidFill>
                    <a:schemeClr val="dk1"/>
                  </a:solidFill>
                  <a:latin typeface="Times New Roman"/>
                  <a:ea typeface="Times New Roman"/>
                  <a:cs typeface="Times New Roman"/>
                  <a:sym typeface="Times New Roman"/>
                </a:rPr>
                <a:t> + 1 1 1 (-1)</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 1 0 (+2)</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Arrastre (carry)</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 name="Google Shape;465;p44"/>
            <p:cNvSpPr txBox="1"/>
            <p:nvPr/>
          </p:nvSpPr>
          <p:spPr>
            <a:xfrm>
              <a:off x="1907" y="0"/>
              <a:ext cx="1864" cy="818"/>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0 1 1 (+3)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sng">
                  <a:solidFill>
                    <a:schemeClr val="dk1"/>
                  </a:solidFill>
                  <a:latin typeface="Times New Roman"/>
                  <a:ea typeface="Times New Roman"/>
                  <a:cs typeface="Times New Roman"/>
                  <a:sym typeface="Times New Roman"/>
                </a:rPr>
                <a:t> + 0 0 1 (+1)</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1 0 0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Desborde (overflow)</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Arial"/>
              <a:buNone/>
            </a:pPr>
            <a:r>
              <a:rPr b="0" i="0" lang="en-US" sz="4400" u="none">
                <a:solidFill>
                  <a:srgbClr val="000000"/>
                </a:solidFill>
                <a:latin typeface="Arial"/>
                <a:ea typeface="Arial"/>
                <a:cs typeface="Arial"/>
                <a:sym typeface="Arial"/>
              </a:rPr>
              <a:t>Aritmética del computador </a:t>
            </a:r>
            <a:endParaRPr/>
          </a:p>
        </p:txBody>
      </p:sp>
      <p:sp>
        <p:nvSpPr>
          <p:cNvPr id="471" name="Google Shape;471;p45"/>
          <p:cNvSpPr txBox="1"/>
          <p:nvPr>
            <p:ph idx="1" type="body"/>
          </p:nvPr>
        </p:nvSpPr>
        <p:spPr>
          <a:xfrm>
            <a:off x="611187" y="1700212"/>
            <a:ext cx="7772400" cy="4114800"/>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20000"/>
              </a:lnSpc>
              <a:spcBef>
                <a:spcPts val="0"/>
              </a:spcBef>
              <a:spcAft>
                <a:spcPts val="0"/>
              </a:spcAft>
              <a:buClr>
                <a:schemeClr val="hlink"/>
              </a:buClr>
              <a:buSzPts val="1100"/>
              <a:buFont typeface="Noto Sans Symbols"/>
              <a:buNone/>
            </a:pPr>
            <a:r>
              <a:rPr b="0" i="0" lang="en-US" sz="2000" u="sng" cap="none" strike="noStrike">
                <a:solidFill>
                  <a:srgbClr val="000000"/>
                </a:solidFill>
                <a:latin typeface="Arial"/>
                <a:ea typeface="Arial"/>
                <a:cs typeface="Arial"/>
                <a:sym typeface="Arial"/>
              </a:rPr>
              <a:t>Suma complemento a uno</a:t>
            </a:r>
            <a:r>
              <a:rPr b="0" i="0" lang="en-US" sz="2000" u="none" cap="none" strike="noStrike">
                <a:solidFill>
                  <a:srgbClr val="000000"/>
                </a:solidFill>
                <a:latin typeface="Arial"/>
                <a:ea typeface="Arial"/>
                <a:cs typeface="Arial"/>
                <a:sym typeface="Arial"/>
              </a:rPr>
              <a:t> </a:t>
            </a:r>
            <a:endParaRPr/>
          </a:p>
          <a:p>
            <a:pPr indent="-285750" lvl="1" marL="349250" marR="0" rtl="0" algn="just">
              <a:lnSpc>
                <a:spcPct val="120000"/>
              </a:lnSpc>
              <a:spcBef>
                <a:spcPts val="2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Diferencia 🡪 bit de arrastre</a:t>
            </a:r>
            <a:endParaRPr b="0" i="1" sz="2000" u="none" cap="none" strike="noStrike">
              <a:solidFill>
                <a:srgbClr val="000000"/>
              </a:solidFill>
              <a:latin typeface="Times New Roman"/>
              <a:ea typeface="Times New Roman"/>
              <a:cs typeface="Times New Roman"/>
              <a:sym typeface="Times New Roman"/>
            </a:endParaRPr>
          </a:p>
          <a:p>
            <a:pPr indent="-266700" lvl="0" marL="342900" marR="0" rtl="0" algn="l">
              <a:spcBef>
                <a:spcPts val="1100"/>
              </a:spcBef>
              <a:spcAft>
                <a:spcPts val="0"/>
              </a:spcAft>
              <a:buClr>
                <a:schemeClr val="folHlink"/>
              </a:buClr>
              <a:buSzPts val="1200"/>
              <a:buFont typeface="Noto Sans Symbols"/>
              <a:buNone/>
            </a:pPr>
            <a:r>
              <a:t/>
            </a:r>
            <a:endParaRPr b="0" i="1" sz="2000" u="none" cap="none" strike="noStrike">
              <a:solidFill>
                <a:srgbClr val="000000"/>
              </a:solidFill>
              <a:latin typeface="Times New Roman"/>
              <a:ea typeface="Times New Roman"/>
              <a:cs typeface="Times New Roman"/>
              <a:sym typeface="Times New Roman"/>
            </a:endParaRPr>
          </a:p>
        </p:txBody>
      </p:sp>
      <p:grpSp>
        <p:nvGrpSpPr>
          <p:cNvPr id="472" name="Google Shape;472;p45"/>
          <p:cNvGrpSpPr/>
          <p:nvPr/>
        </p:nvGrpSpPr>
        <p:grpSpPr>
          <a:xfrm>
            <a:off x="1793875" y="3227387"/>
            <a:ext cx="5826125" cy="1649412"/>
            <a:chOff x="1793875" y="3227388"/>
            <a:chExt cx="5826125" cy="1649412"/>
          </a:xfrm>
        </p:grpSpPr>
        <p:grpSp>
          <p:nvGrpSpPr>
            <p:cNvPr id="473" name="Google Shape;473;p45"/>
            <p:cNvGrpSpPr/>
            <p:nvPr/>
          </p:nvGrpSpPr>
          <p:grpSpPr>
            <a:xfrm>
              <a:off x="1793875" y="3227388"/>
              <a:ext cx="5826125" cy="1649412"/>
              <a:chOff x="43" y="394"/>
              <a:chExt cx="3670" cy="1039"/>
            </a:xfrm>
          </p:grpSpPr>
          <p:sp>
            <p:nvSpPr>
              <p:cNvPr id="474" name="Google Shape;474;p45"/>
              <p:cNvSpPr txBox="1"/>
              <p:nvPr/>
            </p:nvSpPr>
            <p:spPr>
              <a:xfrm>
                <a:off x="43" y="394"/>
                <a:ext cx="849" cy="103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5" name="Google Shape;475;p45"/>
              <p:cNvSpPr txBox="1"/>
              <p:nvPr/>
            </p:nvSpPr>
            <p:spPr>
              <a:xfrm>
                <a:off x="892" y="394"/>
                <a:ext cx="2821" cy="1039"/>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1 0 0 1 1 (-12)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sng">
                    <a:solidFill>
                      <a:schemeClr val="dk1"/>
                    </a:solidFill>
                    <a:latin typeface="Times New Roman"/>
                    <a:ea typeface="Times New Roman"/>
                    <a:cs typeface="Times New Roman"/>
                    <a:sym typeface="Times New Roman"/>
                  </a:rPr>
                  <a:t>+ 0 1 1 0 1 </a:t>
                </a:r>
                <a:r>
                  <a:rPr b="0" i="0" lang="en-US" sz="1800" u="none">
                    <a:solidFill>
                      <a:schemeClr val="dk1"/>
                    </a:solidFill>
                    <a:latin typeface="Times New Roman"/>
                    <a:ea typeface="Times New Roman"/>
                    <a:cs typeface="Times New Roman"/>
                    <a:sym typeface="Times New Roman"/>
                  </a:rPr>
                  <a:t>(+13)</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1 0 0 0 0 0</a:t>
                </a:r>
                <a:endParaRPr/>
              </a:p>
              <a:p>
                <a:pPr indent="0" lvl="0" marL="0" marR="0" rtl="0" algn="just">
                  <a:lnSpc>
                    <a:spcPct val="100000"/>
                  </a:lnSpc>
                  <a:spcBef>
                    <a:spcPts val="0"/>
                  </a:spcBef>
                  <a:spcAft>
                    <a:spcPts val="0"/>
                  </a:spcAft>
                  <a:buClr>
                    <a:schemeClr val="dk1"/>
                  </a:buClr>
                  <a:buSzPts val="1800"/>
                  <a:buFont typeface="Tahoma"/>
                  <a:buNone/>
                </a:pPr>
                <a:r>
                  <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sng">
                    <a:solidFill>
                      <a:schemeClr val="dk1"/>
                    </a:solidFill>
                    <a:latin typeface="Times New Roman"/>
                    <a:ea typeface="Times New Roman"/>
                    <a:cs typeface="Times New Roman"/>
                    <a:sym typeface="Times New Roman"/>
                  </a:rPr>
                  <a:t>   +          1</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0 0 0 0 1 </a:t>
                </a:r>
                <a:endParaRPr/>
              </a:p>
              <a:p>
                <a:pPr indent="0" lvl="0" marL="0" marR="0" rtl="0" algn="just">
                  <a:lnSpc>
                    <a:spcPct val="100000"/>
                  </a:lnSpc>
                  <a:spcBef>
                    <a:spcPts val="0"/>
                  </a:spcBef>
                  <a:spcAft>
                    <a:spcPts val="0"/>
                  </a:spcAft>
                  <a:buClr>
                    <a:schemeClr val="dk1"/>
                  </a:buClr>
                  <a:buSzPts val="1800"/>
                  <a:buFont typeface="Tahoma"/>
                  <a:buNone/>
                </a:pPr>
                <a:r>
                  <a:t/>
                </a:r>
                <a:endParaRPr b="0" i="0" sz="1800" u="non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Corrección del resultado</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76" name="Google Shape;476;p45"/>
            <p:cNvCxnSpPr/>
            <p:nvPr/>
          </p:nvCxnSpPr>
          <p:spPr>
            <a:xfrm>
              <a:off x="3286125" y="4200525"/>
              <a:ext cx="0" cy="98425"/>
            </a:xfrm>
            <a:prstGeom prst="straightConnector1">
              <a:avLst/>
            </a:prstGeom>
            <a:noFill/>
            <a:ln cap="flat" cmpd="sng" w="9525">
              <a:solidFill>
                <a:srgbClr val="000000"/>
              </a:solidFill>
              <a:prstDash val="solid"/>
              <a:miter lim="800000"/>
              <a:headEnd len="med" w="med" type="none"/>
              <a:tailEnd len="med" w="med" type="none"/>
            </a:ln>
          </p:spPr>
        </p:cxnSp>
        <p:cxnSp>
          <p:nvCxnSpPr>
            <p:cNvPr id="477" name="Google Shape;477;p45"/>
            <p:cNvCxnSpPr/>
            <p:nvPr/>
          </p:nvCxnSpPr>
          <p:spPr>
            <a:xfrm>
              <a:off x="3276600" y="4294188"/>
              <a:ext cx="990600" cy="0"/>
            </a:xfrm>
            <a:prstGeom prst="straightConnector1">
              <a:avLst/>
            </a:prstGeom>
            <a:noFill/>
            <a:ln cap="flat" cmpd="sng" w="9525">
              <a:solidFill>
                <a:srgbClr val="000000"/>
              </a:solidFill>
              <a:prstDash val="solid"/>
              <a:miter lim="800000"/>
              <a:headEnd len="med" w="med" type="none"/>
              <a:tailEnd len="med" w="med" type="none"/>
            </a:ln>
          </p:spPr>
        </p:cxnSp>
        <p:cxnSp>
          <p:nvCxnSpPr>
            <p:cNvPr id="478" name="Google Shape;478;p45"/>
            <p:cNvCxnSpPr/>
            <p:nvPr/>
          </p:nvCxnSpPr>
          <p:spPr>
            <a:xfrm>
              <a:off x="4267200" y="4318000"/>
              <a:ext cx="0" cy="114300"/>
            </a:xfrm>
            <a:prstGeom prst="straightConnector1">
              <a:avLst/>
            </a:prstGeom>
            <a:noFill/>
            <a:ln cap="flat" cmpd="sng" w="9525">
              <a:solidFill>
                <a:srgbClr val="000000"/>
              </a:solidFill>
              <a:prstDash val="solid"/>
              <a:miter lim="800000"/>
              <a:headEnd len="med" w="med" type="none"/>
              <a:tailEnd len="med" w="med" type="triangl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ctrTitle"/>
          </p:nvPr>
        </p:nvSpPr>
        <p:spPr>
          <a:xfrm>
            <a:off x="684212" y="1676400"/>
            <a:ext cx="8078787" cy="14620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4400"/>
              <a:buFont typeface="Tahoma"/>
              <a:buNone/>
            </a:pPr>
            <a:r>
              <a:rPr b="1" i="1" lang="en-US" sz="4400" u="none">
                <a:solidFill>
                  <a:schemeClr val="dk2"/>
                </a:solidFill>
                <a:latin typeface="Tahoma"/>
                <a:ea typeface="Tahoma"/>
                <a:cs typeface="Tahoma"/>
                <a:sym typeface="Tahoma"/>
              </a:rPr>
              <a:t>Arquitectura y Organización de Computadoras</a:t>
            </a:r>
            <a:endParaRPr/>
          </a:p>
        </p:txBody>
      </p:sp>
      <p:sp>
        <p:nvSpPr>
          <p:cNvPr id="485" name="Google Shape;485;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920"/>
              <a:buNone/>
            </a:pPr>
            <a:r>
              <a:rPr b="1" i="0" lang="en-US" sz="3200" u="sng">
                <a:solidFill>
                  <a:schemeClr val="dk1"/>
                </a:solidFill>
                <a:latin typeface="Tahoma"/>
                <a:ea typeface="Tahoma"/>
                <a:cs typeface="Tahoma"/>
                <a:sym typeface="Tahoma"/>
              </a:rPr>
              <a:t>Punto Flotante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7"/>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Representación de datos reales</a:t>
            </a:r>
            <a:endParaRPr/>
          </a:p>
        </p:txBody>
      </p:sp>
      <p:sp>
        <p:nvSpPr>
          <p:cNvPr id="491" name="Google Shape;491;p47"/>
          <p:cNvSpPr txBox="1"/>
          <p:nvPr>
            <p:ph idx="1" type="body"/>
          </p:nvPr>
        </p:nvSpPr>
        <p:spPr>
          <a:xfrm>
            <a:off x="533400" y="1524000"/>
            <a:ext cx="8305800" cy="36337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None/>
            </a:pPr>
            <a:r>
              <a:rPr b="1" i="0" lang="en-US" sz="2400" u="none">
                <a:solidFill>
                  <a:schemeClr val="dk1"/>
                </a:solidFill>
                <a:latin typeface="Tahoma"/>
                <a:ea typeface="Tahoma"/>
                <a:cs typeface="Tahoma"/>
                <a:sym typeface="Tahoma"/>
              </a:rPr>
              <a:t>Notación Exponencial</a:t>
            </a:r>
            <a:endParaRPr/>
          </a:p>
          <a:p>
            <a:pPr indent="-342900" lvl="0" marL="342900" rtl="0" algn="l">
              <a:lnSpc>
                <a:spcPct val="8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Cuando se opera con números muy grandes o muy pequeños se suele utilizar la notación exponencial. Según esta notación el número 13.257,3285, puede representarse, entre otras, de las siguientes maneras:</a:t>
            </a:r>
            <a:endParaRPr/>
          </a:p>
          <a:p>
            <a:pPr indent="-342900" lvl="0" marL="342900" rtl="0" algn="l">
              <a:lnSpc>
                <a:spcPct val="80000"/>
              </a:lnSpc>
              <a:spcBef>
                <a:spcPts val="900"/>
              </a:spcBef>
              <a:spcAft>
                <a:spcPts val="0"/>
              </a:spcAft>
              <a:buSzPts val="1200"/>
              <a:buNone/>
            </a:pPr>
            <a:r>
              <a:rPr b="0" i="0" lang="en-US" sz="2000" u="none">
                <a:solidFill>
                  <a:schemeClr val="dk1"/>
                </a:solidFill>
                <a:latin typeface="Tahoma"/>
                <a:ea typeface="Tahoma"/>
                <a:cs typeface="Tahoma"/>
                <a:sym typeface="Tahoma"/>
              </a:rPr>
              <a:t>    </a:t>
            </a:r>
            <a:r>
              <a:rPr b="1" i="0" lang="en-US" sz="2000" u="none">
                <a:solidFill>
                  <a:srgbClr val="008000"/>
                </a:solidFill>
                <a:latin typeface="Tahoma"/>
                <a:ea typeface="Tahoma"/>
                <a:cs typeface="Tahoma"/>
                <a:sym typeface="Tahoma"/>
              </a:rPr>
              <a:t>13.257,3285</a:t>
            </a:r>
            <a:r>
              <a:rPr b="0" i="0" lang="en-US" sz="2000" u="none">
                <a:solidFill>
                  <a:srgbClr val="008000"/>
                </a:solidFill>
                <a:latin typeface="Tahoma"/>
                <a:ea typeface="Tahoma"/>
                <a:cs typeface="Tahoma"/>
                <a:sym typeface="Tahoma"/>
              </a:rPr>
              <a:t> </a:t>
            </a:r>
            <a:r>
              <a:rPr b="0" i="0" lang="en-US" sz="2000" u="none">
                <a:solidFill>
                  <a:schemeClr val="dk1"/>
                </a:solidFill>
                <a:latin typeface="Tahoma"/>
                <a:ea typeface="Tahoma"/>
                <a:cs typeface="Tahoma"/>
                <a:sym typeface="Tahoma"/>
              </a:rPr>
              <a:t>  =  </a:t>
            </a:r>
            <a:r>
              <a:rPr b="1" i="0" lang="en-US" sz="2000" u="none">
                <a:solidFill>
                  <a:srgbClr val="3399FF"/>
                </a:solidFill>
                <a:latin typeface="Tahoma"/>
                <a:ea typeface="Tahoma"/>
                <a:cs typeface="Tahoma"/>
                <a:sym typeface="Tahoma"/>
              </a:rPr>
              <a:t>13.257,3285 * 10</a:t>
            </a:r>
            <a:r>
              <a:rPr b="1" baseline="30000" i="0" lang="en-US" sz="2000" u="none">
                <a:solidFill>
                  <a:srgbClr val="3399FF"/>
                </a:solidFill>
                <a:latin typeface="Tahoma"/>
                <a:ea typeface="Tahoma"/>
                <a:cs typeface="Tahoma"/>
                <a:sym typeface="Tahoma"/>
              </a:rPr>
              <a:t>0</a:t>
            </a:r>
            <a:r>
              <a:rPr b="0" i="0" lang="en-US" sz="2000" u="none">
                <a:solidFill>
                  <a:srgbClr val="3399FF"/>
                </a:solidFill>
                <a:latin typeface="Tahoma"/>
                <a:ea typeface="Tahoma"/>
                <a:cs typeface="Tahoma"/>
                <a:sym typeface="Tahoma"/>
              </a:rPr>
              <a:t>  </a:t>
            </a:r>
            <a:r>
              <a:rPr b="0" i="0" lang="en-US" sz="2000" u="none">
                <a:solidFill>
                  <a:schemeClr val="dk1"/>
                </a:solidFill>
                <a:latin typeface="Tahoma"/>
                <a:ea typeface="Tahoma"/>
                <a:cs typeface="Tahoma"/>
                <a:sym typeface="Tahoma"/>
              </a:rPr>
              <a:t> =  </a:t>
            </a:r>
            <a:r>
              <a:rPr b="1" i="0" lang="en-US" sz="2000" u="none">
                <a:solidFill>
                  <a:srgbClr val="0000FF"/>
                </a:solidFill>
                <a:latin typeface="Tahoma"/>
                <a:ea typeface="Tahoma"/>
                <a:cs typeface="Tahoma"/>
                <a:sym typeface="Tahoma"/>
              </a:rPr>
              <a:t>1,32573285 * 10</a:t>
            </a:r>
            <a:r>
              <a:rPr b="1" baseline="30000" i="0" lang="en-US" sz="2000" u="none">
                <a:solidFill>
                  <a:srgbClr val="0000FF"/>
                </a:solidFill>
                <a:latin typeface="Tahoma"/>
                <a:ea typeface="Tahoma"/>
                <a:cs typeface="Tahoma"/>
                <a:sym typeface="Tahoma"/>
              </a:rPr>
              <a:t>4</a:t>
            </a:r>
            <a:r>
              <a:rPr b="0" i="0" lang="en-US" sz="2000" u="none">
                <a:solidFill>
                  <a:srgbClr val="FF3300"/>
                </a:solidFill>
                <a:latin typeface="Tahoma"/>
                <a:ea typeface="Tahoma"/>
                <a:cs typeface="Tahoma"/>
                <a:sym typeface="Tahoma"/>
              </a:rPr>
              <a:t> </a:t>
            </a:r>
            <a:endParaRPr/>
          </a:p>
          <a:p>
            <a:pPr indent="-342900" lvl="0" marL="342900" rtl="0" algn="l">
              <a:lnSpc>
                <a:spcPct val="80000"/>
              </a:lnSpc>
              <a:spcBef>
                <a:spcPts val="900"/>
              </a:spcBef>
              <a:spcAft>
                <a:spcPts val="0"/>
              </a:spcAft>
              <a:buSzPts val="1200"/>
              <a:buNone/>
            </a:pPr>
            <a:r>
              <a:rPr b="0" i="0" lang="en-US" sz="2000" u="none">
                <a:solidFill>
                  <a:schemeClr val="dk1"/>
                </a:solidFill>
                <a:latin typeface="Tahoma"/>
                <a:ea typeface="Tahoma"/>
                <a:cs typeface="Tahoma"/>
                <a:sym typeface="Tahoma"/>
              </a:rPr>
              <a:t>    =  </a:t>
            </a:r>
            <a:r>
              <a:rPr b="1" i="0" lang="en-US" sz="2000" u="none">
                <a:solidFill>
                  <a:schemeClr val="dk2"/>
                </a:solidFill>
                <a:latin typeface="Tahoma"/>
                <a:ea typeface="Tahoma"/>
                <a:cs typeface="Tahoma"/>
                <a:sym typeface="Tahoma"/>
              </a:rPr>
              <a:t>0, 132573285 * 10</a:t>
            </a:r>
            <a:r>
              <a:rPr b="1" baseline="30000" i="0" lang="en-US" sz="2000" u="none">
                <a:solidFill>
                  <a:schemeClr val="dk2"/>
                </a:solidFill>
                <a:latin typeface="Tahoma"/>
                <a:ea typeface="Tahoma"/>
                <a:cs typeface="Tahoma"/>
                <a:sym typeface="Tahoma"/>
              </a:rPr>
              <a:t>5</a:t>
            </a:r>
            <a:r>
              <a:rPr b="1"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  </a:t>
            </a:r>
            <a:r>
              <a:rPr b="1" i="0" lang="en-US" sz="2000" u="none">
                <a:solidFill>
                  <a:srgbClr val="008000"/>
                </a:solidFill>
                <a:latin typeface="Tahoma"/>
                <a:ea typeface="Tahoma"/>
                <a:cs typeface="Tahoma"/>
                <a:sym typeface="Tahoma"/>
              </a:rPr>
              <a:t>132.573.285 * 10</a:t>
            </a:r>
            <a:r>
              <a:rPr b="1" baseline="30000" i="0" lang="en-US" sz="2000" u="none">
                <a:solidFill>
                  <a:srgbClr val="008000"/>
                </a:solidFill>
                <a:latin typeface="Tahoma"/>
                <a:ea typeface="Tahoma"/>
                <a:cs typeface="Tahoma"/>
                <a:sym typeface="Tahoma"/>
              </a:rPr>
              <a:t>-4</a:t>
            </a:r>
            <a:r>
              <a:rPr b="0" i="0" lang="en-US" sz="2000" u="none">
                <a:solidFill>
                  <a:schemeClr val="dk1"/>
                </a:solidFill>
                <a:latin typeface="Tahoma"/>
                <a:ea typeface="Tahoma"/>
                <a:cs typeface="Tahoma"/>
                <a:sym typeface="Tahoma"/>
              </a:rPr>
              <a:t>  	 =  </a:t>
            </a:r>
            <a:r>
              <a:rPr b="1" i="0" lang="en-US" sz="2000" u="none">
                <a:solidFill>
                  <a:schemeClr val="folHlink"/>
                </a:solidFill>
                <a:latin typeface="Tahoma"/>
                <a:ea typeface="Tahoma"/>
                <a:cs typeface="Tahoma"/>
                <a:sym typeface="Tahoma"/>
              </a:rPr>
              <a:t>13.257.328.500 * 10</a:t>
            </a:r>
            <a:r>
              <a:rPr b="1" baseline="30000" i="0" lang="en-US" sz="2000" u="none">
                <a:solidFill>
                  <a:schemeClr val="folHlink"/>
                </a:solidFill>
                <a:latin typeface="Tahoma"/>
                <a:ea typeface="Tahoma"/>
                <a:cs typeface="Tahoma"/>
                <a:sym typeface="Tahoma"/>
              </a:rPr>
              <a:t>-6</a:t>
            </a:r>
            <a:endParaRPr/>
          </a:p>
          <a:p>
            <a:pPr indent="-342900" lvl="0" marL="342900" rtl="0" algn="l">
              <a:lnSpc>
                <a:spcPct val="8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Donde todo número se puede representar como:</a:t>
            </a:r>
            <a:endParaRPr b="1" i="1" sz="2000" u="none">
              <a:solidFill>
                <a:schemeClr val="dk1"/>
              </a:solidFill>
              <a:latin typeface="Tahoma"/>
              <a:ea typeface="Tahoma"/>
              <a:cs typeface="Tahoma"/>
              <a:sym typeface="Tahoma"/>
            </a:endParaRPr>
          </a:p>
          <a:p>
            <a:pPr indent="-342900" lvl="0" marL="342900" rtl="0" algn="l">
              <a:lnSpc>
                <a:spcPct val="80000"/>
              </a:lnSpc>
              <a:spcBef>
                <a:spcPts val="1080"/>
              </a:spcBef>
              <a:spcAft>
                <a:spcPts val="0"/>
              </a:spcAft>
              <a:buSzPts val="1440"/>
              <a:buNone/>
            </a:pPr>
            <a:r>
              <a:rPr b="1" i="1" lang="en-US" sz="2400" u="none">
                <a:solidFill>
                  <a:srgbClr val="FF3300"/>
                </a:solidFill>
                <a:latin typeface="Tahoma"/>
                <a:ea typeface="Tahoma"/>
                <a:cs typeface="Tahoma"/>
                <a:sym typeface="Tahoma"/>
              </a:rPr>
              <a:t>                Número = mantisa * base </a:t>
            </a:r>
            <a:r>
              <a:rPr b="1" baseline="30000" i="1" lang="en-US" sz="2400" u="none">
                <a:solidFill>
                  <a:srgbClr val="FF3300"/>
                </a:solidFill>
                <a:latin typeface="Tahoma"/>
                <a:ea typeface="Tahoma"/>
                <a:cs typeface="Tahoma"/>
                <a:sym typeface="Tahoma"/>
              </a:rPr>
              <a:t>exponente</a:t>
            </a:r>
            <a:endParaRPr/>
          </a:p>
        </p:txBody>
      </p:sp>
      <p:sp>
        <p:nvSpPr>
          <p:cNvPr id="492" name="Google Shape;492;p47"/>
          <p:cNvSpPr txBox="1"/>
          <p:nvPr/>
        </p:nvSpPr>
        <p:spPr>
          <a:xfrm>
            <a:off x="684212" y="5661025"/>
            <a:ext cx="7993062"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Potencia exponente positivo: Significa desplazar la coma hacia la derecha </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Potencia exponente negativo: Significa desplazar la coma hacia la izquierda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Coma flotante</a:t>
            </a:r>
            <a:endParaRPr/>
          </a:p>
        </p:txBody>
      </p:sp>
      <p:sp>
        <p:nvSpPr>
          <p:cNvPr id="498" name="Google Shape;498;p48"/>
          <p:cNvSpPr txBox="1"/>
          <p:nvPr>
            <p:ph idx="1" type="body"/>
          </p:nvPr>
        </p:nvSpPr>
        <p:spPr>
          <a:xfrm>
            <a:off x="827087" y="2205037"/>
            <a:ext cx="7910512" cy="230346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320"/>
              <a:buNone/>
            </a:pPr>
            <a:r>
              <a:rPr b="0" i="0" lang="en-US" sz="2200" u="none">
                <a:solidFill>
                  <a:schemeClr val="dk1"/>
                </a:solidFill>
                <a:latin typeface="Tahoma"/>
                <a:ea typeface="Tahoma"/>
                <a:cs typeface="Tahoma"/>
                <a:sym typeface="Tahoma"/>
              </a:rPr>
              <a:t>La notación</a:t>
            </a:r>
            <a:r>
              <a:rPr b="0" i="0" lang="en-US" sz="2200" u="none">
                <a:solidFill>
                  <a:srgbClr val="008000"/>
                </a:solidFill>
                <a:latin typeface="Tahoma"/>
                <a:ea typeface="Tahoma"/>
                <a:cs typeface="Tahoma"/>
                <a:sym typeface="Tahoma"/>
              </a:rPr>
              <a:t> </a:t>
            </a:r>
            <a:r>
              <a:rPr b="1" i="0" lang="en-US" sz="2200" u="none">
                <a:solidFill>
                  <a:srgbClr val="008000"/>
                </a:solidFill>
                <a:latin typeface="Tahoma"/>
                <a:ea typeface="Tahoma"/>
                <a:cs typeface="Tahoma"/>
                <a:sym typeface="Tahoma"/>
              </a:rPr>
              <a:t>exponencial</a:t>
            </a:r>
            <a:r>
              <a:rPr b="0" i="0" lang="en-US" sz="2200" u="none">
                <a:solidFill>
                  <a:schemeClr val="dk1"/>
                </a:solidFill>
                <a:latin typeface="Tahoma"/>
                <a:ea typeface="Tahoma"/>
                <a:cs typeface="Tahoma"/>
                <a:sym typeface="Tahoma"/>
              </a:rPr>
              <a:t> también se conoce como notación </a:t>
            </a:r>
            <a:r>
              <a:rPr b="1" i="0" lang="en-US" sz="2200" u="none">
                <a:solidFill>
                  <a:srgbClr val="0000FF"/>
                </a:solidFill>
                <a:latin typeface="Tahoma"/>
                <a:ea typeface="Tahoma"/>
                <a:cs typeface="Tahoma"/>
                <a:sym typeface="Tahoma"/>
              </a:rPr>
              <a:t>científica</a:t>
            </a:r>
            <a:r>
              <a:rPr b="1" i="0" lang="en-US" sz="2200" u="none">
                <a:solidFill>
                  <a:schemeClr val="dk1"/>
                </a:solidFill>
                <a:latin typeface="Tahoma"/>
                <a:ea typeface="Tahoma"/>
                <a:cs typeface="Tahoma"/>
                <a:sym typeface="Tahoma"/>
              </a:rPr>
              <a:t> </a:t>
            </a:r>
            <a:r>
              <a:rPr b="0" i="0" lang="en-US" sz="2200" u="none">
                <a:solidFill>
                  <a:schemeClr val="dk1"/>
                </a:solidFill>
                <a:latin typeface="Tahoma"/>
                <a:ea typeface="Tahoma"/>
                <a:cs typeface="Tahoma"/>
                <a:sym typeface="Tahoma"/>
              </a:rPr>
              <a:t>o notación en </a:t>
            </a:r>
            <a:r>
              <a:rPr b="1" i="0" lang="en-US" sz="2200" u="none">
                <a:solidFill>
                  <a:schemeClr val="hlink"/>
                </a:solidFill>
                <a:latin typeface="Tahoma"/>
                <a:ea typeface="Tahoma"/>
                <a:cs typeface="Tahoma"/>
                <a:sym typeface="Tahoma"/>
              </a:rPr>
              <a:t>coma flotante</a:t>
            </a:r>
            <a:r>
              <a:rPr b="1" i="0" lang="en-US" sz="2200" u="none">
                <a:solidFill>
                  <a:schemeClr val="dk1"/>
                </a:solidFill>
                <a:latin typeface="Tahoma"/>
                <a:ea typeface="Tahoma"/>
                <a:cs typeface="Tahoma"/>
                <a:sym typeface="Tahoma"/>
              </a:rPr>
              <a:t>,</a:t>
            </a:r>
            <a:r>
              <a:rPr b="0" i="0" lang="en-US" sz="2200" u="none">
                <a:solidFill>
                  <a:schemeClr val="dk1"/>
                </a:solidFill>
                <a:latin typeface="Tahoma"/>
                <a:ea typeface="Tahoma"/>
                <a:cs typeface="Tahoma"/>
                <a:sym typeface="Tahoma"/>
              </a:rPr>
              <a:t> dado que parece como si la coma decimal </a:t>
            </a:r>
            <a:r>
              <a:rPr b="0" i="1" lang="en-US" sz="2200" u="none">
                <a:solidFill>
                  <a:schemeClr val="dk1"/>
                </a:solidFill>
                <a:latin typeface="Tahoma"/>
                <a:ea typeface="Tahoma"/>
                <a:cs typeface="Tahoma"/>
                <a:sym typeface="Tahoma"/>
              </a:rPr>
              <a:t>flotase </a:t>
            </a:r>
            <a:r>
              <a:rPr b="0" i="0" lang="en-US" sz="2200" u="none">
                <a:solidFill>
                  <a:schemeClr val="dk1"/>
                </a:solidFill>
                <a:latin typeface="Tahoma"/>
                <a:ea typeface="Tahoma"/>
                <a:cs typeface="Tahoma"/>
                <a:sym typeface="Tahoma"/>
              </a:rPr>
              <a:t>de derecha a izquierda y al revés al cambiar el valor del exponente.</a:t>
            </a:r>
            <a:endParaRPr/>
          </a:p>
          <a:p>
            <a:pPr indent="-259080" lvl="0" marL="342900" rtl="0" algn="l">
              <a:spcBef>
                <a:spcPts val="440"/>
              </a:spcBef>
              <a:spcAft>
                <a:spcPts val="0"/>
              </a:spcAft>
              <a:buSzPts val="1320"/>
              <a:buNone/>
            </a:pPr>
            <a:r>
              <a:t/>
            </a:r>
            <a:endParaRPr b="0" i="0" sz="2200" u="none">
              <a:solidFill>
                <a:schemeClr val="dk1"/>
              </a:solidFill>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9"/>
          <p:cNvSpPr txBox="1"/>
          <p:nvPr>
            <p:ph type="title"/>
          </p:nvPr>
        </p:nvSpPr>
        <p:spPr>
          <a:xfrm>
            <a:off x="1092200" y="457200"/>
            <a:ext cx="7800975"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Representación numérica de Pto. Flotante</a:t>
            </a:r>
            <a:endParaRPr/>
          </a:p>
        </p:txBody>
      </p:sp>
      <p:sp>
        <p:nvSpPr>
          <p:cNvPr id="504" name="Google Shape;504;p49"/>
          <p:cNvSpPr txBox="1"/>
          <p:nvPr>
            <p:ph idx="1" type="body"/>
          </p:nvPr>
        </p:nvSpPr>
        <p:spPr>
          <a:xfrm>
            <a:off x="228600" y="1628775"/>
            <a:ext cx="8610600" cy="4752975"/>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00000"/>
              </a:lnSpc>
              <a:spcBef>
                <a:spcPts val="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Pto. Fijo 🡪 cantidad fija de dígitos a derecha e izquierda de la coma 🡪 gran cantidad de dígitos en casos especiales </a:t>
            </a:r>
            <a:endParaRPr/>
          </a:p>
          <a:p>
            <a:pPr indent="-285750" lvl="1" marL="349250" marR="0" rtl="0" algn="just">
              <a:lnSpc>
                <a:spcPct val="100000"/>
              </a:lnSpc>
              <a:spcBef>
                <a:spcPts val="23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Ej: a) Representación de números del orden del billón 🡪 40 bits (10</a:t>
            </a:r>
            <a:r>
              <a:rPr b="0" baseline="30000" i="0" lang="en-US" sz="2000" u="none" cap="none" strike="noStrike">
                <a:solidFill>
                  <a:srgbClr val="000000"/>
                </a:solidFill>
                <a:latin typeface="Times New Roman"/>
                <a:ea typeface="Times New Roman"/>
                <a:cs typeface="Times New Roman"/>
                <a:sym typeface="Times New Roman"/>
              </a:rPr>
              <a:t>12</a:t>
            </a:r>
            <a:r>
              <a:rPr b="0" i="0" lang="en-US" sz="2000" u="none" cap="none" strike="noStrike">
                <a:solidFill>
                  <a:srgbClr val="000000"/>
                </a:solidFill>
                <a:latin typeface="Times New Roman"/>
                <a:ea typeface="Times New Roman"/>
                <a:cs typeface="Times New Roman"/>
                <a:sym typeface="Times New Roman"/>
              </a:rPr>
              <a:t>   ~ 2</a:t>
            </a:r>
            <a:r>
              <a:rPr b="0" baseline="30000" i="0" lang="en-US" sz="2000" u="none" cap="none" strike="noStrike">
                <a:solidFill>
                  <a:srgbClr val="000000"/>
                </a:solidFill>
                <a:latin typeface="Times New Roman"/>
                <a:ea typeface="Times New Roman"/>
                <a:cs typeface="Times New Roman"/>
                <a:sym typeface="Times New Roman"/>
              </a:rPr>
              <a:t>40</a:t>
            </a:r>
            <a:r>
              <a:rPr b="0" i="0" lang="en-US" sz="2000" u="none" cap="none" strike="noStrike">
                <a:solidFill>
                  <a:srgbClr val="000000"/>
                </a:solidFill>
                <a:latin typeface="Times New Roman"/>
                <a:ea typeface="Times New Roman"/>
                <a:cs typeface="Times New Roman"/>
                <a:sym typeface="Times New Roman"/>
              </a:rPr>
              <a:t> )      b) Representación fracción equivalente al billonésimo 🡪 40 bits 				🡪 palabra de 80 bits</a:t>
            </a:r>
            <a:endParaRPr/>
          </a:p>
          <a:p>
            <a:pPr indent="-285750" lvl="1" marL="349250" marR="0" rtl="0" algn="just">
              <a:lnSpc>
                <a:spcPct val="100000"/>
              </a:lnSpc>
              <a:spcBef>
                <a:spcPts val="23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Inconveniente: - Gran cantidad de hardware</a:t>
            </a:r>
            <a:endParaRPr/>
          </a:p>
          <a:p>
            <a:pPr indent="-285750" lvl="1" marL="349250" marR="0" rtl="0" algn="just">
              <a:lnSpc>
                <a:spcPct val="100000"/>
              </a:lnSpc>
              <a:spcBef>
                <a:spcPts val="23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Cálculos lentos</a:t>
            </a:r>
            <a:endParaRPr/>
          </a:p>
          <a:p>
            <a:pPr indent="-285750" lvl="1" marL="349250" marR="0" rtl="0" algn="just">
              <a:lnSpc>
                <a:spcPct val="100000"/>
              </a:lnSpc>
              <a:spcBef>
                <a:spcPts val="2300"/>
              </a:spcBef>
              <a:spcAft>
                <a:spcPts val="0"/>
              </a:spcAft>
              <a:buClr>
                <a:schemeClr val="hlink"/>
              </a:buClr>
              <a:buSzPts val="1100"/>
              <a:buFont typeface="Noto Sans Symbols"/>
              <a:buNone/>
            </a:pPr>
            <a:r>
              <a:rPr b="1" i="0" lang="en-US" sz="2000" u="none" cap="none" strike="noStrike">
                <a:solidFill>
                  <a:srgbClr val="000000"/>
                </a:solidFill>
                <a:latin typeface="Times New Roman"/>
                <a:ea typeface="Times New Roman"/>
                <a:cs typeface="Times New Roman"/>
                <a:sym typeface="Times New Roman"/>
              </a:rPr>
              <a:t>La coma o punto flotante surge de la necesidad de representar números reales y enteros con un rango de representación mayor que el que ofrece punto fijo</a:t>
            </a:r>
            <a:r>
              <a:rPr b="0" i="0" lang="en-US" sz="2000" u="none" cap="none" strike="noStrik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Métodos de representación</a:t>
            </a:r>
            <a:endParaRPr/>
          </a:p>
        </p:txBody>
      </p:sp>
      <p:sp>
        <p:nvSpPr>
          <p:cNvPr id="154" name="Google Shape;154;p5"/>
          <p:cNvSpPr txBox="1"/>
          <p:nvPr>
            <p:ph idx="1" type="body"/>
          </p:nvPr>
        </p:nvSpPr>
        <p:spPr>
          <a:xfrm>
            <a:off x="1182687" y="1905000"/>
            <a:ext cx="7772400" cy="4114800"/>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85714"/>
              </a:lnSpc>
              <a:spcBef>
                <a:spcPts val="0"/>
              </a:spcBef>
              <a:spcAft>
                <a:spcPts val="0"/>
              </a:spcAft>
              <a:buClr>
                <a:schemeClr val="hlink"/>
              </a:buClr>
              <a:buSzPts val="1540"/>
              <a:buFont typeface="Noto Sans Symbols"/>
              <a:buNone/>
            </a:pPr>
            <a:r>
              <a:rPr b="0" i="0" lang="en-US" sz="2800" u="none" cap="none" strike="noStrike">
                <a:solidFill>
                  <a:srgbClr val="000000"/>
                </a:solidFill>
                <a:latin typeface="Times New Roman"/>
                <a:ea typeface="Times New Roman"/>
                <a:cs typeface="Times New Roman"/>
                <a:sym typeface="Times New Roman"/>
              </a:rPr>
              <a:t>Diversas maneras de representar con 0 -1</a:t>
            </a:r>
            <a:endParaRPr/>
          </a:p>
          <a:p>
            <a:pPr indent="-285750" lvl="1" marL="349250" marR="0" rtl="0" algn="just">
              <a:lnSpc>
                <a:spcPct val="100000"/>
              </a:lnSpc>
              <a:spcBef>
                <a:spcPts val="250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números de punto fijo (con o sin signo)</a:t>
            </a:r>
            <a:endParaRPr/>
          </a:p>
          <a:p>
            <a:pPr indent="-285750" lvl="1" marL="349250" marR="0" rtl="0" algn="just">
              <a:lnSpc>
                <a:spcPct val="100000"/>
              </a:lnSpc>
              <a:spcBef>
                <a:spcPts val="250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números reales (conocida como Coma Flotante)</a:t>
            </a:r>
            <a:endParaRPr/>
          </a:p>
          <a:p>
            <a:pPr indent="-285750" lvl="1" marL="349250" marR="0" rtl="0" algn="just">
              <a:lnSpc>
                <a:spcPct val="100000"/>
              </a:lnSpc>
              <a:spcBef>
                <a:spcPts val="2500"/>
              </a:spcBef>
              <a:spcAft>
                <a:spcPts val="0"/>
              </a:spcAft>
              <a:buClr>
                <a:schemeClr val="hlink"/>
              </a:buClr>
              <a:buSzPts val="1320"/>
              <a:buFont typeface="Noto Sans Symbols"/>
              <a:buChar char="■"/>
            </a:pPr>
            <a:r>
              <a:rPr b="0" i="0" lang="en-US" sz="2400" u="none" cap="none" strike="noStrike">
                <a:solidFill>
                  <a:srgbClr val="000000"/>
                </a:solidFill>
                <a:latin typeface="Times New Roman"/>
                <a:ea typeface="Times New Roman"/>
                <a:cs typeface="Times New Roman"/>
                <a:sym typeface="Times New Roman"/>
              </a:rPr>
              <a:t>caracteres requeridos para la impresión de texto</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txBox="1"/>
          <p:nvPr>
            <p:ph type="title"/>
          </p:nvPr>
        </p:nvSpPr>
        <p:spPr>
          <a:xfrm>
            <a:off x="1020762" y="358775"/>
            <a:ext cx="7799387"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Representación numérica de Pto. Flotante</a:t>
            </a:r>
            <a:endParaRPr/>
          </a:p>
        </p:txBody>
      </p:sp>
      <p:sp>
        <p:nvSpPr>
          <p:cNvPr id="510" name="Google Shape;510;p50"/>
          <p:cNvSpPr txBox="1"/>
          <p:nvPr>
            <p:ph idx="1" type="body"/>
          </p:nvPr>
        </p:nvSpPr>
        <p:spPr>
          <a:xfrm>
            <a:off x="152400" y="1484312"/>
            <a:ext cx="8610600" cy="5329237"/>
          </a:xfrm>
          <a:prstGeom prst="rect">
            <a:avLst/>
          </a:prstGeom>
          <a:noFill/>
          <a:ln>
            <a:noFill/>
          </a:ln>
        </p:spPr>
        <p:txBody>
          <a:bodyPr anchorCtr="0" anchor="t" bIns="45700" lIns="91425" spcFirstLastPara="1" rIns="91425" wrap="square" tIns="45700">
            <a:normAutofit/>
          </a:bodyPr>
          <a:lstStyle/>
          <a:p>
            <a:pPr indent="-285750" lvl="1" marL="349250" marR="0" rtl="0" algn="just">
              <a:lnSpc>
                <a:spcPct val="120000"/>
              </a:lnSpc>
              <a:spcBef>
                <a:spcPts val="0"/>
              </a:spcBef>
              <a:spcAft>
                <a:spcPts val="0"/>
              </a:spcAft>
              <a:buClr>
                <a:schemeClr val="hlink"/>
              </a:buClr>
              <a:buSzPts val="1100"/>
              <a:buFont typeface="Noto Sans Symbols"/>
              <a:buNone/>
            </a:pPr>
            <a:r>
              <a:rPr b="0" i="0" lang="en-US" sz="2000" u="sng" cap="none" strike="noStrike">
                <a:solidFill>
                  <a:srgbClr val="000000"/>
                </a:solidFill>
                <a:latin typeface="Times New Roman"/>
                <a:ea typeface="Times New Roman"/>
                <a:cs typeface="Times New Roman"/>
                <a:sym typeface="Times New Roman"/>
              </a:rPr>
              <a:t>Sistema decimal</a:t>
            </a:r>
            <a:r>
              <a:rPr b="0" i="0" lang="en-US" sz="2000" u="none" cap="none" strike="noStrike">
                <a:solidFill>
                  <a:srgbClr val="000000"/>
                </a:solidFill>
                <a:latin typeface="Times New Roman"/>
                <a:ea typeface="Times New Roman"/>
                <a:cs typeface="Times New Roman"/>
                <a:sym typeface="Times New Roman"/>
              </a:rPr>
              <a:t> 🡪 notación científica</a:t>
            </a:r>
            <a:endParaRPr/>
          </a:p>
          <a:p>
            <a:pPr indent="-285750" lvl="1" marL="349250" marR="0" rtl="0" algn="l">
              <a:lnSpc>
                <a:spcPct val="120000"/>
              </a:lnSpc>
              <a:spcBef>
                <a:spcPts val="1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976.000.000.000.000 🡪 9,76 *10</a:t>
            </a:r>
            <a:r>
              <a:rPr b="0" baseline="30000" i="0" lang="en-US" sz="2000" u="none" cap="none" strike="noStrike">
                <a:solidFill>
                  <a:srgbClr val="000000"/>
                </a:solidFill>
                <a:latin typeface="Times New Roman"/>
                <a:ea typeface="Times New Roman"/>
                <a:cs typeface="Times New Roman"/>
                <a:sym typeface="Times New Roman"/>
              </a:rPr>
              <a:t>14 </a:t>
            </a:r>
            <a:r>
              <a:rPr b="0" i="0" lang="en-US" sz="2000" u="none" cap="none" strike="noStrike">
                <a:solidFill>
                  <a:srgbClr val="000000"/>
                </a:solidFill>
                <a:latin typeface="Times New Roman"/>
                <a:ea typeface="Times New Roman"/>
                <a:cs typeface="Times New Roman"/>
                <a:sym typeface="Times New Roman"/>
              </a:rPr>
              <a:t>(de derecha a izquierda, exponente Positivo)</a:t>
            </a:r>
            <a:endParaRPr b="0" baseline="30000" i="0" sz="2000" u="none" cap="none" strike="noStrike">
              <a:solidFill>
                <a:srgbClr val="000000"/>
              </a:solidFill>
              <a:latin typeface="Times New Roman"/>
              <a:ea typeface="Times New Roman"/>
              <a:cs typeface="Times New Roman"/>
              <a:sym typeface="Times New Roman"/>
            </a:endParaRPr>
          </a:p>
          <a:p>
            <a:pPr indent="-285750" lvl="1" marL="349250" marR="0" rtl="0" algn="l">
              <a:lnSpc>
                <a:spcPct val="120000"/>
              </a:lnSpc>
              <a:spcBef>
                <a:spcPts val="1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0,0000000000000976 🡪 9,76 *10</a:t>
            </a:r>
            <a:r>
              <a:rPr b="0" baseline="30000" i="0" lang="en-US" sz="2000" u="none" cap="none" strike="noStrike">
                <a:solidFill>
                  <a:srgbClr val="000000"/>
                </a:solidFill>
                <a:latin typeface="Times New Roman"/>
                <a:ea typeface="Times New Roman"/>
                <a:cs typeface="Times New Roman"/>
                <a:sym typeface="Times New Roman"/>
              </a:rPr>
              <a:t>-14 </a:t>
            </a:r>
            <a:r>
              <a:rPr b="0" i="0" lang="en-US" sz="2000" u="none" cap="none" strike="noStrike">
                <a:solidFill>
                  <a:srgbClr val="000000"/>
                </a:solidFill>
                <a:latin typeface="Times New Roman"/>
                <a:ea typeface="Times New Roman"/>
                <a:cs typeface="Times New Roman"/>
                <a:sym typeface="Times New Roman"/>
              </a:rPr>
              <a:t>(de izquierda a derecha, exponente Negativo)</a:t>
            </a:r>
            <a:endParaRPr/>
          </a:p>
          <a:p>
            <a:pPr indent="-285750" lvl="1" marL="349250" marR="0" rtl="0" algn="l">
              <a:lnSpc>
                <a:spcPct val="120000"/>
              </a:lnSpc>
              <a:spcBef>
                <a:spcPts val="12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La coma decimal se desplaza convenientemente, incrementando o decrementando adecuadamente el exponente, para mantener la relación.</a:t>
            </a:r>
            <a:endParaRPr/>
          </a:p>
          <a:p>
            <a:pPr indent="-285750" lvl="1" marL="349250" marR="0" rtl="0" algn="just">
              <a:lnSpc>
                <a:spcPct val="120000"/>
              </a:lnSpc>
              <a:spcBef>
                <a:spcPts val="1700"/>
              </a:spcBef>
              <a:spcAft>
                <a:spcPts val="0"/>
              </a:spcAft>
              <a:buClr>
                <a:schemeClr val="hlink"/>
              </a:buClr>
              <a:buSzPts val="1100"/>
              <a:buFont typeface="Noto Sans Symbols"/>
              <a:buNone/>
            </a:pPr>
            <a:r>
              <a:rPr b="0" i="0" lang="en-US" sz="2000" u="sng" cap="none" strike="noStrike">
                <a:solidFill>
                  <a:srgbClr val="000000"/>
                </a:solidFill>
                <a:latin typeface="Times New Roman"/>
                <a:ea typeface="Times New Roman"/>
                <a:cs typeface="Times New Roman"/>
                <a:sym typeface="Times New Roman"/>
              </a:rPr>
              <a:t>Sistema binario</a:t>
            </a:r>
            <a:r>
              <a:rPr b="0" i="0" lang="en-US" sz="2000" u="none" cap="none" strike="noStrike">
                <a:solidFill>
                  <a:srgbClr val="000000"/>
                </a:solidFill>
                <a:latin typeface="Times New Roman"/>
                <a:ea typeface="Times New Roman"/>
                <a:cs typeface="Times New Roman"/>
                <a:sym typeface="Times New Roman"/>
              </a:rPr>
              <a:t> 🡪</a:t>
            </a:r>
            <a:r>
              <a:rPr b="0" i="1" lang="en-US" sz="2000" u="none" cap="none" strike="noStrike">
                <a:solidFill>
                  <a:srgbClr val="000000"/>
                </a:solidFill>
                <a:latin typeface="Times New Roman"/>
                <a:ea typeface="Times New Roman"/>
                <a:cs typeface="Times New Roman"/>
                <a:sym typeface="Times New Roman"/>
              </a:rPr>
              <a:t> +/- S * B </a:t>
            </a:r>
            <a:r>
              <a:rPr b="0" baseline="30000" i="1" lang="en-US" sz="2000" u="none" cap="none" strike="noStrike">
                <a:solidFill>
                  <a:srgbClr val="000000"/>
                </a:solidFill>
                <a:latin typeface="Times New Roman"/>
                <a:ea typeface="Times New Roman"/>
                <a:cs typeface="Times New Roman"/>
                <a:sym typeface="Times New Roman"/>
              </a:rPr>
              <a:t>+/-E</a:t>
            </a:r>
            <a:endParaRPr b="0" i="1" sz="2000" u="none" cap="none" strike="noStrike">
              <a:solidFill>
                <a:srgbClr val="000000"/>
              </a:solidFill>
              <a:latin typeface="Times New Roman"/>
              <a:ea typeface="Times New Roman"/>
              <a:cs typeface="Times New Roman"/>
              <a:sym typeface="Times New Roman"/>
            </a:endParaRPr>
          </a:p>
          <a:p>
            <a:pPr indent="-285750" lvl="1" marL="349250" marR="0" rtl="0" algn="l">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Se almacena en una palabra binaria con tres campos, se llama empaquetado:</a:t>
            </a:r>
            <a:endParaRPr/>
          </a:p>
          <a:p>
            <a:pPr indent="-285750" lvl="1" marL="349250" marR="0" rtl="0" algn="l">
              <a:lnSpc>
                <a:spcPct val="120000"/>
              </a:lnSpc>
              <a:spcBef>
                <a:spcPts val="1100"/>
              </a:spcBef>
              <a:spcAft>
                <a:spcPts val="0"/>
              </a:spcAft>
              <a:buClr>
                <a:schemeClr val="dk1"/>
              </a:buClr>
              <a:buSzPts val="1100"/>
              <a:buFont typeface="Noto Sans Symbols"/>
              <a:buChar char="✔"/>
            </a:pPr>
            <a:r>
              <a:rPr b="0" i="1"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Signo: + o –</a:t>
            </a:r>
            <a:endParaRPr/>
          </a:p>
          <a:p>
            <a:pPr indent="-285750" lvl="1" marL="349250" marR="0" rtl="0" algn="l">
              <a:lnSpc>
                <a:spcPct val="120000"/>
              </a:lnSpc>
              <a:spcBef>
                <a:spcPts val="11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 Exponente (E)</a:t>
            </a:r>
            <a:endParaRPr b="0" i="1" sz="2000" u="none" cap="none" strike="noStrike">
              <a:solidFill>
                <a:srgbClr val="000000"/>
              </a:solidFill>
              <a:latin typeface="Times New Roman"/>
              <a:ea typeface="Times New Roman"/>
              <a:cs typeface="Times New Roman"/>
              <a:sym typeface="Times New Roman"/>
            </a:endParaRPr>
          </a:p>
          <a:p>
            <a:pPr indent="-285750" lvl="1" marL="349250" marR="0" rtl="0" algn="l">
              <a:lnSpc>
                <a:spcPct val="120000"/>
              </a:lnSpc>
              <a:spcBef>
                <a:spcPts val="11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Parte significativa o mantisa (S 🡪 significant)</a:t>
            </a:r>
            <a:endParaRPr/>
          </a:p>
          <a:p>
            <a:pPr indent="-285750" lvl="1" marL="349250" marR="0" rtl="0" algn="just">
              <a:lnSpc>
                <a:spcPct val="120000"/>
              </a:lnSpc>
              <a:spcBef>
                <a:spcPts val="11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La base B está implícita y no es necesario almacenarla|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1"/>
          <p:cNvSpPr txBox="1"/>
          <p:nvPr>
            <p:ph type="title"/>
          </p:nvPr>
        </p:nvSpPr>
        <p:spPr>
          <a:xfrm>
            <a:off x="1236662" y="0"/>
            <a:ext cx="7727950" cy="1295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Normalización y bit implícito</a:t>
            </a:r>
            <a:endParaRPr/>
          </a:p>
        </p:txBody>
      </p:sp>
      <p:sp>
        <p:nvSpPr>
          <p:cNvPr id="516" name="Google Shape;516;p51"/>
          <p:cNvSpPr txBox="1"/>
          <p:nvPr>
            <p:ph idx="1" type="body"/>
          </p:nvPr>
        </p:nvSpPr>
        <p:spPr>
          <a:xfrm>
            <a:off x="228600" y="1916112"/>
            <a:ext cx="8610600" cy="4784725"/>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85714"/>
              </a:lnSpc>
              <a:spcBef>
                <a:spcPts val="0"/>
              </a:spcBef>
              <a:spcAft>
                <a:spcPts val="0"/>
              </a:spcAft>
              <a:buClr>
                <a:schemeClr val="hlink"/>
              </a:buClr>
              <a:buSzPts val="1540"/>
              <a:buFont typeface="Noto Sans Symbols"/>
              <a:buNone/>
            </a:pPr>
            <a:r>
              <a:rPr b="0" i="0" lang="en-US" sz="2800" u="none" cap="none" strike="noStrike">
                <a:solidFill>
                  <a:srgbClr val="000000"/>
                </a:solidFill>
                <a:latin typeface="Times New Roman"/>
                <a:ea typeface="Times New Roman"/>
                <a:cs typeface="Times New Roman"/>
                <a:sym typeface="Times New Roman"/>
              </a:rPr>
              <a:t> </a:t>
            </a:r>
            <a:r>
              <a:rPr b="0" i="0" lang="en-US" sz="2400" u="none" cap="none" strike="noStrike">
                <a:solidFill>
                  <a:srgbClr val="000000"/>
                </a:solidFill>
                <a:latin typeface="Times New Roman"/>
                <a:ea typeface="Times New Roman"/>
                <a:cs typeface="Times New Roman"/>
                <a:sym typeface="Times New Roman"/>
              </a:rPr>
              <a:t>Formato permite expresiones equivalentes</a:t>
            </a:r>
            <a:endParaRPr b="0" i="1" sz="2400" u="none" cap="none" strike="noStrike">
              <a:solidFill>
                <a:srgbClr val="000000"/>
              </a:solidFill>
              <a:latin typeface="Times New Roman"/>
              <a:ea typeface="Times New Roman"/>
              <a:cs typeface="Times New Roman"/>
              <a:sym typeface="Times New Roman"/>
            </a:endParaRPr>
          </a:p>
          <a:p>
            <a:pPr indent="-285750" lvl="1" marL="349250" marR="0" rtl="0" algn="ctr">
              <a:lnSpc>
                <a:spcPct val="100000"/>
              </a:lnSpc>
              <a:spcBef>
                <a:spcPts val="154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0,110 * 2</a:t>
            </a:r>
            <a:r>
              <a:rPr b="0" baseline="30000" i="0" lang="en-US" sz="2400" u="none" cap="none" strike="noStrike">
                <a:solidFill>
                  <a:srgbClr val="000000"/>
                </a:solidFill>
                <a:latin typeface="Times New Roman"/>
                <a:ea typeface="Times New Roman"/>
                <a:cs typeface="Times New Roman"/>
                <a:sym typeface="Times New Roman"/>
              </a:rPr>
              <a:t>5</a:t>
            </a:r>
            <a:endParaRPr b="0" i="1" sz="2400" u="none" cap="none" strike="noStrike">
              <a:solidFill>
                <a:srgbClr val="000000"/>
              </a:solidFill>
              <a:latin typeface="Times New Roman"/>
              <a:ea typeface="Times New Roman"/>
              <a:cs typeface="Times New Roman"/>
              <a:sym typeface="Times New Roman"/>
            </a:endParaRPr>
          </a:p>
          <a:p>
            <a:pPr indent="-285750" lvl="1" marL="349250" marR="0" rtl="0" algn="ctr">
              <a:lnSpc>
                <a:spcPct val="100000"/>
              </a:lnSpc>
              <a:spcBef>
                <a:spcPts val="154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110 * 2</a:t>
            </a:r>
            <a:r>
              <a:rPr b="0" baseline="30000" i="0" lang="en-US" sz="2400" u="none" cap="none" strike="noStrike">
                <a:solidFill>
                  <a:srgbClr val="000000"/>
                </a:solidFill>
                <a:latin typeface="Times New Roman"/>
                <a:ea typeface="Times New Roman"/>
                <a:cs typeface="Times New Roman"/>
                <a:sym typeface="Times New Roman"/>
              </a:rPr>
              <a:t>2</a:t>
            </a:r>
            <a:endParaRPr b="0" i="1" sz="2400" u="none" cap="none" strike="noStrike">
              <a:solidFill>
                <a:srgbClr val="000000"/>
              </a:solidFill>
              <a:latin typeface="Times New Roman"/>
              <a:ea typeface="Times New Roman"/>
              <a:cs typeface="Times New Roman"/>
              <a:sym typeface="Times New Roman"/>
            </a:endParaRPr>
          </a:p>
          <a:p>
            <a:pPr indent="-285750" lvl="1" marL="349250" marR="0" rtl="0" algn="ctr">
              <a:lnSpc>
                <a:spcPct val="100000"/>
              </a:lnSpc>
              <a:spcBef>
                <a:spcPts val="154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0,0110 * 2</a:t>
            </a:r>
            <a:r>
              <a:rPr b="0" baseline="30000" i="0" lang="en-US" sz="2400" u="none" cap="none" strike="noStrike">
                <a:solidFill>
                  <a:srgbClr val="000000"/>
                </a:solidFill>
                <a:latin typeface="Times New Roman"/>
                <a:ea typeface="Times New Roman"/>
                <a:cs typeface="Times New Roman"/>
                <a:sym typeface="Times New Roman"/>
              </a:rPr>
              <a:t>6</a:t>
            </a:r>
            <a:endParaRPr b="0" i="1" sz="2400" u="none" cap="none" strike="noStrike">
              <a:solidFill>
                <a:srgbClr val="000000"/>
              </a:solidFill>
              <a:latin typeface="Times New Roman"/>
              <a:ea typeface="Times New Roman"/>
              <a:cs typeface="Times New Roman"/>
              <a:sym typeface="Times New Roman"/>
            </a:endParaRPr>
          </a:p>
          <a:p>
            <a:pPr indent="-285750" lvl="1" marL="349250" marR="0" rtl="0" algn="just">
              <a:lnSpc>
                <a:spcPct val="100000"/>
              </a:lnSpc>
              <a:spcBef>
                <a:spcPts val="154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 Normalización</a:t>
            </a:r>
            <a:endParaRPr b="0" i="1" sz="2400" u="none" cap="none" strike="noStrike">
              <a:solidFill>
                <a:srgbClr val="000000"/>
              </a:solidFill>
              <a:latin typeface="Times New Roman"/>
              <a:ea typeface="Times New Roman"/>
              <a:cs typeface="Times New Roman"/>
              <a:sym typeface="Times New Roman"/>
            </a:endParaRPr>
          </a:p>
          <a:p>
            <a:pPr indent="-285750" lvl="1" marL="349250" marR="0" rtl="0" algn="ctr">
              <a:lnSpc>
                <a:spcPct val="100000"/>
              </a:lnSpc>
              <a:spcBef>
                <a:spcPts val="1540"/>
              </a:spcBef>
              <a:spcAft>
                <a:spcPts val="0"/>
              </a:spcAft>
              <a:buClr>
                <a:schemeClr val="hlink"/>
              </a:buClr>
              <a:buSzPts val="1320"/>
              <a:buFont typeface="Noto Sans Symbols"/>
              <a:buNone/>
            </a:pPr>
            <a:r>
              <a:rPr b="0" i="1" lang="en-US" sz="2400" u="none" cap="none" strike="noStrike">
                <a:solidFill>
                  <a:srgbClr val="000000"/>
                </a:solidFill>
                <a:latin typeface="Times New Roman"/>
                <a:ea typeface="Times New Roman"/>
                <a:cs typeface="Times New Roman"/>
                <a:sym typeface="Times New Roman"/>
              </a:rPr>
              <a:t>+/- 0,1bbb…b * 2</a:t>
            </a:r>
            <a:r>
              <a:rPr b="0" baseline="30000" i="1" lang="en-US" sz="2400" u="none" cap="none" strike="noStrike">
                <a:solidFill>
                  <a:srgbClr val="000000"/>
                </a:solidFill>
                <a:latin typeface="Times New Roman"/>
                <a:ea typeface="Times New Roman"/>
                <a:cs typeface="Times New Roman"/>
                <a:sym typeface="Times New Roman"/>
              </a:rPr>
              <a:t>+/-E</a:t>
            </a:r>
            <a:endParaRPr/>
          </a:p>
          <a:p>
            <a:pPr indent="-285750" lvl="1" marL="349250" marR="0" rtl="0" algn="ctr">
              <a:lnSpc>
                <a:spcPct val="85714"/>
              </a:lnSpc>
              <a:spcBef>
                <a:spcPts val="1680"/>
              </a:spcBef>
              <a:spcAft>
                <a:spcPts val="0"/>
              </a:spcAft>
              <a:buClr>
                <a:schemeClr val="hlink"/>
              </a:buClr>
              <a:buSzPts val="1540"/>
              <a:buFont typeface="Noto Sans Symbols"/>
              <a:buNone/>
            </a:pPr>
            <a:r>
              <a:t/>
            </a:r>
            <a:endParaRPr b="0" baseline="30000" i="1" sz="2800" u="none" cap="none" strike="noStrike">
              <a:solidFill>
                <a:srgbClr val="000000"/>
              </a:solidFill>
              <a:latin typeface="Times New Roman"/>
              <a:ea typeface="Times New Roman"/>
              <a:cs typeface="Times New Roman"/>
              <a:sym typeface="Times New Roman"/>
            </a:endParaRPr>
          </a:p>
          <a:p>
            <a:pPr indent="-285750" lvl="1" marL="349250" marR="0" rtl="0" algn="ctr">
              <a:lnSpc>
                <a:spcPct val="66666"/>
              </a:lnSpc>
              <a:spcBef>
                <a:spcPts val="1960"/>
              </a:spcBef>
              <a:spcAft>
                <a:spcPts val="0"/>
              </a:spcAft>
              <a:buClr>
                <a:schemeClr val="hlink"/>
              </a:buClr>
              <a:buSzPts val="1980"/>
              <a:buFont typeface="Noto Sans Symbols"/>
              <a:buNone/>
            </a:pPr>
            <a:r>
              <a:rPr b="0" baseline="30000" i="1" lang="en-US" sz="3600" u="none" cap="none" strike="noStrike">
                <a:solidFill>
                  <a:srgbClr val="000000"/>
                </a:solidFill>
                <a:latin typeface="Times New Roman"/>
                <a:ea typeface="Times New Roman"/>
                <a:cs typeface="Times New Roman"/>
                <a:sym typeface="Times New Roman"/>
              </a:rPr>
              <a:t>Bit implícito</a:t>
            </a:r>
            <a:endParaRPr/>
          </a:p>
          <a:p>
            <a:pPr indent="-285750" lvl="1" marL="349250" marR="0" rtl="0" algn="l">
              <a:lnSpc>
                <a:spcPct val="100000"/>
              </a:lnSpc>
              <a:spcBef>
                <a:spcPts val="1540"/>
              </a:spcBef>
              <a:spcAft>
                <a:spcPts val="0"/>
              </a:spcAft>
              <a:buClr>
                <a:schemeClr val="hlink"/>
              </a:buClr>
              <a:buSzPts val="1320"/>
              <a:buFont typeface="Noto Sans Symbols"/>
              <a:buNone/>
            </a:pPr>
            <a:r>
              <a:rPr b="0" i="0" lang="en-US" sz="2400" u="none" cap="none" strike="noStrike">
                <a:solidFill>
                  <a:srgbClr val="000000"/>
                </a:solidFill>
                <a:latin typeface="Times New Roman"/>
                <a:ea typeface="Times New Roman"/>
                <a:cs typeface="Times New Roman"/>
                <a:sym typeface="Times New Roman"/>
              </a:rPr>
              <a:t>Inconveniente: no permite representar el cero </a:t>
            </a:r>
            <a:endParaRPr/>
          </a:p>
        </p:txBody>
      </p:sp>
      <p:cxnSp>
        <p:nvCxnSpPr>
          <p:cNvPr id="517" name="Google Shape;517;p51"/>
          <p:cNvCxnSpPr/>
          <p:nvPr/>
        </p:nvCxnSpPr>
        <p:spPr>
          <a:xfrm rot="10800000">
            <a:off x="3995737" y="4437062"/>
            <a:ext cx="119062" cy="417512"/>
          </a:xfrm>
          <a:prstGeom prst="straightConnector1">
            <a:avLst/>
          </a:prstGeom>
          <a:noFill/>
          <a:ln cap="flat" cmpd="sng" w="12700">
            <a:solidFill>
              <a:schemeClr val="dk1"/>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2"/>
          <p:cNvSpPr txBox="1"/>
          <p:nvPr>
            <p:ph type="title"/>
          </p:nvPr>
        </p:nvSpPr>
        <p:spPr>
          <a:xfrm>
            <a:off x="1165225" y="457200"/>
            <a:ext cx="7078662"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Valores especiales</a:t>
            </a:r>
            <a:endParaRPr/>
          </a:p>
        </p:txBody>
      </p:sp>
      <p:sp>
        <p:nvSpPr>
          <p:cNvPr id="523" name="Google Shape;523;p52"/>
          <p:cNvSpPr txBox="1"/>
          <p:nvPr>
            <p:ph idx="1" type="body"/>
          </p:nvPr>
        </p:nvSpPr>
        <p:spPr>
          <a:xfrm>
            <a:off x="228600" y="1739900"/>
            <a:ext cx="8610600" cy="4784725"/>
          </a:xfrm>
          <a:prstGeom prst="rect">
            <a:avLst/>
          </a:prstGeom>
          <a:noFill/>
          <a:ln>
            <a:noFill/>
          </a:ln>
        </p:spPr>
        <p:txBody>
          <a:bodyPr anchorCtr="0" anchor="t" bIns="45700" lIns="91425" spcFirstLastPara="1" rIns="91425" wrap="square" tIns="45700">
            <a:normAutofit/>
          </a:bodyPr>
          <a:lstStyle/>
          <a:p>
            <a:pPr indent="-342900" lvl="1" marL="406400" marR="0" rtl="0" algn="just">
              <a:lnSpc>
                <a:spcPct val="120000"/>
              </a:lnSpc>
              <a:spcBef>
                <a:spcPts val="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Exponente 0  -  mantisa 0  🡪 cero positivo o negativo (bit de signo)</a:t>
            </a:r>
            <a:endParaRPr/>
          </a:p>
          <a:p>
            <a:pPr indent="-342900" lvl="1" marL="40640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(00000000 00000000000000000000000 🡪 0)</a:t>
            </a:r>
            <a:endParaRPr/>
          </a:p>
          <a:p>
            <a:pPr indent="-342900" lvl="1" marL="406400" marR="0" rtl="0" algn="just">
              <a:lnSpc>
                <a:spcPct val="120000"/>
              </a:lnSpc>
              <a:spcBef>
                <a:spcPts val="1700"/>
              </a:spcBef>
              <a:spcAft>
                <a:spcPts val="0"/>
              </a:spcAft>
              <a:buClr>
                <a:schemeClr val="hlink"/>
              </a:buClr>
              <a:buSzPts val="11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Exponente todos 1  - mantisa 0 🡪 infinito positivo o negativo (bit de signo)</a:t>
            </a:r>
            <a:endParaRPr/>
          </a:p>
          <a:p>
            <a:pPr indent="-342900" lvl="1" marL="40640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(11111111 00000000000000000000000 🡪 ∞)</a:t>
            </a:r>
            <a:endParaRPr/>
          </a:p>
          <a:p>
            <a:pPr indent="-342900" lvl="1" marL="406400" marR="0" rtl="0" algn="just">
              <a:lnSpc>
                <a:spcPct val="120000"/>
              </a:lnSpc>
              <a:spcBef>
                <a:spcPts val="1700"/>
              </a:spcBef>
              <a:spcAft>
                <a:spcPts val="0"/>
              </a:spcAft>
              <a:buClr>
                <a:schemeClr val="hlink"/>
              </a:buClr>
              <a:buSzPts val="11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Exponente todos 1  -  mantisa distinta de cero 🡪 NaN (not a number) Señala excepción.</a:t>
            </a:r>
            <a:endParaRPr/>
          </a:p>
          <a:p>
            <a:pPr indent="-342900" lvl="1" marL="40640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(11111111 xxxxxxxxxxxxxxxxxxxxxxx 🡪 NaN)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3"/>
          <p:cNvSpPr txBox="1"/>
          <p:nvPr>
            <p:ph type="title"/>
          </p:nvPr>
        </p:nvSpPr>
        <p:spPr>
          <a:xfrm>
            <a:off x="1308100" y="457200"/>
            <a:ext cx="7224712"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Normalización y bit implícito</a:t>
            </a:r>
            <a:endParaRPr/>
          </a:p>
        </p:txBody>
      </p:sp>
      <p:sp>
        <p:nvSpPr>
          <p:cNvPr id="529" name="Google Shape;529;p53"/>
          <p:cNvSpPr txBox="1"/>
          <p:nvPr>
            <p:ph idx="1" type="body"/>
          </p:nvPr>
        </p:nvSpPr>
        <p:spPr>
          <a:xfrm>
            <a:off x="228600" y="1741487"/>
            <a:ext cx="8610600" cy="4495800"/>
          </a:xfrm>
          <a:prstGeom prst="rect">
            <a:avLst/>
          </a:prstGeom>
          <a:noFill/>
          <a:ln>
            <a:noFill/>
          </a:ln>
        </p:spPr>
        <p:txBody>
          <a:bodyPr anchorCtr="0" anchor="t" bIns="45700" lIns="91425" spcFirstLastPara="1" rIns="91425" wrap="square" tIns="45700">
            <a:normAutofit/>
          </a:bodyPr>
          <a:lstStyle/>
          <a:p>
            <a:pPr indent="-285750" lvl="1" marL="349250" marR="0" rtl="0" algn="just">
              <a:lnSpc>
                <a:spcPct val="120000"/>
              </a:lnSpc>
              <a:spcBef>
                <a:spcPts val="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Representar en coma flotante el número decimal 34, en C a 2, con 1 bit para el signo, 5 bits para el exponente y 8 bits para la mantisa, con bit implícito. </a:t>
            </a:r>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Convertir a binario: 00100010</a:t>
            </a:r>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 Notación exponencial (normalizar): 00100010 * 2</a:t>
            </a:r>
            <a:r>
              <a:rPr b="0" baseline="30000" i="0" lang="en-US" sz="2000" u="none" cap="none" strike="noStrike">
                <a:solidFill>
                  <a:srgbClr val="000000"/>
                </a:solidFill>
                <a:latin typeface="Times New Roman"/>
                <a:ea typeface="Times New Roman"/>
                <a:cs typeface="Times New Roman"/>
                <a:sym typeface="Times New Roman"/>
              </a:rPr>
              <a:t>0</a:t>
            </a:r>
            <a:r>
              <a:rPr b="0" i="0" lang="en-US" sz="2000" u="none" cap="none" strike="noStrike">
                <a:solidFill>
                  <a:srgbClr val="000000"/>
                </a:solidFill>
                <a:latin typeface="Times New Roman"/>
                <a:ea typeface="Times New Roman"/>
                <a:cs typeface="Times New Roman"/>
                <a:sym typeface="Times New Roman"/>
              </a:rPr>
              <a:t> 🡪 0,100010 * 2</a:t>
            </a:r>
            <a:r>
              <a:rPr b="0" baseline="30000" i="0" lang="en-US" sz="2000" u="none" cap="none" strike="noStrike">
                <a:solidFill>
                  <a:srgbClr val="000000"/>
                </a:solidFill>
                <a:latin typeface="Times New Roman"/>
                <a:ea typeface="Times New Roman"/>
                <a:cs typeface="Times New Roman"/>
                <a:sym typeface="Times New Roman"/>
              </a:rPr>
              <a:t>6 </a:t>
            </a:r>
            <a:endParaRPr/>
          </a:p>
          <a:p>
            <a:pPr indent="-285750" lvl="1" marL="349250" marR="0" rtl="0" algn="just">
              <a:lnSpc>
                <a:spcPct val="120000"/>
              </a:lnSpc>
              <a:spcBef>
                <a:spcPts val="1700"/>
              </a:spcBef>
              <a:spcAft>
                <a:spcPts val="0"/>
              </a:spcAft>
              <a:buClr>
                <a:schemeClr val="dk1"/>
              </a:buClr>
              <a:buSzPts val="1100"/>
              <a:buFont typeface="Noto Sans Symbols"/>
              <a:buChar char="✔"/>
            </a:pPr>
            <a:r>
              <a:rPr b="0" baseline="30000"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Mantisa a almacenar (con bit implícito) 00010</a:t>
            </a:r>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Exponente: 110</a:t>
            </a:r>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 Empaquetar elementos según especificaciones (rellenar con 0)</a:t>
            </a:r>
            <a:endParaRPr/>
          </a:p>
          <a:p>
            <a:pPr indent="-285750" lvl="1" marL="349250" marR="0" rtl="0" algn="l">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0  00110  00010000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4"/>
          <p:cNvSpPr txBox="1"/>
          <p:nvPr>
            <p:ph type="title"/>
          </p:nvPr>
        </p:nvSpPr>
        <p:spPr>
          <a:xfrm>
            <a:off x="1308100" y="457200"/>
            <a:ext cx="7080250"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Normalización y bit implícito</a:t>
            </a:r>
            <a:endParaRPr/>
          </a:p>
        </p:txBody>
      </p:sp>
      <p:sp>
        <p:nvSpPr>
          <p:cNvPr id="535" name="Google Shape;535;p54"/>
          <p:cNvSpPr txBox="1"/>
          <p:nvPr>
            <p:ph idx="1" type="body"/>
          </p:nvPr>
        </p:nvSpPr>
        <p:spPr>
          <a:xfrm>
            <a:off x="228600" y="1524000"/>
            <a:ext cx="8610600" cy="4495800"/>
          </a:xfrm>
          <a:prstGeom prst="rect">
            <a:avLst/>
          </a:prstGeom>
          <a:noFill/>
          <a:ln>
            <a:noFill/>
          </a:ln>
        </p:spPr>
        <p:txBody>
          <a:bodyPr anchorCtr="0" anchor="t" bIns="45700" lIns="91425" spcFirstLastPara="1" rIns="91425" wrap="square" tIns="45700">
            <a:normAutofit/>
          </a:bodyPr>
          <a:lstStyle/>
          <a:p>
            <a:pPr indent="0" lvl="1" marL="82550" marR="0" rtl="0" algn="just">
              <a:lnSpc>
                <a:spcPct val="120000"/>
              </a:lnSpc>
              <a:spcBef>
                <a:spcPts val="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Determinar el número decimal que representa el patrón 1010110010000, codificado en coma flotante, con bit oculto, según las siguientes especificaciones: 1 bit para el signo, 4 bits para el exponente y 8 bits para la mantisa, estos últimos expresados en MS</a:t>
            </a:r>
            <a:endParaRPr b="0" i="1" sz="2000" u="none" cap="none" strike="noStrike">
              <a:solidFill>
                <a:srgbClr val="000000"/>
              </a:solidFill>
              <a:latin typeface="Times New Roman"/>
              <a:ea typeface="Times New Roman"/>
              <a:cs typeface="Times New Roman"/>
              <a:sym typeface="Times New Roman"/>
            </a:endParaRPr>
          </a:p>
          <a:p>
            <a:pPr indent="0" lvl="1" marL="8255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1  0101  10010000</a:t>
            </a:r>
            <a:endParaRPr/>
          </a:p>
          <a:p>
            <a:pPr indent="-69850" lvl="1" marL="825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Signo: - </a:t>
            </a:r>
            <a:endParaRPr/>
          </a:p>
          <a:p>
            <a:pPr indent="-69850" lvl="1" marL="825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Exponente: 5</a:t>
            </a:r>
            <a:endParaRPr/>
          </a:p>
          <a:p>
            <a:pPr indent="-69850" lvl="1" marL="825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Mantisa: 0,1 10010000</a:t>
            </a:r>
            <a:endParaRPr/>
          </a:p>
          <a:p>
            <a:pPr indent="-69850" lvl="1" marL="825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Times New Roman"/>
                <a:ea typeface="Times New Roman"/>
                <a:cs typeface="Times New Roman"/>
                <a:sym typeface="Times New Roman"/>
              </a:rPr>
              <a:t>Componiendo: - 0,110010000 * 2</a:t>
            </a:r>
            <a:r>
              <a:rPr b="0" baseline="30000" i="0" lang="en-US" sz="2000" u="none" cap="none" strike="noStrike">
                <a:solidFill>
                  <a:srgbClr val="000000"/>
                </a:solidFill>
                <a:latin typeface="Times New Roman"/>
                <a:ea typeface="Times New Roman"/>
                <a:cs typeface="Times New Roman"/>
                <a:sym typeface="Times New Roman"/>
              </a:rPr>
              <a:t>5 </a:t>
            </a:r>
            <a:r>
              <a:rPr b="0" i="0" lang="en-US" sz="2000" u="none" cap="none" strike="noStrike">
                <a:solidFill>
                  <a:srgbClr val="000000"/>
                </a:solidFill>
                <a:latin typeface="Times New Roman"/>
                <a:ea typeface="Times New Roman"/>
                <a:cs typeface="Times New Roman"/>
                <a:sym typeface="Times New Roman"/>
              </a:rPr>
              <a:t> = -11001 = -25</a:t>
            </a:r>
            <a:r>
              <a:rPr b="0" baseline="-25000" i="0" lang="en-US" sz="2000" u="none" cap="none" strike="noStrike">
                <a:solidFill>
                  <a:srgbClr val="000000"/>
                </a:solidFill>
                <a:latin typeface="Times New Roman"/>
                <a:ea typeface="Times New Roman"/>
                <a:cs typeface="Times New Roman"/>
                <a:sym typeface="Times New Roman"/>
              </a:rPr>
              <a:t>(10</a:t>
            </a:r>
            <a:r>
              <a:rPr b="0" i="0" lang="en-US" sz="20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5"/>
          <p:cNvSpPr txBox="1"/>
          <p:nvPr>
            <p:ph type="title"/>
          </p:nvPr>
        </p:nvSpPr>
        <p:spPr>
          <a:xfrm>
            <a:off x="1165225" y="457200"/>
            <a:ext cx="8015287"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Representación numérica de Pto. Flotante</a:t>
            </a:r>
            <a:br>
              <a:rPr b="0" i="0" lang="en-US" sz="32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Rango y Precisión</a:t>
            </a:r>
            <a:endParaRPr/>
          </a:p>
        </p:txBody>
      </p:sp>
      <p:sp>
        <p:nvSpPr>
          <p:cNvPr id="541" name="Google Shape;541;p55"/>
          <p:cNvSpPr txBox="1"/>
          <p:nvPr>
            <p:ph idx="1" type="body"/>
          </p:nvPr>
        </p:nvSpPr>
        <p:spPr>
          <a:xfrm>
            <a:off x="228600" y="1524000"/>
            <a:ext cx="8610600" cy="4495800"/>
          </a:xfrm>
          <a:prstGeom prst="rect">
            <a:avLst/>
          </a:prstGeom>
          <a:noFill/>
          <a:ln>
            <a:noFill/>
          </a:ln>
        </p:spPr>
        <p:txBody>
          <a:bodyPr anchorCtr="0" anchor="t" bIns="45700" lIns="91425" spcFirstLastPara="1" rIns="91425" wrap="square" tIns="45700">
            <a:noAutofit/>
          </a:bodyPr>
          <a:lstStyle/>
          <a:p>
            <a:pPr indent="-285750" lvl="1" marL="349250" rtl="0" algn="just">
              <a:lnSpc>
                <a:spcPct val="100000"/>
              </a:lnSpc>
              <a:spcBef>
                <a:spcPts val="0"/>
              </a:spcBef>
              <a:spcAft>
                <a:spcPts val="0"/>
              </a:spcAft>
              <a:buSzPts val="1320"/>
              <a:buNone/>
            </a:pPr>
            <a:r>
              <a:t/>
            </a:r>
            <a:endParaRPr b="0" i="0" sz="2400" u="none">
              <a:solidFill>
                <a:srgbClr val="000000"/>
              </a:solidFill>
              <a:latin typeface="Times New Roman"/>
              <a:ea typeface="Times New Roman"/>
              <a:cs typeface="Times New Roman"/>
              <a:sym typeface="Times New Roman"/>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Formato permite representar amplio rango de números con poca cantidad de dígitos binarios </a:t>
            </a:r>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Dígitos utilizados para determinar la precisión 🡪 mantisa</a:t>
            </a:r>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Dígitos utilizados para representar el rango 🡪 exponente </a:t>
            </a:r>
            <a:endParaRPr/>
          </a:p>
          <a:p>
            <a:pPr indent="-285750" lvl="1" marL="349250" rtl="0" algn="just">
              <a:lnSpc>
                <a:spcPct val="100000"/>
              </a:lnSpc>
              <a:spcBef>
                <a:spcPts val="1900"/>
              </a:spcBef>
              <a:spcAft>
                <a:spcPts val="0"/>
              </a:spcAft>
              <a:buSzPts val="1100"/>
              <a:buNone/>
            </a:pPr>
            <a:r>
              <a:rPr b="0" i="0" lang="en-US" sz="2000" u="none">
                <a:solidFill>
                  <a:srgbClr val="000000"/>
                </a:solidFill>
                <a:latin typeface="Times New Roman"/>
                <a:ea typeface="Times New Roman"/>
                <a:cs typeface="Times New Roman"/>
                <a:sym typeface="Times New Roman"/>
              </a:rPr>
              <a:t>Ej:        </a:t>
            </a:r>
            <a:r>
              <a:rPr b="0" i="0" lang="en-US" sz="2400" u="none">
                <a:solidFill>
                  <a:srgbClr val="000000"/>
                </a:solidFill>
                <a:latin typeface="Times New Roman"/>
                <a:ea typeface="Times New Roman"/>
                <a:cs typeface="Times New Roman"/>
                <a:sym typeface="Times New Roman"/>
              </a:rPr>
              <a:t>+6,023 * 10</a:t>
            </a:r>
            <a:r>
              <a:rPr b="0" baseline="30000" i="0" lang="en-US" sz="2400" u="none">
                <a:solidFill>
                  <a:srgbClr val="000000"/>
                </a:solidFill>
                <a:latin typeface="Times New Roman"/>
                <a:ea typeface="Times New Roman"/>
                <a:cs typeface="Times New Roman"/>
                <a:sym typeface="Times New Roman"/>
              </a:rPr>
              <a:t>23</a:t>
            </a:r>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 </a:t>
            </a:r>
            <a:endParaRPr b="0" i="1" sz="2000" u="none">
              <a:solidFill>
                <a:srgbClr val="000000"/>
              </a:solidFill>
              <a:latin typeface="Times New Roman"/>
              <a:ea typeface="Times New Roman"/>
              <a:cs typeface="Times New Roman"/>
              <a:sym typeface="Times New Roman"/>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 </a:t>
            </a:r>
            <a:endParaRPr/>
          </a:p>
        </p:txBody>
      </p:sp>
      <p:graphicFrame>
        <p:nvGraphicFramePr>
          <p:cNvPr id="542" name="Google Shape;542;p55"/>
          <p:cNvGraphicFramePr/>
          <p:nvPr/>
        </p:nvGraphicFramePr>
        <p:xfrm>
          <a:off x="1600200" y="4818062"/>
          <a:ext cx="3000000" cy="3000000"/>
        </p:xfrm>
        <a:graphic>
          <a:graphicData uri="http://schemas.openxmlformats.org/drawingml/2006/table">
            <a:tbl>
              <a:tblPr>
                <a:noFill/>
                <a:tableStyleId>{45C83666-3227-499C-8325-625CA53E88D0}</a:tableStyleId>
              </a:tblPr>
              <a:tblGrid>
                <a:gridCol w="2006600"/>
                <a:gridCol w="2006600"/>
                <a:gridCol w="2006600"/>
              </a:tblGrid>
              <a:tr h="395275">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a:t>
                      </a:r>
                      <a:endParaRPr/>
                    </a:p>
                  </a:txBody>
                  <a:tcPr marT="45625" marB="456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2 </a:t>
                      </a:r>
                      <a:r>
                        <a:rPr b="1" i="0" lang="en-US" sz="2000" u="none" cap="none" strike="noStrike">
                          <a:solidFill>
                            <a:srgbClr val="000000"/>
                          </a:solidFill>
                          <a:latin typeface="Arial"/>
                          <a:ea typeface="Arial"/>
                          <a:cs typeface="Arial"/>
                          <a:sym typeface="Arial"/>
                        </a:rPr>
                        <a:t> </a:t>
                      </a:r>
                      <a:r>
                        <a:rPr b="1" i="0" lang="en-US" sz="2000" u="sng" cap="none" strike="noStrike">
                          <a:solidFill>
                            <a:srgbClr val="000000"/>
                          </a:solidFill>
                          <a:latin typeface="Arial"/>
                          <a:ea typeface="Arial"/>
                          <a:cs typeface="Arial"/>
                          <a:sym typeface="Arial"/>
                        </a:rPr>
                        <a:t>3</a:t>
                      </a:r>
                      <a:endParaRPr/>
                    </a:p>
                  </a:txBody>
                  <a:tcPr marT="45625" marB="456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1" marL="457200" marR="0" rtl="0" algn="ctr">
                        <a:lnSpc>
                          <a:spcPct val="133333"/>
                        </a:lnSpc>
                        <a:spcBef>
                          <a:spcPts val="0"/>
                        </a:spcBef>
                        <a:spcAft>
                          <a:spcPts val="0"/>
                        </a:spcAft>
                        <a:buClr>
                          <a:srgbClr val="000000"/>
                        </a:buClr>
                        <a:buSzPts val="1800"/>
                        <a:buFont typeface="Arial"/>
                        <a:buNone/>
                      </a:pPr>
                      <a:r>
                        <a:rPr b="1" i="0" lang="en-US" sz="1800" u="sng" cap="none" strike="noStrike">
                          <a:solidFill>
                            <a:srgbClr val="000000"/>
                          </a:solidFill>
                          <a:latin typeface="Arial"/>
                          <a:ea typeface="Arial"/>
                          <a:cs typeface="Arial"/>
                          <a:sym typeface="Arial"/>
                        </a:rPr>
                        <a:t>6 </a:t>
                      </a:r>
                      <a:r>
                        <a:rPr b="1" i="0" lang="en-US" sz="1800" u="none" cap="none" strike="noStrike">
                          <a:solidFill>
                            <a:srgbClr val="000000"/>
                          </a:solidFill>
                          <a:latin typeface="Arial"/>
                          <a:ea typeface="Arial"/>
                          <a:cs typeface="Arial"/>
                          <a:sym typeface="Arial"/>
                        </a:rPr>
                        <a:t> </a:t>
                      </a:r>
                      <a:r>
                        <a:rPr b="1" i="0" lang="en-US" sz="1800" u="sng" cap="none" strike="noStrike">
                          <a:solidFill>
                            <a:srgbClr val="000000"/>
                          </a:solidFill>
                          <a:latin typeface="Arial"/>
                          <a:ea typeface="Arial"/>
                          <a:cs typeface="Arial"/>
                          <a:sym typeface="Arial"/>
                        </a:rPr>
                        <a:t>0 </a:t>
                      </a:r>
                      <a:r>
                        <a:rPr b="1" i="0" lang="en-US" sz="1800" u="none" cap="none" strike="noStrike">
                          <a:solidFill>
                            <a:srgbClr val="000000"/>
                          </a:solidFill>
                          <a:latin typeface="Arial"/>
                          <a:ea typeface="Arial"/>
                          <a:cs typeface="Arial"/>
                          <a:sym typeface="Arial"/>
                        </a:rPr>
                        <a:t> </a:t>
                      </a:r>
                      <a:r>
                        <a:rPr b="1" i="0" lang="en-US" sz="1800" u="sng" cap="none" strike="noStrike">
                          <a:solidFill>
                            <a:srgbClr val="000000"/>
                          </a:solidFill>
                          <a:latin typeface="Arial"/>
                          <a:ea typeface="Arial"/>
                          <a:cs typeface="Arial"/>
                          <a:sym typeface="Arial"/>
                        </a:rPr>
                        <a:t>2 </a:t>
                      </a:r>
                      <a:r>
                        <a:rPr b="1" i="0" lang="en-US" sz="1800" u="none" cap="none" strike="noStrike">
                          <a:solidFill>
                            <a:srgbClr val="000000"/>
                          </a:solidFill>
                          <a:latin typeface="Arial"/>
                          <a:ea typeface="Arial"/>
                          <a:cs typeface="Arial"/>
                          <a:sym typeface="Arial"/>
                        </a:rPr>
                        <a:t> </a:t>
                      </a:r>
                      <a:r>
                        <a:rPr b="1" i="0" lang="en-US" sz="1800" u="sng" cap="none" strike="noStrike">
                          <a:solidFill>
                            <a:srgbClr val="000000"/>
                          </a:solidFill>
                          <a:latin typeface="Arial"/>
                          <a:ea typeface="Arial"/>
                          <a:cs typeface="Arial"/>
                          <a:sym typeface="Arial"/>
                        </a:rPr>
                        <a:t>3</a:t>
                      </a:r>
                      <a:endParaRPr/>
                    </a:p>
                  </a:txBody>
                  <a:tcPr marT="45625" marB="456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Signo</a:t>
                      </a:r>
                      <a:endParaRPr/>
                    </a:p>
                  </a:txBody>
                  <a:tcPr marT="45625" marB="456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Exponente</a:t>
                      </a:r>
                      <a:endParaRPr/>
                    </a:p>
                  </a:txBody>
                  <a:tcPr marT="45625" marB="456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Mantisa</a:t>
                      </a:r>
                      <a:endParaRPr/>
                    </a:p>
                  </a:txBody>
                  <a:tcPr marT="45625" marB="456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625" marB="456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Dos dígitos</a:t>
                      </a:r>
                      <a:endParaRPr/>
                    </a:p>
                  </a:txBody>
                  <a:tcPr marT="45625" marB="456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Cuatro dígitos</a:t>
                      </a:r>
                      <a:endParaRPr/>
                    </a:p>
                  </a:txBody>
                  <a:tcPr marT="45625" marB="456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6"/>
          <p:cNvSpPr txBox="1"/>
          <p:nvPr>
            <p:ph type="title"/>
          </p:nvPr>
        </p:nvSpPr>
        <p:spPr>
          <a:xfrm>
            <a:off x="1092200" y="457200"/>
            <a:ext cx="7872412"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Representación numérica de Pto. Flotante</a:t>
            </a:r>
            <a:br>
              <a:rPr b="0" i="0" lang="en-US" sz="32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Rango y Precisión</a:t>
            </a:r>
            <a:endParaRPr/>
          </a:p>
        </p:txBody>
      </p:sp>
      <p:sp>
        <p:nvSpPr>
          <p:cNvPr id="548" name="Google Shape;548;p56"/>
          <p:cNvSpPr txBox="1"/>
          <p:nvPr>
            <p:ph idx="1" type="body"/>
          </p:nvPr>
        </p:nvSpPr>
        <p:spPr>
          <a:xfrm>
            <a:off x="228600" y="1524000"/>
            <a:ext cx="8610600" cy="4495800"/>
          </a:xfrm>
          <a:prstGeom prst="rect">
            <a:avLst/>
          </a:prstGeom>
          <a:noFill/>
          <a:ln>
            <a:noFill/>
          </a:ln>
        </p:spPr>
        <p:txBody>
          <a:bodyPr anchorCtr="0" anchor="t" bIns="45700" lIns="91425" spcFirstLastPara="1" rIns="91425" wrap="square" tIns="45700">
            <a:noAutofit/>
          </a:bodyPr>
          <a:lstStyle/>
          <a:p>
            <a:pPr indent="-285750" lvl="1" marL="349250" rtl="0" algn="just">
              <a:lnSpc>
                <a:spcPct val="120000"/>
              </a:lnSpc>
              <a:spcBef>
                <a:spcPts val="0"/>
              </a:spcBef>
              <a:spcAft>
                <a:spcPts val="0"/>
              </a:spcAft>
              <a:buSzPts val="1100"/>
              <a:buNone/>
            </a:pPr>
            <a:r>
              <a:t/>
            </a:r>
            <a:endParaRPr b="0" i="0" sz="2000" u="none">
              <a:solidFill>
                <a:srgbClr val="000000"/>
              </a:solidFill>
              <a:latin typeface="Times New Roman"/>
              <a:ea typeface="Times New Roman"/>
              <a:cs typeface="Times New Roman"/>
              <a:sym typeface="Times New Roman"/>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Mayor rango 🡺  menor precisión (3 dígitos parte fraccionaria – 3 dígitos  exponente – igual cantidad dígitos totales de la representación)</a:t>
            </a:r>
            <a:endParaRPr b="0" i="1" sz="2000" u="none">
              <a:solidFill>
                <a:srgbClr val="000000"/>
              </a:solidFill>
              <a:latin typeface="Times New Roman"/>
              <a:ea typeface="Times New Roman"/>
              <a:cs typeface="Times New Roman"/>
              <a:sym typeface="Times New Roman"/>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 </a:t>
            </a:r>
            <a:endParaRPr/>
          </a:p>
          <a:p>
            <a:pPr indent="-285750" lvl="1" marL="349250" rtl="0" algn="just">
              <a:lnSpc>
                <a:spcPct val="120000"/>
              </a:lnSpc>
              <a:spcBef>
                <a:spcPts val="1700"/>
              </a:spcBef>
              <a:spcAft>
                <a:spcPts val="0"/>
              </a:spcAft>
              <a:buSzPts val="1100"/>
              <a:buNone/>
            </a:pPr>
            <a:r>
              <a:t/>
            </a:r>
            <a:endParaRPr b="0" i="0" sz="2000" u="none">
              <a:solidFill>
                <a:srgbClr val="000000"/>
              </a:solidFill>
              <a:latin typeface="Times New Roman"/>
              <a:ea typeface="Times New Roman"/>
              <a:cs typeface="Times New Roman"/>
              <a:sym typeface="Times New Roman"/>
            </a:endParaRPr>
          </a:p>
          <a:p>
            <a:pPr indent="-285750" lvl="1" marL="349250" rtl="0" algn="just">
              <a:lnSpc>
                <a:spcPct val="100000"/>
              </a:lnSpc>
              <a:spcBef>
                <a:spcPts val="1900"/>
              </a:spcBef>
              <a:spcAft>
                <a:spcPts val="0"/>
              </a:spcAft>
              <a:buSzPts val="1320"/>
              <a:buNone/>
            </a:pPr>
            <a:r>
              <a:t/>
            </a:r>
            <a:endParaRPr b="0" i="0" sz="2400" u="none">
              <a:solidFill>
                <a:srgbClr val="000000"/>
              </a:solidFill>
              <a:latin typeface="Times New Roman"/>
              <a:ea typeface="Times New Roman"/>
              <a:cs typeface="Times New Roman"/>
              <a:sym typeface="Times New Roman"/>
            </a:endParaRPr>
          </a:p>
          <a:p>
            <a:pPr indent="-285750" lvl="1" marL="349250" rtl="0" algn="just">
              <a:lnSpc>
                <a:spcPct val="120000"/>
              </a:lnSpc>
              <a:spcBef>
                <a:spcPts val="1700"/>
              </a:spcBef>
              <a:spcAft>
                <a:spcPts val="0"/>
              </a:spcAft>
              <a:buSzPts val="1100"/>
              <a:buNone/>
            </a:pPr>
            <a:r>
              <a:rPr b="0" i="0" lang="en-US" sz="2000" u="none">
                <a:solidFill>
                  <a:srgbClr val="000000"/>
                </a:solidFill>
                <a:latin typeface="Times New Roman"/>
                <a:ea typeface="Times New Roman"/>
                <a:cs typeface="Times New Roman"/>
                <a:sym typeface="Times New Roman"/>
              </a:rPr>
              <a:t>Ventaja: posibilidad de plantear soluciones de compromiso entre rango y precisión</a:t>
            </a:r>
            <a:endParaRPr/>
          </a:p>
        </p:txBody>
      </p:sp>
      <p:graphicFrame>
        <p:nvGraphicFramePr>
          <p:cNvPr id="549" name="Google Shape;549;p56"/>
          <p:cNvGraphicFramePr/>
          <p:nvPr/>
        </p:nvGraphicFramePr>
        <p:xfrm>
          <a:off x="1447800" y="3538537"/>
          <a:ext cx="3000000" cy="3000000"/>
        </p:xfrm>
        <a:graphic>
          <a:graphicData uri="http://schemas.openxmlformats.org/drawingml/2006/table">
            <a:tbl>
              <a:tblPr>
                <a:noFill/>
                <a:tableStyleId>{45C83666-3227-499C-8325-625CA53E88D0}</a:tableStyleId>
              </a:tblPr>
              <a:tblGrid>
                <a:gridCol w="2006600"/>
                <a:gridCol w="2006600"/>
                <a:gridCol w="2006600"/>
              </a:tblGrid>
              <a:tr h="396875">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sng">
                          <a:solidFill>
                            <a:srgbClr val="000000"/>
                          </a:solidFill>
                          <a:latin typeface="Arial"/>
                          <a:ea typeface="Arial"/>
                          <a:cs typeface="Arial"/>
                          <a:sym typeface="Arial"/>
                        </a:rPr>
                        <a:t>+</a:t>
                      </a:r>
                      <a:endParaRPr/>
                    </a:p>
                  </a:txBody>
                  <a:tcPr marT="45800" marB="458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1" i="0" lang="en-US" sz="2000" u="sng">
                          <a:solidFill>
                            <a:srgbClr val="000000"/>
                          </a:solidFill>
                          <a:latin typeface="Arial"/>
                          <a:ea typeface="Arial"/>
                          <a:cs typeface="Arial"/>
                          <a:sym typeface="Arial"/>
                        </a:rPr>
                        <a:t>0</a:t>
                      </a:r>
                      <a:r>
                        <a:rPr b="1" i="0" lang="en-US" sz="2000" u="none">
                          <a:solidFill>
                            <a:srgbClr val="000000"/>
                          </a:solidFill>
                          <a:latin typeface="Arial"/>
                          <a:ea typeface="Arial"/>
                          <a:cs typeface="Arial"/>
                          <a:sym typeface="Arial"/>
                        </a:rPr>
                        <a:t>  </a:t>
                      </a:r>
                      <a:r>
                        <a:rPr b="1" i="0" lang="en-US" sz="2000" u="sng">
                          <a:solidFill>
                            <a:srgbClr val="000000"/>
                          </a:solidFill>
                          <a:latin typeface="Arial"/>
                          <a:ea typeface="Arial"/>
                          <a:cs typeface="Arial"/>
                          <a:sym typeface="Arial"/>
                        </a:rPr>
                        <a:t>2 </a:t>
                      </a:r>
                      <a:r>
                        <a:rPr b="1" i="0" lang="en-US" sz="2000" u="none">
                          <a:solidFill>
                            <a:srgbClr val="000000"/>
                          </a:solidFill>
                          <a:latin typeface="Arial"/>
                          <a:ea typeface="Arial"/>
                          <a:cs typeface="Arial"/>
                          <a:sym typeface="Arial"/>
                        </a:rPr>
                        <a:t> </a:t>
                      </a:r>
                      <a:r>
                        <a:rPr b="1" i="0" lang="en-US" sz="2000" u="sng">
                          <a:solidFill>
                            <a:srgbClr val="000000"/>
                          </a:solidFill>
                          <a:latin typeface="Arial"/>
                          <a:ea typeface="Arial"/>
                          <a:cs typeface="Arial"/>
                          <a:sym typeface="Arial"/>
                        </a:rPr>
                        <a:t>3</a:t>
                      </a:r>
                      <a:endParaRPr/>
                    </a:p>
                  </a:txBody>
                  <a:tcPr marT="45800" marB="458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1" marL="457200" marR="0" rtl="0" algn="ctr">
                        <a:lnSpc>
                          <a:spcPct val="120000"/>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6 </a:t>
                      </a:r>
                      <a:r>
                        <a:rPr b="1" i="0" lang="en-US" sz="2000" u="none" cap="none" strike="noStrike">
                          <a:solidFill>
                            <a:srgbClr val="000000"/>
                          </a:solidFill>
                          <a:latin typeface="Arial"/>
                          <a:ea typeface="Arial"/>
                          <a:cs typeface="Arial"/>
                          <a:sym typeface="Arial"/>
                        </a:rPr>
                        <a:t> </a:t>
                      </a:r>
                      <a:r>
                        <a:rPr b="1" i="0" lang="en-US" sz="2000" u="sng" cap="none" strike="noStrike">
                          <a:solidFill>
                            <a:srgbClr val="000000"/>
                          </a:solidFill>
                          <a:latin typeface="Arial"/>
                          <a:ea typeface="Arial"/>
                          <a:cs typeface="Arial"/>
                          <a:sym typeface="Arial"/>
                        </a:rPr>
                        <a:t>0 </a:t>
                      </a:r>
                      <a:r>
                        <a:rPr b="1" i="0" lang="en-US" sz="2000" u="none" cap="none" strike="noStrike">
                          <a:solidFill>
                            <a:srgbClr val="000000"/>
                          </a:solidFill>
                          <a:latin typeface="Arial"/>
                          <a:ea typeface="Arial"/>
                          <a:cs typeface="Arial"/>
                          <a:sym typeface="Arial"/>
                        </a:rPr>
                        <a:t> </a:t>
                      </a:r>
                      <a:r>
                        <a:rPr b="1" i="0" lang="en-US" sz="2000" u="sng" cap="none" strike="noStrike">
                          <a:solidFill>
                            <a:srgbClr val="000000"/>
                          </a:solidFill>
                          <a:latin typeface="Arial"/>
                          <a:ea typeface="Arial"/>
                          <a:cs typeface="Arial"/>
                          <a:sym typeface="Arial"/>
                        </a:rPr>
                        <a:t>2</a:t>
                      </a:r>
                      <a:endParaRPr/>
                    </a:p>
                  </a:txBody>
                  <a:tcPr marT="45800" marB="458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7"/>
          <p:cNvSpPr txBox="1"/>
          <p:nvPr>
            <p:ph type="title"/>
          </p:nvPr>
        </p:nvSpPr>
        <p:spPr>
          <a:xfrm>
            <a:off x="1020762" y="0"/>
            <a:ext cx="794385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Representación numérica de Pto. Flotante</a:t>
            </a:r>
            <a:br>
              <a:rPr b="0" i="0" lang="en-US" sz="32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Suma y resta</a:t>
            </a:r>
            <a:r>
              <a:rPr b="0" i="0" lang="en-US" sz="2400" u="none">
                <a:solidFill>
                  <a:srgbClr val="000000"/>
                </a:solidFill>
                <a:latin typeface="Arial"/>
                <a:ea typeface="Arial"/>
                <a:cs typeface="Arial"/>
                <a:sym typeface="Arial"/>
              </a:rPr>
              <a:t> </a:t>
            </a:r>
            <a:endParaRPr/>
          </a:p>
        </p:txBody>
      </p:sp>
      <p:sp>
        <p:nvSpPr>
          <p:cNvPr id="555" name="Google Shape;555;p57"/>
          <p:cNvSpPr txBox="1"/>
          <p:nvPr>
            <p:ph idx="1" type="body"/>
          </p:nvPr>
        </p:nvSpPr>
        <p:spPr>
          <a:xfrm>
            <a:off x="228600" y="1524000"/>
            <a:ext cx="8610600" cy="5218112"/>
          </a:xfrm>
          <a:prstGeom prst="rect">
            <a:avLst/>
          </a:prstGeom>
          <a:noFill/>
          <a:ln>
            <a:noFill/>
          </a:ln>
        </p:spPr>
        <p:txBody>
          <a:bodyPr anchorCtr="0" anchor="t" bIns="45700" lIns="91425" spcFirstLastPara="1" rIns="91425" wrap="square" tIns="45700">
            <a:normAutofit/>
          </a:bodyPr>
          <a:lstStyle/>
          <a:p>
            <a:pPr indent="-342900" lvl="1" marL="406400" marR="0" rtl="0" algn="just">
              <a:lnSpc>
                <a:spcPct val="120000"/>
              </a:lnSpc>
              <a:spcBef>
                <a:spcPts val="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Tener en cuenta mantisa y exponente </a:t>
            </a:r>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 Los exponentes de los operando deben ser iguales</a:t>
            </a:r>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Los procesos de ajuste implican pérdida de precisión</a:t>
            </a:r>
            <a:endParaRPr/>
          </a:p>
          <a:p>
            <a:pPr indent="-342900" lvl="1" marL="406400" marR="0" rtl="0" algn="just">
              <a:lnSpc>
                <a:spcPct val="120000"/>
              </a:lnSpc>
              <a:spcBef>
                <a:spcPts val="1700"/>
              </a:spcBef>
              <a:spcAft>
                <a:spcPts val="0"/>
              </a:spcAft>
              <a:buClr>
                <a:schemeClr val="hlink"/>
              </a:buClr>
              <a:buSzPts val="1100"/>
              <a:buFont typeface="Noto Sans Symbols"/>
              <a:buNone/>
            </a:pPr>
            <a:r>
              <a:t/>
            </a:r>
            <a:endParaRPr b="0" i="1" sz="2000" u="none" cap="none" strike="noStrike">
              <a:solidFill>
                <a:srgbClr val="000000"/>
              </a:solidFill>
              <a:latin typeface="Arial"/>
              <a:ea typeface="Arial"/>
              <a:cs typeface="Arial"/>
              <a:sym typeface="Arial"/>
            </a:endParaRPr>
          </a:p>
          <a:p>
            <a:pPr indent="-342900" lvl="1" marL="40640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Arial"/>
                <a:ea typeface="Arial"/>
                <a:cs typeface="Arial"/>
                <a:sym typeface="Arial"/>
              </a:rPr>
              <a:t>Etapas básicas en el algoritmo para sumar o restar</a:t>
            </a:r>
            <a:endParaRPr b="0" i="1" sz="2000" u="none" cap="none" strike="noStrike">
              <a:solidFill>
                <a:srgbClr val="000000"/>
              </a:solidFill>
              <a:latin typeface="Arial"/>
              <a:ea typeface="Arial"/>
              <a:cs typeface="Arial"/>
              <a:sym typeface="Arial"/>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Comprobar valores cero</a:t>
            </a:r>
            <a:endParaRPr b="0" i="1" sz="2000" u="none" cap="none" strike="noStrike">
              <a:solidFill>
                <a:srgbClr val="000000"/>
              </a:solidFill>
              <a:latin typeface="Arial"/>
              <a:ea typeface="Arial"/>
              <a:cs typeface="Arial"/>
              <a:sym typeface="Arial"/>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Ajuste de exponente y mantisa</a:t>
            </a:r>
            <a:endParaRPr b="0" i="1" sz="2000" u="none" cap="none" strike="noStrike">
              <a:solidFill>
                <a:srgbClr val="000000"/>
              </a:solidFill>
              <a:latin typeface="Arial"/>
              <a:ea typeface="Arial"/>
              <a:cs typeface="Arial"/>
              <a:sym typeface="Arial"/>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Sumar o restar las mantisas</a:t>
            </a:r>
            <a:endParaRPr b="0" i="1" sz="2000" u="none" cap="none" strike="noStrike">
              <a:solidFill>
                <a:srgbClr val="000000"/>
              </a:solidFill>
              <a:latin typeface="Arial"/>
              <a:ea typeface="Arial"/>
              <a:cs typeface="Arial"/>
              <a:sym typeface="Arial"/>
            </a:endParaRPr>
          </a:p>
          <a:p>
            <a:pPr indent="-342900" lvl="1" marL="40640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Normalizar el resultado</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8"/>
          <p:cNvSpPr txBox="1"/>
          <p:nvPr>
            <p:ph type="title"/>
          </p:nvPr>
        </p:nvSpPr>
        <p:spPr>
          <a:xfrm>
            <a:off x="1308100" y="457200"/>
            <a:ext cx="7151687"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Suma</a:t>
            </a:r>
            <a:endParaRPr/>
          </a:p>
        </p:txBody>
      </p:sp>
      <p:sp>
        <p:nvSpPr>
          <p:cNvPr id="561" name="Google Shape;561;p58"/>
          <p:cNvSpPr txBox="1"/>
          <p:nvPr>
            <p:ph idx="1" type="body"/>
          </p:nvPr>
        </p:nvSpPr>
        <p:spPr>
          <a:xfrm>
            <a:off x="228600" y="1524000"/>
            <a:ext cx="8610600" cy="5145087"/>
          </a:xfrm>
          <a:prstGeom prst="rect">
            <a:avLst/>
          </a:prstGeom>
          <a:noFill/>
          <a:ln>
            <a:noFill/>
          </a:ln>
        </p:spPr>
        <p:txBody>
          <a:bodyPr anchorCtr="0" anchor="t" bIns="45700" lIns="91425" spcFirstLastPara="1" rIns="91425" wrap="square" tIns="45700">
            <a:normAutofit/>
          </a:bodyPr>
          <a:lstStyle/>
          <a:p>
            <a:pPr indent="-285750" lvl="1" marL="349250" marR="0" rtl="0" algn="just">
              <a:lnSpc>
                <a:spcPct val="120000"/>
              </a:lnSpc>
              <a:spcBef>
                <a:spcPts val="0"/>
              </a:spcBef>
              <a:spcAft>
                <a:spcPts val="0"/>
              </a:spcAft>
              <a:buClr>
                <a:schemeClr val="hlink"/>
              </a:buClr>
              <a:buSzPts val="1100"/>
              <a:buFont typeface="Noto Sans Symbols"/>
              <a:buNone/>
            </a:pPr>
            <a:r>
              <a:rPr b="0" i="0" lang="en-US" sz="2000" u="none" cap="none" strike="noStrike">
                <a:solidFill>
                  <a:srgbClr val="000000"/>
                </a:solidFill>
                <a:latin typeface="Arial"/>
                <a:ea typeface="Arial"/>
                <a:cs typeface="Arial"/>
                <a:sym typeface="Arial"/>
              </a:rPr>
              <a:t>Sumar (0,101 * 2</a:t>
            </a:r>
            <a:r>
              <a:rPr b="0" baseline="30000" i="0" lang="en-US" sz="2000" u="none" cap="none" strike="noStrike">
                <a:solidFill>
                  <a:srgbClr val="000000"/>
                </a:solidFill>
                <a:latin typeface="Arial"/>
                <a:ea typeface="Arial"/>
                <a:cs typeface="Arial"/>
                <a:sym typeface="Arial"/>
              </a:rPr>
              <a:t>3</a:t>
            </a:r>
            <a:r>
              <a:rPr b="0" i="0" lang="en-US" sz="2000" u="none" cap="none" strike="noStrike">
                <a:solidFill>
                  <a:srgbClr val="000000"/>
                </a:solidFill>
                <a:latin typeface="Arial"/>
                <a:ea typeface="Arial"/>
                <a:cs typeface="Arial"/>
                <a:sym typeface="Arial"/>
              </a:rPr>
              <a:t>) + (0,111 * 2</a:t>
            </a:r>
            <a:r>
              <a:rPr b="0" baseline="30000" i="0" lang="en-US" sz="2000" u="none" cap="none" strike="noStrike">
                <a:solidFill>
                  <a:srgbClr val="000000"/>
                </a:solidFill>
                <a:latin typeface="Arial"/>
                <a:ea typeface="Arial"/>
                <a:cs typeface="Arial"/>
                <a:sym typeface="Arial"/>
              </a:rPr>
              <a:t>4</a:t>
            </a:r>
            <a:r>
              <a:rPr b="0" i="0" lang="en-US" sz="2000" u="none" cap="none" strike="noStrike">
                <a:solidFill>
                  <a:srgbClr val="000000"/>
                </a:solidFill>
                <a:latin typeface="Arial"/>
                <a:ea typeface="Arial"/>
                <a:cs typeface="Arial"/>
                <a:sym typeface="Arial"/>
              </a:rPr>
              <a:t>)</a:t>
            </a:r>
            <a:endParaRPr b="0" i="1" sz="2000" u="none" cap="none" strike="noStrike">
              <a:solidFill>
                <a:srgbClr val="000000"/>
              </a:solidFill>
              <a:latin typeface="Arial"/>
              <a:ea typeface="Arial"/>
              <a:cs typeface="Arial"/>
              <a:sym typeface="Arial"/>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Se iguala el menor de los exponentes al mayor, modificando en forma acorde la mantisa  </a:t>
            </a:r>
            <a:endParaRPr/>
          </a:p>
          <a:p>
            <a:pPr indent="-285750" lvl="1" marL="34925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Arial"/>
                <a:ea typeface="Arial"/>
                <a:cs typeface="Arial"/>
                <a:sym typeface="Arial"/>
              </a:rPr>
              <a:t>		0,101 * 2</a:t>
            </a:r>
            <a:r>
              <a:rPr b="0" baseline="30000" i="0" lang="en-US" sz="2000" u="none" cap="none" strike="noStrike">
                <a:solidFill>
                  <a:srgbClr val="000000"/>
                </a:solidFill>
                <a:latin typeface="Arial"/>
                <a:ea typeface="Arial"/>
                <a:cs typeface="Arial"/>
                <a:sym typeface="Arial"/>
              </a:rPr>
              <a:t>3 </a:t>
            </a:r>
            <a:r>
              <a:rPr b="0" i="0" lang="en-US" sz="2000" u="none" cap="none" strike="noStrike">
                <a:solidFill>
                  <a:srgbClr val="000000"/>
                </a:solidFill>
                <a:latin typeface="Arial"/>
                <a:ea typeface="Arial"/>
                <a:cs typeface="Arial"/>
                <a:sym typeface="Arial"/>
              </a:rPr>
              <a:t> = 0,010 * 2</a:t>
            </a:r>
            <a:r>
              <a:rPr b="0" baseline="30000" i="0" lang="en-US" sz="2000" u="none" cap="none" strike="noStrike">
                <a:solidFill>
                  <a:srgbClr val="000000"/>
                </a:solidFill>
                <a:latin typeface="Arial"/>
                <a:ea typeface="Arial"/>
                <a:cs typeface="Arial"/>
                <a:sym typeface="Arial"/>
              </a:rPr>
              <a:t>4</a:t>
            </a:r>
            <a:endParaRPr b="0" i="1" sz="2000" u="none" cap="none" strike="noStrike">
              <a:solidFill>
                <a:srgbClr val="000000"/>
              </a:solidFill>
              <a:latin typeface="Arial"/>
              <a:ea typeface="Arial"/>
              <a:cs typeface="Arial"/>
              <a:sym typeface="Arial"/>
            </a:endParaRPr>
          </a:p>
          <a:p>
            <a:pPr indent="-285750" lvl="1" marL="34925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Arial"/>
                <a:ea typeface="Arial"/>
                <a:cs typeface="Arial"/>
                <a:sym typeface="Arial"/>
              </a:rPr>
              <a:t>En este proceso se pierde precisión en la cifra menos significativa del valor original</a:t>
            </a:r>
            <a:endParaRPr b="0" i="1" sz="2000" u="none" cap="none" strike="noStrike">
              <a:solidFill>
                <a:srgbClr val="000000"/>
              </a:solidFill>
              <a:latin typeface="Arial"/>
              <a:ea typeface="Arial"/>
              <a:cs typeface="Arial"/>
              <a:sym typeface="Arial"/>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 Se suma: (0,010  + 0,111 ) * 2</a:t>
            </a:r>
            <a:r>
              <a:rPr b="0" baseline="30000" i="0" lang="en-US" sz="2000" u="none" cap="none" strike="noStrike">
                <a:solidFill>
                  <a:srgbClr val="000000"/>
                </a:solidFill>
                <a:latin typeface="Arial"/>
                <a:ea typeface="Arial"/>
                <a:cs typeface="Arial"/>
                <a:sym typeface="Arial"/>
              </a:rPr>
              <a:t>4</a:t>
            </a:r>
            <a:r>
              <a:rPr b="0" i="0" lang="en-US" sz="2000" u="none" cap="none" strike="noStrike">
                <a:solidFill>
                  <a:srgbClr val="000000"/>
                </a:solidFill>
                <a:latin typeface="Arial"/>
                <a:ea typeface="Arial"/>
                <a:cs typeface="Arial"/>
                <a:sym typeface="Arial"/>
              </a:rPr>
              <a:t> = 1,001  * 2</a:t>
            </a:r>
            <a:r>
              <a:rPr b="0" baseline="30000" i="0" lang="en-US" sz="2000" u="none" cap="none" strike="noStrike">
                <a:solidFill>
                  <a:srgbClr val="000000"/>
                </a:solidFill>
                <a:latin typeface="Arial"/>
                <a:ea typeface="Arial"/>
                <a:cs typeface="Arial"/>
                <a:sym typeface="Arial"/>
              </a:rPr>
              <a:t>4</a:t>
            </a:r>
            <a:endParaRPr b="0" i="1" sz="2000" u="none" cap="none" strike="noStrike">
              <a:solidFill>
                <a:srgbClr val="000000"/>
              </a:solidFill>
              <a:latin typeface="Arial"/>
              <a:ea typeface="Arial"/>
              <a:cs typeface="Arial"/>
              <a:sym typeface="Arial"/>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Se normaliza:  0,1001  * 2</a:t>
            </a:r>
            <a:endParaRPr b="0" baseline="30000" i="0" sz="2000" u="none" cap="none" strike="noStrike">
              <a:solidFill>
                <a:srgbClr val="000000"/>
              </a:solidFill>
              <a:latin typeface="Arial"/>
              <a:ea typeface="Arial"/>
              <a:cs typeface="Arial"/>
              <a:sym typeface="Arial"/>
            </a:endParaRPr>
          </a:p>
          <a:p>
            <a:pPr indent="-285750" lvl="1" marL="349250" marR="0" rtl="0" algn="just">
              <a:lnSpc>
                <a:spcPct val="120000"/>
              </a:lnSpc>
              <a:spcBef>
                <a:spcPts val="1700"/>
              </a:spcBef>
              <a:spcAft>
                <a:spcPts val="0"/>
              </a:spcAft>
              <a:buClr>
                <a:schemeClr val="dk1"/>
              </a:buClr>
              <a:buSzPts val="1100"/>
              <a:buFont typeface="Noto Sans Symbols"/>
              <a:buChar char="✔"/>
            </a:pPr>
            <a:r>
              <a:rPr b="0" i="0" lang="en-US" sz="2000" u="none" cap="none" strike="noStrike">
                <a:solidFill>
                  <a:srgbClr val="000000"/>
                </a:solidFill>
                <a:latin typeface="Arial"/>
                <a:ea typeface="Arial"/>
                <a:cs typeface="Arial"/>
                <a:sym typeface="Arial"/>
              </a:rPr>
              <a:t>Se vuelve a redondear a 3 dígitos: 0,100  * 2</a:t>
            </a:r>
            <a:r>
              <a:rPr b="0" baseline="30000" i="0" lang="en-US" sz="2000" u="none" cap="none" strike="noStrike">
                <a:solidFill>
                  <a:srgbClr val="000000"/>
                </a:solidFill>
                <a:latin typeface="Arial"/>
                <a:ea typeface="Arial"/>
                <a:cs typeface="Arial"/>
                <a:sym typeface="Arial"/>
              </a:rPr>
              <a:t>5  </a:t>
            </a:r>
            <a:r>
              <a:rPr b="0" i="0" lang="en-US" sz="2000" u="none" cap="none" strike="noStrike">
                <a:solidFill>
                  <a:srgbClr val="000000"/>
                </a:solidFill>
                <a:latin typeface="Arial"/>
                <a:ea typeface="Arial"/>
                <a:cs typeface="Arial"/>
                <a:sym typeface="Arial"/>
              </a:rPr>
              <a:t>perdiéndose precisión nuevamente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9"/>
          <p:cNvSpPr txBox="1"/>
          <p:nvPr>
            <p:ph idx="1" type="body"/>
          </p:nvPr>
        </p:nvSpPr>
        <p:spPr>
          <a:xfrm>
            <a:off x="179387" y="1484312"/>
            <a:ext cx="8785225" cy="244951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folHlink"/>
              </a:buClr>
              <a:buSzPts val="1380"/>
              <a:buFont typeface="Noto Sans Symbols"/>
              <a:buNone/>
            </a:pPr>
            <a:r>
              <a:rPr b="0" i="0" lang="en-US" sz="2300" u="none">
                <a:solidFill>
                  <a:schemeClr val="dk1"/>
                </a:solidFill>
                <a:latin typeface="Times New Roman"/>
                <a:ea typeface="Times New Roman"/>
                <a:cs typeface="Times New Roman"/>
                <a:sym typeface="Times New Roman"/>
              </a:rPr>
              <a:t>Para una mantisa  en Ca1 de 8 bits, un exponente en BSS en 4 bits, donde los primeros 4 bits representan al exponente,  y los siguientes 8 a la mantisa, sumar las siguientes representaciones:</a:t>
            </a:r>
            <a:endParaRPr/>
          </a:p>
          <a:p>
            <a:pPr indent="0" lvl="0" marL="0" marR="0" rtl="0" algn="just">
              <a:lnSpc>
                <a:spcPct val="100000"/>
              </a:lnSpc>
              <a:spcBef>
                <a:spcPts val="460"/>
              </a:spcBef>
              <a:spcAft>
                <a:spcPts val="0"/>
              </a:spcAft>
              <a:buClr>
                <a:schemeClr val="folHlink"/>
              </a:buClr>
              <a:buSzPts val="1380"/>
              <a:buFont typeface="Noto Sans Symbols"/>
              <a:buNone/>
            </a:pPr>
            <a:r>
              <a:rPr b="0" i="0" lang="en-US" sz="2300" u="none">
                <a:solidFill>
                  <a:schemeClr val="dk1"/>
                </a:solidFill>
                <a:latin typeface="Times New Roman"/>
                <a:ea typeface="Times New Roman"/>
                <a:cs typeface="Times New Roman"/>
                <a:sym typeface="Times New Roman"/>
              </a:rPr>
              <a:t>	p = 1101 00011010   +       q = 1111 00001001</a:t>
            </a:r>
            <a:endParaRPr/>
          </a:p>
          <a:p>
            <a:pPr indent="0" lvl="0" marL="0" marR="0" rtl="0" algn="just">
              <a:lnSpc>
                <a:spcPct val="100000"/>
              </a:lnSpc>
              <a:spcBef>
                <a:spcPts val="460"/>
              </a:spcBef>
              <a:spcAft>
                <a:spcPts val="0"/>
              </a:spcAft>
              <a:buClr>
                <a:schemeClr val="folHlink"/>
              </a:buClr>
              <a:buSzPts val="1380"/>
              <a:buFont typeface="Noto Sans Symbols"/>
              <a:buNone/>
            </a:pPr>
            <a:r>
              <a:t/>
            </a:r>
            <a:endParaRPr b="0" i="0" sz="2300" u="none">
              <a:solidFill>
                <a:schemeClr val="dk1"/>
              </a:solidFill>
              <a:latin typeface="Times New Roman"/>
              <a:ea typeface="Times New Roman"/>
              <a:cs typeface="Times New Roman"/>
              <a:sym typeface="Times New Roman"/>
            </a:endParaRPr>
          </a:p>
          <a:p>
            <a:pPr indent="-87630" lvl="0" marL="0" marR="0" rtl="0" algn="just">
              <a:lnSpc>
                <a:spcPct val="100000"/>
              </a:lnSpc>
              <a:spcBef>
                <a:spcPts val="460"/>
              </a:spcBef>
              <a:spcAft>
                <a:spcPts val="0"/>
              </a:spcAft>
              <a:buClr>
                <a:schemeClr val="folHlink"/>
              </a:buClr>
              <a:buSzPts val="1380"/>
              <a:buFont typeface="Noto Sans Symbols"/>
              <a:buChar char="✔"/>
            </a:pPr>
            <a:r>
              <a:rPr b="0" i="0" lang="en-US" sz="2300" u="none">
                <a:solidFill>
                  <a:schemeClr val="dk1"/>
                </a:solidFill>
                <a:latin typeface="Times New Roman"/>
                <a:ea typeface="Times New Roman"/>
                <a:cs typeface="Times New Roman"/>
                <a:sym typeface="Times New Roman"/>
              </a:rPr>
              <a:t>Igualar los exponentes.  </a:t>
            </a:r>
            <a:endParaRPr/>
          </a:p>
        </p:txBody>
      </p:sp>
      <p:graphicFrame>
        <p:nvGraphicFramePr>
          <p:cNvPr id="567" name="Google Shape;567;p59"/>
          <p:cNvGraphicFramePr/>
          <p:nvPr/>
        </p:nvGraphicFramePr>
        <p:xfrm>
          <a:off x="1908175" y="4076700"/>
          <a:ext cx="3000000" cy="3000000"/>
        </p:xfrm>
        <a:graphic>
          <a:graphicData uri="http://schemas.openxmlformats.org/drawingml/2006/table">
            <a:tbl>
              <a:tblPr>
                <a:noFill/>
                <a:tableStyleId>{45C83666-3227-499C-8325-625CA53E88D0}</a:tableStyleId>
              </a:tblPr>
              <a:tblGrid>
                <a:gridCol w="2873375"/>
                <a:gridCol w="2814625"/>
              </a:tblGrid>
              <a:tr h="609600">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1101   00011010</a:t>
                      </a:r>
                      <a:endParaRPr/>
                    </a:p>
                  </a:txBody>
                  <a:tcPr marT="0" marB="0" marR="68575" marL="68575"/>
                </a:tc>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 🡪 00000110</a:t>
                      </a:r>
                      <a:endParaRPr/>
                    </a:p>
                  </a:txBody>
                  <a:tcPr marT="0" marB="0" marR="68575" marL="68575"/>
                </a:tc>
              </a:tr>
              <a:tr h="388925">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      1</a:t>
                      </a:r>
                      <a:r>
                        <a:rPr b="0" i="0" lang="en-US" sz="2000" u="none">
                          <a:solidFill>
                            <a:schemeClr val="dk1"/>
                          </a:solidFill>
                          <a:latin typeface="Tahoma"/>
                          <a:ea typeface="Tahoma"/>
                          <a:cs typeface="Tahoma"/>
                          <a:sym typeface="Tahoma"/>
                        </a:rPr>
                        <a:t>    </a:t>
                      </a:r>
                      <a:endParaRPr/>
                    </a:p>
                  </a:txBody>
                  <a:tcPr marT="0" marB="0" marR="68575" marL="68575"/>
                </a:tc>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q 🡪 </a:t>
                      </a:r>
                      <a:r>
                        <a:rPr b="0" i="0" lang="en-US" sz="2000" u="sng">
                          <a:solidFill>
                            <a:schemeClr val="dk1"/>
                          </a:solidFill>
                          <a:latin typeface="Tahoma"/>
                          <a:ea typeface="Tahoma"/>
                          <a:cs typeface="Tahoma"/>
                          <a:sym typeface="Tahoma"/>
                        </a:rPr>
                        <a:t>00001001</a:t>
                      </a:r>
                      <a:endParaRPr/>
                    </a:p>
                  </a:txBody>
                  <a:tcPr marT="0" marB="0" marR="68575" marL="68575"/>
                </a:tc>
              </a:tr>
              <a:tr h="609600">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1110   00001101 </a:t>
                      </a:r>
                      <a:endParaRPr/>
                    </a:p>
                  </a:txBody>
                  <a:tcPr marT="0" marB="0" marR="68575" marL="68575"/>
                </a:tc>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00001111</a:t>
                      </a:r>
                      <a:endParaRPr/>
                    </a:p>
                  </a:txBody>
                  <a:tcPr marT="0" marB="0" marR="68575" marL="68575"/>
                </a:tc>
              </a:tr>
              <a:tr h="388925">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a:t>
                      </a:r>
                      <a:r>
                        <a:rPr b="0" i="0" lang="en-US" sz="2000" u="sng">
                          <a:solidFill>
                            <a:schemeClr val="dk1"/>
                          </a:solidFill>
                          <a:latin typeface="Tahoma"/>
                          <a:ea typeface="Tahoma"/>
                          <a:cs typeface="Tahoma"/>
                          <a:sym typeface="Tahoma"/>
                        </a:rPr>
                        <a:t>      1</a:t>
                      </a:r>
                      <a:r>
                        <a:rPr b="0" i="0" lang="en-US" sz="2000" u="none">
                          <a:solidFill>
                            <a:schemeClr val="dk1"/>
                          </a:solidFill>
                          <a:latin typeface="Tahoma"/>
                          <a:ea typeface="Tahoma"/>
                          <a:cs typeface="Tahoma"/>
                          <a:sym typeface="Tahoma"/>
                        </a:rPr>
                        <a:t>    </a:t>
                      </a:r>
                      <a:endParaRPr/>
                    </a:p>
                  </a:txBody>
                  <a:tcPr marT="0" marB="0" marR="68575" marL="68575"/>
                </a:tc>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a:t>
                      </a:r>
                      <a:endParaRPr/>
                    </a:p>
                  </a:txBody>
                  <a:tcPr marT="0" marB="0" marR="68575" marL="68575"/>
                </a:tc>
              </a:tr>
              <a:tr h="609600">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1111   00000110</a:t>
                      </a:r>
                      <a:endParaRPr/>
                    </a:p>
                  </a:txBody>
                  <a:tcPr marT="0" marB="0" marR="68575" marL="68575"/>
                </a:tc>
                <a:tc>
                  <a:txBody>
                    <a:bodyPr/>
                    <a:lstStyle/>
                    <a:p>
                      <a:pPr indent="0" lvl="0" marL="0" marR="0" rtl="0" algn="just">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p + q =  1111  00001111</a:t>
                      </a:r>
                      <a:endParaRPr/>
                    </a:p>
                  </a:txBody>
                  <a:tcPr marT="0" marB="0" marR="68575" marL="68575"/>
                </a:tc>
              </a:tr>
            </a:tbl>
          </a:graphicData>
        </a:graphic>
      </p:graphicFrame>
      <p:sp>
        <p:nvSpPr>
          <p:cNvPr id="568" name="Google Shape;568;p59"/>
          <p:cNvSpPr txBox="1"/>
          <p:nvPr>
            <p:ph type="title"/>
          </p:nvPr>
        </p:nvSpPr>
        <p:spPr>
          <a:xfrm>
            <a:off x="1092200" y="0"/>
            <a:ext cx="7872412"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200"/>
              <a:buFont typeface="Arial"/>
              <a:buNone/>
            </a:pPr>
            <a:r>
              <a:rPr b="0" i="0" lang="en-US" sz="3200" u="none">
                <a:solidFill>
                  <a:srgbClr val="000000"/>
                </a:solidFill>
                <a:latin typeface="Arial"/>
                <a:ea typeface="Arial"/>
                <a:cs typeface="Arial"/>
                <a:sym typeface="Arial"/>
              </a:rPr>
              <a:t>Representación numérica de Pto. Flotante</a:t>
            </a:r>
            <a:br>
              <a:rPr b="0" i="0" lang="en-US" sz="3200" u="none">
                <a:solidFill>
                  <a:srgbClr val="000000"/>
                </a:solidFill>
                <a:latin typeface="Arial"/>
                <a:ea typeface="Arial"/>
                <a:cs typeface="Arial"/>
                <a:sym typeface="Arial"/>
              </a:rPr>
            </a:br>
            <a:r>
              <a:rPr b="0" i="0" lang="en-US" sz="3100" u="none">
                <a:solidFill>
                  <a:srgbClr val="000000"/>
                </a:solidFill>
                <a:latin typeface="Arial"/>
                <a:ea typeface="Arial"/>
                <a:cs typeface="Arial"/>
                <a:sym typeface="Arial"/>
              </a:rPr>
              <a:t>Suma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Representación de la Información</a:t>
            </a:r>
            <a:endParaRPr/>
          </a:p>
        </p:txBody>
      </p:sp>
      <p:sp>
        <p:nvSpPr>
          <p:cNvPr id="160" name="Google Shape;160;p6"/>
          <p:cNvSpPr txBox="1"/>
          <p:nvPr>
            <p:ph idx="1" type="body"/>
          </p:nvPr>
        </p:nvSpPr>
        <p:spPr>
          <a:xfrm>
            <a:off x="611187" y="1557337"/>
            <a:ext cx="7777162" cy="47513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La información se representa en base a </a:t>
            </a:r>
            <a:r>
              <a:rPr b="1" i="0" lang="en-US" sz="2400" u="none">
                <a:solidFill>
                  <a:schemeClr val="dk1"/>
                </a:solidFill>
                <a:latin typeface="Tahoma"/>
                <a:ea typeface="Tahoma"/>
                <a:cs typeface="Tahoma"/>
                <a:sym typeface="Tahoma"/>
              </a:rPr>
              <a:t>cadenas de símbolos</a:t>
            </a:r>
            <a:r>
              <a:rPr b="0" i="0" lang="en-US" sz="2400" u="none">
                <a:solidFill>
                  <a:schemeClr val="dk1"/>
                </a:solidFill>
                <a:latin typeface="Tahoma"/>
                <a:ea typeface="Tahoma"/>
                <a:cs typeface="Tahoma"/>
                <a:sym typeface="Tahoma"/>
              </a:rPr>
              <a:t>. </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Un alfabeto no es más que un conjunto fijado por acuerdo cultural, de símbolos elementales en base a los cuales se forma la información.</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Cualquier alfabeto se fija arbitrariamente</a:t>
            </a:r>
            <a:endParaRPr/>
          </a:p>
          <a:p>
            <a:pPr indent="-342900" lvl="0" marL="342900" rtl="0" algn="l">
              <a:lnSpc>
                <a:spcPct val="9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No es necesario que el alfabeto que usa una máquina en su interior sea el mismo que utiliza el hombre que la ha construido y la maneja, basta con que la</a:t>
            </a:r>
            <a:r>
              <a:rPr b="1" i="0" lang="en-US" sz="2400" u="none">
                <a:solidFill>
                  <a:schemeClr val="dk1"/>
                </a:solidFill>
                <a:latin typeface="Tahoma"/>
                <a:ea typeface="Tahoma"/>
                <a:cs typeface="Tahoma"/>
                <a:sym typeface="Tahoma"/>
              </a:rPr>
              <a:t> transformación </a:t>
            </a:r>
            <a:r>
              <a:rPr b="0" i="0" lang="en-US" sz="2400" u="none">
                <a:solidFill>
                  <a:schemeClr val="dk1"/>
                </a:solidFill>
                <a:latin typeface="Tahoma"/>
                <a:ea typeface="Tahoma"/>
                <a:cs typeface="Tahoma"/>
                <a:sym typeface="Tahoma"/>
              </a:rPr>
              <a:t>de los símbolos internos a los externos o viceversa se efectúe de una manera sencilla, de ser posible automáticamente por la propia máquina.</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Procesamiento de la coma flotante</a:t>
            </a:r>
            <a:endParaRPr/>
          </a:p>
        </p:txBody>
      </p:sp>
      <p:sp>
        <p:nvSpPr>
          <p:cNvPr id="574" name="Google Shape;574;p60"/>
          <p:cNvSpPr txBox="1"/>
          <p:nvPr>
            <p:ph idx="1" type="body"/>
          </p:nvPr>
        </p:nvSpPr>
        <p:spPr>
          <a:xfrm>
            <a:off x="468312" y="1557337"/>
            <a:ext cx="8305800" cy="4608512"/>
          </a:xfrm>
          <a:prstGeom prst="rect">
            <a:avLst/>
          </a:prstGeom>
          <a:noFill/>
          <a:ln>
            <a:noFill/>
          </a:ln>
        </p:spPr>
        <p:txBody>
          <a:bodyPr anchorCtr="0" anchor="t" bIns="45700" lIns="91425" spcFirstLastPara="1" rIns="91425" wrap="square" tIns="45700">
            <a:noAutofit/>
          </a:bodyPr>
          <a:lstStyle/>
          <a:p>
            <a:pPr indent="-68580" lvl="0" marL="0" rtl="0" algn="l">
              <a:lnSpc>
                <a:spcPct val="80000"/>
              </a:lnSpc>
              <a:spcBef>
                <a:spcPts val="0"/>
              </a:spcBef>
              <a:spcAft>
                <a:spcPts val="0"/>
              </a:spcAft>
              <a:buClr>
                <a:schemeClr val="folHlink"/>
              </a:buClr>
              <a:buSzPts val="1080"/>
              <a:buFont typeface="Noto Sans Symbols"/>
              <a:buChar char="■"/>
            </a:pPr>
            <a:r>
              <a:rPr b="0" i="0" lang="en-US" sz="18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La representación y manejo de los datos puede ser responsabilidad del hardware de la computadora o de los traductores de lenguajes.</a:t>
            </a:r>
            <a:endParaRPr/>
          </a:p>
          <a:p>
            <a:pPr indent="-76200" lvl="0" marL="0" rtl="0" algn="just">
              <a:lnSpc>
                <a:spcPct val="80000"/>
              </a:lnSpc>
              <a:spcBef>
                <a:spcPts val="11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Los microprocesadores actuales disponen internamente un procesador de coma flotante </a:t>
            </a:r>
            <a:r>
              <a:rPr b="0" i="0" lang="en-US" sz="2000" u="none">
                <a:solidFill>
                  <a:schemeClr val="hlink"/>
                </a:solidFill>
                <a:latin typeface="Tahoma"/>
                <a:ea typeface="Tahoma"/>
                <a:cs typeface="Tahoma"/>
                <a:sym typeface="Tahoma"/>
              </a:rPr>
              <a:t>(FPU ó </a:t>
            </a:r>
            <a:r>
              <a:rPr b="0" i="1" lang="en-US" sz="2000" u="none">
                <a:solidFill>
                  <a:schemeClr val="hlink"/>
                </a:solidFill>
                <a:latin typeface="Tahoma"/>
                <a:ea typeface="Tahoma"/>
                <a:cs typeface="Tahoma"/>
                <a:sym typeface="Tahoma"/>
              </a:rPr>
              <a:t>Float Point Unit) </a:t>
            </a:r>
            <a:r>
              <a:rPr b="0" i="0" lang="en-US" sz="2000" u="none">
                <a:solidFill>
                  <a:schemeClr val="hlink"/>
                </a:solidFill>
                <a:latin typeface="Tahoma"/>
                <a:ea typeface="Tahoma"/>
                <a:cs typeface="Tahoma"/>
                <a:sym typeface="Tahoma"/>
              </a:rPr>
              <a:t>que</a:t>
            </a:r>
            <a:r>
              <a:rPr b="0" i="0" lang="en-US" sz="2000" u="none">
                <a:solidFill>
                  <a:schemeClr val="dk1"/>
                </a:solidFill>
                <a:latin typeface="Tahoma"/>
                <a:ea typeface="Tahoma"/>
                <a:cs typeface="Tahoma"/>
                <a:sym typeface="Tahoma"/>
              </a:rPr>
              <a:t> contiene circuitos aritméticos para operar con este tipo de datos. </a:t>
            </a:r>
            <a:endParaRPr/>
          </a:p>
          <a:p>
            <a:pPr indent="-76200" lvl="0" marL="0" rtl="0" algn="just">
              <a:lnSpc>
                <a:spcPct val="80000"/>
              </a:lnSpc>
              <a:spcBef>
                <a:spcPts val="11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Los primeros microprocesadores no incluían la FPU y esa función cumplían los coprocesadores matemáticos. </a:t>
            </a:r>
            <a:endParaRPr/>
          </a:p>
          <a:p>
            <a:pPr indent="-76200" lvl="0" marL="0" rtl="0" algn="just">
              <a:lnSpc>
                <a:spcPct val="80000"/>
              </a:lnSpc>
              <a:spcBef>
                <a:spcPts val="11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Si el hardware no dispone de circuiteria para coma flotante y el lenguaje de programación incluye este tipo de datos, el traductor debe descomponer las instrucciones en formatos operables por los circuitos de la máquina, disminuyendo el rendimiento del procesamiento.</a:t>
            </a:r>
            <a:endParaRPr/>
          </a:p>
          <a:p>
            <a:pPr indent="-76200" lvl="0" marL="0" rtl="0" algn="just">
              <a:lnSpc>
                <a:spcPct val="80000"/>
              </a:lnSpc>
              <a:spcBef>
                <a:spcPts val="11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Hasta la década de los 80, puede decirse que cada fabricante de computadoras utilizaba un sistema propio para la representación de los números reales, pero enseguida surgió la necesidad de un sistema normalizado en el que trabajó la asociación IEEE.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Normalización IEEE 754</a:t>
            </a:r>
            <a:endParaRPr/>
          </a:p>
        </p:txBody>
      </p:sp>
      <p:sp>
        <p:nvSpPr>
          <p:cNvPr id="580" name="Google Shape;580;p61"/>
          <p:cNvSpPr txBox="1"/>
          <p:nvPr>
            <p:ph idx="1" type="body"/>
          </p:nvPr>
        </p:nvSpPr>
        <p:spPr>
          <a:xfrm>
            <a:off x="468312" y="1557337"/>
            <a:ext cx="8305800" cy="4176712"/>
          </a:xfrm>
          <a:prstGeom prst="rect">
            <a:avLst/>
          </a:prstGeom>
          <a:noFill/>
          <a:ln>
            <a:noFill/>
          </a:ln>
        </p:spPr>
        <p:txBody>
          <a:bodyPr anchorCtr="0" anchor="t" bIns="45700" lIns="91425" spcFirstLastPara="1" rIns="91425" wrap="square" tIns="45700">
            <a:noAutofit/>
          </a:bodyPr>
          <a:lstStyle/>
          <a:p>
            <a:pPr indent="-91440" lvl="0" marL="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Existen muchas formas de representación en coma flotante, según la </a:t>
            </a:r>
            <a:r>
              <a:rPr b="0" i="0" lang="en-US" sz="2000" u="none">
                <a:solidFill>
                  <a:srgbClr val="0000FF"/>
                </a:solidFill>
                <a:latin typeface="Tahoma"/>
                <a:ea typeface="Tahoma"/>
                <a:cs typeface="Tahoma"/>
                <a:sym typeface="Tahoma"/>
              </a:rPr>
              <a:t>longitud de la palabra</a:t>
            </a:r>
            <a:r>
              <a:rPr b="0" i="0" lang="en-US" sz="2000" u="none">
                <a:solidFill>
                  <a:schemeClr val="dk1"/>
                </a:solidFill>
                <a:latin typeface="Tahoma"/>
                <a:ea typeface="Tahoma"/>
                <a:cs typeface="Tahoma"/>
                <a:sym typeface="Tahoma"/>
              </a:rPr>
              <a:t> de la computadora, la </a:t>
            </a:r>
            <a:r>
              <a:rPr b="0" i="0" lang="en-US" sz="2000" u="none">
                <a:solidFill>
                  <a:srgbClr val="0000FF"/>
                </a:solidFill>
                <a:latin typeface="Tahoma"/>
                <a:ea typeface="Tahoma"/>
                <a:cs typeface="Tahoma"/>
                <a:sym typeface="Tahoma"/>
              </a:rPr>
              <a:t>base de exponenciación</a:t>
            </a:r>
            <a:r>
              <a:rPr b="0" i="0" lang="en-US" sz="2000" u="none">
                <a:solidFill>
                  <a:schemeClr val="dk1"/>
                </a:solidFill>
                <a:latin typeface="Tahoma"/>
                <a:ea typeface="Tahoma"/>
                <a:cs typeface="Tahoma"/>
                <a:sym typeface="Tahoma"/>
              </a:rPr>
              <a:t>, el número de dígitos reservados para la </a:t>
            </a:r>
            <a:r>
              <a:rPr b="0" i="0" lang="en-US" sz="2000" u="none">
                <a:solidFill>
                  <a:srgbClr val="0000FF"/>
                </a:solidFill>
                <a:latin typeface="Tahoma"/>
                <a:ea typeface="Tahoma"/>
                <a:cs typeface="Tahoma"/>
                <a:sym typeface="Tahoma"/>
              </a:rPr>
              <a:t>mantisa</a:t>
            </a:r>
            <a:r>
              <a:rPr b="0" i="0" lang="en-US" sz="2000" u="none">
                <a:solidFill>
                  <a:schemeClr val="dk1"/>
                </a:solidFill>
                <a:latin typeface="Tahoma"/>
                <a:ea typeface="Tahoma"/>
                <a:cs typeface="Tahoma"/>
                <a:sym typeface="Tahoma"/>
              </a:rPr>
              <a:t> y el </a:t>
            </a:r>
            <a:r>
              <a:rPr b="0" i="0" lang="en-US" sz="2000" u="none">
                <a:solidFill>
                  <a:srgbClr val="0000FF"/>
                </a:solidFill>
                <a:latin typeface="Tahoma"/>
                <a:ea typeface="Tahoma"/>
                <a:cs typeface="Tahoma"/>
                <a:sym typeface="Tahoma"/>
              </a:rPr>
              <a:t>exponente</a:t>
            </a:r>
            <a:r>
              <a:rPr b="0" i="0" lang="en-US" sz="2000" u="none">
                <a:solidFill>
                  <a:schemeClr val="dk1"/>
                </a:solidFill>
                <a:latin typeface="Tahoma"/>
                <a:ea typeface="Tahoma"/>
                <a:cs typeface="Tahoma"/>
                <a:sym typeface="Tahoma"/>
              </a:rPr>
              <a:t> (MS, C-1 ó C-2), etc. La coma flotante puede definirse particularmente en cada caso.</a:t>
            </a:r>
            <a:endParaRPr/>
          </a:p>
          <a:p>
            <a:pPr indent="-76200" lvl="0" marL="0" rtl="0" algn="just">
              <a:lnSpc>
                <a:spcPct val="100000"/>
              </a:lnSpc>
              <a:spcBef>
                <a:spcPts val="144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El </a:t>
            </a:r>
            <a:r>
              <a:rPr b="0" i="0" lang="en-US" sz="2000" u="none">
                <a:solidFill>
                  <a:schemeClr val="hlink"/>
                </a:solidFill>
                <a:latin typeface="Tahoma"/>
                <a:ea typeface="Tahoma"/>
                <a:cs typeface="Tahoma"/>
                <a:sym typeface="Tahoma"/>
              </a:rPr>
              <a:t>IEEE (Instituto de Ingeniería Eléctrica y Electrónica)</a:t>
            </a:r>
            <a:r>
              <a:rPr b="0" i="0" lang="en-US" sz="2000" u="none">
                <a:solidFill>
                  <a:schemeClr val="dk1"/>
                </a:solidFill>
                <a:latin typeface="Tahoma"/>
                <a:ea typeface="Tahoma"/>
                <a:cs typeface="Tahoma"/>
                <a:sym typeface="Tahoma"/>
              </a:rPr>
              <a:t> ha creado un estándar sobre la presentación de números en coma flotante. Este estándar especifica como deben representarse los números en coma flotante con </a:t>
            </a:r>
            <a:r>
              <a:rPr b="1" i="0" lang="en-US" sz="2000" u="none">
                <a:solidFill>
                  <a:schemeClr val="dk1"/>
                </a:solidFill>
                <a:latin typeface="Tahoma"/>
                <a:ea typeface="Tahoma"/>
                <a:cs typeface="Tahoma"/>
                <a:sym typeface="Tahoma"/>
              </a:rPr>
              <a:t>simple precisión</a:t>
            </a:r>
            <a:r>
              <a:rPr b="0" i="0" lang="en-US" sz="2000" u="none">
                <a:solidFill>
                  <a:schemeClr val="dk1"/>
                </a:solidFill>
                <a:latin typeface="Tahoma"/>
                <a:ea typeface="Tahoma"/>
                <a:cs typeface="Tahoma"/>
                <a:sym typeface="Tahoma"/>
              </a:rPr>
              <a:t> (32 bits) o </a:t>
            </a:r>
            <a:r>
              <a:rPr b="1" i="0" lang="en-US" sz="2000" u="none">
                <a:solidFill>
                  <a:schemeClr val="dk1"/>
                </a:solidFill>
                <a:latin typeface="Tahoma"/>
                <a:ea typeface="Tahoma"/>
                <a:cs typeface="Tahoma"/>
                <a:sym typeface="Tahoma"/>
              </a:rPr>
              <a:t>doble precisión (</a:t>
            </a:r>
            <a:r>
              <a:rPr b="0" i="0" lang="en-US" sz="2000" u="none">
                <a:solidFill>
                  <a:schemeClr val="dk1"/>
                </a:solidFill>
                <a:latin typeface="Tahoma"/>
                <a:ea typeface="Tahoma"/>
                <a:cs typeface="Tahoma"/>
                <a:sym typeface="Tahoma"/>
              </a:rPr>
              <a:t>64 bits), y también cómo deben realizarse las operaciones aritméticas con ellos.</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2"/>
          <p:cNvSpPr txBox="1"/>
          <p:nvPr>
            <p:ph type="title"/>
          </p:nvPr>
        </p:nvSpPr>
        <p:spPr>
          <a:xfrm>
            <a:off x="1236662" y="457200"/>
            <a:ext cx="7151687"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Estándar del IEEE (norma 754)</a:t>
            </a:r>
            <a:endParaRPr/>
          </a:p>
        </p:txBody>
      </p:sp>
      <p:sp>
        <p:nvSpPr>
          <p:cNvPr id="586" name="Google Shape;586;p62"/>
          <p:cNvSpPr txBox="1"/>
          <p:nvPr>
            <p:ph idx="1" type="body"/>
          </p:nvPr>
        </p:nvSpPr>
        <p:spPr>
          <a:xfrm>
            <a:off x="228600" y="1557337"/>
            <a:ext cx="8610600" cy="5256212"/>
          </a:xfrm>
          <a:prstGeom prst="rect">
            <a:avLst/>
          </a:prstGeom>
          <a:noFill/>
          <a:ln>
            <a:noFill/>
          </a:ln>
        </p:spPr>
        <p:txBody>
          <a:bodyPr anchorCtr="0" anchor="t" bIns="45700" lIns="91425" spcFirstLastPara="1" rIns="91425" wrap="square" tIns="45700">
            <a:noAutofit/>
          </a:bodyPr>
          <a:lstStyle/>
          <a:p>
            <a:pPr indent="0" lvl="1" marL="0" marR="0" rtl="0" algn="just">
              <a:lnSpc>
                <a:spcPct val="130000"/>
              </a:lnSpc>
              <a:spcBef>
                <a:spcPts val="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Esfuerzo por mejorar la portabilidad de los programas y asegurar la uniformidad en la exactitud de las operaciones </a:t>
            </a:r>
            <a:endParaRPr/>
          </a:p>
          <a:p>
            <a:pPr indent="0" lvl="1" marL="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Formatos</a:t>
            </a:r>
            <a:endParaRPr/>
          </a:p>
          <a:p>
            <a:pPr indent="0" lvl="1" marL="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a)      Simple precisión (32 bits)</a:t>
            </a:r>
            <a:endParaRPr/>
          </a:p>
          <a:p>
            <a:pPr indent="0" lvl="1" marL="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a:t>
            </a:r>
            <a:endParaRPr/>
          </a:p>
          <a:p>
            <a:pPr indent="0" lvl="1" marL="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a:t>
            </a:r>
            <a:endParaRPr/>
          </a:p>
          <a:p>
            <a:pPr indent="0" lvl="1" marL="0" marR="0" rtl="0" algn="l">
              <a:lnSpc>
                <a:spcPct val="130000"/>
              </a:lnSpc>
              <a:spcBef>
                <a:spcPts val="1700"/>
              </a:spcBef>
              <a:spcAft>
                <a:spcPts val="0"/>
              </a:spcAft>
              <a:buClr>
                <a:schemeClr val="hlink"/>
              </a:buClr>
              <a:buSzPts val="1100"/>
              <a:buFont typeface="Noto Sans Symbols"/>
              <a:buNone/>
            </a:pPr>
            <a:r>
              <a:rPr b="0" i="0" lang="en-US" sz="2000" u="sng" cap="none" strike="noStrike">
                <a:solidFill>
                  <a:srgbClr val="000000"/>
                </a:solidFill>
                <a:latin typeface="Times New Roman"/>
                <a:ea typeface="Times New Roman"/>
                <a:cs typeface="Times New Roman"/>
                <a:sym typeface="Times New Roman"/>
              </a:rPr>
              <a:t>Exponente</a:t>
            </a:r>
            <a:r>
              <a:rPr b="0" i="0" lang="en-US" sz="2000" u="none" cap="none" strike="noStrike">
                <a:solidFill>
                  <a:srgbClr val="000000"/>
                </a:solidFill>
                <a:latin typeface="Times New Roman"/>
                <a:ea typeface="Times New Roman"/>
                <a:cs typeface="Times New Roman"/>
                <a:sym typeface="Times New Roman"/>
              </a:rPr>
              <a:t>: 8 bits. Representación “sesgada” (sesgo 🡪 2</a:t>
            </a:r>
            <a:r>
              <a:rPr b="0" baseline="30000" i="0" lang="en-US" sz="2000" u="none" cap="none" strike="noStrike">
                <a:solidFill>
                  <a:srgbClr val="000000"/>
                </a:solidFill>
                <a:latin typeface="Times New Roman"/>
                <a:ea typeface="Times New Roman"/>
                <a:cs typeface="Times New Roman"/>
                <a:sym typeface="Times New Roman"/>
              </a:rPr>
              <a:t>n-1</a:t>
            </a:r>
            <a:r>
              <a:rPr b="0" i="0" lang="en-US" sz="2000" u="none" cap="none" strike="noStrike">
                <a:solidFill>
                  <a:srgbClr val="000000"/>
                </a:solidFill>
                <a:latin typeface="Times New Roman"/>
                <a:ea typeface="Times New Roman"/>
                <a:cs typeface="Times New Roman"/>
                <a:sym typeface="Times New Roman"/>
              </a:rPr>
              <a:t> – 1) - </a:t>
            </a:r>
            <a:r>
              <a:rPr b="0" i="1" lang="en-US" sz="2000" u="none" cap="none" strike="noStrike">
                <a:solidFill>
                  <a:srgbClr val="000000"/>
                </a:solidFill>
                <a:latin typeface="Times New Roman"/>
                <a:ea typeface="Times New Roman"/>
                <a:cs typeface="Times New Roman"/>
                <a:sym typeface="Times New Roman"/>
              </a:rPr>
              <a:t>n</a:t>
            </a:r>
            <a:r>
              <a:rPr b="0" i="0" lang="en-US" sz="2000" u="none" cap="none" strike="noStrike">
                <a:solidFill>
                  <a:srgbClr val="000000"/>
                </a:solidFill>
                <a:latin typeface="Times New Roman"/>
                <a:ea typeface="Times New Roman"/>
                <a:cs typeface="Times New Roman"/>
                <a:sym typeface="Times New Roman"/>
              </a:rPr>
              <a:t> bits para el exponente 	🡪 2</a:t>
            </a:r>
            <a:r>
              <a:rPr b="0" baseline="30000" i="0" lang="en-US" sz="2000" u="none" cap="none" strike="noStrike">
                <a:solidFill>
                  <a:srgbClr val="000000"/>
                </a:solidFill>
                <a:latin typeface="Times New Roman"/>
                <a:ea typeface="Times New Roman"/>
                <a:cs typeface="Times New Roman"/>
                <a:sym typeface="Times New Roman"/>
              </a:rPr>
              <a:t>8-1</a:t>
            </a:r>
            <a:r>
              <a:rPr b="0" i="0" lang="en-US" sz="2000" u="none" cap="none" strike="noStrike">
                <a:solidFill>
                  <a:srgbClr val="000000"/>
                </a:solidFill>
                <a:latin typeface="Times New Roman"/>
                <a:ea typeface="Times New Roman"/>
                <a:cs typeface="Times New Roman"/>
                <a:sym typeface="Times New Roman"/>
              </a:rPr>
              <a:t> – 1 = 127 🡪   EA = E + S</a:t>
            </a:r>
            <a:endParaRPr/>
          </a:p>
          <a:p>
            <a:pPr indent="0" lvl="1" marL="0" marR="0" rtl="0" algn="l">
              <a:lnSpc>
                <a:spcPct val="120000"/>
              </a:lnSpc>
              <a:spcBef>
                <a:spcPts val="1700"/>
              </a:spcBef>
              <a:spcAft>
                <a:spcPts val="0"/>
              </a:spcAft>
              <a:buClr>
                <a:schemeClr val="hlink"/>
              </a:buClr>
              <a:buSzPts val="1100"/>
              <a:buFont typeface="Noto Sans Symbols"/>
              <a:buNone/>
            </a:pPr>
            <a:r>
              <a:rPr b="0" i="0" lang="en-US" sz="2000" u="sng" cap="none" strike="noStrike">
                <a:solidFill>
                  <a:srgbClr val="000000"/>
                </a:solidFill>
                <a:latin typeface="Times New Roman"/>
                <a:ea typeface="Times New Roman"/>
                <a:cs typeface="Times New Roman"/>
                <a:sym typeface="Times New Roman"/>
              </a:rPr>
              <a:t>Mantisa</a:t>
            </a:r>
            <a:r>
              <a:rPr b="0" i="0" lang="en-US" sz="2000" u="none" cap="none" strike="noStrike">
                <a:solidFill>
                  <a:srgbClr val="000000"/>
                </a:solidFill>
                <a:latin typeface="Times New Roman"/>
                <a:ea typeface="Times New Roman"/>
                <a:cs typeface="Times New Roman"/>
                <a:sym typeface="Times New Roman"/>
              </a:rPr>
              <a:t>: 23 bits. Bit implícito 🡪 24 bits efectivos. Normalizada coma a la DERECHA del primer dígito significativo 🡪 1, </a:t>
            </a:r>
            <a:r>
              <a:rPr b="0" i="0" lang="en-US" sz="2000" u="none" cap="none" strike="noStrike">
                <a:solidFill>
                  <a:schemeClr val="dk1"/>
                </a:solidFill>
                <a:latin typeface="Times New Roman"/>
                <a:ea typeface="Times New Roman"/>
                <a:cs typeface="Times New Roman"/>
                <a:sym typeface="Times New Roman"/>
              </a:rPr>
              <a:t>bb..b  con bb..b = 23 bits</a:t>
            </a:r>
            <a:endParaRPr/>
          </a:p>
        </p:txBody>
      </p:sp>
      <p:graphicFrame>
        <p:nvGraphicFramePr>
          <p:cNvPr id="587" name="Google Shape;587;p62"/>
          <p:cNvGraphicFramePr/>
          <p:nvPr/>
        </p:nvGraphicFramePr>
        <p:xfrm>
          <a:off x="1600200" y="3573462"/>
          <a:ext cx="3000000" cy="3000000"/>
        </p:xfrm>
        <a:graphic>
          <a:graphicData uri="http://schemas.openxmlformats.org/drawingml/2006/table">
            <a:tbl>
              <a:tblPr>
                <a:noFill/>
                <a:tableStyleId>{45C83666-3227-499C-8325-625CA53E88D0}</a:tableStyleId>
              </a:tblPr>
              <a:tblGrid>
                <a:gridCol w="2006600"/>
                <a:gridCol w="2006600"/>
                <a:gridCol w="2006600"/>
              </a:tblGrid>
              <a:tr h="366700">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Signo</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Exponente</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Mantisa</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31</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30 - 23</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22 - 0</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3"/>
          <p:cNvSpPr txBox="1"/>
          <p:nvPr>
            <p:ph type="title"/>
          </p:nvPr>
        </p:nvSpPr>
        <p:spPr>
          <a:xfrm>
            <a:off x="1381125" y="457200"/>
            <a:ext cx="7223125" cy="838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0000"/>
              </a:buClr>
              <a:buSzPts val="2900"/>
              <a:buFont typeface="Arial"/>
              <a:buNone/>
            </a:pPr>
            <a:r>
              <a:rPr b="0" i="0" lang="en-US" sz="2900" u="none">
                <a:solidFill>
                  <a:srgbClr val="000000"/>
                </a:solidFill>
                <a:latin typeface="Arial"/>
                <a:ea typeface="Arial"/>
                <a:cs typeface="Arial"/>
                <a:sym typeface="Arial"/>
              </a:rPr>
              <a:t>Representación numérica de Pto. Flotante</a:t>
            </a:r>
            <a:br>
              <a:rPr b="0" i="0" lang="en-US" sz="29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Estándar del IEEE (norma 754)</a:t>
            </a:r>
            <a:endParaRPr/>
          </a:p>
        </p:txBody>
      </p:sp>
      <p:sp>
        <p:nvSpPr>
          <p:cNvPr id="593" name="Google Shape;593;p63"/>
          <p:cNvSpPr txBox="1"/>
          <p:nvPr>
            <p:ph idx="1" type="body"/>
          </p:nvPr>
        </p:nvSpPr>
        <p:spPr>
          <a:xfrm>
            <a:off x="425450" y="1812925"/>
            <a:ext cx="8610600" cy="4495800"/>
          </a:xfrm>
          <a:prstGeom prst="rect">
            <a:avLst/>
          </a:prstGeom>
          <a:noFill/>
          <a:ln>
            <a:noFill/>
          </a:ln>
        </p:spPr>
        <p:txBody>
          <a:bodyPr anchorCtr="0" anchor="t" bIns="45700" lIns="91425" spcFirstLastPara="1" rIns="91425" wrap="square" tIns="45700">
            <a:noAutofit/>
          </a:bodyPr>
          <a:lstStyle/>
          <a:p>
            <a:pPr indent="-285750" lvl="1" marL="349250" marR="0" rtl="0" algn="just">
              <a:lnSpc>
                <a:spcPct val="120000"/>
              </a:lnSpc>
              <a:spcBef>
                <a:spcPts val="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b)      Doble precisión (64 bits)</a:t>
            </a:r>
            <a:endParaRPr/>
          </a:p>
          <a:p>
            <a:pPr indent="-285750" lvl="1" marL="349250" marR="0" rtl="0" algn="just">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a:t>
            </a:r>
            <a:endParaRPr/>
          </a:p>
          <a:p>
            <a:pPr indent="-285750" lvl="1" marL="349250" marR="0" rtl="0" algn="l">
              <a:lnSpc>
                <a:spcPct val="120000"/>
              </a:lnSpc>
              <a:spcBef>
                <a:spcPts val="1700"/>
              </a:spcBef>
              <a:spcAft>
                <a:spcPts val="0"/>
              </a:spcAft>
              <a:buClr>
                <a:schemeClr val="hlink"/>
              </a:buClr>
              <a:buSzPts val="1100"/>
              <a:buFont typeface="Noto Sans Symbols"/>
              <a:buNone/>
            </a:pPr>
            <a:br>
              <a:rPr b="0" i="0" lang="en-US" sz="2000" u="none" cap="none" strike="noStrike">
                <a:solidFill>
                  <a:srgbClr val="000000"/>
                </a:solidFill>
                <a:latin typeface="Times New Roman"/>
                <a:ea typeface="Times New Roman"/>
                <a:cs typeface="Times New Roman"/>
                <a:sym typeface="Times New Roman"/>
              </a:rPr>
            </a:br>
            <a:endParaRPr/>
          </a:p>
          <a:p>
            <a:pPr indent="-285750" lvl="1" marL="349250" marR="0" rtl="0" algn="l">
              <a:lnSpc>
                <a:spcPct val="120000"/>
              </a:lnSpc>
              <a:spcBef>
                <a:spcPts val="1700"/>
              </a:spcBef>
              <a:spcAft>
                <a:spcPts val="0"/>
              </a:spcAft>
              <a:buClr>
                <a:schemeClr val="hlink"/>
              </a:buClr>
              <a:buSzPts val="1100"/>
              <a:buFont typeface="Noto Sans Symbols"/>
              <a:buNone/>
            </a:pPr>
            <a:r>
              <a:rPr b="0" i="0" lang="en-US" sz="2000" u="sng" cap="none" strike="noStrike">
                <a:solidFill>
                  <a:srgbClr val="000000"/>
                </a:solidFill>
                <a:latin typeface="Times New Roman"/>
                <a:ea typeface="Times New Roman"/>
                <a:cs typeface="Times New Roman"/>
                <a:sym typeface="Times New Roman"/>
              </a:rPr>
              <a:t>Exponente</a:t>
            </a:r>
            <a:r>
              <a:rPr b="0" i="0" lang="en-US" sz="2000" u="none" cap="none" strike="noStrike">
                <a:solidFill>
                  <a:srgbClr val="000000"/>
                </a:solidFill>
                <a:latin typeface="Times New Roman"/>
                <a:ea typeface="Times New Roman"/>
                <a:cs typeface="Times New Roman"/>
                <a:sym typeface="Times New Roman"/>
              </a:rPr>
              <a:t>: 11 bits.  🡪 2</a:t>
            </a:r>
            <a:r>
              <a:rPr b="0" baseline="30000" i="0" lang="en-US" sz="2000" u="none" cap="none" strike="noStrike">
                <a:solidFill>
                  <a:srgbClr val="000000"/>
                </a:solidFill>
                <a:latin typeface="Times New Roman"/>
                <a:ea typeface="Times New Roman"/>
                <a:cs typeface="Times New Roman"/>
                <a:sym typeface="Times New Roman"/>
              </a:rPr>
              <a:t>11-1</a:t>
            </a:r>
            <a:r>
              <a:rPr b="0" i="0" lang="en-US" sz="2000" u="none" cap="none" strike="noStrike">
                <a:solidFill>
                  <a:srgbClr val="000000"/>
                </a:solidFill>
                <a:latin typeface="Times New Roman"/>
                <a:ea typeface="Times New Roman"/>
                <a:cs typeface="Times New Roman"/>
                <a:sym typeface="Times New Roman"/>
              </a:rPr>
              <a:t> – 1 = 1023</a:t>
            </a:r>
            <a:endParaRPr/>
          </a:p>
          <a:p>
            <a:pPr indent="-285750" lvl="1" marL="349250" marR="0" rtl="0" algn="l">
              <a:lnSpc>
                <a:spcPct val="120000"/>
              </a:lnSpc>
              <a:spcBef>
                <a:spcPts val="1700"/>
              </a:spcBef>
              <a:spcAft>
                <a:spcPts val="0"/>
              </a:spcAft>
              <a:buClr>
                <a:schemeClr val="hlink"/>
              </a:buClr>
              <a:buSzPts val="1100"/>
              <a:buFont typeface="Noto Sans Symbols"/>
              <a:buNone/>
            </a:pPr>
            <a:r>
              <a:rPr b="0" i="0" lang="en-US" sz="2000" u="sng" cap="none" strike="noStrike">
                <a:solidFill>
                  <a:srgbClr val="000000"/>
                </a:solidFill>
                <a:latin typeface="Times New Roman"/>
                <a:ea typeface="Times New Roman"/>
                <a:cs typeface="Times New Roman"/>
                <a:sym typeface="Times New Roman"/>
              </a:rPr>
              <a:t>Mantisa</a:t>
            </a:r>
            <a:r>
              <a:rPr b="0" i="0" lang="en-US" sz="2000" u="none" cap="none" strike="noStrike">
                <a:solidFill>
                  <a:srgbClr val="000000"/>
                </a:solidFill>
                <a:latin typeface="Times New Roman"/>
                <a:ea typeface="Times New Roman"/>
                <a:cs typeface="Times New Roman"/>
                <a:sym typeface="Times New Roman"/>
              </a:rPr>
              <a:t>: 52 bits. Bit implícito 🡪 53 bits efectivos. </a:t>
            </a:r>
            <a:endParaRPr/>
          </a:p>
          <a:p>
            <a:pPr indent="-285750" lvl="1" marL="349250" marR="0" rtl="0" algn="l">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Normalizada coma a la DERECHA del primer dígito significativo </a:t>
            </a:r>
            <a:endParaRPr/>
          </a:p>
          <a:p>
            <a:pPr indent="-285750" lvl="1" marL="349250" marR="0" rtl="0" algn="ctr">
              <a:lnSpc>
                <a:spcPct val="120000"/>
              </a:lnSpc>
              <a:spcBef>
                <a:spcPts val="1700"/>
              </a:spcBef>
              <a:spcAft>
                <a:spcPts val="0"/>
              </a:spcAft>
              <a:buClr>
                <a:schemeClr val="hlink"/>
              </a:buClr>
              <a:buSzPts val="1100"/>
              <a:buFont typeface="Noto Sans Symbols"/>
              <a:buNone/>
            </a:pPr>
            <a:r>
              <a:rPr b="0" i="0" lang="en-US" sz="2000" u="none" cap="none" strike="noStrike">
                <a:solidFill>
                  <a:srgbClr val="000000"/>
                </a:solidFill>
                <a:latin typeface="Times New Roman"/>
                <a:ea typeface="Times New Roman"/>
                <a:cs typeface="Times New Roman"/>
                <a:sym typeface="Times New Roman"/>
              </a:rPr>
              <a:t>🡪 1, </a:t>
            </a:r>
            <a:r>
              <a:rPr b="0" i="0" lang="en-US" sz="2000" u="none" cap="none" strike="noStrike">
                <a:solidFill>
                  <a:schemeClr val="dk1"/>
                </a:solidFill>
                <a:latin typeface="Times New Roman"/>
                <a:ea typeface="Times New Roman"/>
                <a:cs typeface="Times New Roman"/>
                <a:sym typeface="Times New Roman"/>
              </a:rPr>
              <a:t>bb..b  con bb..b = 52 bits</a:t>
            </a:r>
            <a:endParaRPr b="0" i="0" sz="2000" u="none" cap="none" strike="noStrike">
              <a:solidFill>
                <a:srgbClr val="000000"/>
              </a:solidFill>
              <a:latin typeface="Times New Roman"/>
              <a:ea typeface="Times New Roman"/>
              <a:cs typeface="Times New Roman"/>
              <a:sym typeface="Times New Roman"/>
            </a:endParaRPr>
          </a:p>
          <a:p>
            <a:pPr indent="-285750" lvl="1" marL="349250" marR="0" rtl="0" algn="r">
              <a:lnSpc>
                <a:spcPct val="120000"/>
              </a:lnSpc>
              <a:spcBef>
                <a:spcPts val="1700"/>
              </a:spcBef>
              <a:spcAft>
                <a:spcPts val="0"/>
              </a:spcAft>
              <a:buClr>
                <a:schemeClr val="hlink"/>
              </a:buClr>
              <a:buSzPts val="11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a:p>
            <a:pPr indent="-266700" lvl="0" marL="342900" marR="0" rtl="0" algn="l">
              <a:spcBef>
                <a:spcPts val="1100"/>
              </a:spcBef>
              <a:spcAft>
                <a:spcPts val="0"/>
              </a:spcAft>
              <a:buClr>
                <a:schemeClr val="folHlink"/>
              </a:buClr>
              <a:buSzPts val="1200"/>
              <a:buFont typeface="Noto Sans Symbols"/>
              <a:buNone/>
            </a:pPr>
            <a:r>
              <a:t/>
            </a:r>
            <a:endParaRPr b="0" i="0" sz="2000" u="none" cap="none" strike="noStrike">
              <a:solidFill>
                <a:srgbClr val="000000"/>
              </a:solidFill>
              <a:latin typeface="Times New Roman"/>
              <a:ea typeface="Times New Roman"/>
              <a:cs typeface="Times New Roman"/>
              <a:sym typeface="Times New Roman"/>
            </a:endParaRPr>
          </a:p>
        </p:txBody>
      </p:sp>
      <p:graphicFrame>
        <p:nvGraphicFramePr>
          <p:cNvPr id="594" name="Google Shape;594;p63"/>
          <p:cNvGraphicFramePr/>
          <p:nvPr/>
        </p:nvGraphicFramePr>
        <p:xfrm>
          <a:off x="1600200" y="2552700"/>
          <a:ext cx="3000000" cy="3000000"/>
        </p:xfrm>
        <a:graphic>
          <a:graphicData uri="http://schemas.openxmlformats.org/drawingml/2006/table">
            <a:tbl>
              <a:tblPr>
                <a:noFill/>
                <a:tableStyleId>{45C83666-3227-499C-8325-625CA53E88D0}</a:tableStyleId>
              </a:tblPr>
              <a:tblGrid>
                <a:gridCol w="2006600"/>
                <a:gridCol w="2006600"/>
                <a:gridCol w="2006600"/>
              </a:tblGrid>
              <a:tr h="366700">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Signo</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Exponente</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Mantisa</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63</a:t>
                      </a:r>
                      <a:endParaRPr/>
                    </a:p>
                  </a:txBody>
                  <a:tcPr marT="45750" marB="4575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62 - 52</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51 - 0</a:t>
                      </a:r>
                      <a:endParaRPr/>
                    </a:p>
                  </a:txBody>
                  <a:tcPr marT="45750" marB="4575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4"/>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Normalización IEEE 754</a:t>
            </a:r>
            <a:endParaRPr/>
          </a:p>
        </p:txBody>
      </p:sp>
      <p:sp>
        <p:nvSpPr>
          <p:cNvPr id="600" name="Google Shape;600;p64"/>
          <p:cNvSpPr txBox="1"/>
          <p:nvPr>
            <p:ph idx="1" type="body"/>
          </p:nvPr>
        </p:nvSpPr>
        <p:spPr>
          <a:xfrm>
            <a:off x="539750" y="1628775"/>
            <a:ext cx="8208962" cy="432117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200"/>
              <a:buNone/>
            </a:pPr>
            <a:r>
              <a:rPr b="0" i="0" lang="en-US" sz="2000" u="none">
                <a:solidFill>
                  <a:schemeClr val="hlink"/>
                </a:solidFill>
                <a:latin typeface="Tahoma"/>
                <a:ea typeface="Tahoma"/>
                <a:cs typeface="Tahoma"/>
                <a:sym typeface="Tahoma"/>
              </a:rPr>
              <a:t>Situaciones especiales </a:t>
            </a:r>
            <a:endParaRPr/>
          </a:p>
          <a:p>
            <a:pPr indent="0" lvl="0" marL="0" rtl="0" algn="l">
              <a:lnSpc>
                <a:spcPct val="80000"/>
              </a:lnSpc>
              <a:spcBef>
                <a:spcPts val="400"/>
              </a:spcBef>
              <a:spcAft>
                <a:spcPts val="0"/>
              </a:spcAft>
              <a:buSzPts val="1200"/>
              <a:buNone/>
            </a:pPr>
            <a:r>
              <a:t/>
            </a:r>
            <a:endParaRPr b="0" i="0" sz="2000" u="none">
              <a:solidFill>
                <a:schemeClr val="hlink"/>
              </a:solidFill>
              <a:latin typeface="Tahoma"/>
              <a:ea typeface="Tahoma"/>
              <a:cs typeface="Tahoma"/>
              <a:sym typeface="Tahoma"/>
            </a:endParaRPr>
          </a:p>
          <a:p>
            <a:pPr indent="-76200" lvl="0" marL="0" rtl="0" algn="l">
              <a:lnSpc>
                <a:spcPct val="8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Cuando e=0, el 1 más significativo de la mantisa no se encuentra implícito, y se almacena el número denormalizado. En este caso el sesgo es: S= 2ne-1-2 </a:t>
            </a:r>
            <a:endParaRPr/>
          </a:p>
          <a:p>
            <a:pPr indent="-76200" lvl="0" marL="0" rtl="0" algn="l">
              <a:lnSpc>
                <a:spcPct val="8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número N=0 se representa con todos los bits del campo del exponente y del campo de la mantisa cero (e=0, m=0). </a:t>
            </a:r>
            <a:endParaRPr/>
          </a:p>
          <a:p>
            <a:pPr indent="-76200" lvl="0" marL="0" rtl="0" algn="l">
              <a:lnSpc>
                <a:spcPct val="8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Si todos los bits del campo del exponente son 1: </a:t>
            </a:r>
            <a:endParaRPr/>
          </a:p>
          <a:p>
            <a:pPr indent="-457200" lvl="2" marL="1425575"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si m = 0, N representa más o menos infinito (el resultado de dividir por 0, p.e.). </a:t>
            </a:r>
            <a:endParaRPr/>
          </a:p>
          <a:p>
            <a:pPr indent="-457200" lvl="2" marL="1425575" rtl="0" algn="l">
              <a:lnSpc>
                <a:spcPct val="80000"/>
              </a:lnSpc>
              <a:spcBef>
                <a:spcPts val="360"/>
              </a:spcBef>
              <a:spcAft>
                <a:spcPts val="0"/>
              </a:spcAft>
              <a:buClr>
                <a:schemeClr val="folHlink"/>
              </a:buClr>
              <a:buSzPts val="900"/>
              <a:buFont typeface="Noto Sans Symbols"/>
              <a:buChar char="■"/>
            </a:pPr>
            <a:r>
              <a:rPr b="0" i="0" lang="en-US" sz="1800" u="none">
                <a:solidFill>
                  <a:schemeClr val="dk1"/>
                </a:solidFill>
                <a:latin typeface="Tahoma"/>
                <a:ea typeface="Tahoma"/>
                <a:cs typeface="Tahoma"/>
                <a:sym typeface="Tahoma"/>
              </a:rPr>
              <a:t>si m </a:t>
            </a:r>
            <a:r>
              <a:rPr b="0" i="0" lang="en-US" sz="14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.0, N representa un </a:t>
            </a:r>
            <a:r>
              <a:rPr b="0" i="1" lang="en-US" sz="1800" u="none">
                <a:solidFill>
                  <a:schemeClr val="dk1"/>
                </a:solidFill>
                <a:latin typeface="Tahoma"/>
                <a:ea typeface="Tahoma"/>
                <a:cs typeface="Tahoma"/>
                <a:sym typeface="Tahoma"/>
              </a:rPr>
              <a:t>NaN</a:t>
            </a:r>
            <a:r>
              <a:rPr b="0" i="0" lang="en-US" sz="1800" u="none">
                <a:solidFill>
                  <a:schemeClr val="dk1"/>
                </a:solidFill>
                <a:latin typeface="Tahoma"/>
                <a:ea typeface="Tahoma"/>
                <a:cs typeface="Tahoma"/>
                <a:sym typeface="Tahoma"/>
              </a:rPr>
              <a:t> (no representa a un número). Estos patrones de bits se utilizan para almacenar valores no validos (resultados de operaciones tales como 0/∞, ∞/∞, raizcuadrada de un número negativo, etc.). </a:t>
            </a:r>
            <a:endParaRPr/>
          </a:p>
          <a:p>
            <a:pPr indent="-274320" lvl="0" marL="342900" rtl="0" algn="l">
              <a:spcBef>
                <a:spcPts val="360"/>
              </a:spcBef>
              <a:spcAft>
                <a:spcPts val="0"/>
              </a:spcAft>
              <a:buSzPts val="1080"/>
              <a:buNone/>
            </a:pPr>
            <a:r>
              <a:t/>
            </a:r>
            <a:endParaRPr b="0" i="0" sz="1800" u="none">
              <a:solidFill>
                <a:schemeClr val="dk1"/>
              </a:solidFill>
              <a:latin typeface="Tahoma"/>
              <a:ea typeface="Tahoma"/>
              <a:cs typeface="Tahoma"/>
              <a:sym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Observaciones</a:t>
            </a:r>
            <a:endParaRPr/>
          </a:p>
        </p:txBody>
      </p:sp>
      <p:sp>
        <p:nvSpPr>
          <p:cNvPr id="606" name="Google Shape;606;p65"/>
          <p:cNvSpPr txBox="1"/>
          <p:nvPr/>
        </p:nvSpPr>
        <p:spPr>
          <a:xfrm>
            <a:off x="827087" y="1254125"/>
            <a:ext cx="7777162" cy="47609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342900" lvl="0" marL="34290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Un buen programador debe tener en cuenta cómo se almacenan los números reales en la computadora, ya que se pueden presentar problemas inherentes a la forma en que se representan los números (con un número limitado de bits). </a:t>
            </a:r>
            <a:r>
              <a:rPr b="0" i="0" lang="en-US" sz="1800" u="none">
                <a:solidFill>
                  <a:schemeClr val="hlink"/>
                </a:solidFill>
                <a:latin typeface="Tahoma"/>
                <a:ea typeface="Tahoma"/>
                <a:cs typeface="Tahoma"/>
                <a:sym typeface="Tahoma"/>
              </a:rPr>
              <a:t>Dificultades: </a:t>
            </a:r>
            <a:endParaRPr/>
          </a:p>
          <a:p>
            <a:pPr indent="-342900" lvl="0" marL="342900" marR="0" rtl="0" algn="l">
              <a:lnSpc>
                <a:spcPct val="100000"/>
              </a:lnSpc>
              <a:spcBef>
                <a:spcPts val="0"/>
              </a:spcBef>
              <a:spcAft>
                <a:spcPts val="0"/>
              </a:spcAft>
              <a:buClr>
                <a:schemeClr val="dk1"/>
              </a:buClr>
              <a:buSzPts val="1800"/>
              <a:buFont typeface="Tahoma"/>
              <a:buNone/>
            </a:pPr>
            <a:r>
              <a:t/>
            </a:r>
            <a:endParaRPr b="0" i="0" sz="1800" u="none">
              <a:solidFill>
                <a:schemeClr val="hlink"/>
              </a:solidFill>
              <a:latin typeface="Tahoma"/>
              <a:ea typeface="Tahoma"/>
              <a:cs typeface="Tahoma"/>
              <a:sym typeface="Tahoma"/>
            </a:endParaRPr>
          </a:p>
          <a:p>
            <a:pPr indent="-342900" lvl="0" marL="342900" marR="0" rtl="0" algn="just">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a) </a:t>
            </a:r>
            <a:r>
              <a:rPr b="0" i="0" lang="en-US" sz="1800" u="none">
                <a:solidFill>
                  <a:schemeClr val="dk1"/>
                </a:solidFill>
                <a:latin typeface="Tahoma"/>
                <a:ea typeface="Tahoma"/>
                <a:cs typeface="Tahoma"/>
                <a:sym typeface="Tahoma"/>
              </a:rPr>
              <a:t>Por la obtención, en resultados intermedios, de </a:t>
            </a:r>
            <a:r>
              <a:rPr b="0" i="0" lang="en-US" sz="1800" u="none">
                <a:solidFill>
                  <a:schemeClr val="hlink"/>
                </a:solidFill>
                <a:latin typeface="Tahoma"/>
                <a:ea typeface="Tahoma"/>
                <a:cs typeface="Tahoma"/>
                <a:sym typeface="Tahoma"/>
              </a:rPr>
              <a:t>números excesivamente pequeños</a:t>
            </a:r>
            <a:r>
              <a:rPr b="0" i="0" lang="en-US" sz="1800" u="none">
                <a:solidFill>
                  <a:schemeClr val="dk1"/>
                </a:solidFill>
                <a:latin typeface="Tahoma"/>
                <a:ea typeface="Tahoma"/>
                <a:cs typeface="Tahoma"/>
                <a:sym typeface="Tahoma"/>
              </a:rPr>
              <a:t>. Esto puede ocurrir por restar dos números muy iguales o por la división entre números en los que el divisor es mucho mayor que el dividendo. En estos casos puede perderse la precisión de los cálculos o producirse un desbordamiento a cero o </a:t>
            </a:r>
            <a:r>
              <a:rPr b="0" i="0" lang="en-US" sz="1800" u="none">
                <a:solidFill>
                  <a:schemeClr val="hlink"/>
                </a:solidFill>
                <a:latin typeface="Tahoma"/>
                <a:ea typeface="Tahoma"/>
                <a:cs typeface="Tahoma"/>
                <a:sym typeface="Tahoma"/>
              </a:rPr>
              <a:t>agotamiento.</a:t>
            </a:r>
            <a:endParaRPr/>
          </a:p>
          <a:p>
            <a:pPr indent="-342900" lvl="0" marL="342900" marR="0" rtl="0" algn="l">
              <a:lnSpc>
                <a:spcPct val="100000"/>
              </a:lnSpc>
              <a:spcBef>
                <a:spcPts val="0"/>
              </a:spcBef>
              <a:spcAft>
                <a:spcPts val="0"/>
              </a:spcAft>
              <a:buClr>
                <a:schemeClr val="dk1"/>
              </a:buClr>
              <a:buSzPts val="1800"/>
              <a:buFont typeface="Tahoma"/>
              <a:buNone/>
            </a:pPr>
            <a:r>
              <a:t/>
            </a:r>
            <a:endParaRPr b="0" i="0" sz="1800" u="none">
              <a:solidFill>
                <a:schemeClr val="hlink"/>
              </a:solidFill>
              <a:latin typeface="Tahoma"/>
              <a:ea typeface="Tahoma"/>
              <a:cs typeface="Tahoma"/>
              <a:sym typeface="Tahoma"/>
            </a:endParaRPr>
          </a:p>
          <a:p>
            <a:pPr indent="-342900" lvl="0" marL="342900" marR="0" rtl="0" algn="l">
              <a:lnSpc>
                <a:spcPct val="100000"/>
              </a:lnSpc>
              <a:spcBef>
                <a:spcPts val="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b)</a:t>
            </a:r>
            <a:r>
              <a:rPr b="0" i="0" lang="en-US" sz="1800" u="none">
                <a:solidFill>
                  <a:schemeClr val="dk1"/>
                </a:solidFill>
                <a:latin typeface="Tahoma"/>
                <a:ea typeface="Tahoma"/>
                <a:cs typeface="Tahoma"/>
                <a:sym typeface="Tahoma"/>
              </a:rPr>
              <a:t> Por la obtención de </a:t>
            </a:r>
            <a:r>
              <a:rPr b="0" i="0" lang="en-US" sz="1800" u="none">
                <a:solidFill>
                  <a:schemeClr val="hlink"/>
                </a:solidFill>
                <a:latin typeface="Tahoma"/>
                <a:ea typeface="Tahoma"/>
                <a:cs typeface="Tahoma"/>
                <a:sym typeface="Tahoma"/>
              </a:rPr>
              <a:t>resultados numéricos excesivamente altos</a:t>
            </a:r>
            <a:r>
              <a:rPr b="0" i="0" lang="en-US" sz="1800" u="none">
                <a:solidFill>
                  <a:schemeClr val="dk1"/>
                </a:solidFill>
                <a:latin typeface="Tahoma"/>
                <a:ea typeface="Tahoma"/>
                <a:cs typeface="Tahoma"/>
                <a:sym typeface="Tahoma"/>
              </a:rPr>
              <a:t>, es decir por </a:t>
            </a:r>
            <a:r>
              <a:rPr b="1" i="0" lang="en-US" sz="1800" u="none">
                <a:solidFill>
                  <a:schemeClr val="dk1"/>
                </a:solidFill>
                <a:latin typeface="Tahoma"/>
                <a:ea typeface="Tahoma"/>
                <a:cs typeface="Tahoma"/>
                <a:sym typeface="Tahoma"/>
              </a:rPr>
              <a:t>desbordamiento</a:t>
            </a:r>
            <a:r>
              <a:rPr b="0" i="0" lang="en-US" sz="1800" u="none">
                <a:solidFill>
                  <a:schemeClr val="dk1"/>
                </a:solidFill>
                <a:latin typeface="Tahoma"/>
                <a:ea typeface="Tahoma"/>
                <a:cs typeface="Tahoma"/>
                <a:sym typeface="Tahoma"/>
              </a:rPr>
              <a:t>. Esto ocurre, por ejemplo, al dividir un número por otro mucho menor que él o al efectuar sumas o productos sucesivos con números muy elevados. </a:t>
            </a:r>
            <a:endParaRPr b="0" i="0" sz="2000" u="none">
              <a:solidFill>
                <a:srgbClr val="008000"/>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000" u="none">
              <a:solidFill>
                <a:srgbClr val="008000"/>
              </a:solidFill>
              <a:latin typeface="Tahoma"/>
              <a:ea typeface="Tahoma"/>
              <a:cs typeface="Tahoma"/>
              <a:sym typeface="Tahoma"/>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6"/>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Observaciones</a:t>
            </a:r>
            <a:endParaRPr/>
          </a:p>
        </p:txBody>
      </p:sp>
      <p:sp>
        <p:nvSpPr>
          <p:cNvPr id="612" name="Google Shape;612;p66"/>
          <p:cNvSpPr txBox="1"/>
          <p:nvPr/>
        </p:nvSpPr>
        <p:spPr>
          <a:xfrm>
            <a:off x="827087" y="1254125"/>
            <a:ext cx="7777162" cy="56388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a:p>
            <a:pPr indent="-342900" lvl="0" marL="342900" marR="0" rtl="0" algn="just">
              <a:lnSpc>
                <a:spcPct val="100000"/>
              </a:lnSpc>
              <a:spcBef>
                <a:spcPts val="990"/>
              </a:spcBef>
              <a:spcAft>
                <a:spcPts val="0"/>
              </a:spcAft>
              <a:buClr>
                <a:schemeClr val="hlink"/>
              </a:buClr>
              <a:buSzPts val="1800"/>
              <a:buFont typeface="Tahoma"/>
              <a:buNone/>
            </a:pPr>
            <a:r>
              <a:rPr b="0" i="0" lang="en-US" sz="1800" u="none">
                <a:solidFill>
                  <a:schemeClr val="hlink"/>
                </a:solidFill>
                <a:latin typeface="Tahoma"/>
                <a:ea typeface="Tahoma"/>
                <a:cs typeface="Tahoma"/>
                <a:sym typeface="Tahoma"/>
              </a:rPr>
              <a:t>c)</a:t>
            </a:r>
            <a:r>
              <a:rPr b="0" i="0" lang="en-US" sz="1800" u="none">
                <a:solidFill>
                  <a:schemeClr val="dk1"/>
                </a:solidFill>
                <a:latin typeface="Tahoma"/>
                <a:ea typeface="Tahoma"/>
                <a:cs typeface="Tahoma"/>
                <a:sym typeface="Tahoma"/>
              </a:rPr>
              <a:t> </a:t>
            </a:r>
            <a:r>
              <a:rPr b="0" i="0" lang="en-US" sz="1800" u="none">
                <a:solidFill>
                  <a:schemeClr val="hlink"/>
                </a:solidFill>
                <a:latin typeface="Tahoma"/>
                <a:ea typeface="Tahoma"/>
                <a:cs typeface="Tahoma"/>
                <a:sym typeface="Tahoma"/>
              </a:rPr>
              <a:t>En la comparación de dos números.</a:t>
            </a:r>
            <a:r>
              <a:rPr b="0" i="0" lang="en-US" sz="1800" u="none">
                <a:solidFill>
                  <a:schemeClr val="dk1"/>
                </a:solidFill>
                <a:latin typeface="Tahoma"/>
                <a:ea typeface="Tahoma"/>
                <a:cs typeface="Tahoma"/>
                <a:sym typeface="Tahoma"/>
              </a:rPr>
              <a:t> Hay que tener en cuenta que cada dato real en la computadora representa a infinitos números reales (un intervalo de la recta real), por lo que en general una mantisa decimal no puede representarse exactamente con </a:t>
            </a:r>
            <a:r>
              <a:rPr b="0" i="1" lang="en-US" sz="1800" u="none">
                <a:solidFill>
                  <a:schemeClr val="dk1"/>
                </a:solidFill>
                <a:latin typeface="Tahoma"/>
                <a:ea typeface="Tahoma"/>
                <a:cs typeface="Tahoma"/>
                <a:sym typeface="Tahoma"/>
              </a:rPr>
              <a:t>nm</a:t>
            </a:r>
            <a:r>
              <a:rPr b="0" i="0" lang="en-US" sz="1800" u="none">
                <a:solidFill>
                  <a:schemeClr val="dk1"/>
                </a:solidFill>
                <a:latin typeface="Tahoma"/>
                <a:ea typeface="Tahoma"/>
                <a:cs typeface="Tahoma"/>
                <a:sym typeface="Tahoma"/>
              </a:rPr>
              <a:t>  bits, con lo que genera un error </a:t>
            </a:r>
            <a:r>
              <a:rPr b="1" i="0" lang="en-US" sz="1800" u="none">
                <a:solidFill>
                  <a:schemeClr val="dk1"/>
                </a:solidFill>
                <a:latin typeface="Tahoma"/>
                <a:ea typeface="Tahoma"/>
                <a:cs typeface="Tahoma"/>
                <a:sym typeface="Tahoma"/>
              </a:rPr>
              <a:t>"de representación". </a:t>
            </a:r>
            <a:endParaRPr/>
          </a:p>
          <a:p>
            <a:pPr indent="-342900" lvl="0" marL="342900" marR="0" rtl="0" algn="just">
              <a:lnSpc>
                <a:spcPct val="100000"/>
              </a:lnSpc>
              <a:spcBef>
                <a:spcPts val="99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Esto da lugar a problemas al comparar si un número es igual a otro (sobre todo si estos números se han obtenido por cálculos o procedimientos distintos), ya que el computador considera que dos números son iguales únicamente si son iguales todos sus bits.</a:t>
            </a:r>
            <a:endParaRPr/>
          </a:p>
          <a:p>
            <a:pPr indent="-342900" lvl="0" marL="342900" marR="0" rtl="0" algn="just">
              <a:lnSpc>
                <a:spcPct val="100000"/>
              </a:lnSpc>
              <a:spcBef>
                <a:spcPts val="99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Las detecciones de igualdades deben hacerse con números enteros o considerando que dos números son iguales si la diferencia entre ellos es menor que un valor dado. </a:t>
            </a:r>
            <a:endParaRPr/>
          </a:p>
          <a:p>
            <a:pPr indent="-342900" lvl="0" marL="342900" marR="0" rtl="0" algn="just">
              <a:lnSpc>
                <a:spcPct val="100000"/>
              </a:lnSpc>
              <a:spcBef>
                <a:spcPts val="990"/>
              </a:spcBef>
              <a:spcAft>
                <a:spcPts val="0"/>
              </a:spcAft>
              <a:buClr>
                <a:schemeClr val="hlink"/>
              </a:buClr>
              <a:buSzPts val="1800"/>
              <a:buFont typeface="Tahoma"/>
              <a:buAutoNum type="alphaLcParenR" startAt="4"/>
            </a:pPr>
            <a:r>
              <a:rPr b="0" i="0" lang="en-US" sz="1800" u="none">
                <a:solidFill>
                  <a:schemeClr val="dk1"/>
                </a:solidFill>
                <a:latin typeface="Tahoma"/>
                <a:ea typeface="Tahoma"/>
                <a:cs typeface="Tahoma"/>
                <a:sym typeface="Tahoma"/>
              </a:rPr>
              <a:t> Una consecuencia de lo dicho anteriormente es que, la suma y multiplicación de datos de tipo real no siempre cumplen las propiedades asociativas y distributiva, se pueden obtener resultados distintos dependiendo del orden en que se realizan las operaciones.</a:t>
            </a:r>
            <a:endParaRPr b="0" i="0" sz="2000" u="none">
              <a:solidFill>
                <a:srgbClr val="008000"/>
              </a:solidFill>
              <a:latin typeface="Tahoma"/>
              <a:ea typeface="Tahoma"/>
              <a:cs typeface="Tahoma"/>
              <a:sym typeface="Tahoma"/>
            </a:endParaRPr>
          </a:p>
          <a:p>
            <a:pPr indent="0" lvl="0" marL="0" marR="0" rtl="0" algn="l">
              <a:lnSpc>
                <a:spcPct val="100000"/>
              </a:lnSpc>
              <a:spcBef>
                <a:spcPts val="0"/>
              </a:spcBef>
              <a:spcAft>
                <a:spcPts val="0"/>
              </a:spcAft>
              <a:buNone/>
            </a:pPr>
            <a:r>
              <a:t/>
            </a:r>
            <a:endParaRPr b="0" i="0" sz="2000" u="none">
              <a:solidFill>
                <a:srgbClr val="008000"/>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7"/>
          <p:cNvSpPr txBox="1"/>
          <p:nvPr>
            <p:ph type="title"/>
          </p:nvPr>
        </p:nvSpPr>
        <p:spPr>
          <a:xfrm>
            <a:off x="1150937" y="2905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Unidades de Medida de la Información</a:t>
            </a:r>
            <a:endParaRPr/>
          </a:p>
        </p:txBody>
      </p:sp>
      <p:sp>
        <p:nvSpPr>
          <p:cNvPr id="618" name="Google Shape;618;p67"/>
          <p:cNvSpPr txBox="1"/>
          <p:nvPr>
            <p:ph idx="1" type="body"/>
          </p:nvPr>
        </p:nvSpPr>
        <p:spPr>
          <a:xfrm>
            <a:off x="685800" y="1752600"/>
            <a:ext cx="80772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hombre en su vida diaria se comunica, maneja y almacena información desde el punto de vista numérico a través del sistema decimal y desde el punto de vista alfabético a través de un determinado idioma. </a:t>
            </a:r>
            <a:endParaRPr/>
          </a:p>
          <a:p>
            <a:pPr indent="-342900" lvl="0" marL="342900" rtl="0" algn="just">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La computadora, debido a su construcción basada fundamentalmente en circuitos electrónicos digitales, lo hace desde ambos puntos de vista con el </a:t>
            </a:r>
            <a:r>
              <a:rPr b="1" i="0" lang="en-US" sz="2000" u="none">
                <a:solidFill>
                  <a:schemeClr val="folHlink"/>
                </a:solidFill>
                <a:latin typeface="Tahoma"/>
                <a:ea typeface="Tahoma"/>
                <a:cs typeface="Tahoma"/>
                <a:sym typeface="Tahoma"/>
              </a:rPr>
              <a:t>sistema binario</a:t>
            </a:r>
            <a:r>
              <a:rPr b="0" i="0" lang="en-US" sz="2000" u="none">
                <a:solidFill>
                  <a:schemeClr val="dk1"/>
                </a:solidFill>
                <a:latin typeface="Tahoma"/>
                <a:ea typeface="Tahoma"/>
                <a:cs typeface="Tahoma"/>
                <a:sym typeface="Tahoma"/>
              </a:rPr>
              <a:t>, por lo tanto la información que es ingresada proveniente de cualquiera de los puntos de vista antes enunciados, debe ser volcada a dicho sistema.</a:t>
            </a:r>
            <a:endParaRPr/>
          </a:p>
          <a:p>
            <a:pPr indent="-342900" lvl="0" marL="342900" rtl="0" algn="just">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El sistema de numeración que utiliza internamente el hardware de las computadoras actuales es el sistema binario. Se basa en la representación de cantidades utilizando los dígitos 1 y 0. Cada  dígito de un número representado en este sistema se denomina </a:t>
            </a:r>
            <a:r>
              <a:rPr b="1" i="0" lang="en-US" sz="2000" u="none">
                <a:solidFill>
                  <a:schemeClr val="hlink"/>
                </a:solidFill>
                <a:latin typeface="Tahoma"/>
                <a:ea typeface="Tahoma"/>
                <a:cs typeface="Tahoma"/>
                <a:sym typeface="Tahoma"/>
              </a:rPr>
              <a:t>BIT</a:t>
            </a:r>
            <a:r>
              <a:rPr b="1" i="0" lang="en-US" sz="2000" u="none">
                <a:solidFill>
                  <a:schemeClr val="dk1"/>
                </a:solidFill>
                <a:latin typeface="Tahoma"/>
                <a:ea typeface="Tahoma"/>
                <a:cs typeface="Tahoma"/>
                <a:sym typeface="Tahoma"/>
              </a:rPr>
              <a:t> </a:t>
            </a:r>
            <a:r>
              <a:rPr b="0" i="0" lang="en-US" sz="2000" u="none">
                <a:solidFill>
                  <a:schemeClr val="dk1"/>
                </a:solidFill>
                <a:latin typeface="Tahoma"/>
                <a:ea typeface="Tahoma"/>
                <a:cs typeface="Tahoma"/>
                <a:sym typeface="Tahoma"/>
              </a:rPr>
              <a:t>(contracción de </a:t>
            </a:r>
            <a:r>
              <a:rPr b="0" i="1" lang="en-US" sz="2000" u="none">
                <a:solidFill>
                  <a:schemeClr val="dk1"/>
                </a:solidFill>
                <a:latin typeface="Tahoma"/>
                <a:ea typeface="Tahoma"/>
                <a:cs typeface="Tahoma"/>
                <a:sym typeface="Tahoma"/>
              </a:rPr>
              <a:t>binary digit</a:t>
            </a:r>
            <a:r>
              <a:rPr b="0" i="0" lang="en-US" sz="2000" u="none">
                <a:solidFill>
                  <a:schemeClr val="dk1"/>
                </a:solidFill>
                <a:latin typeface="Tahoma"/>
                <a:ea typeface="Tahoma"/>
                <a:cs typeface="Tahoma"/>
                <a:sym typeface="Tahoma"/>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just">
              <a:lnSpc>
                <a:spcPct val="100000"/>
              </a:lnSpc>
              <a:spcBef>
                <a:spcPts val="0"/>
              </a:spcBef>
              <a:spcAft>
                <a:spcPts val="0"/>
              </a:spcAft>
              <a:buClr>
                <a:schemeClr val="dk2"/>
              </a:buClr>
              <a:buSzPts val="4000"/>
              <a:buFont typeface="Tahoma"/>
              <a:buNone/>
            </a:pP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br>
              <a:rPr b="1" i="0" lang="en-US" sz="4000" u="none">
                <a:solidFill>
                  <a:schemeClr val="dk2"/>
                </a:solidFill>
                <a:latin typeface="Tahoma"/>
                <a:ea typeface="Tahoma"/>
                <a:cs typeface="Tahoma"/>
                <a:sym typeface="Tahoma"/>
              </a:rPr>
            </a:br>
            <a:r>
              <a:rPr b="1" i="0" lang="en-US" sz="2800" u="none">
                <a:solidFill>
                  <a:schemeClr val="dk2"/>
                </a:solidFill>
                <a:latin typeface="Tahoma"/>
                <a:ea typeface="Tahoma"/>
                <a:cs typeface="Tahoma"/>
                <a:sym typeface="Tahoma"/>
              </a:rPr>
              <a:t>Unidades de Medida de la Información</a:t>
            </a:r>
            <a:endParaRPr/>
          </a:p>
        </p:txBody>
      </p:sp>
      <p:sp>
        <p:nvSpPr>
          <p:cNvPr id="624" name="Google Shape;624;p68"/>
          <p:cNvSpPr txBox="1"/>
          <p:nvPr>
            <p:ph idx="1" type="body"/>
          </p:nvPr>
        </p:nvSpPr>
        <p:spPr>
          <a:xfrm>
            <a:off x="685800" y="1752600"/>
            <a:ext cx="8077200" cy="6858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SzPts val="1320"/>
              <a:buNone/>
            </a:pPr>
            <a:r>
              <a:rPr b="1" i="0" lang="en-US" sz="2200" u="sng">
                <a:solidFill>
                  <a:schemeClr val="dk1"/>
                </a:solidFill>
                <a:latin typeface="Tahoma"/>
                <a:ea typeface="Tahoma"/>
                <a:cs typeface="Tahoma"/>
                <a:sym typeface="Tahoma"/>
              </a:rPr>
              <a:t>Tabla de Equivalencias entre las Unidades de Medida de la Información:</a:t>
            </a:r>
            <a:endParaRPr/>
          </a:p>
        </p:txBody>
      </p:sp>
      <p:graphicFrame>
        <p:nvGraphicFramePr>
          <p:cNvPr id="625" name="Google Shape;625;p68"/>
          <p:cNvGraphicFramePr/>
          <p:nvPr/>
        </p:nvGraphicFramePr>
        <p:xfrm>
          <a:off x="381000" y="2667000"/>
          <a:ext cx="3000000" cy="3000000"/>
        </p:xfrm>
        <a:graphic>
          <a:graphicData uri="http://schemas.openxmlformats.org/drawingml/2006/table">
            <a:tbl>
              <a:tblPr>
                <a:noFill/>
                <a:tableStyleId>{45C83666-3227-499C-8325-625CA53E88D0}</a:tableStyleId>
              </a:tblPr>
              <a:tblGrid>
                <a:gridCol w="3200400"/>
                <a:gridCol w="5257800"/>
              </a:tblGrid>
              <a:tr h="752475">
                <a:tc>
                  <a:txBody>
                    <a:bodyPr/>
                    <a:lstStyle/>
                    <a:p>
                      <a:pPr indent="-342900" lvl="0" marL="342900" marR="0" rtl="0" algn="ctr">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MEDIDA</a:t>
                      </a:r>
                      <a:endParaRPr/>
                    </a:p>
                  </a:txBody>
                  <a:tcPr marT="46800" marB="46800" marR="90000" marL="900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solidFill>
                  </a:tcPr>
                </a:tc>
                <a:tc>
                  <a:txBody>
                    <a:bodyPr/>
                    <a:lstStyle/>
                    <a:p>
                      <a:pPr indent="-342900" lvl="0" marL="342900" marR="0" rtl="0" algn="ctr">
                        <a:lnSpc>
                          <a:spcPct val="100000"/>
                        </a:lnSpc>
                        <a:spcBef>
                          <a:spcPts val="0"/>
                        </a:spcBef>
                        <a:spcAft>
                          <a:spcPts val="0"/>
                        </a:spcAft>
                        <a:buClr>
                          <a:schemeClr val="lt1"/>
                        </a:buClr>
                        <a:buSzPts val="1800"/>
                        <a:buFont typeface="Arial"/>
                        <a:buNone/>
                      </a:pPr>
                      <a:r>
                        <a:rPr b="1" i="0" lang="en-US" sz="1800" u="none">
                          <a:solidFill>
                            <a:schemeClr val="lt1"/>
                          </a:solidFill>
                          <a:latin typeface="Arial"/>
                          <a:ea typeface="Arial"/>
                          <a:cs typeface="Arial"/>
                          <a:sym typeface="Arial"/>
                        </a:rPr>
                        <a:t>EQUIVALENCIA</a:t>
                      </a:r>
                      <a:endParaRPr/>
                    </a:p>
                  </a:txBody>
                  <a:tcPr marT="46800" marB="46800" marR="90000" marL="900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1"/>
                    </a:solidFill>
                  </a:tcPr>
                </a:tc>
              </a:tr>
              <a:tr h="439725">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Byte</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8 Bits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725">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Kilobyte  (</a:t>
                      </a:r>
                      <a:r>
                        <a:rPr b="1" i="0" lang="en-US" sz="1800" u="none">
                          <a:solidFill>
                            <a:schemeClr val="dk1"/>
                          </a:solidFill>
                          <a:latin typeface="Arial"/>
                          <a:ea typeface="Arial"/>
                          <a:cs typeface="Arial"/>
                          <a:sym typeface="Arial"/>
                        </a:rPr>
                        <a:t>KB</a:t>
                      </a:r>
                      <a:r>
                        <a:rPr b="0" i="0" lang="en-US" sz="1800" u="none">
                          <a:solidFill>
                            <a:schemeClr val="dk1"/>
                          </a:solidFill>
                          <a:latin typeface="Arial"/>
                          <a:ea typeface="Arial"/>
                          <a:cs typeface="Arial"/>
                          <a:sym typeface="Arial"/>
                        </a:rPr>
                        <a: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1.024 bytes = 2</a:t>
                      </a:r>
                      <a:r>
                        <a:rPr b="0" baseline="30000" i="0" lang="en-US" sz="1800" u="none">
                          <a:solidFill>
                            <a:schemeClr val="dk1"/>
                          </a:solidFill>
                          <a:latin typeface="Arial"/>
                          <a:ea typeface="Arial"/>
                          <a:cs typeface="Arial"/>
                          <a:sym typeface="Arial"/>
                        </a:rPr>
                        <a:t>10</a:t>
                      </a:r>
                      <a:r>
                        <a:rPr b="0" i="0" lang="en-US" sz="1800" u="none">
                          <a:solidFill>
                            <a:schemeClr val="dk1"/>
                          </a:solidFill>
                          <a:latin typeface="Arial"/>
                          <a:ea typeface="Arial"/>
                          <a:cs typeface="Arial"/>
                          <a:sym typeface="Arial"/>
                        </a:rPr>
                        <a:t> bytes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5125">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Megabyte (</a:t>
                      </a:r>
                      <a:r>
                        <a:rPr b="1" i="0" lang="en-US" sz="1800" u="none">
                          <a:solidFill>
                            <a:schemeClr val="dk1"/>
                          </a:solidFill>
                          <a:latin typeface="Arial"/>
                          <a:ea typeface="Arial"/>
                          <a:cs typeface="Arial"/>
                          <a:sym typeface="Arial"/>
                        </a:rPr>
                        <a:t>MB)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1.024 KB = 2</a:t>
                      </a:r>
                      <a:r>
                        <a:rPr b="0" baseline="30000" i="0" lang="en-US" sz="1800" u="none">
                          <a:solidFill>
                            <a:schemeClr val="dk1"/>
                          </a:solidFill>
                          <a:latin typeface="Arial"/>
                          <a:ea typeface="Arial"/>
                          <a:cs typeface="Arial"/>
                          <a:sym typeface="Arial"/>
                        </a:rPr>
                        <a:t>20</a:t>
                      </a:r>
                      <a:r>
                        <a:rPr b="0" i="0" lang="en-US" sz="1800" u="none">
                          <a:solidFill>
                            <a:schemeClr val="dk1"/>
                          </a:solidFill>
                          <a:latin typeface="Arial"/>
                          <a:ea typeface="Arial"/>
                          <a:cs typeface="Arial"/>
                          <a:sym typeface="Arial"/>
                        </a:rPr>
                        <a:t> bytes = 1.048.576 bytes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725">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Gigabyte  (</a:t>
                      </a:r>
                      <a:r>
                        <a:rPr b="1" i="0" lang="en-US" sz="1800" u="none">
                          <a:solidFill>
                            <a:schemeClr val="dk1"/>
                          </a:solidFill>
                          <a:latin typeface="Arial"/>
                          <a:ea typeface="Arial"/>
                          <a:cs typeface="Arial"/>
                          <a:sym typeface="Arial"/>
                        </a:rPr>
                        <a:t>GB)</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1.024 MB = 2</a:t>
                      </a:r>
                      <a:r>
                        <a:rPr b="0" baseline="30000" i="0" lang="en-US" sz="1800" u="none">
                          <a:solidFill>
                            <a:schemeClr val="dk1"/>
                          </a:solidFill>
                          <a:latin typeface="Arial"/>
                          <a:ea typeface="Arial"/>
                          <a:cs typeface="Arial"/>
                          <a:sym typeface="Arial"/>
                        </a:rPr>
                        <a:t>30</a:t>
                      </a:r>
                      <a:r>
                        <a:rPr b="0" i="0" lang="en-US" sz="1800" u="none">
                          <a:solidFill>
                            <a:schemeClr val="dk1"/>
                          </a:solidFill>
                          <a:latin typeface="Arial"/>
                          <a:ea typeface="Arial"/>
                          <a:cs typeface="Arial"/>
                          <a:sym typeface="Arial"/>
                        </a:rPr>
                        <a:t> bytes = 1.073.741.824 bytes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1325">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Terabyte (</a:t>
                      </a:r>
                      <a:r>
                        <a:rPr b="1" i="0" lang="en-US" sz="1800" u="none">
                          <a:solidFill>
                            <a:schemeClr val="dk1"/>
                          </a:solidFill>
                          <a:latin typeface="Arial"/>
                          <a:ea typeface="Arial"/>
                          <a:cs typeface="Arial"/>
                          <a:sym typeface="Arial"/>
                        </a:rPr>
                        <a:t>TB</a:t>
                      </a:r>
                      <a:r>
                        <a:rPr b="0" i="0" lang="en-US" sz="1800" u="none">
                          <a:solidFill>
                            <a:schemeClr val="dk1"/>
                          </a:solidFill>
                          <a:latin typeface="Arial"/>
                          <a:ea typeface="Arial"/>
                          <a:cs typeface="Arial"/>
                          <a:sym typeface="Arial"/>
                        </a:rPr>
                        <a: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1.024 GB = 2</a:t>
                      </a:r>
                      <a:r>
                        <a:rPr b="0" baseline="30000" i="0" lang="en-US" sz="1800" u="none">
                          <a:solidFill>
                            <a:schemeClr val="dk1"/>
                          </a:solidFill>
                          <a:latin typeface="Arial"/>
                          <a:ea typeface="Arial"/>
                          <a:cs typeface="Arial"/>
                          <a:sym typeface="Arial"/>
                        </a:rPr>
                        <a:t>40</a:t>
                      </a:r>
                      <a:r>
                        <a:rPr b="0" i="0" lang="en-US" sz="1800" u="none">
                          <a:solidFill>
                            <a:schemeClr val="dk1"/>
                          </a:solidFill>
                          <a:latin typeface="Arial"/>
                          <a:ea typeface="Arial"/>
                          <a:cs typeface="Arial"/>
                          <a:sym typeface="Arial"/>
                        </a:rPr>
                        <a:t> bytes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725">
                <a:tc>
                  <a:txBody>
                    <a:bodyPr/>
                    <a:lstStyle/>
                    <a:p>
                      <a:pPr indent="-342900" lvl="0" marL="34290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Petabyte  (</a:t>
                      </a:r>
                      <a:r>
                        <a:rPr b="1" i="0" lang="en-US" sz="1800" u="none">
                          <a:solidFill>
                            <a:schemeClr val="dk1"/>
                          </a:solidFill>
                          <a:latin typeface="Arial"/>
                          <a:ea typeface="Arial"/>
                          <a:cs typeface="Arial"/>
                          <a:sym typeface="Arial"/>
                        </a:rPr>
                        <a:t>PB</a:t>
                      </a:r>
                      <a:r>
                        <a:rPr b="0" i="0" lang="en-US" sz="1800" u="none">
                          <a:solidFill>
                            <a:schemeClr val="dk1"/>
                          </a:solidFill>
                          <a:latin typeface="Arial"/>
                          <a:ea typeface="Arial"/>
                          <a:cs typeface="Arial"/>
                          <a:sym typeface="Arial"/>
                        </a:rPr>
                        <a:t>)</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1.024 TB = 2</a:t>
                      </a:r>
                      <a:r>
                        <a:rPr b="0" baseline="30000" i="0" lang="en-US" sz="1800" u="none">
                          <a:solidFill>
                            <a:schemeClr val="dk1"/>
                          </a:solidFill>
                          <a:latin typeface="Arial"/>
                          <a:ea typeface="Arial"/>
                          <a:cs typeface="Arial"/>
                          <a:sym typeface="Arial"/>
                        </a:rPr>
                        <a:t>50</a:t>
                      </a:r>
                      <a:r>
                        <a:rPr b="0" i="0" lang="en-US" sz="1800" u="none">
                          <a:solidFill>
                            <a:schemeClr val="dk1"/>
                          </a:solidFill>
                          <a:latin typeface="Arial"/>
                          <a:ea typeface="Arial"/>
                          <a:cs typeface="Arial"/>
                          <a:sym typeface="Arial"/>
                        </a:rPr>
                        <a:t> bytes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31" name="Google Shape;631;p69"/>
          <p:cNvSpPr txBox="1"/>
          <p:nvPr>
            <p:ph idx="1" type="body"/>
          </p:nvPr>
        </p:nvSpPr>
        <p:spPr>
          <a:xfrm>
            <a:off x="1182687" y="1905000"/>
            <a:ext cx="7772400" cy="4114800"/>
          </a:xfrm>
          <a:prstGeom prst="rect">
            <a:avLst/>
          </a:prstGeom>
          <a:noFill/>
          <a:ln>
            <a:noFill/>
          </a:ln>
        </p:spPr>
        <p:txBody>
          <a:bodyPr anchorCtr="0" anchor="t" bIns="45700" lIns="91425" spcFirstLastPara="1" rIns="91425" wrap="square" tIns="45700">
            <a:noAutofit/>
          </a:bodyPr>
          <a:lstStyle/>
          <a:p>
            <a:pPr indent="-220980" lvl="0" marL="342900" rtl="0" algn="l">
              <a:lnSpc>
                <a:spcPct val="100000"/>
              </a:lnSpc>
              <a:spcBef>
                <a:spcPts val="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folHlink"/>
                </a:solidFill>
                <a:latin typeface="Verdana"/>
                <a:ea typeface="Verdana"/>
                <a:cs typeface="Verdana"/>
                <a:sym typeface="Verdana"/>
              </a:rPr>
              <a:t>CÓDIGO EBCDIC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folHlink"/>
                </a:solidFill>
                <a:latin typeface="Verdana"/>
                <a:ea typeface="Verdana"/>
                <a:cs typeface="Verdana"/>
                <a:sym typeface="Verdana"/>
              </a:rPr>
              <a:t> CÓDIGO ASCII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folHlink"/>
                </a:solidFill>
                <a:latin typeface="Verdana"/>
                <a:ea typeface="Verdana"/>
                <a:cs typeface="Verdana"/>
                <a:sym typeface="Verdana"/>
              </a:rPr>
              <a:t> UNICODE </a:t>
            </a:r>
            <a:endParaRPr/>
          </a:p>
          <a:p>
            <a:pPr indent="-342900" lvl="0" marL="342900" rtl="0" algn="l">
              <a:lnSpc>
                <a:spcPct val="100000"/>
              </a:lnSpc>
              <a:spcBef>
                <a:spcPts val="640"/>
              </a:spcBef>
              <a:spcAft>
                <a:spcPts val="0"/>
              </a:spcAft>
              <a:buSzPts val="1920"/>
              <a:buNone/>
            </a:pPr>
            <a:r>
              <a:t/>
            </a:r>
            <a:endParaRPr b="0" i="0" sz="3200" u="none">
              <a:solidFill>
                <a:schemeClr val="folHlink"/>
              </a:solidFill>
              <a:latin typeface="Verdana"/>
              <a:ea typeface="Verdana"/>
              <a:cs typeface="Verdana"/>
              <a:sym typeface="Verdana"/>
            </a:endParaRPr>
          </a:p>
          <a:p>
            <a:pPr indent="-220980" lvl="0" marL="342900" rtl="0" algn="l">
              <a:spcBef>
                <a:spcPts val="640"/>
              </a:spcBef>
              <a:spcAft>
                <a:spcPts val="0"/>
              </a:spcAft>
              <a:buSzPts val="1920"/>
              <a:buNone/>
            </a:pPr>
            <a:r>
              <a:t/>
            </a:r>
            <a:endParaRPr b="0" i="0" sz="3200" u="none">
              <a:solidFill>
                <a:schemeClr val="folHlink"/>
              </a:solidFill>
              <a:latin typeface="Verdana"/>
              <a:ea typeface="Verdana"/>
              <a:cs typeface="Verdana"/>
              <a:sym typeface="Verdana"/>
            </a:endParaRPr>
          </a:p>
        </p:txBody>
      </p:sp>
      <p:pic>
        <p:nvPicPr>
          <p:cNvPr descr="texto" id="632" name="Google Shape;632;p69"/>
          <p:cNvPicPr preferRelativeResize="0"/>
          <p:nvPr/>
        </p:nvPicPr>
        <p:blipFill rotWithShape="1">
          <a:blip r:embed="rId3">
            <a:alphaModFix/>
          </a:blip>
          <a:srcRect b="0" l="0" r="0" t="0"/>
          <a:stretch/>
        </p:blipFill>
        <p:spPr>
          <a:xfrm>
            <a:off x="5508625" y="4005262"/>
            <a:ext cx="1584325" cy="158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Sistemas de codificación binarios</a:t>
            </a:r>
            <a:endParaRPr/>
          </a:p>
        </p:txBody>
      </p:sp>
      <p:sp>
        <p:nvSpPr>
          <p:cNvPr id="166" name="Google Shape;166;p7"/>
          <p:cNvSpPr txBox="1"/>
          <p:nvPr>
            <p:ph idx="1" type="body"/>
          </p:nvPr>
        </p:nvSpPr>
        <p:spPr>
          <a:xfrm>
            <a:off x="611187" y="1557337"/>
            <a:ext cx="7777162" cy="475138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Cuando los símbolos de un alfabeto </a:t>
            </a:r>
            <a:r>
              <a:rPr b="1" i="0" lang="en-US" sz="2400" u="none">
                <a:solidFill>
                  <a:schemeClr val="dk1"/>
                </a:solidFill>
                <a:latin typeface="Tahoma"/>
                <a:ea typeface="Tahoma"/>
                <a:cs typeface="Tahoma"/>
                <a:sym typeface="Tahoma"/>
              </a:rPr>
              <a:t>A1</a:t>
            </a:r>
            <a:r>
              <a:rPr b="0" i="0" lang="en-US" sz="2400" u="none">
                <a:solidFill>
                  <a:schemeClr val="dk1"/>
                </a:solidFill>
                <a:latin typeface="Tahoma"/>
                <a:ea typeface="Tahoma"/>
                <a:cs typeface="Tahoma"/>
                <a:sym typeface="Tahoma"/>
              </a:rPr>
              <a:t> son transcritos a un alfabeto que sólo tiene </a:t>
            </a:r>
            <a:r>
              <a:rPr b="1" i="0" lang="en-US" sz="2400" u="none">
                <a:solidFill>
                  <a:schemeClr val="dk1"/>
                </a:solidFill>
                <a:latin typeface="Tahoma"/>
                <a:ea typeface="Tahoma"/>
                <a:cs typeface="Tahoma"/>
                <a:sym typeface="Tahoma"/>
              </a:rPr>
              <a:t>dos</a:t>
            </a:r>
            <a:r>
              <a:rPr b="0" i="0" lang="en-US" sz="2400" u="none">
                <a:solidFill>
                  <a:schemeClr val="dk1"/>
                </a:solidFill>
                <a:latin typeface="Tahoma"/>
                <a:ea typeface="Tahoma"/>
                <a:cs typeface="Tahoma"/>
                <a:sym typeface="Tahoma"/>
              </a:rPr>
              <a:t> símbolos diremos que tenemos un </a:t>
            </a:r>
            <a:r>
              <a:rPr b="1" i="0" lang="en-US" sz="2400" u="none">
                <a:solidFill>
                  <a:schemeClr val="dk1"/>
                </a:solidFill>
                <a:latin typeface="Tahoma"/>
                <a:ea typeface="Tahoma"/>
                <a:cs typeface="Tahoma"/>
                <a:sym typeface="Tahoma"/>
              </a:rPr>
              <a:t>sistema de codificación binario.</a:t>
            </a:r>
            <a:r>
              <a:rPr b="0" i="0" lang="en-US" sz="2400" u="none">
                <a:solidFill>
                  <a:schemeClr val="dk1"/>
                </a:solidFill>
                <a:latin typeface="Tahoma"/>
                <a:ea typeface="Tahoma"/>
                <a:cs typeface="Tahoma"/>
                <a:sym typeface="Tahoma"/>
              </a:rPr>
              <a:t> </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La justificación para utilizar un alfabeto de codificación tan pobre es de tipo técnico.</a:t>
            </a:r>
            <a:endParaRPr/>
          </a:p>
          <a:p>
            <a:pPr indent="-342900" lvl="0" marL="342900" rtl="0" algn="just">
              <a:lnSpc>
                <a:spcPct val="10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Técnicamente es complicado lograr que los dispositivos físicos puedan diferenciar con el debido grado de fiabilidad más de dos estados claramente separados en cualquier circunstancia y frente a cualquier posible perturbación.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38" name="Google Shape;638;p70"/>
          <p:cNvSpPr txBox="1"/>
          <p:nvPr>
            <p:ph idx="1" type="body"/>
          </p:nvPr>
        </p:nvSpPr>
        <p:spPr>
          <a:xfrm>
            <a:off x="1182687" y="1905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None/>
            </a:pPr>
            <a:r>
              <a:rPr b="0" i="0" lang="en-US" sz="2800" u="none">
                <a:solidFill>
                  <a:schemeClr val="dk1"/>
                </a:solidFill>
                <a:latin typeface="Tahoma"/>
                <a:ea typeface="Tahoma"/>
                <a:cs typeface="Tahoma"/>
                <a:sym typeface="Tahoma"/>
              </a:rPr>
              <a:t>La información se suele introducir en la computadora utilizando el lenguaje escrito: </a:t>
            </a:r>
            <a:endParaRPr/>
          </a:p>
          <a:p>
            <a:pPr indent="-285750" lvl="1" marL="742950" rtl="0" algn="l">
              <a:lnSpc>
                <a:spcPct val="100000"/>
              </a:lnSpc>
              <a:spcBef>
                <a:spcPts val="56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 </a:t>
            </a:r>
            <a:r>
              <a:rPr b="0" i="0" lang="en-US" sz="2800" u="none">
                <a:solidFill>
                  <a:schemeClr val="dk1"/>
                </a:solidFill>
                <a:latin typeface="Tahoma"/>
                <a:ea typeface="Tahoma"/>
                <a:cs typeface="Tahoma"/>
                <a:sym typeface="Tahoma"/>
              </a:rPr>
              <a:t>Caracteres alfabéticos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 Caracteres numéricos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 Caracteres especiales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 Caracteres geométricos y gráficos</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ahoma"/>
                <a:ea typeface="Tahoma"/>
                <a:cs typeface="Tahoma"/>
                <a:sym typeface="Tahoma"/>
              </a:rPr>
              <a:t> Caracteres de control </a:t>
            </a:r>
            <a:endParaRPr b="0" i="0" sz="2800" u="none">
              <a:solidFill>
                <a:schemeClr val="folHlink"/>
              </a:solidFill>
              <a:latin typeface="Verdana"/>
              <a:ea typeface="Verdana"/>
              <a:cs typeface="Verdana"/>
              <a:sym typeface="Verdana"/>
            </a:endParaRPr>
          </a:p>
          <a:p>
            <a:pPr indent="-236220" lvl="0" marL="342900" rtl="0" algn="l">
              <a:spcBef>
                <a:spcPts val="560"/>
              </a:spcBef>
              <a:spcAft>
                <a:spcPts val="0"/>
              </a:spcAft>
              <a:buSzPts val="1680"/>
              <a:buNone/>
            </a:pPr>
            <a:r>
              <a:t/>
            </a:r>
            <a:endParaRPr b="0" i="0" sz="2800" u="none">
              <a:solidFill>
                <a:schemeClr val="folHlink"/>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44" name="Google Shape;644;p71"/>
          <p:cNvSpPr txBox="1"/>
          <p:nvPr>
            <p:ph idx="1" type="body"/>
          </p:nvPr>
        </p:nvSpPr>
        <p:spPr>
          <a:xfrm>
            <a:off x="611187" y="1916112"/>
            <a:ext cx="853281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680"/>
              <a:buFont typeface="Noto Sans Symbols"/>
              <a:buChar char="■"/>
            </a:pPr>
            <a:r>
              <a:rPr b="1" i="0" lang="en-US" sz="2800" u="none">
                <a:solidFill>
                  <a:schemeClr val="hlink"/>
                </a:solidFill>
                <a:latin typeface="Tahoma"/>
                <a:ea typeface="Tahoma"/>
                <a:cs typeface="Tahoma"/>
                <a:sym typeface="Tahoma"/>
              </a:rPr>
              <a:t>Caracteres alfabéticos:</a:t>
            </a:r>
            <a:r>
              <a:rPr b="0" i="0" lang="en-US" sz="2800" u="none">
                <a:solidFill>
                  <a:schemeClr val="dk1"/>
                </a:solidFill>
                <a:latin typeface="Tahoma"/>
                <a:ea typeface="Tahoma"/>
                <a:cs typeface="Tahoma"/>
                <a:sym typeface="Tahoma"/>
              </a:rPr>
              <a:t> las letras mayúsculas y minúsculas del abecedario inglés: </a:t>
            </a:r>
            <a:endParaRPr/>
          </a:p>
          <a:p>
            <a:pPr indent="-342900" lvl="0" marL="342900" rtl="0" algn="l">
              <a:lnSpc>
                <a:spcPct val="100000"/>
              </a:lnSpc>
              <a:spcBef>
                <a:spcPts val="560"/>
              </a:spcBef>
              <a:spcAft>
                <a:spcPts val="0"/>
              </a:spcAft>
              <a:buSzPts val="1680"/>
              <a:buNone/>
            </a:pPr>
            <a:r>
              <a:rPr b="1" i="0" lang="en-US" sz="2800" u="none">
                <a:solidFill>
                  <a:schemeClr val="folHlink"/>
                </a:solidFill>
                <a:latin typeface="Tahoma"/>
                <a:ea typeface="Tahoma"/>
                <a:cs typeface="Tahoma"/>
                <a:sym typeface="Tahoma"/>
              </a:rPr>
              <a:t>	{A, B, C, D, E,..., X ,Y, Z, a, b, c, d,..., x, y, z}</a:t>
            </a:r>
            <a:endParaRPr/>
          </a:p>
          <a:p>
            <a:pPr indent="-342900" lvl="0" marL="342900" rtl="0" algn="l">
              <a:lnSpc>
                <a:spcPct val="100000"/>
              </a:lnSpc>
              <a:spcBef>
                <a:spcPts val="560"/>
              </a:spcBef>
              <a:spcAft>
                <a:spcPts val="0"/>
              </a:spcAft>
              <a:buSzPts val="1680"/>
              <a:buNone/>
            </a:pPr>
            <a:r>
              <a:rPr b="1" i="0" lang="en-US" sz="2800" u="none">
                <a:solidFill>
                  <a:schemeClr val="folHlink"/>
                </a:solidFill>
                <a:latin typeface="Tahoma"/>
                <a:ea typeface="Tahoma"/>
                <a:cs typeface="Tahoma"/>
                <a:sym typeface="Tahoma"/>
              </a:rPr>
              <a:t> </a:t>
            </a:r>
            <a:endParaRPr/>
          </a:p>
          <a:p>
            <a:pPr indent="-342900" lvl="0" marL="342900" rtl="0" algn="l">
              <a:lnSpc>
                <a:spcPct val="100000"/>
              </a:lnSpc>
              <a:spcBef>
                <a:spcPts val="560"/>
              </a:spcBef>
              <a:spcAft>
                <a:spcPts val="0"/>
              </a:spcAft>
              <a:buSzPts val="1680"/>
              <a:buNone/>
            </a:pPr>
            <a:r>
              <a:rPr b="1" i="0" lang="en-US" sz="2800" u="none">
                <a:solidFill>
                  <a:schemeClr val="hlink"/>
                </a:solidFill>
                <a:latin typeface="Tahoma"/>
                <a:ea typeface="Tahoma"/>
                <a:cs typeface="Tahoma"/>
                <a:sym typeface="Tahoma"/>
              </a:rPr>
              <a:t>Caracteres numéricos:</a:t>
            </a:r>
            <a:r>
              <a:rPr b="0" i="0" lang="en-US" sz="2800" u="none">
                <a:solidFill>
                  <a:schemeClr val="dk1"/>
                </a:solidFill>
                <a:latin typeface="Tahoma"/>
                <a:ea typeface="Tahoma"/>
                <a:cs typeface="Tahoma"/>
                <a:sym typeface="Tahoma"/>
              </a:rPr>
              <a:t> están constituidos por las diez cifras decimales: </a:t>
            </a:r>
            <a:endParaRPr/>
          </a:p>
          <a:p>
            <a:pPr indent="-285750" lvl="1" marL="742950" rtl="0" algn="l">
              <a:lnSpc>
                <a:spcPct val="100000"/>
              </a:lnSpc>
              <a:spcBef>
                <a:spcPts val="560"/>
              </a:spcBef>
              <a:spcAft>
                <a:spcPts val="0"/>
              </a:spcAft>
              <a:buSzPts val="1540"/>
              <a:buNone/>
            </a:pPr>
            <a:r>
              <a:rPr b="1" i="0" lang="en-US" sz="2800" u="none">
                <a:solidFill>
                  <a:srgbClr val="008000"/>
                </a:solidFill>
                <a:latin typeface="Tahoma"/>
                <a:ea typeface="Tahoma"/>
                <a:cs typeface="Tahoma"/>
                <a:sym typeface="Tahoma"/>
              </a:rPr>
              <a:t>{0, 1, 2, 3, 4, 5, 6, 7, 8, 9} </a:t>
            </a:r>
            <a:endParaRPr/>
          </a:p>
          <a:p>
            <a:pPr indent="-236220" lvl="0" marL="342900" rtl="0" algn="l">
              <a:lnSpc>
                <a:spcPct val="100000"/>
              </a:lnSpc>
              <a:spcBef>
                <a:spcPts val="560"/>
              </a:spcBef>
              <a:spcAft>
                <a:spcPts val="0"/>
              </a:spcAft>
              <a:buClr>
                <a:schemeClr val="folHlink"/>
              </a:buClr>
              <a:buSzPts val="1680"/>
              <a:buFont typeface="Noto Sans Symbols"/>
              <a:buNone/>
            </a:pPr>
            <a:r>
              <a:t/>
            </a:r>
            <a:endParaRPr b="1" i="0" sz="2800" u="none">
              <a:solidFill>
                <a:srgbClr val="008000"/>
              </a:solidFill>
              <a:latin typeface="Tahoma"/>
              <a:ea typeface="Tahoma"/>
              <a:cs typeface="Tahoma"/>
              <a:sym typeface="Tahoma"/>
            </a:endParaRPr>
          </a:p>
          <a:p>
            <a:pPr indent="-236220" lvl="0" marL="342900" rtl="0" algn="l">
              <a:spcBef>
                <a:spcPts val="560"/>
              </a:spcBef>
              <a:spcAft>
                <a:spcPts val="0"/>
              </a:spcAft>
              <a:buSzPts val="1680"/>
              <a:buNone/>
            </a:pPr>
            <a:r>
              <a:t/>
            </a:r>
            <a:endParaRPr b="1" i="0" sz="2800" u="none">
              <a:solidFill>
                <a:srgbClr val="008000"/>
              </a:solidFill>
              <a:latin typeface="Tahoma"/>
              <a:ea typeface="Tahoma"/>
              <a:cs typeface="Tahoma"/>
              <a:sym typeface="Tahoma"/>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2"/>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50" name="Google Shape;650;p72"/>
          <p:cNvSpPr txBox="1"/>
          <p:nvPr>
            <p:ph idx="1" type="body"/>
          </p:nvPr>
        </p:nvSpPr>
        <p:spPr>
          <a:xfrm>
            <a:off x="250825" y="1916112"/>
            <a:ext cx="8642350" cy="45370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2160"/>
              <a:buFont typeface="Noto Sans Symbols"/>
              <a:buChar char="■"/>
            </a:pPr>
            <a:r>
              <a:rPr b="0" i="0" lang="en-US" sz="3600" u="none">
                <a:solidFill>
                  <a:schemeClr val="dk1"/>
                </a:solidFill>
                <a:latin typeface="Tahoma"/>
                <a:ea typeface="Tahoma"/>
                <a:cs typeface="Tahoma"/>
                <a:sym typeface="Tahoma"/>
              </a:rPr>
              <a:t> </a:t>
            </a:r>
            <a:r>
              <a:rPr b="1" i="0" lang="en-US" sz="3200" u="none">
                <a:solidFill>
                  <a:schemeClr val="hlink"/>
                </a:solidFill>
                <a:latin typeface="Tahoma"/>
                <a:ea typeface="Tahoma"/>
                <a:cs typeface="Tahoma"/>
                <a:sym typeface="Tahoma"/>
              </a:rPr>
              <a:t>Caracteres especiales:</a:t>
            </a:r>
            <a:r>
              <a:rPr b="0" i="0" lang="en-US" sz="3200" u="none">
                <a:solidFill>
                  <a:schemeClr val="dk1"/>
                </a:solidFill>
                <a:latin typeface="Tahoma"/>
                <a:ea typeface="Tahoma"/>
                <a:cs typeface="Tahoma"/>
                <a:sym typeface="Tahoma"/>
              </a:rPr>
              <a:t> son los símbolos no incluidos en los grupos anteriores, entre otros los siguientes:</a:t>
            </a:r>
            <a:endParaRPr/>
          </a:p>
          <a:p>
            <a:pPr indent="-342900" lvl="0" marL="342900" rtl="0" algn="l">
              <a:lnSpc>
                <a:spcPct val="100000"/>
              </a:lnSpc>
              <a:spcBef>
                <a:spcPts val="560"/>
              </a:spcBef>
              <a:spcAft>
                <a:spcPts val="0"/>
              </a:spcAft>
              <a:buSzPts val="1680"/>
              <a:buNone/>
            </a:pPr>
            <a:r>
              <a:rPr b="0" i="0" lang="en-US" sz="2800" u="none">
                <a:solidFill>
                  <a:schemeClr val="dk1"/>
                </a:solidFill>
                <a:latin typeface="Tahoma"/>
                <a:ea typeface="Tahoma"/>
                <a:cs typeface="Tahoma"/>
                <a:sym typeface="Tahoma"/>
              </a:rPr>
              <a:t> </a:t>
            </a:r>
            <a:r>
              <a:rPr b="1" i="0" lang="en-US" sz="2800" u="none">
                <a:solidFill>
                  <a:srgbClr val="008000"/>
                </a:solidFill>
                <a:latin typeface="Tahoma"/>
                <a:ea typeface="Tahoma"/>
                <a:cs typeface="Tahoma"/>
                <a:sym typeface="Tahoma"/>
              </a:rPr>
              <a:t> { ) ( , * / ; : + Ñ ñ = ! ? . " &amp; &gt; # &lt; ] Ç [ SP } </a:t>
            </a:r>
            <a:endParaRPr/>
          </a:p>
          <a:p>
            <a:pPr indent="-342900" lvl="0" marL="342900" rtl="0" algn="l">
              <a:lnSpc>
                <a:spcPct val="100000"/>
              </a:lnSpc>
              <a:spcBef>
                <a:spcPts val="560"/>
              </a:spcBef>
              <a:spcAft>
                <a:spcPts val="0"/>
              </a:spcAft>
              <a:buSzPts val="1680"/>
              <a:buNone/>
            </a:pPr>
            <a:r>
              <a:rPr b="0" i="0" lang="en-US" sz="2800" u="none">
                <a:solidFill>
                  <a:schemeClr val="dk1"/>
                </a:solidFill>
                <a:latin typeface="Tahoma"/>
                <a:ea typeface="Tahoma"/>
                <a:cs typeface="Tahoma"/>
                <a:sym typeface="Tahoma"/>
              </a:rPr>
              <a:t> </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Con </a:t>
            </a:r>
            <a:r>
              <a:rPr b="1" i="0" lang="en-US" sz="3200" u="none">
                <a:solidFill>
                  <a:schemeClr val="dk1"/>
                </a:solidFill>
                <a:latin typeface="Tahoma"/>
                <a:ea typeface="Tahoma"/>
                <a:cs typeface="Tahoma"/>
                <a:sym typeface="Tahoma"/>
              </a:rPr>
              <a:t>SP</a:t>
            </a:r>
            <a:r>
              <a:rPr b="0" i="0" lang="en-US" sz="3200" u="none">
                <a:solidFill>
                  <a:schemeClr val="dk1"/>
                </a:solidFill>
                <a:latin typeface="Tahoma"/>
                <a:ea typeface="Tahoma"/>
                <a:cs typeface="Tahoma"/>
                <a:sym typeface="Tahoma"/>
              </a:rPr>
              <a:t> se representa el carácter o espacio en blanco, tal como el que separa dos palabras.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56" name="Google Shape;656;p73"/>
          <p:cNvSpPr txBox="1"/>
          <p:nvPr>
            <p:ph idx="1" type="body"/>
          </p:nvPr>
        </p:nvSpPr>
        <p:spPr>
          <a:xfrm>
            <a:off x="0" y="1412875"/>
            <a:ext cx="8748712" cy="4968875"/>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2400"/>
              <a:buFont typeface="Noto Sans Symbols"/>
              <a:buChar char="■"/>
            </a:pPr>
            <a:r>
              <a:rPr b="0" i="0" lang="en-US" sz="4000" u="none">
                <a:solidFill>
                  <a:schemeClr val="dk1"/>
                </a:solidFill>
                <a:latin typeface="Tahoma"/>
                <a:ea typeface="Tahoma"/>
                <a:cs typeface="Tahoma"/>
                <a:sym typeface="Tahoma"/>
              </a:rPr>
              <a:t> </a:t>
            </a:r>
            <a:r>
              <a:rPr b="1" i="0" lang="en-US" sz="3600" u="none">
                <a:solidFill>
                  <a:schemeClr val="hlink"/>
                </a:solidFill>
                <a:latin typeface="Tahoma"/>
                <a:ea typeface="Tahoma"/>
                <a:cs typeface="Tahoma"/>
                <a:sym typeface="Tahoma"/>
              </a:rPr>
              <a:t>Caracteres de control:</a:t>
            </a:r>
            <a:r>
              <a:rPr b="0" i="0" lang="en-US" sz="3600" u="none">
                <a:solidFill>
                  <a:schemeClr val="dk1"/>
                </a:solidFill>
                <a:latin typeface="Tahoma"/>
                <a:ea typeface="Tahoma"/>
                <a:cs typeface="Tahoma"/>
                <a:sym typeface="Tahoma"/>
              </a:rPr>
              <a:t> representan órdenes de control, como el carácter indicador de fin de línea o el carácter indicador de sincronización de una transmisión o de que se emita un pitido en un terminal, etc. </a:t>
            </a:r>
            <a:endParaRPr/>
          </a:p>
          <a:p>
            <a:pPr indent="-228600" lvl="2" marL="1143000" rtl="0" algn="just">
              <a:lnSpc>
                <a:spcPct val="90000"/>
              </a:lnSpc>
              <a:spcBef>
                <a:spcPts val="720"/>
              </a:spcBef>
              <a:spcAft>
                <a:spcPts val="0"/>
              </a:spcAft>
              <a:buClr>
                <a:schemeClr val="folHlink"/>
              </a:buClr>
              <a:buSzPts val="1800"/>
              <a:buFont typeface="Noto Sans Symbols"/>
              <a:buChar char="■"/>
            </a:pPr>
            <a:r>
              <a:rPr b="0" i="0" lang="en-US" sz="3600" u="none">
                <a:solidFill>
                  <a:schemeClr val="dk1"/>
                </a:solidFill>
                <a:latin typeface="Tahoma"/>
                <a:ea typeface="Tahoma"/>
                <a:cs typeface="Tahoma"/>
                <a:sym typeface="Tahoma"/>
              </a:rPr>
              <a:t>Muchos de los caracteres de control son generados e insertados por la propia computadora.</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4"/>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62" name="Google Shape;662;p74"/>
          <p:cNvSpPr txBox="1"/>
          <p:nvPr>
            <p:ph idx="1" type="body"/>
          </p:nvPr>
        </p:nvSpPr>
        <p:spPr>
          <a:xfrm>
            <a:off x="1371600" y="1916112"/>
            <a:ext cx="7377112" cy="4105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 </a:t>
            </a:r>
            <a:r>
              <a:rPr b="0" i="0" lang="en-US" sz="3200" u="none">
                <a:solidFill>
                  <a:schemeClr val="hlink"/>
                </a:solidFill>
                <a:latin typeface="Tahoma"/>
                <a:ea typeface="Tahoma"/>
                <a:cs typeface="Tahoma"/>
                <a:sym typeface="Tahoma"/>
              </a:rPr>
              <a:t>Caracteres gráficos:</a:t>
            </a:r>
            <a:r>
              <a:rPr b="0" i="0" lang="en-US" sz="3200" u="none">
                <a:solidFill>
                  <a:schemeClr val="dk1"/>
                </a:solidFill>
                <a:latin typeface="Tahoma"/>
                <a:ea typeface="Tahoma"/>
                <a:cs typeface="Tahoma"/>
                <a:sym typeface="Tahoma"/>
              </a:rPr>
              <a:t> Son símbolos o módulos con los que se pueden representar figuras (o iconos). </a:t>
            </a:r>
            <a:endParaRPr/>
          </a:p>
          <a:p>
            <a:pPr indent="-342900" lvl="0" marL="342900" rtl="0" algn="l">
              <a:lnSpc>
                <a:spcPct val="100000"/>
              </a:lnSpc>
              <a:spcBef>
                <a:spcPts val="640"/>
              </a:spcBef>
              <a:spcAft>
                <a:spcPts val="0"/>
              </a:spcAft>
              <a:buSzPts val="1920"/>
              <a:buNone/>
            </a:pPr>
            <a:r>
              <a:rPr b="0" i="0" lang="en-US" sz="3200" u="none">
                <a:solidFill>
                  <a:schemeClr val="dk1"/>
                </a:solidFill>
                <a:latin typeface="Tahoma"/>
                <a:ea typeface="Tahoma"/>
                <a:cs typeface="Tahoma"/>
                <a:sym typeface="Tahoma"/>
              </a:rPr>
              <a:t>  Ejemplos: </a:t>
            </a:r>
            <a:endParaRPr/>
          </a:p>
          <a:p>
            <a:pPr indent="-342900" lvl="0" marL="342900" rtl="0" algn="l">
              <a:lnSpc>
                <a:spcPct val="100000"/>
              </a:lnSpc>
              <a:spcBef>
                <a:spcPts val="640"/>
              </a:spcBef>
              <a:spcAft>
                <a:spcPts val="0"/>
              </a:spcAft>
              <a:buSzPts val="1920"/>
              <a:buNone/>
            </a:pPr>
            <a:r>
              <a:rPr b="0" i="0" lang="en-US" sz="3200" u="none">
                <a:solidFill>
                  <a:schemeClr val="dk1"/>
                </a:solidFill>
                <a:latin typeface="Tahoma"/>
                <a:ea typeface="Tahoma"/>
                <a:cs typeface="Tahoma"/>
                <a:sym typeface="Tahoma"/>
              </a:rPr>
              <a:t>	□ ◊ </a:t>
            </a:r>
            <a:r>
              <a:rPr b="0" i="0" lang="en-US" sz="3200" u="none">
                <a:solidFill>
                  <a:schemeClr val="dk1"/>
                </a:solidFill>
                <a:latin typeface="Arial"/>
                <a:ea typeface="Arial"/>
                <a:cs typeface="Arial"/>
                <a:sym typeface="Arial"/>
              </a:rPr>
              <a:t>♫ </a:t>
            </a:r>
            <a:r>
              <a:rPr b="0" i="0" lang="en-US" sz="3200" u="none">
                <a:solidFill>
                  <a:schemeClr val="dk1"/>
                </a:solidFill>
                <a:latin typeface="Tahoma"/>
                <a:ea typeface="Tahoma"/>
                <a:cs typeface="Tahoma"/>
                <a:sym typeface="Tahoma"/>
              </a:rPr>
              <a:t>¶ </a:t>
            </a:r>
            <a:r>
              <a:rPr b="0" i="0" lang="en-US" sz="3200" u="none">
                <a:solidFill>
                  <a:schemeClr val="dk1"/>
                </a:solidFill>
                <a:latin typeface="Times New Roman"/>
                <a:ea typeface="Times New Roman"/>
                <a:cs typeface="Times New Roman"/>
                <a:sym typeface="Times New Roman"/>
              </a:rPr>
              <a:t> ♠ ♣ ♥ ☼ ☺ ♂ ♀ ♦ </a:t>
            </a:r>
            <a:r>
              <a:rPr b="0" i="0" lang="en-US" sz="3200" u="none">
                <a:solidFill>
                  <a:schemeClr val="dk1"/>
                </a:solidFill>
                <a:latin typeface="Tahoma"/>
                <a:ea typeface="Tahoma"/>
                <a:cs typeface="Tahoma"/>
                <a:sym typeface="Tahoma"/>
              </a:rPr>
              <a:t>β </a:t>
            </a:r>
            <a:r>
              <a:rPr b="0" i="0" lang="en-US" sz="3200" u="none">
                <a:solidFill>
                  <a:schemeClr val="dk1"/>
                </a:solidFill>
                <a:latin typeface="Times New Roman"/>
                <a:ea typeface="Times New Roman"/>
                <a:cs typeface="Times New Roman"/>
                <a:sym typeface="Times New Roman"/>
              </a:rPr>
              <a:t>£</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5"/>
          <p:cNvSpPr txBox="1"/>
          <p:nvPr>
            <p:ph type="title"/>
          </p:nvPr>
        </p:nvSpPr>
        <p:spPr>
          <a:xfrm>
            <a:off x="1150937" y="214312"/>
            <a:ext cx="7793037" cy="850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Representación de texto</a:t>
            </a:r>
            <a:endParaRPr/>
          </a:p>
        </p:txBody>
      </p:sp>
      <p:sp>
        <p:nvSpPr>
          <p:cNvPr id="668" name="Google Shape;668;p75"/>
          <p:cNvSpPr txBox="1"/>
          <p:nvPr>
            <p:ph idx="1" type="body"/>
          </p:nvPr>
        </p:nvSpPr>
        <p:spPr>
          <a:xfrm>
            <a:off x="0" y="1628775"/>
            <a:ext cx="8820150" cy="352901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Al tener que </a:t>
            </a:r>
            <a:r>
              <a:rPr b="1" i="0" lang="en-US" sz="2400" u="none">
                <a:solidFill>
                  <a:schemeClr val="dk1"/>
                </a:solidFill>
                <a:latin typeface="Tahoma"/>
                <a:ea typeface="Tahoma"/>
                <a:cs typeface="Tahoma"/>
                <a:sym typeface="Tahoma"/>
              </a:rPr>
              <a:t>"traducir"</a:t>
            </a:r>
            <a:r>
              <a:rPr b="0" i="0" lang="en-US" sz="2400" u="none">
                <a:solidFill>
                  <a:schemeClr val="dk1"/>
                </a:solidFill>
                <a:latin typeface="Tahoma"/>
                <a:ea typeface="Tahoma"/>
                <a:cs typeface="Tahoma"/>
                <a:sym typeface="Tahoma"/>
              </a:rPr>
              <a:t> toda la información suministrada a la computadora a ceros y unos es necesario establecer una correspondencia (codificación) entre 2 conjuntos: </a:t>
            </a:r>
            <a:endParaRPr/>
          </a:p>
          <a:p>
            <a:pPr indent="-342900" lvl="0" marL="342900" rtl="0" algn="l">
              <a:lnSpc>
                <a:spcPct val="80000"/>
              </a:lnSpc>
              <a:spcBef>
                <a:spcPts val="990"/>
              </a:spcBef>
              <a:spcAft>
                <a:spcPts val="0"/>
              </a:spcAft>
              <a:buSzPts val="1080"/>
              <a:buNone/>
            </a:pPr>
            <a:r>
              <a:rPr b="1" i="0" lang="en-US" sz="1800" u="none">
                <a:solidFill>
                  <a:srgbClr val="008000"/>
                </a:solidFill>
                <a:latin typeface="Tahoma"/>
                <a:ea typeface="Tahoma"/>
                <a:cs typeface="Tahoma"/>
                <a:sym typeface="Tahoma"/>
              </a:rPr>
              <a:t>   		 A</a:t>
            </a:r>
            <a:r>
              <a:rPr b="0" i="0" lang="en-US" sz="1800" u="none">
                <a:solidFill>
                  <a:srgbClr val="008000"/>
                </a:solidFill>
                <a:latin typeface="Tahoma"/>
                <a:ea typeface="Tahoma"/>
                <a:cs typeface="Tahoma"/>
                <a:sym typeface="Tahoma"/>
              </a:rPr>
              <a:t> Ξ {A,B,C,D,...,Z,a,b,...,z,0,1,2,3,...,9,/,+,(,),...}</a:t>
            </a:r>
            <a:endParaRPr/>
          </a:p>
          <a:p>
            <a:pPr indent="-342900" lvl="0" marL="342900" rtl="0" algn="l">
              <a:lnSpc>
                <a:spcPct val="80000"/>
              </a:lnSpc>
              <a:spcBef>
                <a:spcPts val="990"/>
              </a:spcBef>
              <a:spcAft>
                <a:spcPts val="0"/>
              </a:spcAft>
              <a:buSzPts val="1080"/>
              <a:buNone/>
            </a:pPr>
            <a:r>
              <a:rPr b="0" i="0" lang="en-US" sz="1800" u="none">
                <a:solidFill>
                  <a:schemeClr val="dk1"/>
                </a:solidFill>
                <a:latin typeface="Tahoma"/>
                <a:ea typeface="Tahoma"/>
                <a:cs typeface="Tahoma"/>
                <a:sym typeface="Tahoma"/>
              </a:rPr>
              <a:t>                        </a:t>
            </a:r>
            <a:r>
              <a:rPr b="1" i="0" lang="en-US" sz="1800" u="none">
                <a:solidFill>
                  <a:srgbClr val="008000"/>
                </a:solidFill>
                <a:latin typeface="Tahoma"/>
                <a:ea typeface="Tahoma"/>
                <a:cs typeface="Tahoma"/>
                <a:sym typeface="Tahoma"/>
              </a:rPr>
              <a:t> 		B</a:t>
            </a:r>
            <a:r>
              <a:rPr b="0" i="0" lang="en-US" sz="1800" u="none">
                <a:solidFill>
                  <a:srgbClr val="008000"/>
                </a:solidFill>
                <a:latin typeface="Tahoma"/>
                <a:ea typeface="Tahoma"/>
                <a:cs typeface="Tahoma"/>
                <a:sym typeface="Tahoma"/>
              </a:rPr>
              <a:t> Ξ {O,1}</a:t>
            </a:r>
            <a:r>
              <a:rPr b="0" baseline="30000" i="0" lang="en-US" sz="1800" u="none">
                <a:solidFill>
                  <a:srgbClr val="008000"/>
                </a:solidFill>
                <a:latin typeface="Tahoma"/>
                <a:ea typeface="Tahoma"/>
                <a:cs typeface="Tahoma"/>
                <a:sym typeface="Tahoma"/>
              </a:rPr>
              <a:t>n</a:t>
            </a:r>
            <a:r>
              <a:rPr b="0" i="0" lang="en-US" sz="1800" u="none">
                <a:solidFill>
                  <a:srgbClr val="008000"/>
                </a:solidFill>
                <a:latin typeface="Tahoma"/>
                <a:ea typeface="Tahoma"/>
                <a:cs typeface="Tahoma"/>
                <a:sym typeface="Tahoma"/>
              </a:rPr>
              <a:t> </a:t>
            </a:r>
            <a:endParaRPr/>
          </a:p>
          <a:p>
            <a:pPr indent="-342900" lvl="0" marL="342900" rtl="0" algn="l">
              <a:lnSpc>
                <a:spcPct val="80000"/>
              </a:lnSpc>
              <a:spcBef>
                <a:spcPts val="11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de forma tal que a cada elemento de </a:t>
            </a:r>
            <a:r>
              <a:rPr b="1" i="0" lang="en-US" sz="2000" u="none">
                <a:solidFill>
                  <a:srgbClr val="008000"/>
                </a:solidFill>
                <a:latin typeface="Tahoma"/>
                <a:ea typeface="Tahoma"/>
                <a:cs typeface="Tahoma"/>
                <a:sym typeface="Tahoma"/>
              </a:rPr>
              <a:t>A</a:t>
            </a:r>
            <a:r>
              <a:rPr b="0" i="0" lang="en-US" sz="2000" u="none">
                <a:solidFill>
                  <a:schemeClr val="dk1"/>
                </a:solidFill>
                <a:latin typeface="Tahoma"/>
                <a:ea typeface="Tahoma"/>
                <a:cs typeface="Tahoma"/>
                <a:sym typeface="Tahoma"/>
              </a:rPr>
              <a:t> le corresponda un elemento distinto de </a:t>
            </a:r>
            <a:r>
              <a:rPr b="1" i="0" lang="en-US" sz="2000" u="none">
                <a:solidFill>
                  <a:srgbClr val="008000"/>
                </a:solidFill>
                <a:latin typeface="Tahoma"/>
                <a:ea typeface="Tahoma"/>
                <a:cs typeface="Tahoma"/>
                <a:sym typeface="Tahoma"/>
              </a:rPr>
              <a:t>B</a:t>
            </a:r>
            <a:r>
              <a:rPr b="0" i="0" lang="en-US" sz="2000" u="none">
                <a:solidFill>
                  <a:schemeClr val="dk1"/>
                </a:solidFill>
                <a:latin typeface="Tahoma"/>
                <a:ea typeface="Tahoma"/>
                <a:cs typeface="Tahoma"/>
                <a:sym typeface="Tahoma"/>
              </a:rPr>
              <a:t> (n bits). </a:t>
            </a:r>
            <a:endParaRPr/>
          </a:p>
          <a:p>
            <a:pPr indent="-342900" lvl="0" marL="342900" rtl="0" algn="l">
              <a:lnSpc>
                <a:spcPct val="80000"/>
              </a:lnSpc>
              <a:spcBef>
                <a:spcPts val="11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Estos códigos se denominan códigos de</a:t>
            </a:r>
            <a:r>
              <a:rPr b="1" i="0" lang="en-US" sz="2000" u="none">
                <a:solidFill>
                  <a:schemeClr val="dk1"/>
                </a:solidFill>
                <a:latin typeface="Tahoma"/>
                <a:ea typeface="Tahoma"/>
                <a:cs typeface="Tahoma"/>
                <a:sym typeface="Tahoma"/>
              </a:rPr>
              <a:t> E/S </a:t>
            </a:r>
            <a:r>
              <a:rPr b="0" i="0" lang="en-US" sz="2000" u="none">
                <a:solidFill>
                  <a:schemeClr val="dk1"/>
                </a:solidFill>
                <a:latin typeface="Tahoma"/>
                <a:ea typeface="Tahoma"/>
                <a:cs typeface="Tahoma"/>
                <a:sym typeface="Tahoma"/>
              </a:rPr>
              <a:t>o códigos externos o códigos-texto, y pueden definirse de forma arbitraria.</a:t>
            </a:r>
            <a:endParaRPr/>
          </a:p>
        </p:txBody>
      </p:sp>
      <p:cxnSp>
        <p:nvCxnSpPr>
          <p:cNvPr id="669" name="Google Shape;669;p75"/>
          <p:cNvCxnSpPr/>
          <p:nvPr/>
        </p:nvCxnSpPr>
        <p:spPr>
          <a:xfrm>
            <a:off x="2484437" y="3357562"/>
            <a:ext cx="792162" cy="0"/>
          </a:xfrm>
          <a:prstGeom prst="straightConnector1">
            <a:avLst/>
          </a:prstGeom>
          <a:noFill/>
          <a:ln cap="flat" cmpd="sng" w="57150">
            <a:solidFill>
              <a:schemeClr val="hlink"/>
            </a:solidFill>
            <a:prstDash val="solid"/>
            <a:miter lim="800000"/>
            <a:headEnd len="med" w="med" type="none"/>
            <a:tailEnd len="med" w="med" type="triangle"/>
          </a:ln>
        </p:spPr>
      </p:cxnSp>
      <p:sp>
        <p:nvSpPr>
          <p:cNvPr id="670" name="Google Shape;670;p75"/>
          <p:cNvSpPr txBox="1"/>
          <p:nvPr/>
        </p:nvSpPr>
        <p:spPr>
          <a:xfrm>
            <a:off x="755650" y="5411787"/>
            <a:ext cx="7704137" cy="1260475"/>
          </a:xfrm>
          <a:prstGeom prst="rect">
            <a:avLst/>
          </a:prstGeom>
          <a:solidFill>
            <a:srgbClr val="FFCC99"/>
          </a:solid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No obstante existen códigos de E/S normalizados que son utilizados por diferentes constructores de computadoras: </a:t>
            </a:r>
            <a:r>
              <a:rPr b="0" i="0" lang="en-US" sz="2400" u="none">
                <a:solidFill>
                  <a:schemeClr val="hlink"/>
                </a:solidFill>
                <a:latin typeface="Tahoma"/>
                <a:ea typeface="Tahoma"/>
                <a:cs typeface="Tahoma"/>
                <a:sym typeface="Tahoma"/>
              </a:rPr>
              <a:t>BCD de intercambio normalizado, EBCDIC, ASCII, etc.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6"/>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Codificación BCD de 6 bits</a:t>
            </a:r>
            <a:endParaRPr/>
          </a:p>
        </p:txBody>
      </p:sp>
      <p:sp>
        <p:nvSpPr>
          <p:cNvPr id="676" name="Google Shape;676;p76"/>
          <p:cNvSpPr txBox="1"/>
          <p:nvPr>
            <p:ph idx="1" type="body"/>
          </p:nvPr>
        </p:nvSpPr>
        <p:spPr>
          <a:xfrm>
            <a:off x="1182687" y="1905000"/>
            <a:ext cx="7351712"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Utiliza cuatro bits numéricos y dos bits de zona. 	</a:t>
            </a:r>
            <a:endParaRPr/>
          </a:p>
          <a:p>
            <a:pPr indent="-342900" lvl="0" marL="3429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a:t>
            </a:r>
            <a:endParaRPr/>
          </a:p>
          <a:p>
            <a:pPr indent="-342900" lvl="0" marL="342900" rtl="0" algn="just">
              <a:lnSpc>
                <a:spcPct val="100000"/>
              </a:lnSpc>
              <a:spcBef>
                <a:spcPts val="440"/>
              </a:spcBef>
              <a:spcAft>
                <a:spcPts val="0"/>
              </a:spcAft>
              <a:buSzPts val="1320"/>
              <a:buNone/>
            </a:pPr>
            <a:r>
              <a:t/>
            </a:r>
            <a:endParaRPr b="0" i="0" sz="2200" u="none">
              <a:solidFill>
                <a:schemeClr val="dk1"/>
              </a:solidFill>
              <a:latin typeface="Tahoma"/>
              <a:ea typeface="Tahoma"/>
              <a:cs typeface="Tahoma"/>
              <a:sym typeface="Tahoma"/>
            </a:endParaRPr>
          </a:p>
          <a:p>
            <a:pPr indent="-342900" lvl="0" marL="342900" rtl="0" algn="just">
              <a:lnSpc>
                <a:spcPct val="100000"/>
              </a:lnSpc>
              <a:spcBef>
                <a:spcPts val="440"/>
              </a:spcBef>
              <a:spcAft>
                <a:spcPts val="0"/>
              </a:spcAft>
              <a:buSzPts val="1320"/>
              <a:buNone/>
            </a:pPr>
            <a:r>
              <a:rPr b="0" i="0" lang="en-US" sz="2200" u="none">
                <a:solidFill>
                  <a:schemeClr val="dk1"/>
                </a:solidFill>
                <a:latin typeface="Tahoma"/>
                <a:ea typeface="Tahoma"/>
                <a:cs typeface="Tahoma"/>
                <a:sym typeface="Tahoma"/>
              </a:rPr>
              <a:t>       </a:t>
            </a:r>
            <a:r>
              <a:rPr b="1" i="0" lang="en-US" sz="2200" u="none">
                <a:solidFill>
                  <a:schemeClr val="dk1"/>
                </a:solidFill>
                <a:latin typeface="Tahoma"/>
                <a:ea typeface="Tahoma"/>
                <a:cs typeface="Tahoma"/>
                <a:sym typeface="Tahoma"/>
              </a:rPr>
              <a:t>A       B     8       4      2      1</a:t>
            </a:r>
            <a:endParaRPr/>
          </a:p>
          <a:p>
            <a:pPr indent="-259080" lvl="0" marL="342900" rtl="0" algn="just">
              <a:lnSpc>
                <a:spcPct val="100000"/>
              </a:lnSpc>
              <a:spcBef>
                <a:spcPts val="440"/>
              </a:spcBef>
              <a:spcAft>
                <a:spcPts val="0"/>
              </a:spcAft>
              <a:buClr>
                <a:schemeClr val="folHlink"/>
              </a:buClr>
              <a:buSzPts val="1320"/>
              <a:buFont typeface="Noto Sans Symbols"/>
              <a:buNone/>
            </a:pPr>
            <a:r>
              <a:t/>
            </a:r>
            <a:endParaRPr b="0" i="0" sz="2200" u="none">
              <a:solidFill>
                <a:schemeClr val="dk1"/>
              </a:solidFill>
              <a:latin typeface="Tahoma"/>
              <a:ea typeface="Tahoma"/>
              <a:cs typeface="Tahoma"/>
              <a:sym typeface="Tahoma"/>
            </a:endParaRPr>
          </a:p>
          <a:p>
            <a:pPr indent="-342900" lvl="0" marL="342900" rtl="0" algn="just">
              <a:lnSpc>
                <a:spcPct val="100000"/>
              </a:lnSpc>
              <a:spcBef>
                <a:spcPts val="440"/>
              </a:spcBef>
              <a:spcAft>
                <a:spcPts val="0"/>
              </a:spcAft>
              <a:buClr>
                <a:schemeClr val="folHlink"/>
              </a:buClr>
              <a:buSzPts val="1320"/>
              <a:buFont typeface="Noto Sans Symbols"/>
              <a:buChar char="■"/>
            </a:pPr>
            <a:r>
              <a:rPr b="0" i="0" lang="en-US" sz="2200" u="none">
                <a:solidFill>
                  <a:schemeClr val="dk1"/>
                </a:solidFill>
                <a:latin typeface="Tahoma"/>
                <a:ea typeface="Tahoma"/>
                <a:cs typeface="Tahoma"/>
                <a:sym typeface="Tahoma"/>
              </a:rPr>
              <a:t>Este sistema permite representar </a:t>
            </a:r>
            <a:r>
              <a:rPr b="1" i="0" lang="en-US" sz="2200" u="none">
                <a:solidFill>
                  <a:schemeClr val="folHlink"/>
                </a:solidFill>
                <a:latin typeface="Tahoma"/>
                <a:ea typeface="Tahoma"/>
                <a:cs typeface="Tahoma"/>
                <a:sym typeface="Tahoma"/>
              </a:rPr>
              <a:t>2</a:t>
            </a:r>
            <a:r>
              <a:rPr b="1" baseline="30000" i="0" lang="en-US" sz="2200" u="none">
                <a:solidFill>
                  <a:schemeClr val="folHlink"/>
                </a:solidFill>
                <a:latin typeface="Tahoma"/>
                <a:ea typeface="Tahoma"/>
                <a:cs typeface="Tahoma"/>
                <a:sym typeface="Tahoma"/>
              </a:rPr>
              <a:t>6</a:t>
            </a:r>
            <a:r>
              <a:rPr b="1" i="0" lang="en-US" sz="2200" u="none">
                <a:solidFill>
                  <a:schemeClr val="folHlink"/>
                </a:solidFill>
                <a:latin typeface="Tahoma"/>
                <a:ea typeface="Tahoma"/>
                <a:cs typeface="Tahoma"/>
                <a:sym typeface="Tahoma"/>
              </a:rPr>
              <a:t> = 64</a:t>
            </a:r>
            <a:r>
              <a:rPr b="0" i="0" lang="en-US" sz="2200" u="none">
                <a:solidFill>
                  <a:schemeClr val="dk1"/>
                </a:solidFill>
                <a:latin typeface="Tahoma"/>
                <a:ea typeface="Tahoma"/>
                <a:cs typeface="Tahoma"/>
                <a:sym typeface="Tahoma"/>
              </a:rPr>
              <a:t> caracteres únicos: </a:t>
            </a:r>
            <a:endParaRPr/>
          </a:p>
          <a:p>
            <a:pPr indent="-285750" lvl="1" marL="742950" rtl="0" algn="just">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26 letras mayúsculas</a:t>
            </a:r>
            <a:endParaRPr/>
          </a:p>
          <a:p>
            <a:pPr indent="-285750" lvl="1" marL="742950" rtl="0" algn="just">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10 dígitos</a:t>
            </a:r>
            <a:endParaRPr/>
          </a:p>
          <a:p>
            <a:pPr indent="-285750" lvl="1" marL="742950" rtl="0" algn="just">
              <a:lnSpc>
                <a:spcPct val="100000"/>
              </a:lnSpc>
              <a:spcBef>
                <a:spcPts val="440"/>
              </a:spcBef>
              <a:spcAft>
                <a:spcPts val="0"/>
              </a:spcAft>
              <a:buClr>
                <a:schemeClr val="hlink"/>
              </a:buClr>
              <a:buSzPts val="1210"/>
              <a:buFont typeface="Noto Sans Symbols"/>
              <a:buChar char="■"/>
            </a:pPr>
            <a:r>
              <a:rPr b="0" i="0" lang="en-US" sz="2200" u="none">
                <a:solidFill>
                  <a:schemeClr val="dk1"/>
                </a:solidFill>
                <a:latin typeface="Tahoma"/>
                <a:ea typeface="Tahoma"/>
                <a:cs typeface="Tahoma"/>
                <a:sym typeface="Tahoma"/>
              </a:rPr>
              <a:t>28 caracteres especiales.</a:t>
            </a:r>
            <a:endParaRPr/>
          </a:p>
        </p:txBody>
      </p:sp>
      <p:graphicFrame>
        <p:nvGraphicFramePr>
          <p:cNvPr id="677" name="Google Shape;677;p76"/>
          <p:cNvGraphicFramePr/>
          <p:nvPr/>
        </p:nvGraphicFramePr>
        <p:xfrm>
          <a:off x="1646237" y="2438400"/>
          <a:ext cx="3000000" cy="3000000"/>
        </p:xfrm>
        <a:graphic>
          <a:graphicData uri="http://schemas.openxmlformats.org/drawingml/2006/table">
            <a:tbl>
              <a:tblPr>
                <a:noFill/>
                <a:tableStyleId>{45C83666-3227-499C-8325-625CA53E88D0}</a:tableStyleId>
              </a:tblPr>
              <a:tblGrid>
                <a:gridCol w="690550"/>
                <a:gridCol w="692150"/>
                <a:gridCol w="688975"/>
                <a:gridCol w="692150"/>
                <a:gridCol w="690550"/>
                <a:gridCol w="690550"/>
              </a:tblGrid>
              <a:tr h="51752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7E9EF"/>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7E9EF"/>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7E9EF"/>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7E9EF"/>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7"/>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Codificación BCD de 6 bits</a:t>
            </a:r>
            <a:endParaRPr/>
          </a:p>
        </p:txBody>
      </p:sp>
      <p:sp>
        <p:nvSpPr>
          <p:cNvPr id="683" name="Google Shape;683;p77"/>
          <p:cNvSpPr txBox="1"/>
          <p:nvPr>
            <p:ph idx="1" type="body"/>
          </p:nvPr>
        </p:nvSpPr>
        <p:spPr>
          <a:xfrm>
            <a:off x="827087" y="1484312"/>
            <a:ext cx="7707312"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Al evolucionar la computación, este esquema  resultó inadecuado para representar todos los caracteres que se necesitan en los sistemas de computación modernos.</a:t>
            </a:r>
            <a:endParaRPr/>
          </a:p>
          <a:p>
            <a:pPr indent="-342900" lvl="0" marL="342900" rtl="0" algn="just">
              <a:lnSpc>
                <a:spcPct val="80000"/>
              </a:lnSpc>
              <a:spcBef>
                <a:spcPts val="120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Causas:</a:t>
            </a:r>
            <a:endParaRPr/>
          </a:p>
          <a:p>
            <a:pPr indent="-285750" lvl="1" marL="742950" rtl="0" algn="just">
              <a:lnSpc>
                <a:spcPct val="80000"/>
              </a:lnSpc>
              <a:spcBef>
                <a:spcPts val="12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Rápido crecimiento del procesamiento de texto, que requería códigos de caracteres para </a:t>
            </a:r>
            <a:r>
              <a:rPr b="0" i="0" lang="en-US" sz="2400" u="none">
                <a:solidFill>
                  <a:schemeClr val="hlink"/>
                </a:solidFill>
                <a:latin typeface="Tahoma"/>
                <a:ea typeface="Tahoma"/>
                <a:cs typeface="Tahoma"/>
                <a:sym typeface="Tahoma"/>
              </a:rPr>
              <a:t>letras mayúsculas y  minúsculas.</a:t>
            </a:r>
            <a:endParaRPr/>
          </a:p>
          <a:p>
            <a:pPr indent="-285750" lvl="1" marL="742950" rtl="0" algn="just">
              <a:lnSpc>
                <a:spcPct val="80000"/>
              </a:lnSpc>
              <a:spcBef>
                <a:spcPts val="12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Necesidad de agregar alfabetos no ingleses. computación. Se necesitaban símbolos tales como </a:t>
            </a:r>
            <a:r>
              <a:rPr b="0" i="0" lang="en-US" sz="2400" u="none">
                <a:solidFill>
                  <a:schemeClr val="hlink"/>
                </a:solidFill>
                <a:latin typeface="Tahoma"/>
                <a:ea typeface="Tahoma"/>
                <a:cs typeface="Tahoma"/>
                <a:sym typeface="Tahoma"/>
              </a:rPr>
              <a:t>tilde, diéresis, acento grave y circunflejo, y  nuevos alfabetos, como el hebreo, griego y cirílico.</a:t>
            </a:r>
            <a:endParaRPr/>
          </a:p>
          <a:p>
            <a:pPr indent="-285750" lvl="1" marL="742950" rtl="0" algn="just">
              <a:lnSpc>
                <a:spcPct val="80000"/>
              </a:lnSpc>
              <a:spcBef>
                <a:spcPts val="1200"/>
              </a:spcBef>
              <a:spcAft>
                <a:spcPts val="0"/>
              </a:spcAft>
              <a:buClr>
                <a:schemeClr val="hlink"/>
              </a:buClr>
              <a:buSzPts val="1320"/>
              <a:buFont typeface="Noto Sans Symbols"/>
              <a:buChar char="■"/>
            </a:pPr>
            <a:r>
              <a:rPr b="0" i="0" lang="en-US" sz="2400" u="none">
                <a:solidFill>
                  <a:schemeClr val="dk1"/>
                </a:solidFill>
                <a:latin typeface="Tahoma"/>
                <a:ea typeface="Tahoma"/>
                <a:cs typeface="Tahoma"/>
                <a:sym typeface="Tahoma"/>
              </a:rPr>
              <a:t>Añadir </a:t>
            </a:r>
            <a:r>
              <a:rPr b="0" i="0" lang="en-US" sz="2400" u="none">
                <a:solidFill>
                  <a:schemeClr val="hlink"/>
                </a:solidFill>
                <a:latin typeface="Tahoma"/>
                <a:ea typeface="Tahoma"/>
                <a:cs typeface="Tahoma"/>
                <a:sym typeface="Tahoma"/>
              </a:rPr>
              <a:t>capacidades gráficas</a:t>
            </a:r>
            <a:r>
              <a:rPr b="0" i="0" lang="en-US" sz="2400" u="none">
                <a:solidFill>
                  <a:schemeClr val="dk1"/>
                </a:solidFill>
                <a:latin typeface="Tahoma"/>
                <a:ea typeface="Tahoma"/>
                <a:cs typeface="Tahoma"/>
                <a:sym typeface="Tahoma"/>
              </a:rPr>
              <a:t> (de trazado de imágenes) para mejorar la calidad de la representación de información.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EBCDIC</a:t>
            </a:r>
            <a:endParaRPr/>
          </a:p>
        </p:txBody>
      </p:sp>
      <p:sp>
        <p:nvSpPr>
          <p:cNvPr id="689" name="Google Shape;689;p78"/>
          <p:cNvSpPr txBox="1"/>
          <p:nvPr>
            <p:ph idx="1" type="body"/>
          </p:nvPr>
        </p:nvSpPr>
        <p:spPr>
          <a:xfrm>
            <a:off x="1143000" y="1676400"/>
            <a:ext cx="7351712"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200"/>
              <a:buNone/>
            </a:pPr>
            <a:r>
              <a:rPr b="1" i="0" lang="en-US" sz="2000" u="none">
                <a:solidFill>
                  <a:schemeClr val="folHlink"/>
                </a:solidFill>
                <a:latin typeface="Tahoma"/>
                <a:ea typeface="Tahoma"/>
                <a:cs typeface="Tahoma"/>
                <a:sym typeface="Tahoma"/>
              </a:rPr>
              <a:t>Código de Intercambio Decimal Codificado en Binario Extendido</a:t>
            </a:r>
            <a:r>
              <a:rPr b="0" i="0" lang="en-US" sz="2000" u="none">
                <a:solidFill>
                  <a:schemeClr val="dk1"/>
                </a:solidFill>
                <a:latin typeface="Tahoma"/>
                <a:ea typeface="Tahoma"/>
                <a:cs typeface="Tahoma"/>
                <a:sym typeface="Tahoma"/>
              </a:rPr>
              <a:t>. 	</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Es un sistema de codificación de 8 bits, donde cada carácter se representa como una cadena de 8 dígitos binarios y hay un total de </a:t>
            </a:r>
            <a:r>
              <a:rPr b="1" i="0" lang="en-US" sz="2000" u="none">
                <a:solidFill>
                  <a:schemeClr val="folHlink"/>
                </a:solidFill>
                <a:latin typeface="Tahoma"/>
                <a:ea typeface="Tahoma"/>
                <a:cs typeface="Tahoma"/>
                <a:sym typeface="Tahoma"/>
              </a:rPr>
              <a:t>2 </a:t>
            </a:r>
            <a:r>
              <a:rPr b="1" baseline="30000" i="0" lang="en-US" sz="2000" u="none">
                <a:solidFill>
                  <a:schemeClr val="folHlink"/>
                </a:solidFill>
                <a:latin typeface="Tahoma"/>
                <a:ea typeface="Tahoma"/>
                <a:cs typeface="Tahoma"/>
                <a:sym typeface="Tahoma"/>
              </a:rPr>
              <a:t>8</a:t>
            </a:r>
            <a:r>
              <a:rPr b="1" i="0" lang="en-US" sz="2000" u="none">
                <a:solidFill>
                  <a:schemeClr val="folHlink"/>
                </a:solidFill>
                <a:latin typeface="Tahoma"/>
                <a:ea typeface="Tahoma"/>
                <a:cs typeface="Tahoma"/>
                <a:sym typeface="Tahoma"/>
              </a:rPr>
              <a:t> = 256</a:t>
            </a:r>
            <a:r>
              <a:rPr b="0" i="0" lang="en-US" sz="2000" u="none">
                <a:solidFill>
                  <a:schemeClr val="dk1"/>
                </a:solidFill>
                <a:latin typeface="Tahoma"/>
                <a:ea typeface="Tahoma"/>
                <a:cs typeface="Tahoma"/>
                <a:sym typeface="Tahoma"/>
              </a:rPr>
              <a:t> caracteres a disposición. </a:t>
            </a:r>
            <a:endParaRPr/>
          </a:p>
          <a:p>
            <a:pPr indent="-342900" lvl="0" marL="342900" rtl="0" algn="just">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Cada carácter codificado o byte, se divide normalmente en cuatro </a:t>
            </a:r>
            <a:r>
              <a:rPr b="0" i="0" lang="en-US" sz="2000" u="none">
                <a:solidFill>
                  <a:schemeClr val="accent1"/>
                </a:solidFill>
                <a:latin typeface="Tahoma"/>
                <a:ea typeface="Tahoma"/>
                <a:cs typeface="Tahoma"/>
                <a:sym typeface="Tahoma"/>
              </a:rPr>
              <a:t>bits de zona</a:t>
            </a:r>
            <a:r>
              <a:rPr b="0" i="0" lang="en-US" sz="2000" u="none">
                <a:solidFill>
                  <a:schemeClr val="dk1"/>
                </a:solidFill>
                <a:latin typeface="Tahoma"/>
                <a:ea typeface="Tahoma"/>
                <a:cs typeface="Tahoma"/>
                <a:sym typeface="Tahoma"/>
              </a:rPr>
              <a:t>, y cuatro </a:t>
            </a:r>
            <a:r>
              <a:rPr b="0" i="0" lang="en-US" sz="2000" u="none">
                <a:solidFill>
                  <a:schemeClr val="hlink"/>
                </a:solidFill>
                <a:latin typeface="Tahoma"/>
                <a:ea typeface="Tahoma"/>
                <a:cs typeface="Tahoma"/>
                <a:sym typeface="Tahoma"/>
              </a:rPr>
              <a:t>bits numéricos</a:t>
            </a:r>
            <a:r>
              <a:rPr b="0" i="0" lang="en-US" sz="2000" u="none">
                <a:solidFill>
                  <a:schemeClr val="dk1"/>
                </a:solidFill>
                <a:latin typeface="Tahoma"/>
                <a:ea typeface="Tahoma"/>
                <a:cs typeface="Tahoma"/>
                <a:sym typeface="Tahoma"/>
              </a:rPr>
              <a:t> de pesos: 8-4-2-1.</a:t>
            </a:r>
            <a:endParaRPr/>
          </a:p>
          <a:p>
            <a:pPr indent="-342900" lvl="0" marL="342900" rtl="0" algn="just">
              <a:lnSpc>
                <a:spcPct val="100000"/>
              </a:lnSpc>
              <a:spcBef>
                <a:spcPts val="400"/>
              </a:spcBef>
              <a:spcAft>
                <a:spcPts val="0"/>
              </a:spcAft>
              <a:buSzPts val="1200"/>
              <a:buNone/>
            </a:pPr>
            <a:r>
              <a:rPr b="1" i="0" lang="en-US" sz="2000" u="none">
                <a:solidFill>
                  <a:schemeClr val="dk1"/>
                </a:solidFill>
                <a:latin typeface="Tahoma"/>
                <a:ea typeface="Tahoma"/>
                <a:cs typeface="Tahoma"/>
                <a:sym typeface="Tahoma"/>
              </a:rPr>
              <a:t>         </a:t>
            </a:r>
            <a:r>
              <a:rPr b="1" i="0" lang="en-US" sz="1600" u="none">
                <a:solidFill>
                  <a:schemeClr val="dk1"/>
                </a:solidFill>
                <a:latin typeface="Tahoma"/>
                <a:ea typeface="Tahoma"/>
                <a:cs typeface="Tahoma"/>
                <a:sym typeface="Tahoma"/>
              </a:rPr>
              <a:t>7          6          5         4         3          2         1         0</a:t>
            </a:r>
            <a:endParaRPr/>
          </a:p>
          <a:p>
            <a:pPr indent="-281940" lvl="0" marL="342900" rtl="0" algn="just">
              <a:lnSpc>
                <a:spcPct val="100000"/>
              </a:lnSpc>
              <a:spcBef>
                <a:spcPts val="320"/>
              </a:spcBef>
              <a:spcAft>
                <a:spcPts val="0"/>
              </a:spcAft>
              <a:buClr>
                <a:schemeClr val="folHlink"/>
              </a:buClr>
              <a:buSzPts val="960"/>
              <a:buFont typeface="Noto Sans Symbols"/>
              <a:buNone/>
            </a:pPr>
            <a:r>
              <a:t/>
            </a:r>
            <a:endParaRPr b="0" i="0" sz="1600" u="none">
              <a:solidFill>
                <a:schemeClr val="dk1"/>
              </a:solidFill>
              <a:latin typeface="Tahoma"/>
              <a:ea typeface="Tahoma"/>
              <a:cs typeface="Tahoma"/>
              <a:sym typeface="Tahoma"/>
            </a:endParaRPr>
          </a:p>
          <a:p>
            <a:pPr indent="-342900" lvl="0" marL="342900" rtl="0" algn="just">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a:t>
            </a:r>
            <a:endParaRPr/>
          </a:p>
        </p:txBody>
      </p:sp>
      <p:graphicFrame>
        <p:nvGraphicFramePr>
          <p:cNvPr id="690" name="Google Shape;690;p78"/>
          <p:cNvGraphicFramePr/>
          <p:nvPr/>
        </p:nvGraphicFramePr>
        <p:xfrm>
          <a:off x="1646237" y="4667250"/>
          <a:ext cx="3000000" cy="3000000"/>
        </p:xfrm>
        <a:graphic>
          <a:graphicData uri="http://schemas.openxmlformats.org/drawingml/2006/table">
            <a:tbl>
              <a:tblPr>
                <a:noFill/>
                <a:tableStyleId>{45C83666-3227-499C-8325-625CA53E88D0}</a:tableStyleId>
              </a:tblPr>
              <a:tblGrid>
                <a:gridCol w="690550"/>
                <a:gridCol w="692150"/>
                <a:gridCol w="688975"/>
                <a:gridCol w="692150"/>
                <a:gridCol w="690550"/>
                <a:gridCol w="690550"/>
                <a:gridCol w="690550"/>
                <a:gridCol w="690550"/>
              </a:tblGrid>
              <a:tr h="51752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0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0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91" name="Google Shape;691;p78"/>
          <p:cNvSpPr/>
          <p:nvPr/>
        </p:nvSpPr>
        <p:spPr>
          <a:xfrm>
            <a:off x="4419600" y="4343400"/>
            <a:ext cx="2743200" cy="323850"/>
          </a:xfrm>
          <a:prstGeom prst="wedgeEllipseCallout">
            <a:avLst>
              <a:gd fmla="val 16650" name="adj1"/>
              <a:gd fmla="val -23929" name="adj2"/>
            </a:avLst>
          </a:prstGeom>
          <a:noFill/>
          <a:ln cap="flat" cmpd="sng" w="38100">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92" name="Google Shape;692;p78"/>
          <p:cNvSpPr/>
          <p:nvPr/>
        </p:nvSpPr>
        <p:spPr>
          <a:xfrm>
            <a:off x="1600200" y="4305300"/>
            <a:ext cx="2743200" cy="381000"/>
          </a:xfrm>
          <a:prstGeom prst="wedgeEllipseCallout">
            <a:avLst>
              <a:gd fmla="val 6750" name="adj1"/>
              <a:gd fmla="val -17100" name="adj2"/>
            </a:avLst>
          </a:prstGeom>
          <a:no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93" name="Google Shape;693;p78"/>
          <p:cNvSpPr txBox="1"/>
          <p:nvPr/>
        </p:nvSpPr>
        <p:spPr>
          <a:xfrm>
            <a:off x="6248400" y="5334000"/>
            <a:ext cx="1828800" cy="855662"/>
          </a:xfrm>
          <a:prstGeom prst="rect">
            <a:avLst/>
          </a:prstGeom>
          <a:noFill/>
          <a:ln>
            <a:noFill/>
          </a:ln>
        </p:spPr>
        <p:txBody>
          <a:bodyPr anchorCtr="0" anchor="t" bIns="0" lIns="72000" spcFirstLastPara="1" rIns="0" wrap="square" tIns="360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Posición 5 y 4</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00 - A-I</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01 - J-R</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10 - S-Z</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11 - Números</a:t>
            </a:r>
            <a:endParaRPr/>
          </a:p>
        </p:txBody>
      </p:sp>
      <p:sp>
        <p:nvSpPr>
          <p:cNvPr id="694" name="Google Shape;694;p78"/>
          <p:cNvSpPr txBox="1"/>
          <p:nvPr/>
        </p:nvSpPr>
        <p:spPr>
          <a:xfrm>
            <a:off x="609600" y="5181600"/>
            <a:ext cx="36576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Posición 7 y 6</a:t>
            </a:r>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 Letras mayúsculas y números </a:t>
            </a:r>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10 - Letras minúsculas.</a:t>
            </a:r>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01 - Caracteres especiales</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00 - Ningún carácter encontrado</a:t>
            </a:r>
            <a:endParaRPr/>
          </a:p>
        </p:txBody>
      </p:sp>
      <p:grpSp>
        <p:nvGrpSpPr>
          <p:cNvPr id="695" name="Google Shape;695;p78"/>
          <p:cNvGrpSpPr/>
          <p:nvPr/>
        </p:nvGrpSpPr>
        <p:grpSpPr>
          <a:xfrm>
            <a:off x="4038600" y="5181600"/>
            <a:ext cx="1981200" cy="609600"/>
            <a:chOff x="2544" y="3312"/>
            <a:chExt cx="1248" cy="384"/>
          </a:xfrm>
        </p:grpSpPr>
        <p:cxnSp>
          <p:nvCxnSpPr>
            <p:cNvPr id="696" name="Google Shape;696;p78"/>
            <p:cNvCxnSpPr/>
            <p:nvPr/>
          </p:nvCxnSpPr>
          <p:spPr>
            <a:xfrm>
              <a:off x="2556" y="3312"/>
              <a:ext cx="0" cy="384"/>
            </a:xfrm>
            <a:prstGeom prst="straightConnector1">
              <a:avLst/>
            </a:prstGeom>
            <a:noFill/>
            <a:ln cap="flat" cmpd="sng" w="57150">
              <a:solidFill>
                <a:srgbClr val="FFCC99"/>
              </a:solidFill>
              <a:prstDash val="solid"/>
              <a:miter lim="800000"/>
              <a:headEnd len="med" w="med" type="none"/>
              <a:tailEnd len="med" w="med" type="none"/>
            </a:ln>
          </p:spPr>
        </p:cxnSp>
        <p:cxnSp>
          <p:nvCxnSpPr>
            <p:cNvPr id="697" name="Google Shape;697;p78"/>
            <p:cNvCxnSpPr/>
            <p:nvPr/>
          </p:nvCxnSpPr>
          <p:spPr>
            <a:xfrm>
              <a:off x="2544" y="3696"/>
              <a:ext cx="1248" cy="0"/>
            </a:xfrm>
            <a:prstGeom prst="straightConnector1">
              <a:avLst/>
            </a:prstGeom>
            <a:noFill/>
            <a:ln cap="flat" cmpd="sng" w="57150">
              <a:solidFill>
                <a:srgbClr val="FFCC99"/>
              </a:solidFill>
              <a:prstDash val="solid"/>
              <a:miter lim="800000"/>
              <a:headEnd len="med" w="med" type="none"/>
              <a:tailEnd len="med" w="med" type="triangle"/>
            </a:ln>
          </p:spPr>
        </p:cxnSp>
      </p:grpSp>
      <p:cxnSp>
        <p:nvCxnSpPr>
          <p:cNvPr id="698" name="Google Shape;698;p78"/>
          <p:cNvCxnSpPr/>
          <p:nvPr/>
        </p:nvCxnSpPr>
        <p:spPr>
          <a:xfrm>
            <a:off x="2667000" y="5181600"/>
            <a:ext cx="0" cy="304800"/>
          </a:xfrm>
          <a:prstGeom prst="straightConnector1">
            <a:avLst/>
          </a:prstGeom>
          <a:noFill/>
          <a:ln cap="flat" cmpd="sng" w="38100">
            <a:solidFill>
              <a:schemeClr val="accent1"/>
            </a:solidFill>
            <a:prstDash val="solid"/>
            <a:miter lim="800000"/>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EBCDIC</a:t>
            </a:r>
            <a:endParaRPr/>
          </a:p>
        </p:txBody>
      </p:sp>
      <p:sp>
        <p:nvSpPr>
          <p:cNvPr id="704" name="Google Shape;704;p79"/>
          <p:cNvSpPr txBox="1"/>
          <p:nvPr>
            <p:ph idx="1" type="body"/>
          </p:nvPr>
        </p:nvSpPr>
        <p:spPr>
          <a:xfrm>
            <a:off x="1143000" y="1676400"/>
            <a:ext cx="7605712"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SzPts val="1440"/>
              <a:buNone/>
            </a:pPr>
            <a:r>
              <a:t/>
            </a:r>
            <a:endParaRPr b="0" i="0" sz="2400" u="none">
              <a:solidFill>
                <a:schemeClr val="dk1"/>
              </a:solidFill>
              <a:latin typeface="Tahoma"/>
              <a:ea typeface="Tahoma"/>
              <a:cs typeface="Tahoma"/>
              <a:sym typeface="Tahoma"/>
            </a:endParaRPr>
          </a:p>
          <a:p>
            <a:pPr indent="-342900" lvl="0" marL="342900" rtl="0" algn="just">
              <a:lnSpc>
                <a:spcPct val="100000"/>
              </a:lnSpc>
              <a:spcBef>
                <a:spcPts val="640"/>
              </a:spcBef>
              <a:spcAft>
                <a:spcPts val="0"/>
              </a:spcAft>
              <a:buSzPts val="1920"/>
              <a:buNone/>
            </a:pPr>
            <a:r>
              <a:rPr b="0" i="0" lang="en-US" sz="3200" u="none">
                <a:solidFill>
                  <a:schemeClr val="dk1"/>
                </a:solidFill>
                <a:latin typeface="Tahoma"/>
                <a:ea typeface="Tahoma"/>
                <a:cs typeface="Tahoma"/>
                <a:sym typeface="Tahoma"/>
              </a:rPr>
              <a:t>                        </a:t>
            </a:r>
            <a:endParaRPr/>
          </a:p>
        </p:txBody>
      </p:sp>
      <p:graphicFrame>
        <p:nvGraphicFramePr>
          <p:cNvPr id="705" name="Google Shape;705;p79"/>
          <p:cNvGraphicFramePr/>
          <p:nvPr/>
        </p:nvGraphicFramePr>
        <p:xfrm>
          <a:off x="1619250" y="2349500"/>
          <a:ext cx="3000000" cy="3000000"/>
        </p:xfrm>
        <a:graphic>
          <a:graphicData uri="http://schemas.openxmlformats.org/drawingml/2006/table">
            <a:tbl>
              <a:tblPr>
                <a:noFill/>
                <a:tableStyleId>{45C83666-3227-499C-8325-625CA53E88D0}</a:tableStyleId>
              </a:tblPr>
              <a:tblGrid>
                <a:gridCol w="690550"/>
                <a:gridCol w="692150"/>
                <a:gridCol w="688975"/>
                <a:gridCol w="692150"/>
                <a:gridCol w="690550"/>
                <a:gridCol w="690550"/>
                <a:gridCol w="690550"/>
                <a:gridCol w="690550"/>
              </a:tblGrid>
              <a:tr h="517525">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0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00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CC99"/>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575" marB="455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06" name="Google Shape;706;p79"/>
          <p:cNvSpPr/>
          <p:nvPr/>
        </p:nvSpPr>
        <p:spPr>
          <a:xfrm>
            <a:off x="3492500" y="2925762"/>
            <a:ext cx="935037" cy="287337"/>
          </a:xfrm>
          <a:prstGeom prst="wedgeEllipseCallout">
            <a:avLst>
              <a:gd fmla="val 19143" name="adj1"/>
              <a:gd fmla="val 41052" name="adj2"/>
            </a:avLst>
          </a:prstGeom>
          <a:noFill/>
          <a:ln cap="flat" cmpd="sng" w="38100">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07" name="Google Shape;707;p79"/>
          <p:cNvSpPr/>
          <p:nvPr/>
        </p:nvSpPr>
        <p:spPr>
          <a:xfrm>
            <a:off x="1692275" y="2997200"/>
            <a:ext cx="1366837" cy="144462"/>
          </a:xfrm>
          <a:prstGeom prst="wedgeEllipseCallout">
            <a:avLst>
              <a:gd fmla="val 4240" name="adj1"/>
              <a:gd fmla="val 88536" name="adj2"/>
            </a:avLst>
          </a:prstGeom>
          <a:noFill/>
          <a:ln cap="flat" cmpd="sng" w="381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708" name="Google Shape;708;p79"/>
          <p:cNvSpPr txBox="1"/>
          <p:nvPr/>
        </p:nvSpPr>
        <p:spPr>
          <a:xfrm>
            <a:off x="3635375" y="3573462"/>
            <a:ext cx="1800225" cy="1439862"/>
          </a:xfrm>
          <a:prstGeom prst="rect">
            <a:avLst/>
          </a:prstGeom>
          <a:noFill/>
          <a:ln>
            <a:noFill/>
          </a:ln>
        </p:spPr>
        <p:txBody>
          <a:bodyPr anchorCtr="0" anchor="t" bIns="0" lIns="72000" spcFirstLastPara="1" rIns="0" wrap="square" tIns="360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Posición 5 y 4</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00 - A-I</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01 - J-R</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10 - S-Z</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11 - Números</a:t>
            </a:r>
            <a:endParaRPr/>
          </a:p>
        </p:txBody>
      </p:sp>
      <p:sp>
        <p:nvSpPr>
          <p:cNvPr id="709" name="Google Shape;709;p79"/>
          <p:cNvSpPr txBox="1"/>
          <p:nvPr/>
        </p:nvSpPr>
        <p:spPr>
          <a:xfrm>
            <a:off x="323850" y="3573462"/>
            <a:ext cx="3313112" cy="1296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Posición 7 y 6</a:t>
            </a:r>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11- Letras mayúsculas y números </a:t>
            </a:r>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10 - Letras minúsculas.</a:t>
            </a:r>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01 - Caracteres especiales</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00 - Ningún carácter encontrado</a:t>
            </a:r>
            <a:endParaRPr/>
          </a:p>
        </p:txBody>
      </p:sp>
      <p:sp>
        <p:nvSpPr>
          <p:cNvPr id="710" name="Google Shape;710;p79"/>
          <p:cNvSpPr txBox="1"/>
          <p:nvPr/>
        </p:nvSpPr>
        <p:spPr>
          <a:xfrm>
            <a:off x="1835150" y="2492375"/>
            <a:ext cx="51847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1       1        1       1         0       0        0       1</a:t>
            </a:r>
            <a:endParaRPr/>
          </a:p>
        </p:txBody>
      </p:sp>
      <p:sp>
        <p:nvSpPr>
          <p:cNvPr id="711" name="Google Shape;711;p79"/>
          <p:cNvSpPr txBox="1"/>
          <p:nvPr/>
        </p:nvSpPr>
        <p:spPr>
          <a:xfrm>
            <a:off x="1476375" y="1557337"/>
            <a:ext cx="7416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1" i="0" lang="en-US" sz="2000" u="none">
                <a:solidFill>
                  <a:schemeClr val="dk1"/>
                </a:solidFill>
                <a:latin typeface="Tahoma"/>
                <a:ea typeface="Tahoma"/>
                <a:cs typeface="Tahoma"/>
                <a:sym typeface="Tahoma"/>
              </a:rPr>
              <a:t>Ejemplo de representación de la letra A (mayúscula)</a:t>
            </a:r>
            <a:endParaRPr/>
          </a:p>
        </p:txBody>
      </p:sp>
      <p:sp>
        <p:nvSpPr>
          <p:cNvPr id="712" name="Google Shape;712;p79"/>
          <p:cNvSpPr txBox="1"/>
          <p:nvPr/>
        </p:nvSpPr>
        <p:spPr>
          <a:xfrm>
            <a:off x="1763712" y="5084762"/>
            <a:ext cx="6264275" cy="119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Letra j minúscula  = </a:t>
            </a:r>
            <a:r>
              <a:rPr b="0" i="0" lang="en-US" sz="1800" u="none">
                <a:solidFill>
                  <a:schemeClr val="hlink"/>
                </a:solidFill>
                <a:latin typeface="Tahoma"/>
                <a:ea typeface="Tahoma"/>
                <a:cs typeface="Tahoma"/>
                <a:sym typeface="Tahoma"/>
              </a:rPr>
              <a:t>1001 0001</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Letra k minúscula = </a:t>
            </a:r>
            <a:r>
              <a:rPr b="0" i="0" lang="en-US" sz="1800" u="none">
                <a:solidFill>
                  <a:schemeClr val="hlink"/>
                </a:solidFill>
                <a:latin typeface="Tahoma"/>
                <a:ea typeface="Tahoma"/>
                <a:cs typeface="Tahoma"/>
                <a:sym typeface="Tahoma"/>
              </a:rPr>
              <a:t>1001 0010</a:t>
            </a:r>
            <a:endParaRPr/>
          </a:p>
          <a:p>
            <a:pPr indent="0" lvl="0" marL="0" marR="0" rtl="0" algn="l">
              <a:lnSpc>
                <a:spcPct val="100000"/>
              </a:lnSpc>
              <a:spcBef>
                <a:spcPts val="90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Número 5 	= </a:t>
            </a:r>
            <a:r>
              <a:rPr b="0" i="0" lang="en-US" sz="1800" u="none">
                <a:solidFill>
                  <a:schemeClr val="hlink"/>
                </a:solidFill>
                <a:latin typeface="Tahoma"/>
                <a:ea typeface="Tahoma"/>
                <a:cs typeface="Tahoma"/>
                <a:sym typeface="Tahoma"/>
              </a:rPr>
              <a:t>1111 0101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Sistemas de codificación binarios</a:t>
            </a:r>
            <a:endParaRPr/>
          </a:p>
        </p:txBody>
      </p:sp>
      <p:sp>
        <p:nvSpPr>
          <p:cNvPr id="172" name="Google Shape;172;p8"/>
          <p:cNvSpPr txBox="1"/>
          <p:nvPr>
            <p:ph idx="1" type="body"/>
          </p:nvPr>
        </p:nvSpPr>
        <p:spPr>
          <a:xfrm>
            <a:off x="611187" y="1557337"/>
            <a:ext cx="7777162" cy="475138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Se debe recurrir, por lo tanto a dispositivos físicos </a:t>
            </a:r>
            <a:r>
              <a:rPr b="1" i="0" lang="en-US" sz="2400" u="none">
                <a:solidFill>
                  <a:schemeClr val="dk1"/>
                </a:solidFill>
                <a:latin typeface="Tahoma"/>
                <a:ea typeface="Tahoma"/>
                <a:cs typeface="Tahoma"/>
                <a:sym typeface="Tahoma"/>
              </a:rPr>
              <a:t>biestables</a:t>
            </a:r>
            <a:r>
              <a:rPr b="0" i="0" lang="en-US" sz="2400" u="none">
                <a:solidFill>
                  <a:schemeClr val="dk1"/>
                </a:solidFill>
                <a:latin typeface="Tahoma"/>
                <a:ea typeface="Tahoma"/>
                <a:cs typeface="Tahoma"/>
                <a:sym typeface="Tahoma"/>
              </a:rPr>
              <a:t> (con dos estados físicos diferenciados en forma clara y estable). Por ejemplo:</a:t>
            </a:r>
            <a:endParaRPr/>
          </a:p>
          <a:p>
            <a:pPr indent="-285750" lvl="1" marL="742950" rtl="0" algn="l">
              <a:lnSpc>
                <a:spcPct val="100000"/>
              </a:lnSpc>
              <a:spcBef>
                <a:spcPts val="480"/>
              </a:spcBef>
              <a:spcAft>
                <a:spcPts val="0"/>
              </a:spcAft>
              <a:buClr>
                <a:schemeClr val="hlink"/>
              </a:buClr>
              <a:buSzPts val="1320"/>
              <a:buFont typeface="Noto Sans Symbols"/>
              <a:buChar char="■"/>
            </a:pPr>
            <a:r>
              <a:rPr b="1" i="0" lang="en-US" sz="2400" u="none">
                <a:solidFill>
                  <a:schemeClr val="dk1"/>
                </a:solidFill>
                <a:latin typeface="Tahoma"/>
                <a:ea typeface="Tahoma"/>
                <a:cs typeface="Tahoma"/>
                <a:sym typeface="Tahoma"/>
              </a:rPr>
              <a:t>Corriente eléctrica</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pasa / no pasa</a:t>
            </a:r>
            <a:r>
              <a:rPr b="0" i="0" lang="en-US" sz="2400" u="none">
                <a:solidFill>
                  <a:schemeClr val="dk1"/>
                </a:solidFill>
                <a:latin typeface="Tahoma"/>
                <a:ea typeface="Tahoma"/>
                <a:cs typeface="Tahoma"/>
                <a:sym typeface="Tahoma"/>
              </a:rPr>
              <a:t> corriente es económico y concede un amplio margen de tolerancia.</a:t>
            </a:r>
            <a:endParaRPr/>
          </a:p>
          <a:p>
            <a:pPr indent="-285750" lvl="1" marL="742950" rtl="0" algn="l">
              <a:lnSpc>
                <a:spcPct val="100000"/>
              </a:lnSpc>
              <a:spcBef>
                <a:spcPts val="480"/>
              </a:spcBef>
              <a:spcAft>
                <a:spcPts val="0"/>
              </a:spcAft>
              <a:buClr>
                <a:schemeClr val="hlink"/>
              </a:buClr>
              <a:buSzPts val="1320"/>
              <a:buFont typeface="Noto Sans Symbols"/>
              <a:buChar char="■"/>
            </a:pPr>
            <a:r>
              <a:rPr b="1" i="0" lang="en-US" sz="2400" u="none">
                <a:solidFill>
                  <a:schemeClr val="dk1"/>
                </a:solidFill>
                <a:latin typeface="Tahoma"/>
                <a:ea typeface="Tahoma"/>
                <a:cs typeface="Tahoma"/>
                <a:sym typeface="Tahoma"/>
              </a:rPr>
              <a:t>Intensidad de la luz</a:t>
            </a:r>
            <a:r>
              <a:rPr b="0" i="0" lang="en-US" sz="2400" u="none">
                <a:solidFill>
                  <a:schemeClr val="dk1"/>
                </a:solidFill>
                <a:latin typeface="Tahoma"/>
                <a:ea typeface="Tahoma"/>
                <a:cs typeface="Tahoma"/>
                <a:sym typeface="Tahoma"/>
              </a:rPr>
              <a:t>: </a:t>
            </a:r>
            <a:r>
              <a:rPr b="0" i="1" lang="en-US" sz="2400" u="none">
                <a:solidFill>
                  <a:schemeClr val="dk1"/>
                </a:solidFill>
                <a:latin typeface="Tahoma"/>
                <a:ea typeface="Tahoma"/>
                <a:cs typeface="Tahoma"/>
                <a:sym typeface="Tahoma"/>
              </a:rPr>
              <a:t>luz apagada / luz encendida.</a:t>
            </a:r>
            <a:endParaRPr/>
          </a:p>
          <a:p>
            <a:pPr indent="-285750" lvl="1" marL="742950" rtl="0" algn="l">
              <a:lnSpc>
                <a:spcPct val="100000"/>
              </a:lnSpc>
              <a:spcBef>
                <a:spcPts val="480"/>
              </a:spcBef>
              <a:spcAft>
                <a:spcPts val="0"/>
              </a:spcAft>
              <a:buClr>
                <a:schemeClr val="hlink"/>
              </a:buClr>
              <a:buSzPts val="1320"/>
              <a:buFont typeface="Noto Sans Symbols"/>
              <a:buChar char="■"/>
            </a:pPr>
            <a:r>
              <a:rPr b="1" i="0" lang="en-US" sz="2400" u="none">
                <a:solidFill>
                  <a:schemeClr val="dk1"/>
                </a:solidFill>
                <a:latin typeface="Tahoma"/>
                <a:ea typeface="Tahoma"/>
                <a:cs typeface="Tahoma"/>
                <a:sym typeface="Tahoma"/>
              </a:rPr>
              <a:t>Sentido de la magnetización</a:t>
            </a:r>
            <a:r>
              <a:rPr b="0" i="0" lang="en-US" sz="2400" u="none">
                <a:solidFill>
                  <a:schemeClr val="dk1"/>
                </a:solidFill>
                <a:latin typeface="Tahoma"/>
                <a:ea typeface="Tahoma"/>
                <a:cs typeface="Tahoma"/>
                <a:sym typeface="Tahoma"/>
              </a:rPr>
              <a:t>: magnetización </a:t>
            </a:r>
            <a:r>
              <a:rPr b="0" i="1" lang="en-US" sz="2400" u="none">
                <a:solidFill>
                  <a:schemeClr val="dk1"/>
                </a:solidFill>
                <a:latin typeface="Tahoma"/>
                <a:ea typeface="Tahoma"/>
                <a:cs typeface="Tahoma"/>
                <a:sym typeface="Tahoma"/>
              </a:rPr>
              <a:t>norte-sur</a:t>
            </a:r>
            <a:r>
              <a:rPr b="0" i="0" lang="en-US" sz="2400" u="none">
                <a:solidFill>
                  <a:schemeClr val="dk1"/>
                </a:solidFill>
                <a:latin typeface="Tahoma"/>
                <a:ea typeface="Tahoma"/>
                <a:cs typeface="Tahoma"/>
                <a:sym typeface="Tahoma"/>
              </a:rPr>
              <a:t> y su contraria, es bastante fácil y fiable.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0"/>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EBCDIC (tabla)</a:t>
            </a:r>
            <a:endParaRPr/>
          </a:p>
        </p:txBody>
      </p:sp>
      <p:graphicFrame>
        <p:nvGraphicFramePr>
          <p:cNvPr id="718" name="Google Shape;718;p80"/>
          <p:cNvGraphicFramePr/>
          <p:nvPr/>
        </p:nvGraphicFramePr>
        <p:xfrm>
          <a:off x="611187" y="1700212"/>
          <a:ext cx="3000000" cy="3000000"/>
        </p:xfrm>
        <a:graphic>
          <a:graphicData uri="http://schemas.openxmlformats.org/drawingml/2006/table">
            <a:tbl>
              <a:tblPr>
                <a:noFill/>
                <a:tableStyleId>{45C83666-3227-499C-8325-625CA53E88D0}</a:tableStyleId>
              </a:tblPr>
              <a:tblGrid>
                <a:gridCol w="485775"/>
                <a:gridCol w="487350"/>
                <a:gridCol w="485775"/>
                <a:gridCol w="487350"/>
                <a:gridCol w="485775"/>
                <a:gridCol w="487350"/>
                <a:gridCol w="485775"/>
                <a:gridCol w="487350"/>
                <a:gridCol w="485775"/>
                <a:gridCol w="487350"/>
                <a:gridCol w="485775"/>
                <a:gridCol w="487350"/>
                <a:gridCol w="485775"/>
                <a:gridCol w="487350"/>
                <a:gridCol w="485775"/>
                <a:gridCol w="487350"/>
                <a:gridCol w="485775"/>
              </a:tblGrid>
              <a:tr h="396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bits</a:t>
                      </a:r>
                      <a:endParaRPr b="0" i="0" sz="1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3210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7654</a:t>
                      </a:r>
                      <a:endParaRPr b="0" i="0" sz="10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NUL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DEL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&amp;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SOH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DC1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J</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STX</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DC2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SYN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k</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K</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ETX</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DC3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PF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BYP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PN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u</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U</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HT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NL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LF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v</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V</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LC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EOB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UC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w</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W</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0111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DEL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ESC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EOT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P</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CAN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q</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Q</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8</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RLF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z</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Z</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9</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CC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SM</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1011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VT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IFS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DC4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&lt;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CR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IGS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ENQ</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NAK</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_</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28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IRS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ACK</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&gt;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1111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SI</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IUS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BEL</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SUB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1"/>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ASCII</a:t>
            </a:r>
            <a:endParaRPr/>
          </a:p>
        </p:txBody>
      </p:sp>
      <p:sp>
        <p:nvSpPr>
          <p:cNvPr id="724" name="Google Shape;724;p81"/>
          <p:cNvSpPr txBox="1"/>
          <p:nvPr>
            <p:ph idx="1" type="body"/>
          </p:nvPr>
        </p:nvSpPr>
        <p:spPr>
          <a:xfrm>
            <a:off x="539750" y="1700212"/>
            <a:ext cx="8135937" cy="4249737"/>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El código ASCII (</a:t>
            </a:r>
            <a:r>
              <a:rPr b="1" i="0" lang="en-US" sz="2400" u="none">
                <a:solidFill>
                  <a:schemeClr val="dk1"/>
                </a:solidFill>
                <a:latin typeface="Tahoma"/>
                <a:ea typeface="Tahoma"/>
                <a:cs typeface="Tahoma"/>
                <a:sym typeface="Tahoma"/>
              </a:rPr>
              <a:t>Código Estándar Americano para el Intercambio de Información) </a:t>
            </a:r>
            <a:r>
              <a:rPr b="0" i="0" lang="en-US" sz="2400" u="none">
                <a:solidFill>
                  <a:schemeClr val="dk1"/>
                </a:solidFill>
                <a:latin typeface="Tahoma"/>
                <a:ea typeface="Tahoma"/>
                <a:cs typeface="Tahoma"/>
                <a:sym typeface="Tahoma"/>
              </a:rPr>
              <a:t>utiliza 7 bits y es el más usado. Para la transmisión de datos y corresponde a la normalización </a:t>
            </a:r>
            <a:r>
              <a:rPr b="1" i="0" lang="en-US" sz="2400" u="none">
                <a:solidFill>
                  <a:schemeClr val="dk1"/>
                </a:solidFill>
                <a:latin typeface="Tahoma"/>
                <a:ea typeface="Tahoma"/>
                <a:cs typeface="Tahoma"/>
                <a:sym typeface="Tahoma"/>
              </a:rPr>
              <a:t>ANSI X3.4-1968 </a:t>
            </a:r>
            <a:r>
              <a:rPr b="0" i="0" lang="en-US" sz="2400" u="none">
                <a:solidFill>
                  <a:schemeClr val="dk1"/>
                </a:solidFill>
                <a:latin typeface="Tahoma"/>
                <a:ea typeface="Tahoma"/>
                <a:cs typeface="Tahoma"/>
                <a:sym typeface="Tahoma"/>
              </a:rPr>
              <a:t>ò</a:t>
            </a:r>
            <a:r>
              <a:rPr b="1" i="0" lang="en-US" sz="2400" u="none">
                <a:solidFill>
                  <a:schemeClr val="dk1"/>
                </a:solidFill>
                <a:latin typeface="Tahoma"/>
                <a:ea typeface="Tahoma"/>
                <a:cs typeface="Tahoma"/>
                <a:sym typeface="Tahoma"/>
              </a:rPr>
              <a:t> ISO 646.</a:t>
            </a:r>
            <a:endParaRPr/>
          </a:p>
          <a:p>
            <a:pPr indent="-342900" lvl="0" marL="342900" rtl="0" algn="just">
              <a:lnSpc>
                <a:spcPct val="80000"/>
              </a:lnSpc>
              <a:spcBef>
                <a:spcPts val="10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Otras versiones ampliadas utilizan 8 bits y respetan los códigos normalizados del ASCII básico, aprovechando las combinaciones no usadas para representar símbolos adicionales. </a:t>
            </a:r>
            <a:endParaRPr/>
          </a:p>
          <a:p>
            <a:pPr indent="-342900" lvl="0" marL="342900" rtl="0" algn="just">
              <a:lnSpc>
                <a:spcPct val="80000"/>
              </a:lnSpc>
              <a:spcBef>
                <a:spcPts val="10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Entre ellas se encuentran los códigos </a:t>
            </a:r>
            <a:r>
              <a:rPr b="1" i="0" lang="en-US" sz="2400" u="none">
                <a:solidFill>
                  <a:schemeClr val="dk1"/>
                </a:solidFill>
                <a:latin typeface="Tahoma"/>
                <a:ea typeface="Tahoma"/>
                <a:cs typeface="Tahoma"/>
                <a:sym typeface="Tahoma"/>
              </a:rPr>
              <a:t>ISO 8859-n, </a:t>
            </a:r>
            <a:r>
              <a:rPr b="0" i="0" lang="en-US" sz="2400" u="none">
                <a:solidFill>
                  <a:schemeClr val="dk1"/>
                </a:solidFill>
                <a:latin typeface="Tahoma"/>
                <a:ea typeface="Tahoma"/>
                <a:cs typeface="Tahoma"/>
                <a:sym typeface="Tahoma"/>
              </a:rPr>
              <a:t>donde n es el nro. que identifica el juego de los nuevos caracteres introducidos dependiendo de los lenguajes. </a:t>
            </a:r>
            <a:endParaRPr/>
          </a:p>
          <a:p>
            <a:pPr indent="-342900" lvl="0" marL="342900" rtl="0" algn="just">
              <a:lnSpc>
                <a:spcPct val="80000"/>
              </a:lnSpc>
              <a:spcBef>
                <a:spcPts val="10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Por ej.: la norma, </a:t>
            </a:r>
            <a:r>
              <a:rPr b="1" i="0" lang="en-US" sz="2400" u="none">
                <a:solidFill>
                  <a:schemeClr val="dk1"/>
                </a:solidFill>
                <a:latin typeface="Tahoma"/>
                <a:ea typeface="Tahoma"/>
                <a:cs typeface="Tahoma"/>
                <a:sym typeface="Tahoma"/>
              </a:rPr>
              <a:t>ISO 8859-1, (ISO-Latin1)</a:t>
            </a:r>
            <a:r>
              <a:rPr b="0" i="0" lang="en-US" sz="2400" u="none">
                <a:solidFill>
                  <a:schemeClr val="dk1"/>
                </a:solidFill>
                <a:latin typeface="Tahoma"/>
                <a:ea typeface="Tahoma"/>
                <a:cs typeface="Tahoma"/>
                <a:sym typeface="Tahoma"/>
              </a:rPr>
              <a:t>, se proyectó para América y Europa occidental e incluye vocales con acentos, tildes, diéresis y otras letras latinas no usadas en los países anglosajones.</a:t>
            </a:r>
            <a:endParaRPr/>
          </a:p>
          <a:p>
            <a:pPr indent="-251459" lvl="0" marL="342900" rtl="0" algn="l">
              <a:spcBef>
                <a:spcPts val="480"/>
              </a:spcBef>
              <a:spcAft>
                <a:spcPts val="0"/>
              </a:spcAft>
              <a:buSzPts val="1440"/>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82"/>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ASCII de 8 bits (ISO 8859- Latin 1)</a:t>
            </a:r>
            <a:endParaRPr/>
          </a:p>
        </p:txBody>
      </p:sp>
      <p:pic>
        <p:nvPicPr>
          <p:cNvPr id="730" name="Google Shape;730;p82"/>
          <p:cNvPicPr preferRelativeResize="0"/>
          <p:nvPr/>
        </p:nvPicPr>
        <p:blipFill rotWithShape="1">
          <a:blip r:embed="rId3">
            <a:alphaModFix/>
          </a:blip>
          <a:srcRect b="0" l="0" r="0" t="0"/>
          <a:stretch/>
        </p:blipFill>
        <p:spPr>
          <a:xfrm>
            <a:off x="827087" y="1628775"/>
            <a:ext cx="7777162" cy="42830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3"/>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UNICODE (ISO / IEC 10646</a:t>
            </a:r>
            <a:r>
              <a:rPr b="0" i="0" lang="en-US" sz="3200" u="none">
                <a:solidFill>
                  <a:schemeClr val="dk2"/>
                </a:solidFill>
                <a:latin typeface="Tahoma"/>
                <a:ea typeface="Tahoma"/>
                <a:cs typeface="Tahoma"/>
                <a:sym typeface="Tahoma"/>
              </a:rPr>
              <a:t>)</a:t>
            </a:r>
            <a:endParaRPr/>
          </a:p>
        </p:txBody>
      </p:sp>
      <p:sp>
        <p:nvSpPr>
          <p:cNvPr id="736" name="Google Shape;736;p83"/>
          <p:cNvSpPr txBox="1"/>
          <p:nvPr>
            <p:ph idx="1" type="body"/>
          </p:nvPr>
        </p:nvSpPr>
        <p:spPr>
          <a:xfrm>
            <a:off x="468312" y="1341437"/>
            <a:ext cx="8532812" cy="55165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Propuesto por un consorcio de empresas y entidades con el objetivo de permitir la escritura de aplicaciones capaces de procesar texto de muy diversas culturas (demanda que surge con la proliferación de aplicaciones Web). </a:t>
            </a:r>
            <a:endParaRPr/>
          </a:p>
          <a:p>
            <a:pPr indent="-342900" lvl="0" marL="342900" rtl="0" algn="just">
              <a:lnSpc>
                <a:spcPct val="80000"/>
              </a:lnSpc>
              <a:spcBef>
                <a:spcPts val="9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Los códigos anteriores presentan </a:t>
            </a:r>
            <a:r>
              <a:rPr b="0" i="0" lang="en-US" sz="2000" u="none">
                <a:solidFill>
                  <a:schemeClr val="hlink"/>
                </a:solidFill>
                <a:latin typeface="Tahoma"/>
                <a:ea typeface="Tahoma"/>
                <a:cs typeface="Tahoma"/>
                <a:sym typeface="Tahoma"/>
              </a:rPr>
              <a:t>desventajas</a:t>
            </a:r>
            <a:r>
              <a:rPr b="0" i="0" lang="en-US" sz="2000" u="none">
                <a:solidFill>
                  <a:schemeClr val="dk1"/>
                </a:solidFill>
                <a:latin typeface="Tahoma"/>
                <a:ea typeface="Tahoma"/>
                <a:cs typeface="Tahoma"/>
                <a:sym typeface="Tahoma"/>
              </a:rPr>
              <a:t>, tales como:</a:t>
            </a:r>
            <a:endParaRPr/>
          </a:p>
          <a:p>
            <a:pPr indent="-285750" lvl="1" marL="742950" rtl="0" algn="just">
              <a:lnSpc>
                <a:spcPct val="8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Los símbolos codificados son insuficientes para representar los caracteres especiales que requieren numerosas aplicaciones.</a:t>
            </a:r>
            <a:endParaRPr/>
          </a:p>
          <a:p>
            <a:pPr indent="-285750" lvl="1" marL="742950" rtl="0" algn="just">
              <a:lnSpc>
                <a:spcPct val="8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Los símbolos y códigos añadidos en las versiones ampliadas a 8 bits no están normalizados.</a:t>
            </a:r>
            <a:endParaRPr/>
          </a:p>
          <a:p>
            <a:pPr indent="-285750" lvl="1" marL="742950" rtl="0" algn="just">
              <a:lnSpc>
                <a:spcPct val="80000"/>
              </a:lnSpc>
              <a:spcBef>
                <a:spcPts val="900"/>
              </a:spcBef>
              <a:spcAft>
                <a:spcPts val="0"/>
              </a:spcAft>
              <a:buClr>
                <a:schemeClr val="hlink"/>
              </a:buClr>
              <a:buSzPts val="1100"/>
              <a:buFont typeface="Noto Sans Symbols"/>
              <a:buChar char="■"/>
            </a:pPr>
            <a:r>
              <a:rPr b="0" i="0" lang="en-US" sz="2000" u="none">
                <a:solidFill>
                  <a:schemeClr val="dk1"/>
                </a:solidFill>
                <a:latin typeface="Tahoma"/>
                <a:ea typeface="Tahoma"/>
                <a:cs typeface="Tahoma"/>
                <a:sym typeface="Tahoma"/>
              </a:rPr>
              <a:t>Basados en los caracteres latinos, pero otras culturas utilizan  símbolos muy distintos.</a:t>
            </a:r>
            <a:endParaRPr/>
          </a:p>
          <a:p>
            <a:pPr indent="-228600" lvl="2" marL="1143000" rtl="0" algn="just">
              <a:lnSpc>
                <a:spcPct val="80000"/>
              </a:lnSpc>
              <a:spcBef>
                <a:spcPts val="900"/>
              </a:spcBef>
              <a:spcAft>
                <a:spcPts val="0"/>
              </a:spcAft>
              <a:buClr>
                <a:schemeClr val="folHlink"/>
              </a:buClr>
              <a:buSzPts val="1000"/>
              <a:buFont typeface="Noto Sans Symbols"/>
              <a:buChar char="■"/>
            </a:pPr>
            <a:r>
              <a:rPr b="0" i="0" lang="en-US" sz="2000" u="none">
                <a:solidFill>
                  <a:schemeClr val="dk1"/>
                </a:solidFill>
                <a:latin typeface="Tahoma"/>
                <a:ea typeface="Tahoma"/>
                <a:cs typeface="Tahoma"/>
                <a:sym typeface="Tahoma"/>
              </a:rPr>
              <a:t>Los lenguajes escritos de  culturas como la china, japonesa y coreana se basan en la utilización de </a:t>
            </a:r>
            <a:r>
              <a:rPr b="0" i="0" lang="en-US" sz="2000" u="none">
                <a:solidFill>
                  <a:schemeClr val="hlink"/>
                </a:solidFill>
                <a:latin typeface="Tahoma"/>
                <a:ea typeface="Tahoma"/>
                <a:cs typeface="Tahoma"/>
                <a:sym typeface="Tahoma"/>
              </a:rPr>
              <a:t>ideogramas</a:t>
            </a:r>
            <a:r>
              <a:rPr b="0" i="0" lang="en-US" sz="2000" u="none">
                <a:solidFill>
                  <a:schemeClr val="dk1"/>
                </a:solidFill>
                <a:latin typeface="Tahoma"/>
                <a:ea typeface="Tahoma"/>
                <a:cs typeface="Tahoma"/>
                <a:sym typeface="Tahoma"/>
              </a:rPr>
              <a:t> o símbolos que representan palabras, frases o ideas completas, siendo, por tanto, inoperantes los códigos que sólo codifican letras individuales.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4"/>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UNICODE (ISO / IEC 10646)</a:t>
            </a:r>
            <a:endParaRPr/>
          </a:p>
        </p:txBody>
      </p:sp>
      <p:sp>
        <p:nvSpPr>
          <p:cNvPr id="742" name="Google Shape;742;p84"/>
          <p:cNvSpPr txBox="1"/>
          <p:nvPr>
            <p:ph idx="1" type="body"/>
          </p:nvPr>
        </p:nvSpPr>
        <p:spPr>
          <a:xfrm>
            <a:off x="755650" y="1773237"/>
            <a:ext cx="8064500" cy="45354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None/>
            </a:pPr>
            <a:r>
              <a:rPr b="1" i="0" lang="en-US" sz="2400" u="none">
                <a:solidFill>
                  <a:schemeClr val="dk1"/>
                </a:solidFill>
                <a:latin typeface="Tahoma"/>
                <a:ea typeface="Tahoma"/>
                <a:cs typeface="Tahoma"/>
                <a:sym typeface="Tahoma"/>
              </a:rPr>
              <a:t>Unicode </a:t>
            </a:r>
            <a:r>
              <a:rPr b="0" i="0" lang="en-US" sz="2400" u="none">
                <a:solidFill>
                  <a:schemeClr val="dk1"/>
                </a:solidFill>
                <a:latin typeface="Tahoma"/>
                <a:ea typeface="Tahoma"/>
                <a:cs typeface="Tahoma"/>
                <a:sym typeface="Tahoma"/>
              </a:rPr>
              <a:t>está reconocido como estándar </a:t>
            </a:r>
            <a:r>
              <a:rPr b="1" i="0" lang="en-US" sz="2400" u="none">
                <a:solidFill>
                  <a:schemeClr val="dk1"/>
                </a:solidFill>
                <a:latin typeface="Tahoma"/>
                <a:ea typeface="Tahoma"/>
                <a:cs typeface="Tahoma"/>
                <a:sym typeface="Tahoma"/>
              </a:rPr>
              <a:t>ISO/IEC 10646</a:t>
            </a:r>
            <a:r>
              <a:rPr b="0" i="0" lang="en-US" sz="2400" u="none">
                <a:solidFill>
                  <a:schemeClr val="dk1"/>
                </a:solidFill>
                <a:latin typeface="Tahoma"/>
                <a:ea typeface="Tahoma"/>
                <a:cs typeface="Tahoma"/>
                <a:sym typeface="Tahoma"/>
              </a:rPr>
              <a:t>, y trata de ofrecer las siguientes propiedades:</a:t>
            </a:r>
            <a:endParaRPr b="0" i="1" sz="2400" u="none">
              <a:solidFill>
                <a:schemeClr val="dk1"/>
              </a:solidFill>
              <a:latin typeface="Tahoma"/>
              <a:ea typeface="Tahoma"/>
              <a:cs typeface="Tahoma"/>
              <a:sym typeface="Tahoma"/>
            </a:endParaRPr>
          </a:p>
          <a:p>
            <a:pPr indent="-342900" lvl="0" marL="342900" rtl="0" algn="l">
              <a:lnSpc>
                <a:spcPct val="80000"/>
              </a:lnSpc>
              <a:spcBef>
                <a:spcPts val="1200"/>
              </a:spcBef>
              <a:spcAft>
                <a:spcPts val="0"/>
              </a:spcAft>
              <a:buClr>
                <a:schemeClr val="folHlink"/>
              </a:buClr>
              <a:buSzPts val="1440"/>
              <a:buFont typeface="Noto Sans Symbols"/>
              <a:buChar char="■"/>
            </a:pPr>
            <a:r>
              <a:rPr b="1" i="1" lang="en-US" sz="2400" u="none">
                <a:solidFill>
                  <a:schemeClr val="folHlink"/>
                </a:solidFill>
                <a:latin typeface="Tahoma"/>
                <a:ea typeface="Tahoma"/>
                <a:cs typeface="Tahoma"/>
                <a:sym typeface="Tahoma"/>
              </a:rPr>
              <a:t>Universalidad</a:t>
            </a:r>
            <a:r>
              <a:rPr b="1" i="0" lang="en-US" sz="2400" u="none">
                <a:solidFill>
                  <a:schemeClr val="folHlink"/>
                </a:solidFill>
                <a:latin typeface="Tahoma"/>
                <a:ea typeface="Tahoma"/>
                <a:cs typeface="Tahoma"/>
                <a:sym typeface="Tahoma"/>
              </a:rPr>
              <a:t>,</a:t>
            </a:r>
            <a:r>
              <a:rPr b="0" i="0" lang="en-US" sz="2400" u="none">
                <a:solidFill>
                  <a:schemeClr val="dk1"/>
                </a:solidFill>
                <a:latin typeface="Tahoma"/>
                <a:ea typeface="Tahoma"/>
                <a:cs typeface="Tahoma"/>
                <a:sym typeface="Tahoma"/>
              </a:rPr>
              <a:t> trata de cubrir la mayoría de lenguajes escritos existentes en la actualidad: </a:t>
            </a:r>
            <a:r>
              <a:rPr b="1" i="0" lang="en-US" sz="2400" u="none">
                <a:solidFill>
                  <a:srgbClr val="008000"/>
                </a:solidFill>
                <a:latin typeface="Tahoma"/>
                <a:ea typeface="Tahoma"/>
                <a:cs typeface="Tahoma"/>
                <a:sym typeface="Tahoma"/>
              </a:rPr>
              <a:t>16 bits 🡪 65.356 símbolos.</a:t>
            </a:r>
            <a:endParaRPr b="1" i="1" sz="2400" u="none">
              <a:solidFill>
                <a:srgbClr val="008000"/>
              </a:solidFill>
              <a:latin typeface="Tahoma"/>
              <a:ea typeface="Tahoma"/>
              <a:cs typeface="Tahoma"/>
              <a:sym typeface="Tahoma"/>
            </a:endParaRPr>
          </a:p>
          <a:p>
            <a:pPr indent="-342900" lvl="0" marL="342900" rtl="0" algn="l">
              <a:lnSpc>
                <a:spcPct val="80000"/>
              </a:lnSpc>
              <a:spcBef>
                <a:spcPts val="1200"/>
              </a:spcBef>
              <a:spcAft>
                <a:spcPts val="0"/>
              </a:spcAft>
              <a:buClr>
                <a:schemeClr val="folHlink"/>
              </a:buClr>
              <a:buSzPts val="1440"/>
              <a:buFont typeface="Noto Sans Symbols"/>
              <a:buChar char="■"/>
            </a:pPr>
            <a:r>
              <a:rPr b="1" i="1" lang="en-US" sz="2400" u="none">
                <a:solidFill>
                  <a:schemeClr val="folHlink"/>
                </a:solidFill>
                <a:latin typeface="Tahoma"/>
                <a:ea typeface="Tahoma"/>
                <a:cs typeface="Tahoma"/>
                <a:sym typeface="Tahoma"/>
              </a:rPr>
              <a:t>Unicidad,</a:t>
            </a:r>
            <a:r>
              <a:rPr b="0" i="0" lang="en-US" sz="2400" u="none">
                <a:solidFill>
                  <a:schemeClr val="dk1"/>
                </a:solidFill>
                <a:latin typeface="Tahoma"/>
                <a:ea typeface="Tahoma"/>
                <a:cs typeface="Tahoma"/>
                <a:sym typeface="Tahoma"/>
              </a:rPr>
              <a:t> a cada carácter se le asigna exactamente un único código.</a:t>
            </a:r>
            <a:endParaRPr b="0" i="1" sz="2400" u="none">
              <a:solidFill>
                <a:schemeClr val="dk1"/>
              </a:solidFill>
              <a:latin typeface="Tahoma"/>
              <a:ea typeface="Tahoma"/>
              <a:cs typeface="Tahoma"/>
              <a:sym typeface="Tahoma"/>
            </a:endParaRPr>
          </a:p>
          <a:p>
            <a:pPr indent="-342900" lvl="0" marL="342900" rtl="0" algn="l">
              <a:lnSpc>
                <a:spcPct val="80000"/>
              </a:lnSpc>
              <a:spcBef>
                <a:spcPts val="1200"/>
              </a:spcBef>
              <a:spcAft>
                <a:spcPts val="0"/>
              </a:spcAft>
              <a:buClr>
                <a:schemeClr val="folHlink"/>
              </a:buClr>
              <a:buSzPts val="1440"/>
              <a:buFont typeface="Noto Sans Symbols"/>
              <a:buChar char="■"/>
            </a:pPr>
            <a:r>
              <a:rPr b="1" i="1" lang="en-US" sz="2400" u="none">
                <a:solidFill>
                  <a:schemeClr val="folHlink"/>
                </a:solidFill>
                <a:latin typeface="Tahoma"/>
                <a:ea typeface="Tahoma"/>
                <a:cs typeface="Tahoma"/>
                <a:sym typeface="Tahoma"/>
              </a:rPr>
              <a:t>Uniformidad,</a:t>
            </a:r>
            <a:r>
              <a:rPr b="0" i="0" lang="en-US" sz="2400" u="none">
                <a:solidFill>
                  <a:schemeClr val="dk1"/>
                </a:solidFill>
                <a:latin typeface="Tahoma"/>
                <a:ea typeface="Tahoma"/>
                <a:cs typeface="Tahoma"/>
                <a:sym typeface="Tahoma"/>
              </a:rPr>
              <a:t> ya que todos los símbolos se representan con un número fijo de bits (16).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85"/>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UNICODE (ISO / IEC 10646)</a:t>
            </a:r>
            <a:endParaRPr/>
          </a:p>
        </p:txBody>
      </p:sp>
      <p:graphicFrame>
        <p:nvGraphicFramePr>
          <p:cNvPr id="748" name="Google Shape;748;p85"/>
          <p:cNvGraphicFramePr/>
          <p:nvPr/>
        </p:nvGraphicFramePr>
        <p:xfrm>
          <a:off x="827087" y="1700212"/>
          <a:ext cx="3000000" cy="3000000"/>
        </p:xfrm>
        <a:graphic>
          <a:graphicData uri="http://schemas.openxmlformats.org/drawingml/2006/table">
            <a:tbl>
              <a:tblPr>
                <a:noFill/>
                <a:tableStyleId>{45C83666-3227-499C-8325-625CA53E88D0}</a:tableStyleId>
              </a:tblPr>
              <a:tblGrid>
                <a:gridCol w="812800"/>
                <a:gridCol w="868350"/>
                <a:gridCol w="869950"/>
                <a:gridCol w="3381375"/>
                <a:gridCol w="1484300"/>
              </a:tblGrid>
              <a:tr h="596900">
                <a:tc>
                  <a:txBody>
                    <a:bodyPr/>
                    <a:lstStyle/>
                    <a:p>
                      <a:pPr indent="-342900" lvl="0" marL="342900" marR="0" rtl="0" algn="ctr">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Zona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folHlink"/>
                    </a:solidFill>
                  </a:tcPr>
                </a:tc>
                <a:tc gridSpan="2">
                  <a:txBody>
                    <a:bodyPr/>
                    <a:lstStyle/>
                    <a:p>
                      <a:pPr indent="-342900" lvl="0" marL="342900" marR="0" rtl="0" algn="ctr">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Códigos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folHlink"/>
                    </a:solidFill>
                  </a:tcPr>
                </a:tc>
                <a:tc hMerge="1"/>
                <a:tc>
                  <a:txBody>
                    <a:bodyPr/>
                    <a:lstStyle/>
                    <a:p>
                      <a:pPr indent="-342900" lvl="0" marL="342900" marR="0" rtl="0" algn="ctr">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Símbolos codificados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folHlink"/>
                    </a:solidFill>
                  </a:tcPr>
                </a:tc>
                <a:tc>
                  <a:txBody>
                    <a:bodyPr/>
                    <a:lstStyle/>
                    <a:p>
                      <a:pPr indent="-342900" lvl="0" marL="342900" marR="0" rtl="0" algn="ctr">
                        <a:lnSpc>
                          <a:spcPct val="100000"/>
                        </a:lnSpc>
                        <a:spcBef>
                          <a:spcPts val="0"/>
                        </a:spcBef>
                        <a:spcAft>
                          <a:spcPts val="0"/>
                        </a:spcAft>
                        <a:buClr>
                          <a:schemeClr val="lt1"/>
                        </a:buClr>
                        <a:buSzPts val="1600"/>
                        <a:buFont typeface="Times New Roman"/>
                        <a:buNone/>
                      </a:pPr>
                      <a:r>
                        <a:rPr b="1" i="0" lang="en-US" sz="1600" u="none">
                          <a:solidFill>
                            <a:schemeClr val="lt1"/>
                          </a:solidFill>
                          <a:latin typeface="Times New Roman"/>
                          <a:ea typeface="Times New Roman"/>
                          <a:cs typeface="Times New Roman"/>
                          <a:sym typeface="Times New Roman"/>
                        </a:rPr>
                        <a:t>Número de caracteres</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folHlink"/>
                    </a:solidFill>
                  </a:tcPr>
                </a:tc>
              </a:tr>
              <a:tr h="598475">
                <a:tc rowSpan="3">
                  <a:txBody>
                    <a:bodyPr/>
                    <a:lstStyle/>
                    <a:p>
                      <a:pPr indent="-342900" lvl="0" marL="34290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rowSpan="3">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0000</a:t>
                      </a:r>
                      <a:endParaRPr/>
                    </a:p>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000FF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Latín-1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256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641350">
                <a:tc vMerge="1"/>
                <a:tc vMerge="1"/>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Otros alfabetos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7.936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849300">
                <a:tc vMerge="1"/>
                <a:tc vMerge="1"/>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2000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Símbolos generales y caracteres fonéticos chinos, japoneses y coreanos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8.192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641350">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I</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4000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Ideogramas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24.576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641350">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A000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Pendiente de asignación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16.384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r h="849300">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R</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E000</a:t>
                      </a:r>
                      <a:endParaRPr/>
                    </a:p>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HF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0" lvl="0" marL="0" marR="0" rtl="0" algn="l">
                        <a:spcBef>
                          <a:spcPts val="0"/>
                        </a:spcBef>
                        <a:spcAft>
                          <a:spcPts val="0"/>
                        </a:spcAft>
                        <a:buNone/>
                      </a:pPr>
                      <a:r>
                        <a:t/>
                      </a:r>
                      <a:endParaRPr sz="1800">
                        <a:solidFill>
                          <a:schemeClr val="dk1"/>
                        </a:solidFill>
                        <a:latin typeface="Tahoma"/>
                        <a:ea typeface="Tahoma"/>
                        <a:cs typeface="Tahoma"/>
                        <a:sym typeface="Tahoma"/>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Caracteres locales y propios de los usuarios</a:t>
                      </a:r>
                      <a:endParaRPr/>
                    </a:p>
                    <a:p>
                      <a:pPr indent="-342900" lvl="0" marL="3429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Compatibilidad con otros códigos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c>
                  <a:txBody>
                    <a:bodyPr/>
                    <a:lstStyle/>
                    <a:p>
                      <a:pPr indent="-342900" lvl="0" marL="34290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8.192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CC"/>
                    </a:solid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6"/>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Representaciones Numéricas</a:t>
            </a:r>
            <a:endParaRPr/>
          </a:p>
        </p:txBody>
      </p:sp>
      <p:graphicFrame>
        <p:nvGraphicFramePr>
          <p:cNvPr id="754" name="Google Shape;754;p86"/>
          <p:cNvGraphicFramePr/>
          <p:nvPr/>
        </p:nvGraphicFramePr>
        <p:xfrm>
          <a:off x="533400" y="1700212"/>
          <a:ext cx="3000000" cy="3000000"/>
        </p:xfrm>
        <a:graphic>
          <a:graphicData uri="http://schemas.openxmlformats.org/drawingml/2006/table">
            <a:tbl>
              <a:tblPr>
                <a:noFill/>
                <a:tableStyleId>{45C83666-3227-499C-8325-625CA53E88D0}</a:tableStyleId>
              </a:tblPr>
              <a:tblGrid>
                <a:gridCol w="1230300"/>
                <a:gridCol w="3198800"/>
                <a:gridCol w="3876675"/>
              </a:tblGrid>
              <a:tr h="1939925">
                <a:tc rowSpan="2">
                  <a:txBody>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Enteros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Dígitos decimales codificados en binario </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alpha val="49803"/>
                      </a:schemeClr>
                    </a:solidFill>
                  </a:tcPr>
                </a:tc>
                <a:tc>
                  <a:txBody>
                    <a:bodyPr/>
                    <a:lstStyle/>
                    <a:p>
                      <a:pPr indent="0" lvl="0" marL="0" marR="0" rtl="0" algn="l">
                        <a:lnSpc>
                          <a:spcPct val="100000"/>
                        </a:lnSpc>
                        <a:spcBef>
                          <a:spcPts val="0"/>
                        </a:spcBef>
                        <a:spcAft>
                          <a:spcPts val="0"/>
                        </a:spcAft>
                        <a:buClr>
                          <a:schemeClr val="dk1"/>
                        </a:buClr>
                        <a:buSzPts val="2000"/>
                        <a:buFont typeface="Tahoma"/>
                        <a:buNone/>
                      </a:pPr>
                      <a:r>
                        <a:t/>
                      </a:r>
                      <a:endParaRPr b="1" i="0" sz="2000" u="none">
                        <a:solidFill>
                          <a:srgbClr val="008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ahoma"/>
                        <a:buNone/>
                      </a:pPr>
                      <a:r>
                        <a:t/>
                      </a:r>
                      <a:endParaRPr b="1" i="0" sz="2000" u="none">
                        <a:solidFill>
                          <a:srgbClr val="008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8000"/>
                        </a:buClr>
                        <a:buSzPts val="2000"/>
                        <a:buFont typeface="Times New Roman"/>
                        <a:buNone/>
                      </a:pPr>
                      <a:r>
                        <a:rPr b="1" i="0" lang="en-US" sz="2000" u="none">
                          <a:solidFill>
                            <a:srgbClr val="008000"/>
                          </a:solidFill>
                          <a:latin typeface="Times New Roman"/>
                          <a:ea typeface="Times New Roman"/>
                          <a:cs typeface="Times New Roman"/>
                          <a:sym typeface="Times New Roman"/>
                        </a:rPr>
                        <a:t>BCD-Decimal Codificado en Binario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49803"/>
                      </a:schemeClr>
                    </a:solidFill>
                  </a:tcPr>
                </a:tc>
              </a:tr>
              <a:tr h="2151050">
                <a:tc vMerge="1"/>
                <a:tc>
                  <a:txBody>
                    <a:bodyPr/>
                    <a:lstStyle/>
                    <a:p>
                      <a:pPr indent="0" lvl="0" marL="0" marR="0" rtl="0" algn="l">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Representación binaria</a:t>
                      </a:r>
                      <a:endParaRPr/>
                    </a:p>
                    <a:p>
                      <a:pPr indent="0" lvl="0" marL="0" marR="0" rtl="0" algn="l">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Coma Fija</a:t>
                      </a:r>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49803"/>
                      </a:schemeClr>
                    </a:solidFill>
                  </a:tcPr>
                </a:tc>
                <a:tc>
                  <a:txBody>
                    <a:bodyPr/>
                    <a:lstStyle/>
                    <a:p>
                      <a:pPr indent="-114300" lvl="1" marL="457200" marR="0" rtl="0" algn="l">
                        <a:lnSpc>
                          <a:spcPct val="100000"/>
                        </a:lnSpc>
                        <a:spcBef>
                          <a:spcPts val="0"/>
                        </a:spcBef>
                        <a:spcAft>
                          <a:spcPts val="0"/>
                        </a:spcAft>
                        <a:buClr>
                          <a:srgbClr val="008000"/>
                        </a:buClr>
                        <a:buSzPts val="1800"/>
                        <a:buFont typeface="Times New Roman"/>
                        <a:buChar char="•"/>
                      </a:pPr>
                      <a:r>
                        <a:rPr b="1" i="0" lang="en-US" sz="1800" u="none" cap="none" strike="noStrike">
                          <a:solidFill>
                            <a:srgbClr val="008000"/>
                          </a:solidFill>
                          <a:latin typeface="Times New Roman"/>
                          <a:ea typeface="Times New Roman"/>
                          <a:cs typeface="Times New Roman"/>
                          <a:sym typeface="Times New Roman"/>
                        </a:rPr>
                        <a:t>Signo y Magnitud</a:t>
                      </a:r>
                      <a:endParaRPr/>
                    </a:p>
                    <a:p>
                      <a:pPr indent="-114300" lvl="1" marL="457200" marR="0" rtl="0" algn="l">
                        <a:lnSpc>
                          <a:spcPct val="100000"/>
                        </a:lnSpc>
                        <a:spcBef>
                          <a:spcPts val="900"/>
                        </a:spcBef>
                        <a:spcAft>
                          <a:spcPts val="0"/>
                        </a:spcAft>
                        <a:buClr>
                          <a:srgbClr val="008000"/>
                        </a:buClr>
                        <a:buSzPts val="1800"/>
                        <a:buFont typeface="Times New Roman"/>
                        <a:buChar char="•"/>
                      </a:pPr>
                      <a:r>
                        <a:rPr b="1" i="0" lang="en-US" sz="1800" u="none" cap="none" strike="noStrike">
                          <a:solidFill>
                            <a:srgbClr val="008000"/>
                          </a:solidFill>
                          <a:latin typeface="Times New Roman"/>
                          <a:ea typeface="Times New Roman"/>
                          <a:cs typeface="Times New Roman"/>
                          <a:sym typeface="Times New Roman"/>
                        </a:rPr>
                        <a:t>Complemento a 1</a:t>
                      </a:r>
                      <a:endParaRPr/>
                    </a:p>
                    <a:p>
                      <a:pPr indent="-114300" lvl="1" marL="457200" marR="0" rtl="0" algn="l">
                        <a:lnSpc>
                          <a:spcPct val="100000"/>
                        </a:lnSpc>
                        <a:spcBef>
                          <a:spcPts val="900"/>
                        </a:spcBef>
                        <a:spcAft>
                          <a:spcPts val="0"/>
                        </a:spcAft>
                        <a:buClr>
                          <a:srgbClr val="008000"/>
                        </a:buClr>
                        <a:buSzPts val="1800"/>
                        <a:buFont typeface="Times New Roman"/>
                        <a:buChar char="•"/>
                      </a:pPr>
                      <a:r>
                        <a:rPr b="1" i="0" lang="en-US" sz="1800" u="none" cap="none" strike="noStrike">
                          <a:solidFill>
                            <a:srgbClr val="008000"/>
                          </a:solidFill>
                          <a:latin typeface="Times New Roman"/>
                          <a:ea typeface="Times New Roman"/>
                          <a:cs typeface="Times New Roman"/>
                          <a:sym typeface="Times New Roman"/>
                        </a:rPr>
                        <a:t>Complemento a 2</a:t>
                      </a:r>
                      <a:endParaRPr/>
                    </a:p>
                    <a:p>
                      <a:pPr indent="-114300" lvl="1" marL="457200" marR="0" rtl="0" algn="l">
                        <a:lnSpc>
                          <a:spcPct val="100000"/>
                        </a:lnSpc>
                        <a:spcBef>
                          <a:spcPts val="900"/>
                        </a:spcBef>
                        <a:spcAft>
                          <a:spcPts val="0"/>
                        </a:spcAft>
                        <a:buClr>
                          <a:srgbClr val="008000"/>
                        </a:buClr>
                        <a:buSzPts val="1800"/>
                        <a:buFont typeface="Times New Roman"/>
                        <a:buChar char="•"/>
                      </a:pPr>
                      <a:r>
                        <a:rPr b="1" i="0" lang="en-US" sz="1800" u="none" cap="none" strike="noStrike">
                          <a:solidFill>
                            <a:srgbClr val="008000"/>
                          </a:solidFill>
                          <a:latin typeface="Times New Roman"/>
                          <a:ea typeface="Times New Roman"/>
                          <a:cs typeface="Times New Roman"/>
                          <a:sym typeface="Times New Roman"/>
                        </a:rPr>
                        <a:t>Exceso a 2 elevado a N-1</a:t>
                      </a:r>
                      <a:endParaRPr/>
                    </a:p>
                  </a:txBody>
                  <a:tcPr marT="45725" marB="45725" marR="91450" marL="91450">
                    <a:lnL cap="flat" cmpd="sng" w="12700">
                      <a:solidFill>
                        <a:srgbClr val="000000"/>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alpha val="49803"/>
                      </a:schemeClr>
                    </a:solidFill>
                  </a:tcP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7"/>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Tahoma"/>
              <a:buNone/>
            </a:pPr>
            <a:r>
              <a:rPr b="1" i="0" lang="en-US" sz="2800" u="none">
                <a:solidFill>
                  <a:schemeClr val="dk2"/>
                </a:solidFill>
                <a:latin typeface="Tahoma"/>
                <a:ea typeface="Tahoma"/>
                <a:cs typeface="Tahoma"/>
                <a:sym typeface="Tahoma"/>
              </a:rPr>
              <a:t>Dígitos decimales codificados en binario</a:t>
            </a:r>
            <a:endParaRPr/>
          </a:p>
        </p:txBody>
      </p:sp>
      <p:sp>
        <p:nvSpPr>
          <p:cNvPr id="760" name="Google Shape;760;p87"/>
          <p:cNvSpPr txBox="1"/>
          <p:nvPr>
            <p:ph idx="1" type="body"/>
          </p:nvPr>
        </p:nvSpPr>
        <p:spPr>
          <a:xfrm>
            <a:off x="539750" y="1412875"/>
            <a:ext cx="8280400" cy="4895850"/>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SzPts val="1440"/>
              <a:buNone/>
            </a:pPr>
            <a:r>
              <a:rPr b="1" i="0" lang="en-US" sz="2400" u="sng">
                <a:solidFill>
                  <a:srgbClr val="0000FF"/>
                </a:solidFill>
                <a:latin typeface="Tahoma"/>
                <a:ea typeface="Tahoma"/>
                <a:cs typeface="Tahoma"/>
                <a:sym typeface="Tahoma"/>
              </a:rPr>
              <a:t>BCD</a:t>
            </a:r>
            <a:r>
              <a:rPr b="1" i="0" lang="en-US" sz="2400" u="none">
                <a:solidFill>
                  <a:srgbClr val="0000FF"/>
                </a:solidFill>
                <a:latin typeface="Tahoma"/>
                <a:ea typeface="Tahoma"/>
                <a:cs typeface="Tahoma"/>
                <a:sym typeface="Tahoma"/>
              </a:rPr>
              <a:t>: Decimal codificado en binario</a:t>
            </a:r>
            <a:endParaRPr/>
          </a:p>
          <a:p>
            <a:pPr indent="-342900" lvl="0" marL="342900" rtl="0" algn="ctr">
              <a:lnSpc>
                <a:spcPct val="80000"/>
              </a:lnSpc>
              <a:spcBef>
                <a:spcPts val="480"/>
              </a:spcBef>
              <a:spcAft>
                <a:spcPts val="0"/>
              </a:spcAft>
              <a:buSzPts val="1440"/>
              <a:buNone/>
            </a:pPr>
            <a:r>
              <a:t/>
            </a:r>
            <a:endParaRPr b="1" i="0" sz="2400" u="none">
              <a:solidFill>
                <a:srgbClr val="0000FF"/>
              </a:solidFill>
              <a:latin typeface="Tahoma"/>
              <a:ea typeface="Tahoma"/>
              <a:cs typeface="Tahoma"/>
              <a:sym typeface="Tahoma"/>
            </a:endParaRPr>
          </a:p>
          <a:p>
            <a:pPr indent="-342900" lvl="0" marL="342900" rtl="0" algn="just">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Permite representar datos numéricos en forma binaria. </a:t>
            </a:r>
            <a:endParaRPr/>
          </a:p>
          <a:p>
            <a:pPr indent="-342900" lvl="0" marL="342900" rtl="0" algn="just">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Requiere por lo menos 4 bits por cada dígito decimal.</a:t>
            </a:r>
            <a:endParaRPr/>
          </a:p>
          <a:p>
            <a:pPr indent="-342900" lvl="0" marL="342900" rtl="0" algn="just">
              <a:lnSpc>
                <a:spcPct val="80000"/>
              </a:lnSpc>
              <a:spcBef>
                <a:spcPts val="480"/>
              </a:spcBef>
              <a:spcAft>
                <a:spcPts val="0"/>
              </a:spcAft>
              <a:buClr>
                <a:schemeClr val="folHlink"/>
              </a:buClr>
              <a:buSzPts val="1440"/>
              <a:buFont typeface="Noto Sans Symbols"/>
              <a:buChar char="■"/>
            </a:pPr>
            <a:r>
              <a:rPr b="0" i="0" lang="en-US" sz="2400" u="none">
                <a:solidFill>
                  <a:schemeClr val="dk1"/>
                </a:solidFill>
                <a:latin typeface="Tahoma"/>
                <a:ea typeface="Tahoma"/>
                <a:cs typeface="Tahoma"/>
                <a:sym typeface="Tahoma"/>
              </a:rPr>
              <a:t>Utiliza la codificación ponderada, en la cual se le dan a los bits de izquierda a derecha, los pesos </a:t>
            </a:r>
            <a:r>
              <a:rPr b="1" i="0" lang="en-US" sz="2400" u="none">
                <a:solidFill>
                  <a:srgbClr val="008000"/>
                </a:solidFill>
                <a:latin typeface="Tahoma"/>
                <a:ea typeface="Tahoma"/>
                <a:cs typeface="Tahoma"/>
                <a:sym typeface="Tahoma"/>
              </a:rPr>
              <a:t>8, 4, 2 y 1</a:t>
            </a:r>
            <a:r>
              <a:rPr b="0" i="0" lang="en-US" sz="2400" u="none">
                <a:solidFill>
                  <a:schemeClr val="dk1"/>
                </a:solidFill>
                <a:latin typeface="Tahoma"/>
                <a:ea typeface="Tahoma"/>
                <a:cs typeface="Tahoma"/>
                <a:sym typeface="Tahoma"/>
              </a:rPr>
              <a:t>, respectivamente. </a:t>
            </a:r>
            <a:endParaRPr/>
          </a:p>
          <a:p>
            <a:pPr indent="-342900" lvl="0" marL="342900" rtl="0" algn="just">
              <a:lnSpc>
                <a:spcPct val="80000"/>
              </a:lnSpc>
              <a:spcBef>
                <a:spcPts val="480"/>
              </a:spcBef>
              <a:spcAft>
                <a:spcPts val="0"/>
              </a:spcAft>
              <a:buSzPts val="1440"/>
              <a:buNone/>
            </a:pPr>
            <a:r>
              <a:t/>
            </a:r>
            <a:endParaRPr b="0" i="1" sz="2400" u="none">
              <a:solidFill>
                <a:schemeClr val="dk1"/>
              </a:solidFill>
              <a:latin typeface="Tahoma"/>
              <a:ea typeface="Tahoma"/>
              <a:cs typeface="Tahoma"/>
              <a:sym typeface="Tahoma"/>
            </a:endParaRPr>
          </a:p>
          <a:p>
            <a:pPr indent="-342900" lvl="0" marL="342900" rtl="0" algn="just">
              <a:lnSpc>
                <a:spcPct val="80000"/>
              </a:lnSpc>
              <a:spcBef>
                <a:spcPts val="480"/>
              </a:spcBef>
              <a:spcAft>
                <a:spcPts val="0"/>
              </a:spcAft>
              <a:buSzPts val="1440"/>
              <a:buNone/>
            </a:pPr>
            <a:r>
              <a:rPr b="0" i="1" lang="en-US" sz="2400" u="none">
                <a:solidFill>
                  <a:schemeClr val="dk1"/>
                </a:solidFill>
                <a:latin typeface="Tahoma"/>
                <a:ea typeface="Tahoma"/>
                <a:cs typeface="Tahoma"/>
                <a:sym typeface="Tahoma"/>
              </a:rPr>
              <a:t>Ejemplo</a:t>
            </a:r>
            <a:r>
              <a:rPr b="0" i="0" lang="en-US" sz="2400" u="none">
                <a:solidFill>
                  <a:schemeClr val="dk1"/>
                </a:solidFill>
                <a:latin typeface="Tahoma"/>
                <a:ea typeface="Tahoma"/>
                <a:cs typeface="Tahoma"/>
                <a:sym typeface="Tahoma"/>
              </a:rPr>
              <a:t>: Queremos representar el número 469 en BCD:</a:t>
            </a:r>
            <a:endParaRPr/>
          </a:p>
          <a:p>
            <a:pPr indent="-342900" lvl="0" marL="342900" rtl="0" algn="just">
              <a:lnSpc>
                <a:spcPct val="80000"/>
              </a:lnSpc>
              <a:spcBef>
                <a:spcPts val="400"/>
              </a:spcBef>
              <a:spcAft>
                <a:spcPts val="0"/>
              </a:spcAft>
              <a:buSzPts val="1200"/>
              <a:buNone/>
            </a:pPr>
            <a:r>
              <a:rPr b="1" i="0" lang="en-US" sz="2000" u="none">
                <a:solidFill>
                  <a:schemeClr val="folHlink"/>
                </a:solidFill>
                <a:latin typeface="Tahoma"/>
                <a:ea typeface="Tahoma"/>
                <a:cs typeface="Tahoma"/>
                <a:sym typeface="Tahoma"/>
              </a:rPr>
              <a:t>                                          4        6          9 	                 </a:t>
            </a:r>
            <a:endParaRPr/>
          </a:p>
          <a:p>
            <a:pPr indent="-342900" lvl="0" marL="342900" rtl="0" algn="just">
              <a:lnSpc>
                <a:spcPct val="80000"/>
              </a:lnSpc>
              <a:spcBef>
                <a:spcPts val="400"/>
              </a:spcBef>
              <a:spcAft>
                <a:spcPts val="0"/>
              </a:spcAft>
              <a:buSzPts val="1200"/>
              <a:buNone/>
            </a:pPr>
            <a:r>
              <a:rPr b="1" i="0" lang="en-US" sz="2000" u="none">
                <a:solidFill>
                  <a:schemeClr val="folHlink"/>
                </a:solidFill>
                <a:latin typeface="Tahoma"/>
                <a:ea typeface="Tahoma"/>
                <a:cs typeface="Tahoma"/>
                <a:sym typeface="Tahoma"/>
              </a:rPr>
              <a:t>                                      </a:t>
            </a:r>
            <a:r>
              <a:rPr b="1" i="0" lang="en-US" sz="2000" u="none">
                <a:solidFill>
                  <a:srgbClr val="008000"/>
                </a:solidFill>
                <a:latin typeface="Tahoma"/>
                <a:ea typeface="Tahoma"/>
                <a:cs typeface="Tahoma"/>
                <a:sym typeface="Tahoma"/>
              </a:rPr>
              <a:t>0100   0110   1001</a:t>
            </a:r>
            <a:endParaRPr/>
          </a:p>
          <a:p>
            <a:pPr indent="-342900" lvl="0" marL="342900" rtl="0" algn="just">
              <a:lnSpc>
                <a:spcPct val="80000"/>
              </a:lnSpc>
              <a:spcBef>
                <a:spcPts val="360"/>
              </a:spcBef>
              <a:spcAft>
                <a:spcPts val="0"/>
              </a:spcAft>
              <a:buSzPts val="1080"/>
              <a:buNone/>
            </a:pPr>
            <a:r>
              <a:rPr b="0" i="0" lang="en-US" sz="1800" u="none">
                <a:solidFill>
                  <a:schemeClr val="dk1"/>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1150937" y="214312"/>
            <a:ext cx="7793037" cy="1081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Sistemas de codificación binarios</a:t>
            </a:r>
            <a:endParaRPr/>
          </a:p>
        </p:txBody>
      </p:sp>
      <p:pic>
        <p:nvPicPr>
          <p:cNvPr id="178" name="Google Shape;178;p9"/>
          <p:cNvPicPr preferRelativeResize="0"/>
          <p:nvPr>
            <p:ph idx="1" type="body"/>
          </p:nvPr>
        </p:nvPicPr>
        <p:blipFill rotWithShape="1">
          <a:blip r:embed="rId3">
            <a:alphaModFix/>
          </a:blip>
          <a:srcRect b="0" l="0" r="0" t="0"/>
          <a:stretch/>
        </p:blipFill>
        <p:spPr>
          <a:xfrm>
            <a:off x="503237" y="2708275"/>
            <a:ext cx="8172450" cy="3508375"/>
          </a:xfrm>
          <a:prstGeom prst="rect">
            <a:avLst/>
          </a:prstGeom>
          <a:noFill/>
          <a:ln>
            <a:noFill/>
          </a:ln>
        </p:spPr>
      </p:pic>
      <p:sp>
        <p:nvSpPr>
          <p:cNvPr id="179" name="Google Shape;179;p9"/>
          <p:cNvSpPr txBox="1"/>
          <p:nvPr/>
        </p:nvSpPr>
        <p:spPr>
          <a:xfrm>
            <a:off x="971550" y="1700212"/>
            <a:ext cx="7848600" cy="9159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Internamente la computadora representa la información en unos y ceros, </a:t>
            </a:r>
            <a:r>
              <a:rPr b="1" i="0" lang="en-US" sz="1800" u="none">
                <a:solidFill>
                  <a:schemeClr val="dk1"/>
                </a:solidFill>
                <a:latin typeface="Tahoma"/>
                <a:ea typeface="Tahoma"/>
                <a:cs typeface="Tahoma"/>
                <a:sym typeface="Tahoma"/>
              </a:rPr>
              <a:t>transformando</a:t>
            </a:r>
            <a:r>
              <a:rPr b="0" i="0" lang="en-US" sz="1800" u="none">
                <a:solidFill>
                  <a:schemeClr val="dk1"/>
                </a:solidFill>
                <a:latin typeface="Tahoma"/>
                <a:ea typeface="Tahoma"/>
                <a:cs typeface="Tahoma"/>
                <a:sym typeface="Tahoma"/>
              </a:rPr>
              <a:t> la información como nosotros la conocemos mediante </a:t>
            </a:r>
            <a:r>
              <a:rPr b="1" i="0" lang="en-US" sz="1800" u="none">
                <a:solidFill>
                  <a:schemeClr val="dk1"/>
                </a:solidFill>
                <a:latin typeface="Tahoma"/>
                <a:ea typeface="Tahoma"/>
                <a:cs typeface="Tahoma"/>
                <a:sym typeface="Tahoma"/>
              </a:rPr>
              <a:t>códigos binarios</a:t>
            </a:r>
            <a:r>
              <a:rPr b="0" i="0" lang="en-US" sz="1800" u="none">
                <a:solidFill>
                  <a:schemeClr val="dk1"/>
                </a:solidFill>
                <a:latin typeface="Tahoma"/>
                <a:ea typeface="Tahoma"/>
                <a:cs typeface="Tahoma"/>
                <a:sym typeface="Tahoma"/>
              </a:rPr>
              <a:t>, tanto en la entrada como en la salida de la misma.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zclas">
  <a:themeElements>
    <a:clrScheme name="Mezcla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Mezclas">
  <a:themeElements>
    <a:clrScheme name="Mezcla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2004-09-28T03:08:10Z</dcterms:created>
  <dc:creator>Laly</dc:creator>
</cp:coreProperties>
</file>