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93" r:id="rId2"/>
    <p:sldId id="298" r:id="rId3"/>
    <p:sldId id="311" r:id="rId4"/>
    <p:sldId id="297" r:id="rId5"/>
    <p:sldId id="310" r:id="rId6"/>
    <p:sldId id="299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100" d="100"/>
          <a:sy n="100" d="100"/>
        </p:scale>
        <p:origin x="25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ACE0-1BFB-4DD9-93F9-3EF2ED6A5709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0A57F-FFDB-4F56-86E8-4FCB8B661C9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03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6360-F373-45C5-BFD8-66CC3CF064E0}" type="datetimeFigureOut">
              <a:rPr lang="es-AR" smtClean="0"/>
              <a:pPr/>
              <a:t>23/3/2021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3F13-5F68-4B61-90FF-7483F4E8A805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620688"/>
            <a:ext cx="8610160" cy="576064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Universidad Tecnológica Nacional</a:t>
            </a: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Facultad Regional Resistencia</a:t>
            </a:r>
            <a:br>
              <a:rPr lang="es-AR" dirty="0" smtClean="0"/>
            </a:br>
            <a:r>
              <a:rPr lang="es-AR" dirty="0" smtClean="0"/>
              <a:t>Ingeniería en Sistemas de Informacion</a:t>
            </a:r>
            <a:br>
              <a:rPr lang="es-AR" dirty="0" smtClean="0"/>
            </a:br>
            <a:r>
              <a:rPr lang="es-AR" dirty="0" smtClean="0"/>
              <a:t>Matematica Discreta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Unidad 1 Lógica Proposicional</a:t>
            </a:r>
            <a:br>
              <a:rPr lang="es-AR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AR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Leyes de Simplificación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b="1" dirty="0">
                <a:solidFill>
                  <a:schemeClr val="lt1"/>
                </a:solidFill>
                <a:latin typeface="Bahnschrift Light" panose="020B0502040204020203" pitchFamily="34" charset="0"/>
              </a:rPr>
              <a:t>LEYES LÓGICAS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s-AR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lnSpcReduction="10000"/>
          </a:bodyPr>
          <a:lstStyle/>
          <a:p>
            <a:endParaRPr lang="es-A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AR" dirty="0" smtClean="0">
                <a:latin typeface="Cambria" panose="02040503050406030204" pitchFamily="18" charset="0"/>
                <a:ea typeface="Cambria" panose="02040503050406030204" pitchFamily="18" charset="0"/>
              </a:rPr>
              <a:t>Ley 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de la doble negación</a:t>
            </a:r>
            <a:r>
              <a:rPr lang="es-AR" dirty="0" smtClean="0">
                <a:latin typeface="Cambria" panose="02040503050406030204" pitchFamily="18" charset="0"/>
                <a:ea typeface="Cambria" panose="02040503050406030204" pitchFamily="18" charset="0"/>
              </a:rPr>
              <a:t>:	-(-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p) ≡ </a:t>
            </a:r>
            <a:r>
              <a:rPr lang="es-AR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 marL="0" indent="0">
              <a:buNone/>
            </a:pP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L. de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Identidad:			p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 </a:t>
            </a:r>
            <a:r>
              <a:rPr lang="es-E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V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≡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 marL="0" indent="0">
              <a:buNone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				p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v </a:t>
            </a:r>
            <a:r>
              <a:rPr lang="es-E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≡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 marL="0" indent="0">
              <a:buNone/>
            </a:pP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pt-BR" sz="4800" dirty="0"/>
              <a:t> </a:t>
            </a:r>
            <a:endParaRPr lang="es-AR" sz="4800" dirty="0"/>
          </a:p>
          <a:p>
            <a:pPr marL="0" indent="0">
              <a:buNone/>
            </a:pP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AR" sz="12000" dirty="0"/>
          </a:p>
          <a:p>
            <a:pPr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31032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9291"/>
            <a:ext cx="9144000" cy="10527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b="1" dirty="0">
                <a:solidFill>
                  <a:schemeClr val="lt1"/>
                </a:solidFill>
                <a:latin typeface="Bahnschrift Light" panose="020B0502040204020203" pitchFamily="34" charset="0"/>
              </a:rPr>
              <a:t>LEYES LÓGICAS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s-AR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AR" sz="12000" dirty="0"/>
          </a:p>
          <a:p>
            <a:pPr>
              <a:buNone/>
            </a:pP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5536" y="1427956"/>
            <a:ext cx="8424936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L. Idempotentes:	p v p ≡ p</a:t>
            </a:r>
          </a:p>
          <a:p>
            <a:pPr algn="l"/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p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 ≡ p</a:t>
            </a:r>
            <a:b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ES" sz="3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L. Conmutativa:		p v q ≡ q v p</a:t>
            </a:r>
          </a:p>
          <a:p>
            <a:pPr algn="l"/>
            <a:r>
              <a:rPr lang="es-ES" sz="3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p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q ≡ q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 algn="l"/>
            <a: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AR" sz="32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L. Asociativas:		</a:t>
            </a:r>
            <a:r>
              <a:rPr lang="pt-B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(p v q)v r ≡ p v(q v r)</a:t>
            </a:r>
          </a:p>
          <a:p>
            <a:pPr algn="l"/>
            <a:r>
              <a:rPr lang="pt-B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	(p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pt-B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q)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pt-B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r ≡ p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</a:t>
            </a:r>
            <a:r>
              <a:rPr lang="pt-B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(q</a:t>
            </a: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pt-B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r)</a:t>
            </a:r>
            <a:r>
              <a:rPr lang="es-AR" sz="9600" dirty="0" smtClean="0"/>
              <a:t/>
            </a:r>
            <a:br>
              <a:rPr lang="es-AR" sz="9600" dirty="0" smtClean="0"/>
            </a:br>
            <a: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ES" sz="32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73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Autofit/>
          </a:bodyPr>
          <a:lstStyle/>
          <a:p>
            <a:endParaRPr lang="pt-B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L. de </a:t>
            </a:r>
            <a:r>
              <a:rPr lang="pt-BR" dirty="0" err="1">
                <a:latin typeface="Cambria" panose="02040503050406030204" pitchFamily="18" charset="0"/>
                <a:ea typeface="Cambria" panose="02040503050406030204" pitchFamily="18" charset="0"/>
              </a:rPr>
              <a:t>De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 Morgan: </a:t>
            </a: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   						- (p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q )≡ -p v -q </a:t>
            </a:r>
          </a:p>
          <a:p>
            <a:pPr>
              <a:buNone/>
            </a:pP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  						- (p v q) ≡ -p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-q</a:t>
            </a:r>
          </a:p>
          <a:p>
            <a:pPr marL="0" indent="0">
              <a:buNone/>
            </a:pP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pt-B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Distributivas: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v(q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r) ≡ (p v q)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(p v r) </a:t>
            </a: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p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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(q v r) ≡ (p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q)v(p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pt-B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None/>
            </a:pP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pt-B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b="1" dirty="0">
                <a:solidFill>
                  <a:schemeClr val="lt1"/>
                </a:solidFill>
                <a:latin typeface="Bahnschrift Light" panose="020B0502040204020203" pitchFamily="34" charset="0"/>
              </a:rPr>
              <a:t>LEYES LÓGICAS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s-AR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231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Autofit/>
          </a:bodyPr>
          <a:lstStyle/>
          <a:p>
            <a:endParaRPr lang="es-E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Ley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del condicional de la conjunción</a:t>
            </a:r>
          </a:p>
          <a:p>
            <a:pPr>
              <a:buNone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→ q ≡ -(p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</a:t>
            </a:r>
            <a:r>
              <a:rPr lang="es-AR" dirty="0">
                <a:latin typeface="Cambria" panose="02040503050406030204" pitchFamily="18" charset="0"/>
                <a:ea typeface="Cambria" panose="02040503050406030204" pitchFamily="18" charset="0"/>
              </a:rPr>
              <a:t> -q </a:t>
            </a:r>
            <a:r>
              <a:rPr lang="es-A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≡-p v-(-q)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≡</a:t>
            </a:r>
            <a:r>
              <a:rPr lang="es-E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s-ES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pvq</a:t>
            </a:r>
            <a:endParaRPr lang="es-AR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s-A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s-A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Ley del condicional de la disyunción</a:t>
            </a:r>
          </a:p>
          <a:p>
            <a:pPr>
              <a:buNone/>
            </a:pP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   		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→ q ≡ </a:t>
            </a:r>
            <a:r>
              <a:rPr lang="es-E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-p v q </a:t>
            </a:r>
          </a:p>
          <a:p>
            <a:pPr>
              <a:buNone/>
            </a:pP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A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b="1" dirty="0">
                <a:solidFill>
                  <a:schemeClr val="lt1"/>
                </a:solidFill>
                <a:latin typeface="Bahnschrift Light" panose="020B0502040204020203" pitchFamily="34" charset="0"/>
              </a:rPr>
              <a:t>LEYES LÓGICAS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s-AR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3757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65386"/>
            <a:ext cx="9144000" cy="5692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500" dirty="0">
                <a:latin typeface="Cambria" panose="02040503050406030204" pitchFamily="18" charset="0"/>
                <a:ea typeface="Cambria" panose="02040503050406030204" pitchFamily="18" charset="0"/>
              </a:rPr>
              <a:t>L. de </a:t>
            </a:r>
            <a:r>
              <a:rPr lang="pt-B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Absorción: 		</a:t>
            </a:r>
            <a:r>
              <a:rPr lang="es-A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s-AR" sz="3500" dirty="0">
                <a:latin typeface="Cambria" panose="02040503050406030204" pitchFamily="18" charset="0"/>
                <a:ea typeface="Cambria" panose="02040503050406030204" pitchFamily="18" charset="0"/>
              </a:rPr>
              <a:t>v (p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</a:t>
            </a:r>
            <a:r>
              <a:rPr lang="es-AR" sz="3500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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</a:t>
            </a:r>
            <a:r>
              <a:rPr lang="es-AR" sz="3500" dirty="0">
                <a:latin typeface="Cambria" panose="02040503050406030204" pitchFamily="18" charset="0"/>
                <a:ea typeface="Cambria" panose="02040503050406030204" pitchFamily="18" charset="0"/>
              </a:rPr>
              <a:t>q) ≡ </a:t>
            </a:r>
            <a:r>
              <a:rPr lang="es-A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>
              <a:buNone/>
            </a:pPr>
            <a:r>
              <a:rPr lang="es-A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p</a:t>
            </a:r>
            <a:r>
              <a:rPr lang="es-AR" sz="3500" dirty="0" smtClean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</a:t>
            </a:r>
            <a:r>
              <a:rPr lang="es-AR" sz="3500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</a:t>
            </a:r>
            <a:r>
              <a:rPr lang="es-AR" sz="3500" dirty="0">
                <a:latin typeface="Cambria" panose="02040503050406030204" pitchFamily="18" charset="0"/>
                <a:ea typeface="Cambria" panose="02040503050406030204" pitchFamily="18" charset="0"/>
              </a:rPr>
              <a:t> (p v q) ≡ </a:t>
            </a:r>
            <a:r>
              <a:rPr lang="es-A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  <a:p>
            <a:pPr>
              <a:buNone/>
            </a:pPr>
            <a:endParaRPr lang="es-AR" sz="3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</a:rPr>
              <a:t>L. de negación o inversas:</a:t>
            </a:r>
          </a:p>
          <a:p>
            <a:pPr>
              <a:buNone/>
            </a:pPr>
            <a:r>
              <a:rPr lang="pt-BR" sz="35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pt-B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p </a:t>
            </a:r>
            <a:r>
              <a:rPr lang="pt-BR" sz="3500" dirty="0">
                <a:latin typeface="Cambria" panose="02040503050406030204" pitchFamily="18" charset="0"/>
                <a:ea typeface="Cambria" panose="02040503050406030204" pitchFamily="18" charset="0"/>
              </a:rPr>
              <a:t>v-p ≡ </a:t>
            </a:r>
            <a:r>
              <a:rPr lang="pt-BR" sz="35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pt-B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pt-BR" sz="3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sz="3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pt-BR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	p </a:t>
            </a:r>
            <a:r>
              <a:rPr lang="es-AR" sz="3500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 </a:t>
            </a:r>
            <a:r>
              <a:rPr lang="pt-BR" sz="3500" dirty="0">
                <a:latin typeface="Cambria" panose="02040503050406030204" pitchFamily="18" charset="0"/>
                <a:ea typeface="Cambria" panose="02040503050406030204" pitchFamily="18" charset="0"/>
              </a:rPr>
              <a:t>-p ≡ </a:t>
            </a:r>
            <a:r>
              <a:rPr lang="pt-BR" sz="35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</a:p>
          <a:p>
            <a:pPr marL="0" indent="0">
              <a:buNone/>
            </a:pPr>
            <a:endParaRPr lang="pt-BR" sz="35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ES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</a:rPr>
              <a:t>. de </a:t>
            </a:r>
            <a:r>
              <a:rPr lang="es-ES" sz="3500" dirty="0" smtClean="0">
                <a:latin typeface="Cambria" panose="02040503050406030204" pitchFamily="18" charset="0"/>
                <a:ea typeface="Cambria" panose="02040503050406030204" pitchFamily="18" charset="0"/>
              </a:rPr>
              <a:t>Dominación:		p 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</a:rPr>
              <a:t>v </a:t>
            </a:r>
            <a:r>
              <a:rPr lang="es-ES" sz="35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</a:rPr>
              <a:t>≡ </a:t>
            </a:r>
            <a:r>
              <a:rPr lang="es-ES" sz="35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</a:p>
          <a:p>
            <a:pPr marL="0" indent="0">
              <a:buNone/>
            </a:pPr>
            <a:r>
              <a:rPr lang="es-ES" sz="3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35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</a:rPr>
              <a:t>			p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  <a:sym typeface="Symbol"/>
              </a:rPr>
              <a:t>  </a:t>
            </a:r>
            <a:r>
              <a:rPr lang="es-ES" sz="3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s-ES" sz="3500" dirty="0">
                <a:latin typeface="Cambria" panose="02040503050406030204" pitchFamily="18" charset="0"/>
                <a:ea typeface="Cambria" panose="02040503050406030204" pitchFamily="18" charset="0"/>
              </a:rPr>
              <a:t> ≡ </a:t>
            </a:r>
            <a:r>
              <a:rPr lang="es-ES" sz="35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</a:p>
          <a:p>
            <a:pPr>
              <a:buNone/>
            </a:pPr>
            <a:endParaRPr lang="pt-BR" sz="4400" dirty="0" smtClean="0"/>
          </a:p>
          <a:p>
            <a:pPr>
              <a:buNone/>
            </a:pPr>
            <a:endParaRPr lang="es-AR" sz="44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22385"/>
            <a:ext cx="9144000" cy="114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LEYES LÓGICAS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s-E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es-AR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s-AR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0699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3166</TotalTime>
  <Words>29</Words>
  <Application>Microsoft Office PowerPoint</Application>
  <PresentationFormat>Presentación en pantalla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Bahnschrift Light</vt:lpstr>
      <vt:lpstr>Calibri</vt:lpstr>
      <vt:lpstr>Cambria</vt:lpstr>
      <vt:lpstr>Symbol</vt:lpstr>
      <vt:lpstr>Tema de Office</vt:lpstr>
      <vt:lpstr> Universidad Tecnológica Nacional Facultad Regional Resistencia Ingeniería en Sistemas de Informacion Matematica Discreta  Unidad 1 Lógica Proposicional Leyes de Simplificación </vt:lpstr>
      <vt:lpstr>  LEYES LÓGICAS   </vt:lpstr>
      <vt:lpstr>  LEYES LÓGICAS   </vt:lpstr>
      <vt:lpstr>  LEYES LÓGICAS   </vt:lpstr>
      <vt:lpstr>  LEYES LÓGICAS   </vt:lpstr>
      <vt:lpstr>  LEYES LÓGICAS 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DISCRETA</dc:title>
  <dc:creator>Gra</dc:creator>
  <cp:lastModifiedBy>Usuario</cp:lastModifiedBy>
  <cp:revision>187</cp:revision>
  <dcterms:created xsi:type="dcterms:W3CDTF">2013-02-26T21:58:34Z</dcterms:created>
  <dcterms:modified xsi:type="dcterms:W3CDTF">2021-03-24T01:34:11Z</dcterms:modified>
</cp:coreProperties>
</file>