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4"/>
  </p:sldMasterIdLst>
  <p:notesMasterIdLst>
    <p:notesMasterId r:id="rId18"/>
  </p:notesMasterIdLst>
  <p:sldIdLst>
    <p:sldId id="256" r:id="rId5"/>
    <p:sldId id="259" r:id="rId6"/>
    <p:sldId id="269" r:id="rId7"/>
    <p:sldId id="312" r:id="rId8"/>
    <p:sldId id="313" r:id="rId9"/>
    <p:sldId id="314" r:id="rId10"/>
    <p:sldId id="263" r:id="rId11"/>
    <p:sldId id="266" r:id="rId12"/>
    <p:sldId id="315" r:id="rId13"/>
    <p:sldId id="319" r:id="rId14"/>
    <p:sldId id="260" r:id="rId15"/>
    <p:sldId id="317" r:id="rId16"/>
    <p:sldId id="318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Inter" panose="020B0604020202020204" charset="0"/>
      <p:regular r:id="rId20"/>
      <p:bold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B91D1-BC98-400B-B90A-B1215542DA0E}" v="8" dt="2023-07-19T15:16:26.037"/>
  </p1510:revLst>
</p1510:revInfo>
</file>

<file path=ppt/tableStyles.xml><?xml version="1.0" encoding="utf-8"?>
<a:tblStyleLst xmlns:a="http://schemas.openxmlformats.org/drawingml/2006/main" def="{1069D898-F622-44B0-8E88-88497C021CAA}">
  <a:tblStyle styleId="{1069D898-F622-44B0-8E88-88497C021C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4AC561-4786-45D8-8A1A-92BC06136D5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9aff6f633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9aff6f633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351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272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67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93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796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290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3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5700" y="411450"/>
            <a:ext cx="8352600" cy="43206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25000"/>
            <a:ext cx="5205000" cy="24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642700"/>
            <a:ext cx="52050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6113225" y="411825"/>
            <a:ext cx="2637600" cy="4319700"/>
          </a:xfrm>
          <a:prstGeom prst="round1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95700" y="411450"/>
            <a:ext cx="8352600" cy="43206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883300" y="2396700"/>
            <a:ext cx="4999800" cy="10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83300" y="1222800"/>
            <a:ext cx="1455600" cy="10215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83300" y="3418200"/>
            <a:ext cx="49998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6113225" y="411825"/>
            <a:ext cx="2637600" cy="4319700"/>
          </a:xfrm>
          <a:prstGeom prst="round1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395700" y="411450"/>
            <a:ext cx="8352600" cy="43206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976350" y="1463550"/>
            <a:ext cx="3789900" cy="12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976350" y="2668950"/>
            <a:ext cx="37899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>
            <a:spLocks noGrp="1"/>
          </p:cNvSpPr>
          <p:nvPr>
            <p:ph type="pic" idx="2"/>
          </p:nvPr>
        </p:nvSpPr>
        <p:spPr>
          <a:xfrm flipH="1">
            <a:off x="398100" y="411825"/>
            <a:ext cx="2637600" cy="4319700"/>
          </a:xfrm>
          <a:prstGeom prst="round1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4651025" y="539500"/>
            <a:ext cx="3807300" cy="1125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395700" y="411450"/>
            <a:ext cx="8352600" cy="4320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4957995" y="3143628"/>
            <a:ext cx="2902200" cy="12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2"/>
          </p:nvPr>
        </p:nvSpPr>
        <p:spPr>
          <a:xfrm>
            <a:off x="1283800" y="3143628"/>
            <a:ext cx="2902200" cy="12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3"/>
          </p:nvPr>
        </p:nvSpPr>
        <p:spPr>
          <a:xfrm>
            <a:off x="1283805" y="2650092"/>
            <a:ext cx="2902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"/>
          </p:nvPr>
        </p:nvSpPr>
        <p:spPr>
          <a:xfrm>
            <a:off x="4957995" y="2650092"/>
            <a:ext cx="2902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395700" y="411450"/>
            <a:ext cx="8352600" cy="4320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870592" y="185392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"/>
          </p:nvPr>
        </p:nvSpPr>
        <p:spPr>
          <a:xfrm>
            <a:off x="3467400" y="185392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3"/>
          </p:nvPr>
        </p:nvSpPr>
        <p:spPr>
          <a:xfrm>
            <a:off x="870592" y="3357652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4"/>
          </p:nvPr>
        </p:nvSpPr>
        <p:spPr>
          <a:xfrm>
            <a:off x="3467400" y="3357652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5"/>
          </p:nvPr>
        </p:nvSpPr>
        <p:spPr>
          <a:xfrm>
            <a:off x="6064208" y="185392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6"/>
          </p:nvPr>
        </p:nvSpPr>
        <p:spPr>
          <a:xfrm>
            <a:off x="6064208" y="3357652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7"/>
          </p:nvPr>
        </p:nvSpPr>
        <p:spPr>
          <a:xfrm>
            <a:off x="870592" y="1513725"/>
            <a:ext cx="2212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8"/>
          </p:nvPr>
        </p:nvSpPr>
        <p:spPr>
          <a:xfrm>
            <a:off x="3465600" y="1513725"/>
            <a:ext cx="2212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9"/>
          </p:nvPr>
        </p:nvSpPr>
        <p:spPr>
          <a:xfrm>
            <a:off x="6060608" y="1513725"/>
            <a:ext cx="2212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3"/>
          </p:nvPr>
        </p:nvSpPr>
        <p:spPr>
          <a:xfrm>
            <a:off x="870592" y="3017427"/>
            <a:ext cx="2212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4"/>
          </p:nvPr>
        </p:nvSpPr>
        <p:spPr>
          <a:xfrm>
            <a:off x="3465600" y="3017427"/>
            <a:ext cx="2212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5"/>
          </p:nvPr>
        </p:nvSpPr>
        <p:spPr>
          <a:xfrm>
            <a:off x="6060608" y="3017427"/>
            <a:ext cx="2212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395700" y="411450"/>
            <a:ext cx="8352600" cy="4320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800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8" r:id="rId5"/>
    <p:sldLayoutId id="2147483664" r:id="rId6"/>
    <p:sldLayoutId id="2147483668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obiapoppi/Firefly-inspired-heartbeat-sync-in-Small-World-Network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800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ctrTitle"/>
          </p:nvPr>
        </p:nvSpPr>
        <p:spPr>
          <a:xfrm>
            <a:off x="615254" y="1439907"/>
            <a:ext cx="5205000" cy="24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 Firefly-inspired project: </a:t>
            </a:r>
            <a:r>
              <a:rPr lang="en" sz="4000" dirty="0">
                <a:solidFill>
                  <a:schemeClr val="lt2"/>
                </a:solidFill>
              </a:rPr>
              <a:t>Heartbeat Synchronization in Small World Networks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688733" y="4255725"/>
            <a:ext cx="5205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Swarm Intelligence for Distributed AI systems</a:t>
            </a:r>
          </a:p>
        </p:txBody>
      </p:sp>
      <p:pic>
        <p:nvPicPr>
          <p:cNvPr id="5" name="Segnaposto immagine 4" descr="Immagine che contiene albero, natura, aria aperta, foresta&#10;&#10;Descrizione generata automaticamente">
            <a:extLst>
              <a:ext uri="{FF2B5EF4-FFF2-40B4-BE49-F238E27FC236}">
                <a16:creationId xmlns:a16="http://schemas.microsoft.com/office/drawing/2014/main" id="{A12003EE-87A3-9F37-28E9-933774367E2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7109" r="27109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720000" y="627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Synchronization</a:t>
            </a:r>
            <a:endParaRPr dirty="0"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1"/>
          </p:nvPr>
        </p:nvSpPr>
        <p:spPr>
          <a:xfrm>
            <a:off x="547778" y="1540101"/>
            <a:ext cx="8048444" cy="3082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38A32C-331B-F12D-ADA0-CE1D32478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48" y="1408579"/>
            <a:ext cx="6055704" cy="302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7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800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240BE075-9E51-B9FD-0CFA-CAAFCA68C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571425"/>
            <a:ext cx="5368699" cy="199544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E3BFF9D-4759-BF56-48E2-26CF2DBB4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086" y="2714700"/>
            <a:ext cx="5381625" cy="1857375"/>
          </a:xfrm>
          <a:prstGeom prst="rect">
            <a:avLst/>
          </a:prstGeom>
        </p:spPr>
      </p:pic>
      <p:sp>
        <p:nvSpPr>
          <p:cNvPr id="16" name="Google Shape;307;p40">
            <a:extLst>
              <a:ext uri="{FF2B5EF4-FFF2-40B4-BE49-F238E27FC236}">
                <a16:creationId xmlns:a16="http://schemas.microsoft.com/office/drawing/2014/main" id="{9B0680C3-4C98-F483-D0DF-85AA6BF2BB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57034" y="1253709"/>
            <a:ext cx="2322257" cy="6308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Gradually converging Cycle Length of nodes</a:t>
            </a:r>
            <a:endParaRPr sz="1400" dirty="0"/>
          </a:p>
        </p:txBody>
      </p:sp>
      <p:sp>
        <p:nvSpPr>
          <p:cNvPr id="17" name="Google Shape;307;p40">
            <a:extLst>
              <a:ext uri="{FF2B5EF4-FFF2-40B4-BE49-F238E27FC236}">
                <a16:creationId xmlns:a16="http://schemas.microsoft.com/office/drawing/2014/main" id="{1D7E6867-22D9-8E84-6008-E314725D88D0}"/>
              </a:ext>
            </a:extLst>
          </p:cNvPr>
          <p:cNvSpPr txBox="1">
            <a:spLocks/>
          </p:cNvSpPr>
          <p:nvPr/>
        </p:nvSpPr>
        <p:spPr>
          <a:xfrm>
            <a:off x="511289" y="3409591"/>
            <a:ext cx="2583173" cy="6308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-GB" sz="1400" dirty="0"/>
              <a:t>Number of Flashes happening at the same 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1873789" y="342420"/>
            <a:ext cx="5396422" cy="8988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Go Open Source!</a:t>
            </a:r>
            <a:endParaRPr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E8D2021-9C84-5E1A-E121-C9FEB9F08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1" y="1295050"/>
            <a:ext cx="7157198" cy="29242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C3AD33-0A04-AC43-9370-F76C48E084F2}"/>
              </a:ext>
            </a:extLst>
          </p:cNvPr>
          <p:cNvSpPr txBox="1"/>
          <p:nvPr/>
        </p:nvSpPr>
        <p:spPr>
          <a:xfrm>
            <a:off x="1172407" y="4370294"/>
            <a:ext cx="6978192" cy="307777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3CC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https://github.com/tobiapoppi/Firefly-inspired-heartbeat-sync-in-Small-World-Networks</a:t>
            </a:r>
            <a:endParaRPr lang="it-IT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3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976348" y="1130356"/>
            <a:ext cx="4155279" cy="12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4379471" y="2790647"/>
            <a:ext cx="3349032" cy="776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Special thanks to professor Franco Zambonelli, teacher of Distributed AI course.</a:t>
            </a:r>
            <a:endParaRPr sz="1800" dirty="0"/>
          </a:p>
        </p:txBody>
      </p:sp>
      <p:pic>
        <p:nvPicPr>
          <p:cNvPr id="5" name="Segnaposto immagine 4" descr="Immagine che contiene albero, autunno, foresta, aria aperta&#10;&#10;Descrizione generata automaticamente">
            <a:extLst>
              <a:ext uri="{FF2B5EF4-FFF2-40B4-BE49-F238E27FC236}">
                <a16:creationId xmlns:a16="http://schemas.microsoft.com/office/drawing/2014/main" id="{ADF10106-DA2B-E80C-D3E3-9A6BA6937C2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2831" r="32831"/>
          <a:stretch>
            <a:fillRect/>
          </a:stretch>
        </p:blipFill>
        <p:spPr>
          <a:xfrm flipH="1">
            <a:off x="398100" y="379168"/>
            <a:ext cx="2637600" cy="4319700"/>
          </a:xfrm>
        </p:spPr>
      </p:pic>
      <p:sp>
        <p:nvSpPr>
          <p:cNvPr id="2" name="Google Shape;221;p34">
            <a:extLst>
              <a:ext uri="{FF2B5EF4-FFF2-40B4-BE49-F238E27FC236}">
                <a16:creationId xmlns:a16="http://schemas.microsoft.com/office/drawing/2014/main" id="{26645D62-AF07-E28E-9CDB-8F37FA390BD3}"/>
              </a:ext>
            </a:extLst>
          </p:cNvPr>
          <p:cNvSpPr txBox="1">
            <a:spLocks/>
          </p:cNvSpPr>
          <p:nvPr/>
        </p:nvSpPr>
        <p:spPr>
          <a:xfrm>
            <a:off x="6205549" y="4212783"/>
            <a:ext cx="3349032" cy="77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GB" dirty="0"/>
              <a:t>Tobia Poppi</a:t>
            </a:r>
          </a:p>
        </p:txBody>
      </p:sp>
    </p:spTree>
    <p:extLst>
      <p:ext uri="{BB962C8B-B14F-4D97-AF65-F5344CB8AC3E}">
        <p14:creationId xmlns:p14="http://schemas.microsoft.com/office/powerpoint/2010/main" val="264962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800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976348" y="1130356"/>
            <a:ext cx="4155279" cy="12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Synchronous Flashing!</a:t>
            </a:r>
            <a:endParaRPr sz="4800"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4159038" y="2807744"/>
            <a:ext cx="3789900" cy="12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species of fireflies like </a:t>
            </a:r>
            <a:r>
              <a:rPr lang="en" i="1" dirty="0"/>
              <a:t>Pteroptyx</a:t>
            </a:r>
            <a:r>
              <a:rPr lang="en" dirty="0"/>
              <a:t> </a:t>
            </a:r>
            <a:r>
              <a:rPr lang="en" i="1" dirty="0"/>
              <a:t>(South Asia) </a:t>
            </a:r>
            <a:r>
              <a:rPr lang="en" dirty="0"/>
              <a:t>or </a:t>
            </a:r>
            <a:r>
              <a:rPr lang="en" i="1" dirty="0"/>
              <a:t>Photinus pyralis (North America)</a:t>
            </a:r>
            <a:r>
              <a:rPr lang="en" dirty="0"/>
              <a:t> can flash in a synchronous way.</a:t>
            </a:r>
            <a:endParaRPr dirty="0"/>
          </a:p>
        </p:txBody>
      </p:sp>
      <p:pic>
        <p:nvPicPr>
          <p:cNvPr id="5" name="Segnaposto immagine 4" descr="Immagine che contiene albero, autunno, foresta, aria aperta&#10;&#10;Descrizione generata automaticamente">
            <a:extLst>
              <a:ext uri="{FF2B5EF4-FFF2-40B4-BE49-F238E27FC236}">
                <a16:creationId xmlns:a16="http://schemas.microsoft.com/office/drawing/2014/main" id="{ADF10106-DA2B-E80C-D3E3-9A6BA6937C2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2831" r="32831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56E540C4-9CCC-AB11-B85B-9602BECAD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81" y="1430439"/>
            <a:ext cx="8432235" cy="3441949"/>
          </a:xfrm>
          <a:prstGeom prst="rect">
            <a:avLst/>
          </a:prstGeom>
        </p:spPr>
      </p:pic>
      <p:sp>
        <p:nvSpPr>
          <p:cNvPr id="14" name="Google Shape;220;p34">
            <a:extLst>
              <a:ext uri="{FF2B5EF4-FFF2-40B4-BE49-F238E27FC236}">
                <a16:creationId xmlns:a16="http://schemas.microsoft.com/office/drawing/2014/main" id="{95A94937-983F-258B-63EC-6A7FD0F349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3272" y="403736"/>
            <a:ext cx="3857455" cy="739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How?</a:t>
            </a:r>
            <a:endParaRPr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A6DC5CC-F534-DDBB-F9ED-29F47DD69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28" y="173617"/>
            <a:ext cx="3705397" cy="4796266"/>
          </a:xfrm>
          <a:prstGeom prst="rect">
            <a:avLst/>
          </a:prstGeom>
        </p:spPr>
      </p:pic>
      <p:sp>
        <p:nvSpPr>
          <p:cNvPr id="4" name="Google Shape;221;p34">
            <a:extLst>
              <a:ext uri="{FF2B5EF4-FFF2-40B4-BE49-F238E27FC236}">
                <a16:creationId xmlns:a16="http://schemas.microsoft.com/office/drawing/2014/main" id="{6999CB7F-5FE0-D121-655D-1B3A0BA9F97E}"/>
              </a:ext>
            </a:extLst>
          </p:cNvPr>
          <p:cNvSpPr txBox="1">
            <a:spLocks/>
          </p:cNvSpPr>
          <p:nvPr/>
        </p:nvSpPr>
        <p:spPr>
          <a:xfrm>
            <a:off x="4572000" y="484620"/>
            <a:ext cx="3789900" cy="96415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/>
              <a:t>In this paper </a:t>
            </a:r>
            <a:r>
              <a:rPr lang="en-GB" sz="1600" dirty="0" err="1"/>
              <a:t>Ozalp</a:t>
            </a:r>
            <a:r>
              <a:rPr lang="en-GB" sz="1600" dirty="0"/>
              <a:t> </a:t>
            </a:r>
            <a:r>
              <a:rPr lang="en-GB" sz="1600" dirty="0" err="1"/>
              <a:t>Babaoglu</a:t>
            </a:r>
            <a:r>
              <a:rPr lang="en-GB" sz="1600" dirty="0"/>
              <a:t> took inspiration from fireflies to synchronize Overlay Networks 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8706674-DF68-34F2-7ECE-FE03EDC0FC75}"/>
              </a:ext>
            </a:extLst>
          </p:cNvPr>
          <p:cNvCxnSpPr>
            <a:cxnSpLocks/>
          </p:cNvCxnSpPr>
          <p:nvPr/>
        </p:nvCxnSpPr>
        <p:spPr>
          <a:xfrm>
            <a:off x="6465900" y="1583872"/>
            <a:ext cx="0" cy="68210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21;p34">
            <a:extLst>
              <a:ext uri="{FF2B5EF4-FFF2-40B4-BE49-F238E27FC236}">
                <a16:creationId xmlns:a16="http://schemas.microsoft.com/office/drawing/2014/main" id="{79DCF0E9-9CF7-993D-800A-8ED1F76620AC}"/>
              </a:ext>
            </a:extLst>
          </p:cNvPr>
          <p:cNvSpPr txBox="1">
            <a:spLocks/>
          </p:cNvSpPr>
          <p:nvPr/>
        </p:nvSpPr>
        <p:spPr>
          <a:xfrm>
            <a:off x="4572000" y="2339454"/>
            <a:ext cx="3789900" cy="726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/>
              <a:t>by exploiting the</a:t>
            </a:r>
          </a:p>
          <a:p>
            <a:pPr algn="ctr"/>
            <a:r>
              <a:rPr lang="en-GB" sz="1600" b="1" dirty="0"/>
              <a:t>Ermentrout</a:t>
            </a:r>
            <a:r>
              <a:rPr lang="en-GB" sz="1600" dirty="0"/>
              <a:t> </a:t>
            </a:r>
            <a:r>
              <a:rPr lang="en-GB" sz="1600" b="1" dirty="0"/>
              <a:t>Model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86955B-60FE-A656-BFF4-C7CED9716A25}"/>
              </a:ext>
            </a:extLst>
          </p:cNvPr>
          <p:cNvCxnSpPr>
            <a:cxnSpLocks/>
          </p:cNvCxnSpPr>
          <p:nvPr/>
        </p:nvCxnSpPr>
        <p:spPr>
          <a:xfrm>
            <a:off x="6481393" y="3188539"/>
            <a:ext cx="0" cy="6813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21;p34">
            <a:extLst>
              <a:ext uri="{FF2B5EF4-FFF2-40B4-BE49-F238E27FC236}">
                <a16:creationId xmlns:a16="http://schemas.microsoft.com/office/drawing/2014/main" id="{1185797F-AD40-8D02-60DA-E81577D46241}"/>
              </a:ext>
            </a:extLst>
          </p:cNvPr>
          <p:cNvSpPr txBox="1">
            <a:spLocks/>
          </p:cNvSpPr>
          <p:nvPr/>
        </p:nvSpPr>
        <p:spPr>
          <a:xfrm>
            <a:off x="4586443" y="3932259"/>
            <a:ext cx="3789900" cy="7266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/>
              <a:t>Let’s apply it in</a:t>
            </a:r>
          </a:p>
          <a:p>
            <a:pPr algn="ctr"/>
            <a:r>
              <a:rPr lang="en-GB" sz="1600" b="1" dirty="0"/>
              <a:t>Small World Networks</a:t>
            </a:r>
          </a:p>
        </p:txBody>
      </p:sp>
    </p:spTree>
    <p:extLst>
      <p:ext uri="{BB962C8B-B14F-4D97-AF65-F5344CB8AC3E}">
        <p14:creationId xmlns:p14="http://schemas.microsoft.com/office/powerpoint/2010/main" val="256184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Small World Networks</a:t>
            </a:r>
            <a:endParaRPr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1"/>
          </p:nvPr>
        </p:nvSpPr>
        <p:spPr>
          <a:xfrm>
            <a:off x="4982488" y="3531218"/>
            <a:ext cx="2902200" cy="988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Node’s friends in a social network tend to be friend each other.</a:t>
            </a:r>
            <a:endParaRPr dirty="0"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2"/>
          </p:nvPr>
        </p:nvSpPr>
        <p:spPr>
          <a:xfrm>
            <a:off x="1357485" y="3531218"/>
            <a:ext cx="2902200" cy="988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path distance distance between any two nodes in the social network</a:t>
            </a:r>
            <a:endParaRPr dirty="0"/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3"/>
          </p:nvPr>
        </p:nvSpPr>
        <p:spPr>
          <a:xfrm>
            <a:off x="1164489" y="2972318"/>
            <a:ext cx="322789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Short Charateristic Path Length</a:t>
            </a:r>
            <a:endParaRPr sz="2000"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4"/>
          </p:nvPr>
        </p:nvSpPr>
        <p:spPr>
          <a:xfrm>
            <a:off x="5048889" y="2972318"/>
            <a:ext cx="2902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High Clustering factor</a:t>
            </a:r>
            <a:endParaRPr sz="2000" dirty="0"/>
          </a:p>
        </p:txBody>
      </p:sp>
      <p:sp>
        <p:nvSpPr>
          <p:cNvPr id="253" name="Google Shape;253;p38"/>
          <p:cNvSpPr/>
          <p:nvPr/>
        </p:nvSpPr>
        <p:spPr>
          <a:xfrm>
            <a:off x="2348098" y="1764177"/>
            <a:ext cx="822600" cy="8226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8"/>
          <p:cNvSpPr/>
          <p:nvPr/>
        </p:nvSpPr>
        <p:spPr>
          <a:xfrm>
            <a:off x="6022290" y="1764177"/>
            <a:ext cx="822600" cy="8226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Elemento grafico 2" descr="Strada con due vie con un sentiero contorno">
            <a:extLst>
              <a:ext uri="{FF2B5EF4-FFF2-40B4-BE49-F238E27FC236}">
                <a16:creationId xmlns:a16="http://schemas.microsoft.com/office/drawing/2014/main" id="{631922BF-4A88-C62D-9E8A-B012942E4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0136" y="1813227"/>
            <a:ext cx="758523" cy="758523"/>
          </a:xfrm>
          <a:prstGeom prst="rect">
            <a:avLst/>
          </a:prstGeom>
        </p:spPr>
      </p:pic>
      <p:pic>
        <p:nvPicPr>
          <p:cNvPr id="7" name="Elemento grafico 6" descr="Cicli con persone contorno">
            <a:extLst>
              <a:ext uri="{FF2B5EF4-FFF2-40B4-BE49-F238E27FC236}">
                <a16:creationId xmlns:a16="http://schemas.microsoft.com/office/drawing/2014/main" id="{7EDBC897-6A92-D9C1-417F-04E79F208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76388" y="1718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5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0;p34">
            <a:extLst>
              <a:ext uri="{FF2B5EF4-FFF2-40B4-BE49-F238E27FC236}">
                <a16:creationId xmlns:a16="http://schemas.microsoft.com/office/drawing/2014/main" id="{95A94937-983F-258B-63EC-6A7FD0F349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1379" y="616011"/>
            <a:ext cx="3104385" cy="1147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Small World Network of virtual fireflies</a:t>
            </a:r>
            <a:endParaRPr sz="2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2FF0F83-6AB4-1ADC-556A-072F469E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787" y="117645"/>
            <a:ext cx="4908209" cy="4908209"/>
          </a:xfrm>
          <a:prstGeom prst="rect">
            <a:avLst/>
          </a:prstGeom>
        </p:spPr>
      </p:pic>
      <p:sp>
        <p:nvSpPr>
          <p:cNvPr id="2" name="Google Shape;250;p38">
            <a:extLst>
              <a:ext uri="{FF2B5EF4-FFF2-40B4-BE49-F238E27FC236}">
                <a16:creationId xmlns:a16="http://schemas.microsoft.com/office/drawing/2014/main" id="{FB238CF1-2C37-BA8A-799E-33402C9CCBB4}"/>
              </a:ext>
            </a:extLst>
          </p:cNvPr>
          <p:cNvSpPr txBox="1">
            <a:spLocks/>
          </p:cNvSpPr>
          <p:nvPr/>
        </p:nvSpPr>
        <p:spPr>
          <a:xfrm>
            <a:off x="518148" y="2816497"/>
            <a:ext cx="3190846" cy="15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>
              <a:buClrTx/>
              <a:buFontTx/>
            </a:pPr>
            <a:r>
              <a:rPr lang="en-GB" sz="1600" dirty="0">
                <a:solidFill>
                  <a:sysClr val="windowText" lastClr="000000"/>
                </a:solidFill>
              </a:rPr>
              <a:t>The program will automatically design a Small World Network, starting each time from a Lattice and checking APL and CC parameters to be in good ranges.</a:t>
            </a:r>
          </a:p>
        </p:txBody>
      </p:sp>
    </p:spTree>
    <p:extLst>
      <p:ext uri="{BB962C8B-B14F-4D97-AF65-F5344CB8AC3E}">
        <p14:creationId xmlns:p14="http://schemas.microsoft.com/office/powerpoint/2010/main" val="23014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-869573" y="5163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Fireflies    </a:t>
            </a:r>
            <a:r>
              <a:rPr lang="en" dirty="0">
                <a:sym typeface="Wingdings" panose="05000000000000000000" pitchFamily="2" charset="2"/>
              </a:rPr>
              <a:t>    Nodes</a:t>
            </a:r>
            <a:endParaRPr dirty="0"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2"/>
          </p:nvPr>
        </p:nvSpPr>
        <p:spPr>
          <a:xfrm rot="16200000">
            <a:off x="6501156" y="2601798"/>
            <a:ext cx="1856338" cy="223138"/>
          </a:xfrm>
          <a:prstGeom prst="rect">
            <a:avLst/>
          </a:prstGeom>
        </p:spPr>
        <p:txBody>
          <a:bodyPr spcFirstLastPara="1" vert="vert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becomes</a:t>
            </a:r>
            <a:endParaRPr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3"/>
          </p:nvPr>
        </p:nvSpPr>
        <p:spPr>
          <a:xfrm>
            <a:off x="5617636" y="1226298"/>
            <a:ext cx="2902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Firefly’s neighborhood</a:t>
            </a:r>
            <a:endParaRPr sz="2000"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4"/>
          </p:nvPr>
        </p:nvSpPr>
        <p:spPr>
          <a:xfrm>
            <a:off x="5976093" y="3874661"/>
            <a:ext cx="2185286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Node’s adiacents </a:t>
            </a:r>
            <a:endParaRPr sz="2000" dirty="0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31575EE-8A7D-CC86-B301-0ADEB4E91E36}"/>
              </a:ext>
            </a:extLst>
          </p:cNvPr>
          <p:cNvCxnSpPr>
            <a:cxnSpLocks/>
            <a:stCxn id="251" idx="2"/>
          </p:cNvCxnSpPr>
          <p:nvPr/>
        </p:nvCxnSpPr>
        <p:spPr>
          <a:xfrm>
            <a:off x="7068736" y="1785198"/>
            <a:ext cx="0" cy="1816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4C515C62-391D-F943-D8F1-1276EF8DE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06" y="1340285"/>
            <a:ext cx="3088805" cy="3093276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A2F0601-8C83-F20F-77B9-675299C23A43}"/>
              </a:ext>
            </a:extLst>
          </p:cNvPr>
          <p:cNvCxnSpPr>
            <a:cxnSpLocks/>
          </p:cNvCxnSpPr>
          <p:nvPr/>
        </p:nvCxnSpPr>
        <p:spPr>
          <a:xfrm flipV="1">
            <a:off x="2139043" y="2229021"/>
            <a:ext cx="2080705" cy="1485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65BD00A-D8AB-8253-CD4B-0A2516425ED9}"/>
              </a:ext>
            </a:extLst>
          </p:cNvPr>
          <p:cNvCxnSpPr>
            <a:cxnSpLocks/>
          </p:cNvCxnSpPr>
          <p:nvPr/>
        </p:nvCxnSpPr>
        <p:spPr>
          <a:xfrm flipV="1">
            <a:off x="2665179" y="2229021"/>
            <a:ext cx="1554846" cy="1856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720000" y="627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</a:t>
            </a:r>
            <a:r>
              <a:rPr lang="en" dirty="0"/>
              <a:t> Ermentrout Model</a:t>
            </a:r>
            <a:endParaRPr dirty="0"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1"/>
          </p:nvPr>
        </p:nvSpPr>
        <p:spPr>
          <a:xfrm>
            <a:off x="547778" y="1540101"/>
            <a:ext cx="8048444" cy="3082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init cycle_length </a:t>
            </a:r>
            <a:r>
              <a:rPr lang="el-GR" sz="1600" dirty="0"/>
              <a:t>δ</a:t>
            </a:r>
            <a:r>
              <a:rPr lang="it-IT" sz="1600" dirty="0"/>
              <a:t>i</a:t>
            </a:r>
            <a:r>
              <a:rPr lang="en" sz="1600" dirty="0"/>
              <a:t> between ∆l and ∆u, initial </a:t>
            </a:r>
            <a:r>
              <a:rPr lang="el-GR" sz="1600" dirty="0"/>
              <a:t>δ</a:t>
            </a:r>
            <a:r>
              <a:rPr lang="it-IT" sz="1600" dirty="0"/>
              <a:t>i </a:t>
            </a:r>
            <a:r>
              <a:rPr lang="it-IT" sz="1600" dirty="0" err="1"/>
              <a:t>corresponds</a:t>
            </a:r>
            <a:r>
              <a:rPr lang="it-IT" sz="1600" dirty="0"/>
              <a:t> to the </a:t>
            </a:r>
            <a:r>
              <a:rPr lang="it-IT" sz="1600" dirty="0" err="1"/>
              <a:t>natural</a:t>
            </a:r>
            <a:r>
              <a:rPr lang="it-IT" sz="1600" dirty="0"/>
              <a:t> </a:t>
            </a:r>
            <a:r>
              <a:rPr lang="it-IT" sz="1600" dirty="0" err="1"/>
              <a:t>cycle_length</a:t>
            </a:r>
            <a:r>
              <a:rPr lang="it-IT" sz="1600" dirty="0"/>
              <a:t> </a:t>
            </a:r>
            <a:r>
              <a:rPr lang="en" sz="1600" dirty="0"/>
              <a:t>∆.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600" dirty="0"/>
              <a:t>express </a:t>
            </a:r>
            <a:r>
              <a:rPr lang="it-IT" sz="1600" dirty="0" err="1"/>
              <a:t>them</a:t>
            </a:r>
            <a:r>
              <a:rPr lang="it-IT" sz="1600" dirty="0"/>
              <a:t> in </a:t>
            </a:r>
            <a:r>
              <a:rPr lang="it-IT" sz="1600" dirty="0" err="1"/>
              <a:t>terms</a:t>
            </a:r>
            <a:r>
              <a:rPr lang="it-IT" sz="1600" dirty="0"/>
              <a:t> of frequencies: </a:t>
            </a:r>
            <a:r>
              <a:rPr lang="el-GR" sz="1600" dirty="0"/>
              <a:t>ω</a:t>
            </a:r>
            <a:r>
              <a:rPr lang="it-IT" sz="1600" dirty="0"/>
              <a:t>i = 1/</a:t>
            </a:r>
            <a:r>
              <a:rPr lang="el-GR" sz="1600" dirty="0"/>
              <a:t>δ</a:t>
            </a:r>
            <a:r>
              <a:rPr lang="it-IT" sz="1600" dirty="0"/>
              <a:t>i, </a:t>
            </a:r>
            <a:r>
              <a:rPr lang="el-GR" sz="1600" dirty="0"/>
              <a:t>Ω</a:t>
            </a:r>
            <a:r>
              <a:rPr lang="it-IT" sz="1600" dirty="0"/>
              <a:t>l = 1/</a:t>
            </a:r>
            <a:r>
              <a:rPr lang="en" sz="1600" dirty="0"/>
              <a:t>∆l, </a:t>
            </a:r>
            <a:r>
              <a:rPr lang="el-GR" sz="1600" dirty="0"/>
              <a:t>Ω</a:t>
            </a:r>
            <a:r>
              <a:rPr lang="it-IT" sz="1600" dirty="0"/>
              <a:t>u = 1/</a:t>
            </a:r>
            <a:r>
              <a:rPr lang="en" sz="1600" dirty="0"/>
              <a:t>∆u, </a:t>
            </a:r>
            <a:r>
              <a:rPr lang="el-GR" sz="1600" dirty="0"/>
              <a:t>Ω</a:t>
            </a:r>
            <a:r>
              <a:rPr lang="it-IT" sz="1600" dirty="0"/>
              <a:t> = 1/</a:t>
            </a:r>
            <a:r>
              <a:rPr lang="en" sz="1600" dirty="0"/>
              <a:t>∆.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Φ is the phase (growing excitement of each firefly).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WE NEVER CHANGE Φ! WE ONLY CHANGE </a:t>
            </a:r>
            <a:r>
              <a:rPr lang="el-GR" sz="1600" dirty="0"/>
              <a:t>ω</a:t>
            </a:r>
            <a:r>
              <a:rPr lang="it-IT" sz="1600" dirty="0"/>
              <a:t>i!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/>
              <a:t>another</a:t>
            </a:r>
            <a:r>
              <a:rPr lang="it-IT" sz="1600" dirty="0"/>
              <a:t> </a:t>
            </a:r>
            <a:r>
              <a:rPr lang="it-IT" sz="1600" dirty="0" err="1"/>
              <a:t>firefly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flashes in </a:t>
            </a:r>
            <a:r>
              <a:rPr lang="it-IT" sz="1600" dirty="0" err="1"/>
              <a:t>my</a:t>
            </a:r>
            <a:r>
              <a:rPr lang="it-IT" sz="1600" dirty="0"/>
              <a:t> </a:t>
            </a:r>
            <a:r>
              <a:rPr lang="it-IT" sz="1600" dirty="0" err="1"/>
              <a:t>neighborhood</a:t>
            </a:r>
            <a:r>
              <a:rPr lang="it-IT" sz="1600" dirty="0"/>
              <a:t>, I can </a:t>
            </a:r>
            <a:r>
              <a:rPr lang="it-IT" sz="1600" dirty="0" err="1"/>
              <a:t>establish</a:t>
            </a:r>
            <a:r>
              <a:rPr lang="it-IT" sz="1600" dirty="0"/>
              <a:t> </a:t>
            </a:r>
            <a:r>
              <a:rPr lang="it-IT" sz="1600" dirty="0" err="1"/>
              <a:t>if</a:t>
            </a:r>
            <a:r>
              <a:rPr lang="it-IT" sz="1600" dirty="0"/>
              <a:t> </a:t>
            </a:r>
            <a:r>
              <a:rPr lang="it-IT" sz="1600" dirty="0" err="1"/>
              <a:t>I’m</a:t>
            </a:r>
            <a:r>
              <a:rPr lang="it-IT" sz="1600" dirty="0"/>
              <a:t> flashing </a:t>
            </a:r>
            <a:r>
              <a:rPr lang="it-IT" sz="1600" dirty="0" err="1"/>
              <a:t>too</a:t>
            </a:r>
            <a:r>
              <a:rPr lang="it-IT" sz="1600" dirty="0"/>
              <a:t> late or </a:t>
            </a:r>
            <a:r>
              <a:rPr lang="it-IT" sz="1600" dirty="0" err="1"/>
              <a:t>too</a:t>
            </a:r>
            <a:r>
              <a:rPr lang="it-IT" sz="1600" dirty="0"/>
              <a:t> </a:t>
            </a:r>
            <a:r>
              <a:rPr lang="it-IT" sz="1600" dirty="0" err="1"/>
              <a:t>early</a:t>
            </a:r>
            <a:r>
              <a:rPr lang="it-IT" sz="1600" dirty="0"/>
              <a:t>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600" dirty="0"/>
              <a:t>By </a:t>
            </a:r>
            <a:r>
              <a:rPr lang="it-IT" sz="1600" dirty="0" err="1"/>
              <a:t>looking</a:t>
            </a:r>
            <a:r>
              <a:rPr lang="it-IT" sz="1600" dirty="0"/>
              <a:t> </a:t>
            </a:r>
            <a:r>
              <a:rPr lang="it-IT" sz="1600" dirty="0" err="1"/>
              <a:t>at</a:t>
            </a:r>
            <a:r>
              <a:rPr lang="it-IT" sz="1600" dirty="0"/>
              <a:t> </a:t>
            </a:r>
            <a:r>
              <a:rPr lang="en" sz="1600" dirty="0"/>
              <a:t>Φ: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Φ &lt; ½? too late | too early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720000" y="627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Updating</a:t>
            </a:r>
            <a:r>
              <a:rPr lang="it-IT" dirty="0"/>
              <a:t> </a:t>
            </a:r>
            <a:r>
              <a:rPr lang="el-GR" sz="3600" dirty="0"/>
              <a:t>ω</a:t>
            </a:r>
            <a:r>
              <a:rPr lang="it-IT" dirty="0"/>
              <a:t> </a:t>
            </a:r>
            <a:endParaRPr dirty="0"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1"/>
          </p:nvPr>
        </p:nvSpPr>
        <p:spPr>
          <a:xfrm>
            <a:off x="547778" y="1540101"/>
            <a:ext cx="8048444" cy="3082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0E9F730-4555-4C94-D75B-722C8890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808" y="1483518"/>
            <a:ext cx="3300381" cy="132556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59FB47C-1FD1-55DE-CD93-9D949F301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772" y="2997200"/>
            <a:ext cx="6122454" cy="497846"/>
          </a:xfrm>
          <a:prstGeom prst="rect">
            <a:avLst/>
          </a:prstGeom>
        </p:spPr>
      </p:pic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38EAA437-2E76-CC3C-5AF1-77A0123B3D5F}"/>
              </a:ext>
            </a:extLst>
          </p:cNvPr>
          <p:cNvSpPr/>
          <p:nvPr/>
        </p:nvSpPr>
        <p:spPr>
          <a:xfrm rot="16200000">
            <a:off x="4653498" y="2798075"/>
            <a:ext cx="355080" cy="1718943"/>
          </a:xfrm>
          <a:prstGeom prst="leftBrace">
            <a:avLst>
              <a:gd name="adj1" fmla="val 8333"/>
              <a:gd name="adj2" fmla="val 48321"/>
            </a:avLst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F16165D0-B406-AAE1-DF6A-4A0B8822C129}"/>
              </a:ext>
            </a:extLst>
          </p:cNvPr>
          <p:cNvSpPr/>
          <p:nvPr/>
        </p:nvSpPr>
        <p:spPr>
          <a:xfrm rot="16200000">
            <a:off x="6484328" y="2798074"/>
            <a:ext cx="355080" cy="1718943"/>
          </a:xfrm>
          <a:prstGeom prst="leftBrace">
            <a:avLst>
              <a:gd name="adj1" fmla="val 8333"/>
              <a:gd name="adj2" fmla="val 48321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221;p34">
            <a:extLst>
              <a:ext uri="{FF2B5EF4-FFF2-40B4-BE49-F238E27FC236}">
                <a16:creationId xmlns:a16="http://schemas.microsoft.com/office/drawing/2014/main" id="{4F3DA218-26CB-E490-90E6-8E211A2C1D08}"/>
              </a:ext>
            </a:extLst>
          </p:cNvPr>
          <p:cNvSpPr txBox="1">
            <a:spLocks/>
          </p:cNvSpPr>
          <p:nvPr/>
        </p:nvSpPr>
        <p:spPr>
          <a:xfrm>
            <a:off x="3641274" y="3884156"/>
            <a:ext cx="2049236" cy="42897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b="1" dirty="0">
                <a:solidFill>
                  <a:srgbClr val="00B050"/>
                </a:solidFill>
              </a:rPr>
              <a:t>Lengthening Term</a:t>
            </a:r>
          </a:p>
        </p:txBody>
      </p:sp>
      <p:sp>
        <p:nvSpPr>
          <p:cNvPr id="9" name="Google Shape;221;p34">
            <a:extLst>
              <a:ext uri="{FF2B5EF4-FFF2-40B4-BE49-F238E27FC236}">
                <a16:creationId xmlns:a16="http://schemas.microsoft.com/office/drawing/2014/main" id="{E9CA4264-BDC2-2D29-8DF2-B2F11F4CAA4B}"/>
              </a:ext>
            </a:extLst>
          </p:cNvPr>
          <p:cNvSpPr txBox="1">
            <a:spLocks/>
          </p:cNvSpPr>
          <p:nvPr/>
        </p:nvSpPr>
        <p:spPr>
          <a:xfrm>
            <a:off x="5802396" y="3884157"/>
            <a:ext cx="2049236" cy="42897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b="1" dirty="0">
                <a:solidFill>
                  <a:srgbClr val="FF0000"/>
                </a:solidFill>
              </a:rPr>
              <a:t>Shortening Term</a:t>
            </a:r>
          </a:p>
        </p:txBody>
      </p:sp>
    </p:spTree>
    <p:extLst>
      <p:ext uri="{BB962C8B-B14F-4D97-AF65-F5344CB8AC3E}">
        <p14:creationId xmlns:p14="http://schemas.microsoft.com/office/powerpoint/2010/main" val="1626333606"/>
      </p:ext>
    </p:extLst>
  </p:cSld>
  <p:clrMapOvr>
    <a:masterClrMapping/>
  </p:clrMapOvr>
</p:sld>
</file>

<file path=ppt/theme/theme1.xml><?xml version="1.0" encoding="utf-8"?>
<a:theme xmlns:a="http://schemas.openxmlformats.org/drawingml/2006/main" name="Study of Types of Birds for College: Ornithology by Slidesgo">
  <a:themeElements>
    <a:clrScheme name="Simple Light">
      <a:dk1>
        <a:srgbClr val="6A6C69"/>
      </a:dk1>
      <a:lt1>
        <a:srgbClr val="FFFBF2"/>
      </a:lt1>
      <a:dk2>
        <a:srgbClr val="A7B39B"/>
      </a:dk2>
      <a:lt2>
        <a:srgbClr val="302F2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F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076A7C2BF75B149A8C422ABEAB8F244" ma:contentTypeVersion="12" ma:contentTypeDescription="Creare un nuovo documento." ma:contentTypeScope="" ma:versionID="fac9591cb22bec9b5c876cbf2679d3bb">
  <xsd:schema xmlns:xsd="http://www.w3.org/2001/XMLSchema" xmlns:xs="http://www.w3.org/2001/XMLSchema" xmlns:p="http://schemas.microsoft.com/office/2006/metadata/properties" xmlns:ns3="0170445f-a4d6-41ba-9c42-ccec7a4cfb88" xmlns:ns4="caa0cd99-d40f-4688-bb7d-317bf6bfdff6" targetNamespace="http://schemas.microsoft.com/office/2006/metadata/properties" ma:root="true" ma:fieldsID="9d2c3659a1696b0b2d613a07f929d1bb" ns3:_="" ns4:_="">
    <xsd:import namespace="0170445f-a4d6-41ba-9c42-ccec7a4cfb88"/>
    <xsd:import namespace="caa0cd99-d40f-4688-bb7d-317bf6bfdff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70445f-a4d6-41ba-9c42-ccec7a4cfb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a0cd99-d40f-4688-bb7d-317bf6bfdf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8B824C-2EAF-491D-9FC0-DF350E8875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70445f-a4d6-41ba-9c42-ccec7a4cfb88"/>
    <ds:schemaRef ds:uri="caa0cd99-d40f-4688-bb7d-317bf6bfdf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9B4AC6-2821-45BC-B369-7F03CC13B0E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caa0cd99-d40f-4688-bb7d-317bf6bfdff6"/>
    <ds:schemaRef ds:uri="0170445f-a4d6-41ba-9c42-ccec7a4cfb88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6662529-DE66-45ED-A0EC-C40B3DF336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320</Words>
  <Application>Microsoft Office PowerPoint</Application>
  <PresentationFormat>Presentazione su schermo (16:9)</PresentationFormat>
  <Paragraphs>47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Open Sans</vt:lpstr>
      <vt:lpstr>Bebas Neue</vt:lpstr>
      <vt:lpstr>Inter</vt:lpstr>
      <vt:lpstr>Arial</vt:lpstr>
      <vt:lpstr>Study of Types of Birds for College: Ornithology by Slidesgo</vt:lpstr>
      <vt:lpstr>A Firefly-inspired project: Heartbeat Synchronization in Small World Networks</vt:lpstr>
      <vt:lpstr>Synchronous Flashing!</vt:lpstr>
      <vt:lpstr>How?</vt:lpstr>
      <vt:lpstr>Presentazione standard di PowerPoint</vt:lpstr>
      <vt:lpstr>Small World Networks</vt:lpstr>
      <vt:lpstr>Small World Network of virtual fireflies</vt:lpstr>
      <vt:lpstr>Fireflies        Nodes</vt:lpstr>
      <vt:lpstr>The Ermentrout Model</vt:lpstr>
      <vt:lpstr>Updating ω </vt:lpstr>
      <vt:lpstr>Synchronization</vt:lpstr>
      <vt:lpstr>Presentazione standard di PowerPoint</vt:lpstr>
      <vt:lpstr>Go Open Source!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Types of Birds for College: Ornithology</dc:title>
  <dc:creator>Tobia Poppi</dc:creator>
  <cp:lastModifiedBy>TOBIA POPPI</cp:lastModifiedBy>
  <cp:revision>13</cp:revision>
  <dcterms:modified xsi:type="dcterms:W3CDTF">2023-07-23T15:03:59Z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0x010100D076A7C2BF75B149A8C422ABEAB8F244</vt:lpwstr>
  </property>
</Properties>
</file>