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61" r:id="rId3"/>
    <p:sldId id="284" r:id="rId4"/>
    <p:sldId id="268" r:id="rId5"/>
    <p:sldId id="285" r:id="rId6"/>
    <p:sldId id="287" r:id="rId7"/>
    <p:sldId id="288" r:id="rId8"/>
    <p:sldId id="289" r:id="rId9"/>
    <p:sldId id="286" r:id="rId10"/>
    <p:sldId id="290" r:id="rId11"/>
    <p:sldId id="291" r:id="rId12"/>
    <p:sldId id="267" r:id="rId1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9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5194F-2CBD-487E-937E-372F803761BC}" type="datetimeFigureOut">
              <a:rPr lang="es-CR" smtClean="0"/>
              <a:t>29/1/21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DAE9-9324-4B9F-9BAE-E049CAED366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286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303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29/1/21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51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29/1/21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86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4653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6E89-D1F6-4349-9501-76A218A7375F}" type="datetimeFigureOut">
              <a:rPr lang="es-CR" smtClean="0"/>
              <a:t>29/1/21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28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07379"/>
            <a:ext cx="9144000" cy="1413167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sz="4800" b="1" dirty="0">
                <a:solidFill>
                  <a:srgbClr val="002060"/>
                </a:solidFill>
              </a:rPr>
              <a:t>Introducción al Curso de R básico</a:t>
            </a:r>
            <a:br>
              <a:rPr lang="es-ES" sz="4800" b="1" dirty="0">
                <a:solidFill>
                  <a:srgbClr val="002060"/>
                </a:solidFill>
              </a:rPr>
            </a:br>
            <a:r>
              <a:rPr lang="es-ES" sz="4800" b="1" dirty="0">
                <a:solidFill>
                  <a:srgbClr val="002060"/>
                </a:solidFill>
              </a:rPr>
              <a:t>Clase 2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5945" y="3429000"/>
            <a:ext cx="8240110" cy="1413168"/>
          </a:xfrm>
        </p:spPr>
        <p:txBody>
          <a:bodyPr>
            <a:normAutofit fontScale="92500" lnSpcReduction="20000"/>
          </a:bodyPr>
          <a:lstStyle/>
          <a:p>
            <a:r>
              <a:rPr lang="es-CR" sz="2800" i="1"/>
              <a:t>Dirección de Modelos Matemáticos</a:t>
            </a:r>
          </a:p>
          <a:p>
            <a:r>
              <a:rPr lang="es-CR" sz="2800" i="1"/>
              <a:t>Tobías Chavarría Castro</a:t>
            </a:r>
          </a:p>
          <a:p>
            <a:r>
              <a:rPr lang="es-CR" sz="2000" i="1"/>
              <a:t>Enero 2021</a:t>
            </a:r>
            <a:br>
              <a:rPr lang="es-CR" sz="2800" i="1"/>
            </a:br>
            <a:endParaRPr lang="es-CR" sz="2800" i="1"/>
          </a:p>
        </p:txBody>
      </p:sp>
    </p:spTree>
    <p:extLst>
      <p:ext uri="{BB962C8B-B14F-4D97-AF65-F5344CB8AC3E}">
        <p14:creationId xmlns:p14="http://schemas.microsoft.com/office/powerpoint/2010/main" val="212791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844951" y="0"/>
            <a:ext cx="5972536" cy="8565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Listas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0697B63-BE6E-1642-8B64-A1E8FBCB2E1B}"/>
              </a:ext>
            </a:extLst>
          </p:cNvPr>
          <p:cNvSpPr/>
          <p:nvPr/>
        </p:nvSpPr>
        <p:spPr>
          <a:xfrm>
            <a:off x="790742" y="1204454"/>
            <a:ext cx="50197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/>
              <a:t>Una lista es como un vector, solo que en cada entrada puede contener estructuras de datos: vectores, matrices, data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/>
              <a:t>Algunas funciones de R por defecto devuelven una lista, por lo que es una buena práctica cuando creemos funciones que la salida sea una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000" dirty="0"/>
          </a:p>
        </p:txBody>
      </p:sp>
      <p:pic>
        <p:nvPicPr>
          <p:cNvPr id="4098" name="Picture 2" descr="Data structure and data types. While data stored as a scalar, vector or...  | Download Scientific Diagram">
            <a:extLst>
              <a:ext uri="{FF2B5EF4-FFF2-40B4-BE49-F238E27FC236}">
                <a16:creationId xmlns:a16="http://schemas.microsoft.com/office/drawing/2014/main" id="{F6F3F4FE-EA67-6D4E-A05F-D296CBB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10" y="428263"/>
            <a:ext cx="4726800" cy="533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4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50+ Data Structure, Algorithms &amp; Programming Languages Interview Questions  for Programmers">
            <a:extLst>
              <a:ext uri="{FF2B5EF4-FFF2-40B4-BE49-F238E27FC236}">
                <a16:creationId xmlns:a16="http://schemas.microsoft.com/office/drawing/2014/main" id="{1301158B-8CA6-6F40-97A6-EE6E5C2E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54" y="1122363"/>
            <a:ext cx="9614640" cy="46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B945BCE-0F6B-454B-BF36-D99C04983250}"/>
              </a:ext>
            </a:extLst>
          </p:cNvPr>
          <p:cNvSpPr/>
          <p:nvPr/>
        </p:nvSpPr>
        <p:spPr>
          <a:xfrm>
            <a:off x="7893934" y="856527"/>
            <a:ext cx="3333509" cy="2745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2AFDEA-9BCE-4F47-84C2-92502218A371}"/>
              </a:ext>
            </a:extLst>
          </p:cNvPr>
          <p:cNvSpPr/>
          <p:nvPr/>
        </p:nvSpPr>
        <p:spPr>
          <a:xfrm>
            <a:off x="964557" y="271752"/>
            <a:ext cx="4484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200" b="1" dirty="0">
                <a:solidFill>
                  <a:srgbClr val="002060"/>
                </a:solidFill>
              </a:rPr>
              <a:t>Estructuras de datos en R</a:t>
            </a:r>
          </a:p>
        </p:txBody>
      </p:sp>
    </p:spTree>
    <p:extLst>
      <p:ext uri="{BB962C8B-B14F-4D97-AF65-F5344CB8AC3E}">
        <p14:creationId xmlns:p14="http://schemas.microsoft.com/office/powerpoint/2010/main" val="236411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E1F0-99EE-40EC-9B4B-4561592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72" y="2766218"/>
            <a:ext cx="968265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09758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Clase anterior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517" y="1418094"/>
            <a:ext cx="9899046" cy="4285282"/>
          </a:xfrm>
        </p:spPr>
        <p:txBody>
          <a:bodyPr numCol="2">
            <a:noAutofit/>
          </a:bodyPr>
          <a:lstStyle/>
          <a:p>
            <a:pPr lvl="1">
              <a:lnSpc>
                <a:spcPct val="170000"/>
              </a:lnSpc>
            </a:pPr>
            <a:r>
              <a:rPr lang="es-ES" sz="2000" dirty="0"/>
              <a:t>Qué es programación?</a:t>
            </a:r>
          </a:p>
          <a:p>
            <a:pPr lvl="1">
              <a:lnSpc>
                <a:spcPct val="170000"/>
              </a:lnSpc>
            </a:pPr>
            <a:r>
              <a:rPr lang="es-ES" sz="2000" dirty="0"/>
              <a:t>R y </a:t>
            </a:r>
            <a:r>
              <a:rPr lang="es-ES" sz="2000" dirty="0" err="1"/>
              <a:t>RStudio</a:t>
            </a:r>
            <a:endParaRPr lang="es-ES" sz="2000" dirty="0"/>
          </a:p>
          <a:p>
            <a:pPr lvl="1">
              <a:lnSpc>
                <a:spcPct val="170000"/>
              </a:lnSpc>
            </a:pPr>
            <a:r>
              <a:rPr lang="es-ES" sz="2000" dirty="0"/>
              <a:t>Usando R a través de </a:t>
            </a:r>
            <a:r>
              <a:rPr lang="es-ES" sz="2000" dirty="0" err="1"/>
              <a:t>Rstudio</a:t>
            </a:r>
            <a:endParaRPr lang="es-ES" sz="2000" dirty="0"/>
          </a:p>
          <a:p>
            <a:pPr lvl="1">
              <a:lnSpc>
                <a:spcPct val="170000"/>
              </a:lnSpc>
            </a:pPr>
            <a:r>
              <a:rPr lang="es-ES" sz="2000" dirty="0"/>
              <a:t>Interfaz de </a:t>
            </a:r>
            <a:r>
              <a:rPr lang="es-ES" sz="2000" dirty="0" err="1"/>
              <a:t>RStudio</a:t>
            </a:r>
            <a:endParaRPr lang="es-ES" sz="2000" dirty="0"/>
          </a:p>
          <a:p>
            <a:pPr lvl="1">
              <a:lnSpc>
                <a:spcPct val="170000"/>
              </a:lnSpc>
            </a:pPr>
            <a:r>
              <a:rPr lang="es-ES" sz="2000" dirty="0"/>
              <a:t>Conceptos básicos de programación/R</a:t>
            </a:r>
          </a:p>
          <a:p>
            <a:pPr lvl="1">
              <a:lnSpc>
                <a:spcPct val="170000"/>
              </a:lnSpc>
            </a:pPr>
            <a:r>
              <a:rPr lang="es-ES" sz="2000" dirty="0" err="1"/>
              <a:t>Tips</a:t>
            </a:r>
            <a:r>
              <a:rPr lang="es-ES" sz="2000" dirty="0"/>
              <a:t> para aprender a programar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s-ES" sz="20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2000" dirty="0"/>
          </a:p>
          <a:p>
            <a:pPr lvl="1">
              <a:lnSpc>
                <a:spcPct val="170000"/>
              </a:lnSpc>
            </a:pPr>
            <a:r>
              <a:rPr lang="es-ES" sz="2000" dirty="0"/>
              <a:t>Qué son paquetes en R?</a:t>
            </a:r>
          </a:p>
          <a:p>
            <a:pPr lvl="1">
              <a:lnSpc>
                <a:spcPct val="170000"/>
              </a:lnSpc>
            </a:pPr>
            <a:r>
              <a:rPr lang="es-ES" sz="2000" dirty="0"/>
              <a:t>Tipos de datos en R</a:t>
            </a:r>
          </a:p>
          <a:p>
            <a:pPr lvl="1">
              <a:lnSpc>
                <a:spcPct val="170000"/>
              </a:lnSpc>
            </a:pPr>
            <a:r>
              <a:rPr lang="es-ES" sz="2000" dirty="0"/>
              <a:t>Operadores</a:t>
            </a:r>
          </a:p>
          <a:p>
            <a:pPr lvl="1">
              <a:lnSpc>
                <a:spcPct val="170000"/>
              </a:lnSpc>
            </a:pPr>
            <a:r>
              <a:rPr lang="es-ES" sz="2000" dirty="0"/>
              <a:t>Vectores</a:t>
            </a:r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>
              <a:lnSpc>
                <a:spcPct val="150000"/>
              </a:lnSpc>
            </a:pPr>
            <a:endParaRPr lang="es-CR" sz="1400" dirty="0"/>
          </a:p>
          <a:p>
            <a:pPr marL="0" indent="0">
              <a:lnSpc>
                <a:spcPct val="150000"/>
              </a:lnSpc>
              <a:buNone/>
            </a:pP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7831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Clase de hoy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517" y="1418093"/>
            <a:ext cx="3010049" cy="4006313"/>
          </a:xfrm>
        </p:spPr>
        <p:txBody>
          <a:bodyPr numCol="1">
            <a:normAutofit lnSpcReduction="10000"/>
          </a:bodyPr>
          <a:lstStyle/>
          <a:p>
            <a:pPr lvl="1">
              <a:lnSpc>
                <a:spcPct val="170000"/>
              </a:lnSpc>
            </a:pPr>
            <a:r>
              <a:rPr lang="es-ES" dirty="0"/>
              <a:t>Vectores *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Matrices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Data frames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Listas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Factores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Valores ausentes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s-ES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s-CR" sz="1000" dirty="0"/>
          </a:p>
          <a:p>
            <a:pPr lvl="1" algn="just">
              <a:lnSpc>
                <a:spcPct val="150000"/>
              </a:lnSpc>
            </a:pPr>
            <a:endParaRPr lang="es-CR" sz="1000" dirty="0"/>
          </a:p>
          <a:p>
            <a:pPr>
              <a:lnSpc>
                <a:spcPct val="150000"/>
              </a:lnSpc>
            </a:pPr>
            <a:endParaRPr lang="es-CR" sz="1200" dirty="0"/>
          </a:p>
          <a:p>
            <a:pPr marL="0" indent="0">
              <a:lnSpc>
                <a:spcPct val="150000"/>
              </a:lnSpc>
              <a:buNone/>
            </a:pP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252412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8603" y="34724"/>
            <a:ext cx="6074794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Suma entre vectores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C888F2-5CD4-9644-A39E-6E4BBED4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36" y="1325563"/>
            <a:ext cx="6727278" cy="4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26478"/>
              </p:ext>
            </p:extLst>
          </p:nvPr>
        </p:nvGraphicFramePr>
        <p:xfrm>
          <a:off x="2033748" y="1597304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2033748" y="1597304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4889058" y="1597303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471B09-64FC-E34D-8686-BF6A1BC3D2D9}"/>
              </a:ext>
            </a:extLst>
          </p:cNvPr>
          <p:cNvSpPr/>
          <p:nvPr/>
        </p:nvSpPr>
        <p:spPr>
          <a:xfrm>
            <a:off x="2191403" y="1685851"/>
            <a:ext cx="2855309" cy="4051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B7CD47C4-20DD-4C4B-A411-73369106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13443"/>
              </p:ext>
            </p:extLst>
          </p:nvPr>
        </p:nvGraphicFramePr>
        <p:xfrm>
          <a:off x="7066461" y="1597304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12" name="Abrir corchete 11">
            <a:extLst>
              <a:ext uri="{FF2B5EF4-FFF2-40B4-BE49-F238E27FC236}">
                <a16:creationId xmlns:a16="http://schemas.microsoft.com/office/drawing/2014/main" id="{A62EEB0D-C35E-EA44-92B8-BBBE68182EC6}"/>
              </a:ext>
            </a:extLst>
          </p:cNvPr>
          <p:cNvSpPr/>
          <p:nvPr/>
        </p:nvSpPr>
        <p:spPr>
          <a:xfrm>
            <a:off x="6987634" y="1597303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Abrir corchete 12">
            <a:extLst>
              <a:ext uri="{FF2B5EF4-FFF2-40B4-BE49-F238E27FC236}">
                <a16:creationId xmlns:a16="http://schemas.microsoft.com/office/drawing/2014/main" id="{C3E1FCD5-D34A-2C46-8E7D-9186290D8061}"/>
              </a:ext>
            </a:extLst>
          </p:cNvPr>
          <p:cNvSpPr/>
          <p:nvPr/>
        </p:nvSpPr>
        <p:spPr>
          <a:xfrm rot="10800000">
            <a:off x="9921771" y="1597303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C2DE76A-E63B-5B49-A712-21CC57B47CCA}"/>
              </a:ext>
            </a:extLst>
          </p:cNvPr>
          <p:cNvSpPr/>
          <p:nvPr/>
        </p:nvSpPr>
        <p:spPr>
          <a:xfrm>
            <a:off x="7224116" y="1685851"/>
            <a:ext cx="472791" cy="21644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50FB40D-670D-F44A-A9A8-E8E4E47738B5}"/>
              </a:ext>
            </a:extLst>
          </p:cNvPr>
          <p:cNvSpPr txBox="1"/>
          <p:nvPr/>
        </p:nvSpPr>
        <p:spPr>
          <a:xfrm>
            <a:off x="2700267" y="4319279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Filas</a:t>
            </a:r>
            <a:endParaRPr lang="es-C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F70A46E-3D31-FE4D-8694-A34AE4F082E6}"/>
              </a:ext>
            </a:extLst>
          </p:cNvPr>
          <p:cNvSpPr txBox="1"/>
          <p:nvPr/>
        </p:nvSpPr>
        <p:spPr>
          <a:xfrm>
            <a:off x="7732981" y="4319279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Columnas</a:t>
            </a:r>
            <a:endParaRPr lang="es-CR" sz="20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35615" y="173621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0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1051369" y="-17869"/>
            <a:ext cx="5914663" cy="983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Matrices</a:t>
            </a:r>
            <a:endParaRPr lang="es-CR" sz="3600" b="1" dirty="0">
              <a:solidFill>
                <a:srgbClr val="00206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24F9852-9290-F64F-995E-01DC9B943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75" y="1332653"/>
            <a:ext cx="7437334" cy="361272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33CF53F-194A-F644-B12E-58B9B1D6679D}"/>
              </a:ext>
            </a:extLst>
          </p:cNvPr>
          <p:cNvSpPr txBox="1"/>
          <p:nvPr/>
        </p:nvSpPr>
        <p:spPr>
          <a:xfrm>
            <a:off x="3326203" y="4206191"/>
            <a:ext cx="218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>
                <a:solidFill>
                  <a:srgbClr val="FF0000"/>
                </a:solidFill>
              </a:rPr>
              <a:t>Dimensiones:</a:t>
            </a:r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68E9537-FD82-104A-A08D-3E23AA2CF2A5}"/>
              </a:ext>
            </a:extLst>
          </p:cNvPr>
          <p:cNvSpPr/>
          <p:nvPr/>
        </p:nvSpPr>
        <p:spPr>
          <a:xfrm>
            <a:off x="5511941" y="4060847"/>
            <a:ext cx="2465408" cy="7523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rgbClr val="FF000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4A9F93E-D948-5D49-B74B-77B98500A12C}"/>
              </a:ext>
            </a:extLst>
          </p:cNvPr>
          <p:cNvSpPr/>
          <p:nvPr/>
        </p:nvSpPr>
        <p:spPr>
          <a:xfrm>
            <a:off x="8673950" y="4060847"/>
            <a:ext cx="2465408" cy="7523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079FBFE-AA20-CD47-9F35-85826F03FF06}"/>
              </a:ext>
            </a:extLst>
          </p:cNvPr>
          <p:cNvSpPr/>
          <p:nvPr/>
        </p:nvSpPr>
        <p:spPr>
          <a:xfrm>
            <a:off x="696491" y="1332653"/>
            <a:ext cx="35861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2000" dirty="0"/>
              <a:t>Para hablar del tamaño de una matriz, utilizamos la palabra dimensión que se refiere al numero de filas y columnas y se escribe de la siguiente forma: nxm.</a:t>
            </a:r>
          </a:p>
          <a:p>
            <a:endParaRPr lang="es-C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/>
              <a:t>n filas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/>
              <a:t>m columnas</a:t>
            </a:r>
          </a:p>
        </p:txBody>
      </p:sp>
    </p:spTree>
    <p:extLst>
      <p:ext uri="{BB962C8B-B14F-4D97-AF65-F5344CB8AC3E}">
        <p14:creationId xmlns:p14="http://schemas.microsoft.com/office/powerpoint/2010/main" val="396657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80523"/>
              </p:ext>
            </p:extLst>
          </p:nvPr>
        </p:nvGraphicFramePr>
        <p:xfrm>
          <a:off x="6132287" y="2488554"/>
          <a:ext cx="3834656" cy="26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664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6132287" y="2488554"/>
            <a:ext cx="315310" cy="252328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9651633" y="2488551"/>
            <a:ext cx="315310" cy="252328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244422" y="163714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2" name="Llamada con línea 1 1">
            <a:extLst>
              <a:ext uri="{FF2B5EF4-FFF2-40B4-BE49-F238E27FC236}">
                <a16:creationId xmlns:a16="http://schemas.microsoft.com/office/drawing/2014/main" id="{2E24DEB2-3F2A-6049-9FFF-8322AF59F315}"/>
              </a:ext>
            </a:extLst>
          </p:cNvPr>
          <p:cNvSpPr/>
          <p:nvPr/>
        </p:nvSpPr>
        <p:spPr>
          <a:xfrm>
            <a:off x="6443312" y="2581153"/>
            <a:ext cx="378960" cy="358816"/>
          </a:xfrm>
          <a:prstGeom prst="borderCallout1">
            <a:avLst>
              <a:gd name="adj1" fmla="val 18750"/>
              <a:gd name="adj2" fmla="val -8333"/>
              <a:gd name="adj3" fmla="val -222983"/>
              <a:gd name="adj4" fmla="val -24602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414CA2-9A07-FD4A-BF40-524AC056C0EB}"/>
              </a:ext>
            </a:extLst>
          </p:cNvPr>
          <p:cNvSpPr txBox="1"/>
          <p:nvPr/>
        </p:nvSpPr>
        <p:spPr>
          <a:xfrm>
            <a:off x="4915381" y="3396250"/>
            <a:ext cx="949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dirty="0"/>
              <a:t>A =</a:t>
            </a:r>
            <a:endParaRPr lang="es-C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D44A15-D35E-1E48-88F1-916BC31766D8}"/>
              </a:ext>
            </a:extLst>
          </p:cNvPr>
          <p:cNvSpPr txBox="1"/>
          <p:nvPr/>
        </p:nvSpPr>
        <p:spPr>
          <a:xfrm>
            <a:off x="4802141" y="1374281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A[1,1]</a:t>
            </a:r>
            <a:endParaRPr lang="es-CR" sz="1100" dirty="0">
              <a:solidFill>
                <a:srgbClr val="0070C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C97ADC-19D1-0349-BAE5-26A5B083A540}"/>
              </a:ext>
            </a:extLst>
          </p:cNvPr>
          <p:cNvSpPr txBox="1"/>
          <p:nvPr/>
        </p:nvSpPr>
        <p:spPr>
          <a:xfrm>
            <a:off x="699703" y="1610144"/>
            <a:ext cx="3834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Para referirse a las entradas de una matriz utilizamos índices, de la forma (i,j) donde:</a:t>
            </a:r>
          </a:p>
          <a:p>
            <a:endParaRPr lang="es-C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b="1" dirty="0"/>
              <a:t>i</a:t>
            </a:r>
            <a:r>
              <a:rPr lang="es-CR" sz="2400" dirty="0"/>
              <a:t> es la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b="1" dirty="0"/>
              <a:t>j </a:t>
            </a:r>
            <a:r>
              <a:rPr lang="es-CR" sz="2400" dirty="0"/>
              <a:t>es la columna</a:t>
            </a:r>
          </a:p>
        </p:txBody>
      </p:sp>
    </p:spTree>
    <p:extLst>
      <p:ext uri="{BB962C8B-B14F-4D97-AF65-F5344CB8AC3E}">
        <p14:creationId xmlns:p14="http://schemas.microsoft.com/office/powerpoint/2010/main" val="329905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99404"/>
              </p:ext>
            </p:extLst>
          </p:nvPr>
        </p:nvGraphicFramePr>
        <p:xfrm>
          <a:off x="4151496" y="1734150"/>
          <a:ext cx="4180760" cy="3075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190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4338209" y="1726459"/>
            <a:ext cx="376129" cy="291499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8142839" y="1726964"/>
            <a:ext cx="376129" cy="291499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291952" y="309529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2" name="Llamada con línea 1 1">
            <a:extLst>
              <a:ext uri="{FF2B5EF4-FFF2-40B4-BE49-F238E27FC236}">
                <a16:creationId xmlns:a16="http://schemas.microsoft.com/office/drawing/2014/main" id="{2E24DEB2-3F2A-6049-9FFF-8322AF59F315}"/>
              </a:ext>
            </a:extLst>
          </p:cNvPr>
          <p:cNvSpPr/>
          <p:nvPr/>
        </p:nvSpPr>
        <p:spPr>
          <a:xfrm>
            <a:off x="6451789" y="4043010"/>
            <a:ext cx="610795" cy="527458"/>
          </a:xfrm>
          <a:prstGeom prst="borderCallout1">
            <a:avLst>
              <a:gd name="adj1" fmla="val 18750"/>
              <a:gd name="adj2" fmla="val -8333"/>
              <a:gd name="adj3" fmla="val 196150"/>
              <a:gd name="adj4" fmla="val -662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414CA2-9A07-FD4A-BF40-524AC056C0EB}"/>
              </a:ext>
            </a:extLst>
          </p:cNvPr>
          <p:cNvSpPr txBox="1"/>
          <p:nvPr/>
        </p:nvSpPr>
        <p:spPr>
          <a:xfrm>
            <a:off x="3280676" y="2564220"/>
            <a:ext cx="113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dirty="0"/>
              <a:t>A =</a:t>
            </a:r>
            <a:endParaRPr lang="es-C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D44A15-D35E-1E48-88F1-916BC31766D8}"/>
              </a:ext>
            </a:extLst>
          </p:cNvPr>
          <p:cNvSpPr txBox="1"/>
          <p:nvPr/>
        </p:nvSpPr>
        <p:spPr>
          <a:xfrm>
            <a:off x="5479464" y="5033972"/>
            <a:ext cx="119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A[</a:t>
            </a:r>
            <a:r>
              <a:rPr lang="es-CR" sz="2400" dirty="0">
                <a:solidFill>
                  <a:srgbClr val="0070C0"/>
                </a:solidFill>
              </a:rPr>
              <a:t>4 </a:t>
            </a:r>
            <a:r>
              <a:rPr lang="es-CR" sz="2400" dirty="0"/>
              <a:t>,</a:t>
            </a:r>
            <a:r>
              <a:rPr lang="es-CR" sz="2400" dirty="0">
                <a:solidFill>
                  <a:srgbClr val="0070C0"/>
                </a:solidFill>
              </a:rPr>
              <a:t> </a:t>
            </a:r>
            <a:r>
              <a:rPr lang="es-CR" sz="2400" dirty="0">
                <a:solidFill>
                  <a:srgbClr val="92D050"/>
                </a:solidFill>
              </a:rPr>
              <a:t>3</a:t>
            </a:r>
            <a:r>
              <a:rPr lang="es-CR" sz="2400" dirty="0"/>
              <a:t>]</a:t>
            </a:r>
            <a:endParaRPr lang="es-CR" sz="11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8EF3E6-33CF-6B40-86C2-D0B36CEF55E1}"/>
              </a:ext>
            </a:extLst>
          </p:cNvPr>
          <p:cNvSpPr txBox="1"/>
          <p:nvPr/>
        </p:nvSpPr>
        <p:spPr>
          <a:xfrm>
            <a:off x="1792158" y="4075907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fila 4</a:t>
            </a:r>
            <a:endParaRPr lang="es-CR" dirty="0"/>
          </a:p>
        </p:txBody>
      </p:sp>
      <p:sp>
        <p:nvSpPr>
          <p:cNvPr id="8" name="Flecha derecha 7">
            <a:extLst>
              <a:ext uri="{FF2B5EF4-FFF2-40B4-BE49-F238E27FC236}">
                <a16:creationId xmlns:a16="http://schemas.microsoft.com/office/drawing/2014/main" id="{2778FFA8-9693-6C46-BF39-05CD81F1D606}"/>
              </a:ext>
            </a:extLst>
          </p:cNvPr>
          <p:cNvSpPr/>
          <p:nvPr/>
        </p:nvSpPr>
        <p:spPr>
          <a:xfrm>
            <a:off x="3320683" y="4238251"/>
            <a:ext cx="830813" cy="13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9FB96891-6D7F-3C4E-B729-7DD0262636D0}"/>
              </a:ext>
            </a:extLst>
          </p:cNvPr>
          <p:cNvSpPr/>
          <p:nvPr/>
        </p:nvSpPr>
        <p:spPr>
          <a:xfrm rot="5400000">
            <a:off x="6394973" y="1305925"/>
            <a:ext cx="724429" cy="16689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154E06-529E-504E-B1DA-8053C03ECAF8}"/>
              </a:ext>
            </a:extLst>
          </p:cNvPr>
          <p:cNvSpPr txBox="1"/>
          <p:nvPr/>
        </p:nvSpPr>
        <p:spPr>
          <a:xfrm>
            <a:off x="5838397" y="453539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columna 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1141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-844951" y="0"/>
            <a:ext cx="5972536" cy="8565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Data frames</a:t>
            </a:r>
          </a:p>
        </p:txBody>
      </p:sp>
      <p:pic>
        <p:nvPicPr>
          <p:cNvPr id="1026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81E8E8F1-66DA-7F4D-BB2C-504EA7C5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67" y="3758999"/>
            <a:ext cx="6620331" cy="20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0697B63-BE6E-1642-8B64-A1E8FBCB2E1B}"/>
              </a:ext>
            </a:extLst>
          </p:cNvPr>
          <p:cNvSpPr/>
          <p:nvPr/>
        </p:nvSpPr>
        <p:spPr>
          <a:xfrm>
            <a:off x="790741" y="1204454"/>
            <a:ext cx="73344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/>
              <a:t>Los data frames constituyen la manera más eficiente mediante la cual R puede analizar un conjunto de datos estadísticos.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dirty="0"/>
              <a:t>Habitualmente se configuran de tal manera que </a:t>
            </a:r>
            <a:r>
              <a:rPr lang="es-CR" sz="2000" b="1" dirty="0"/>
              <a:t>cada fila se refiere a un individuo o unidad estadística, mientras que cada columna hace referencia a una variable estadística</a:t>
            </a:r>
            <a:r>
              <a:rPr lang="es-CR" sz="2000" dirty="0"/>
              <a:t>, esa configuración hace que visualmente un data frame parezca una matriz. Sin embargo, como objetos de R, son cosas distintas</a:t>
            </a:r>
            <a:r>
              <a:rPr lang="es-CR" dirty="0">
                <a:solidFill>
                  <a:srgbClr val="666666"/>
                </a:solidFill>
                <a:latin typeface="Roboto"/>
              </a:rPr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59441580"/>
      </p:ext>
    </p:extLst>
  </p:cSld>
  <p:clrMapOvr>
    <a:masterClrMapping/>
  </p:clrMapOvr>
</p:sld>
</file>

<file path=ppt/theme/theme1.xml><?xml version="1.0" encoding="utf-8"?>
<a:theme xmlns:a="http://schemas.openxmlformats.org/drawingml/2006/main" name="B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co" id="{420F58FF-81B9-4588-8F33-476F74FA2FFD}" vid="{3F1B9FEB-B92B-4E19-BB11-3E4FDE0CE9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367</Words>
  <Application>Microsoft Macintosh PowerPoint</Application>
  <PresentationFormat>Panorámica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Banco</vt:lpstr>
      <vt:lpstr>Introducción al Curso de R básico Clase 2</vt:lpstr>
      <vt:lpstr>Clase anterior</vt:lpstr>
      <vt:lpstr>Clase de hoy</vt:lpstr>
      <vt:lpstr>Suma entre vectores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cuentas favoritas</dc:title>
  <dc:creator>Tobias Chavarria Castro</dc:creator>
  <cp:lastModifiedBy>Tobías Chavarría</cp:lastModifiedBy>
  <cp:revision>50</cp:revision>
  <dcterms:created xsi:type="dcterms:W3CDTF">2020-12-01T20:59:09Z</dcterms:created>
  <dcterms:modified xsi:type="dcterms:W3CDTF">2021-01-29T14:27:02Z</dcterms:modified>
</cp:coreProperties>
</file>