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84" r:id="rId3"/>
    <p:sldId id="261" r:id="rId4"/>
    <p:sldId id="268" r:id="rId5"/>
    <p:sldId id="290" r:id="rId6"/>
    <p:sldId id="291" r:id="rId7"/>
    <p:sldId id="292" r:id="rId8"/>
    <p:sldId id="294" r:id="rId9"/>
    <p:sldId id="293" r:id="rId10"/>
    <p:sldId id="288" r:id="rId11"/>
    <p:sldId id="289" r:id="rId12"/>
    <p:sldId id="285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67" r:id="rId2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194F-2CBD-487E-937E-372F803761BC}" type="datetimeFigureOut">
              <a:rPr lang="es-CR" smtClean="0"/>
              <a:t>5/2/21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DAE9-9324-4B9F-9BAE-E049CAED366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286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DAE9-9324-4B9F-9BAE-E049CAED3669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03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5/2/21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51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6E89-D1F6-4349-9501-76A218A7375F}" type="datetimeFigureOut">
              <a:rPr lang="es-CR" smtClean="0"/>
              <a:t>5/2/21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860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4653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6E89-D1F6-4349-9501-76A218A7375F}" type="datetimeFigureOut">
              <a:rPr lang="es-CR" smtClean="0"/>
              <a:t>5/2/21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B18B-8726-4FA4-BB72-4917AD13149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0288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07379"/>
            <a:ext cx="9144000" cy="1413167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s-ES" sz="4800" b="1" dirty="0">
                <a:solidFill>
                  <a:srgbClr val="002060"/>
                </a:solidFill>
              </a:rPr>
              <a:t>Introducción al Curso de R básico</a:t>
            </a:r>
            <a:br>
              <a:rPr lang="es-ES" sz="4800" b="1" dirty="0">
                <a:solidFill>
                  <a:srgbClr val="002060"/>
                </a:solidFill>
              </a:rPr>
            </a:br>
            <a:r>
              <a:rPr lang="es-ES" sz="4800" b="1">
                <a:solidFill>
                  <a:srgbClr val="002060"/>
                </a:solidFill>
              </a:rPr>
              <a:t>Clase 3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75945" y="3429000"/>
            <a:ext cx="8240110" cy="1413168"/>
          </a:xfrm>
        </p:spPr>
        <p:txBody>
          <a:bodyPr>
            <a:normAutofit fontScale="92500" lnSpcReduction="20000"/>
          </a:bodyPr>
          <a:lstStyle/>
          <a:p>
            <a:r>
              <a:rPr lang="es-CR" sz="2800" i="1"/>
              <a:t>Dirección de Modelos Matemáticos</a:t>
            </a:r>
          </a:p>
          <a:p>
            <a:r>
              <a:rPr lang="es-CR" sz="2800" i="1"/>
              <a:t>Tobías Chavarría Castro</a:t>
            </a:r>
          </a:p>
          <a:p>
            <a:r>
              <a:rPr lang="es-CR" sz="2000" i="1"/>
              <a:t>Enero 2021</a:t>
            </a:r>
            <a:br>
              <a:rPr lang="es-CR" sz="2800" i="1"/>
            </a:br>
            <a:endParaRPr lang="es-CR" sz="2800" i="1"/>
          </a:p>
        </p:txBody>
      </p:sp>
    </p:spTree>
    <p:extLst>
      <p:ext uri="{BB962C8B-B14F-4D97-AF65-F5344CB8AC3E}">
        <p14:creationId xmlns:p14="http://schemas.microsoft.com/office/powerpoint/2010/main" val="2127917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80523"/>
              </p:ext>
            </p:extLst>
          </p:nvPr>
        </p:nvGraphicFramePr>
        <p:xfrm>
          <a:off x="6132287" y="2488554"/>
          <a:ext cx="3834656" cy="26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664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958664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671050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6132287" y="2488554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9651633" y="2488551"/>
            <a:ext cx="315310" cy="252328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3416" y="163714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Entradas de una matriz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43312" y="2581153"/>
            <a:ext cx="378960" cy="358816"/>
          </a:xfrm>
          <a:prstGeom prst="borderCallout1">
            <a:avLst>
              <a:gd name="adj1" fmla="val 18750"/>
              <a:gd name="adj2" fmla="val -8333"/>
              <a:gd name="adj3" fmla="val -222983"/>
              <a:gd name="adj4" fmla="val -24602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4915381" y="3396250"/>
            <a:ext cx="94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4802141" y="137428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A[1,1]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C97ADC-19D1-0349-BAE5-26A5B083A540}"/>
              </a:ext>
            </a:extLst>
          </p:cNvPr>
          <p:cNvSpPr txBox="1"/>
          <p:nvPr/>
        </p:nvSpPr>
        <p:spPr>
          <a:xfrm>
            <a:off x="699703" y="1610144"/>
            <a:ext cx="383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Para referirse a las entradas de una matriz utilizamos índices, de la forma (i,j) donde:</a:t>
            </a:r>
          </a:p>
          <a:p>
            <a:endParaRPr lang="es-C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i</a:t>
            </a:r>
            <a:r>
              <a:rPr lang="es-CR" sz="2400" dirty="0"/>
              <a:t> es la fila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b="1" dirty="0"/>
              <a:t>j </a:t>
            </a:r>
            <a:r>
              <a:rPr lang="es-CR" sz="2400" dirty="0"/>
              <a:t>es la columna</a:t>
            </a:r>
          </a:p>
        </p:txBody>
      </p:sp>
    </p:spTree>
    <p:extLst>
      <p:ext uri="{BB962C8B-B14F-4D97-AF65-F5344CB8AC3E}">
        <p14:creationId xmlns:p14="http://schemas.microsoft.com/office/powerpoint/2010/main" val="329905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99404"/>
              </p:ext>
            </p:extLst>
          </p:nvPr>
        </p:nvGraphicFramePr>
        <p:xfrm>
          <a:off x="4151496" y="1734150"/>
          <a:ext cx="4180760" cy="3075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190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1045190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768978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4338209" y="1726459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8142839" y="1726964"/>
            <a:ext cx="376129" cy="291499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Llamada con línea 1 1">
            <a:extLst>
              <a:ext uri="{FF2B5EF4-FFF2-40B4-BE49-F238E27FC236}">
                <a16:creationId xmlns:a16="http://schemas.microsoft.com/office/drawing/2014/main" id="{2E24DEB2-3F2A-6049-9FFF-8322AF59F315}"/>
              </a:ext>
            </a:extLst>
          </p:cNvPr>
          <p:cNvSpPr/>
          <p:nvPr/>
        </p:nvSpPr>
        <p:spPr>
          <a:xfrm>
            <a:off x="6451789" y="4043010"/>
            <a:ext cx="610795" cy="527458"/>
          </a:xfrm>
          <a:prstGeom prst="borderCallout1">
            <a:avLst>
              <a:gd name="adj1" fmla="val 18750"/>
              <a:gd name="adj2" fmla="val -8333"/>
              <a:gd name="adj3" fmla="val 196150"/>
              <a:gd name="adj4" fmla="val -66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414CA2-9A07-FD4A-BF40-524AC056C0EB}"/>
              </a:ext>
            </a:extLst>
          </p:cNvPr>
          <p:cNvSpPr txBox="1"/>
          <p:nvPr/>
        </p:nvSpPr>
        <p:spPr>
          <a:xfrm>
            <a:off x="3280676" y="2564220"/>
            <a:ext cx="1132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4000" dirty="0"/>
              <a:t>A =</a:t>
            </a:r>
            <a:endParaRPr lang="es-C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D44A15-D35E-1E48-88F1-916BC31766D8}"/>
              </a:ext>
            </a:extLst>
          </p:cNvPr>
          <p:cNvSpPr txBox="1"/>
          <p:nvPr/>
        </p:nvSpPr>
        <p:spPr>
          <a:xfrm>
            <a:off x="5479464" y="5033972"/>
            <a:ext cx="119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A[</a:t>
            </a:r>
            <a:r>
              <a:rPr lang="es-CR" sz="2400" dirty="0">
                <a:solidFill>
                  <a:srgbClr val="0070C0"/>
                </a:solidFill>
              </a:rPr>
              <a:t>4 </a:t>
            </a:r>
            <a:r>
              <a:rPr lang="es-CR" sz="2400" dirty="0"/>
              <a:t>,</a:t>
            </a:r>
            <a:r>
              <a:rPr lang="es-CR" sz="2400" dirty="0">
                <a:solidFill>
                  <a:srgbClr val="0070C0"/>
                </a:solidFill>
              </a:rPr>
              <a:t> </a:t>
            </a:r>
            <a:r>
              <a:rPr lang="es-CR" sz="2400" dirty="0">
                <a:solidFill>
                  <a:srgbClr val="92D050"/>
                </a:solidFill>
              </a:rPr>
              <a:t>3</a:t>
            </a:r>
            <a:r>
              <a:rPr lang="es-CR" sz="2400" dirty="0"/>
              <a:t>]</a:t>
            </a:r>
            <a:endParaRPr lang="es-CR" sz="11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8EF3E6-33CF-6B40-86C2-D0B36CEF55E1}"/>
              </a:ext>
            </a:extLst>
          </p:cNvPr>
          <p:cNvSpPr txBox="1"/>
          <p:nvPr/>
        </p:nvSpPr>
        <p:spPr>
          <a:xfrm>
            <a:off x="1792158" y="4075907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 4</a:t>
            </a:r>
            <a:endParaRPr lang="es-CR" dirty="0"/>
          </a:p>
        </p:txBody>
      </p:sp>
      <p:sp>
        <p:nvSpPr>
          <p:cNvPr id="8" name="Flecha derecha 7">
            <a:extLst>
              <a:ext uri="{FF2B5EF4-FFF2-40B4-BE49-F238E27FC236}">
                <a16:creationId xmlns:a16="http://schemas.microsoft.com/office/drawing/2014/main" id="{2778FFA8-9693-6C46-BF39-05CD81F1D606}"/>
              </a:ext>
            </a:extLst>
          </p:cNvPr>
          <p:cNvSpPr/>
          <p:nvPr/>
        </p:nvSpPr>
        <p:spPr>
          <a:xfrm>
            <a:off x="3320683" y="4238251"/>
            <a:ext cx="830813" cy="13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9FB96891-6D7F-3C4E-B729-7DD0262636D0}"/>
              </a:ext>
            </a:extLst>
          </p:cNvPr>
          <p:cNvSpPr/>
          <p:nvPr/>
        </p:nvSpPr>
        <p:spPr>
          <a:xfrm rot="5400000">
            <a:off x="6394973" y="1305925"/>
            <a:ext cx="724429" cy="166898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154E06-529E-504E-B1DA-8053C03ECAF8}"/>
              </a:ext>
            </a:extLst>
          </p:cNvPr>
          <p:cNvSpPr txBox="1"/>
          <p:nvPr/>
        </p:nvSpPr>
        <p:spPr>
          <a:xfrm>
            <a:off x="5838397" y="453539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 3</a:t>
            </a:r>
            <a:endParaRPr lang="es-C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BFB8A4F-FDE8-1B45-B5BE-EC70F0061CE4}"/>
              </a:ext>
            </a:extLst>
          </p:cNvPr>
          <p:cNvSpPr txBox="1">
            <a:spLocks/>
          </p:cNvSpPr>
          <p:nvPr/>
        </p:nvSpPr>
        <p:spPr>
          <a:xfrm>
            <a:off x="663416" y="163714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Entradas de una matriz</a:t>
            </a:r>
            <a:endParaRPr lang="es-CR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1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DE76A-E63B-5B49-A712-21CC57B47CCA}"/>
              </a:ext>
            </a:extLst>
          </p:cNvPr>
          <p:cNvSpPr/>
          <p:nvPr/>
        </p:nvSpPr>
        <p:spPr>
          <a:xfrm>
            <a:off x="8091208" y="2106265"/>
            <a:ext cx="472791" cy="2164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471B09-64FC-E34D-8686-BF6A1BC3D2D9}"/>
              </a:ext>
            </a:extLst>
          </p:cNvPr>
          <p:cNvSpPr/>
          <p:nvPr/>
        </p:nvSpPr>
        <p:spPr>
          <a:xfrm>
            <a:off x="2222934" y="2106265"/>
            <a:ext cx="2855309" cy="4051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47981"/>
              </p:ext>
            </p:extLst>
          </p:nvPr>
        </p:nvGraphicFramePr>
        <p:xfrm>
          <a:off x="2065279" y="2017718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2065279" y="2017718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4920589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B7CD47C4-20DD-4C4B-A411-73369106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77425"/>
              </p:ext>
            </p:extLst>
          </p:nvPr>
        </p:nvGraphicFramePr>
        <p:xfrm>
          <a:off x="7176820" y="2106265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A62EEB0D-C35E-EA44-92B8-BBBE68182EC6}"/>
              </a:ext>
            </a:extLst>
          </p:cNvPr>
          <p:cNvSpPr/>
          <p:nvPr/>
        </p:nvSpPr>
        <p:spPr>
          <a:xfrm>
            <a:off x="7019165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C3E1FCD5-D34A-2C46-8E7D-9186290D8061}"/>
              </a:ext>
            </a:extLst>
          </p:cNvPr>
          <p:cNvSpPr/>
          <p:nvPr/>
        </p:nvSpPr>
        <p:spPr>
          <a:xfrm rot="10800000">
            <a:off x="9953302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0FB40D-670D-F44A-A9A8-E8E4E47738B5}"/>
              </a:ext>
            </a:extLst>
          </p:cNvPr>
          <p:cNvSpPr txBox="1"/>
          <p:nvPr/>
        </p:nvSpPr>
        <p:spPr>
          <a:xfrm>
            <a:off x="2731798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Filas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0A46E-3D31-FE4D-8694-A34AE4F082E6}"/>
              </a:ext>
            </a:extLst>
          </p:cNvPr>
          <p:cNvSpPr txBox="1"/>
          <p:nvPr/>
        </p:nvSpPr>
        <p:spPr>
          <a:xfrm>
            <a:off x="7764512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Columnas</a:t>
            </a:r>
            <a:endParaRPr lang="es-CR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430653" y="162843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Subconjuntos de 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A38F7-225A-714B-A5AF-FFB43D9EA764}"/>
              </a:ext>
            </a:extLst>
          </p:cNvPr>
          <p:cNvSpPr txBox="1"/>
          <p:nvPr/>
        </p:nvSpPr>
        <p:spPr>
          <a:xfrm>
            <a:off x="3176026" y="1363823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A[1, 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ACF446-FC0A-1847-BF81-4E914595ECD9}"/>
              </a:ext>
            </a:extLst>
          </p:cNvPr>
          <p:cNvSpPr txBox="1"/>
          <p:nvPr/>
        </p:nvSpPr>
        <p:spPr>
          <a:xfrm>
            <a:off x="8208740" y="1361301"/>
            <a:ext cx="94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 , 2]</a:t>
            </a:r>
            <a:endParaRPr lang="es-C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3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C2DE76A-E63B-5B49-A712-21CC57B47CCA}"/>
              </a:ext>
            </a:extLst>
          </p:cNvPr>
          <p:cNvSpPr/>
          <p:nvPr/>
        </p:nvSpPr>
        <p:spPr>
          <a:xfrm>
            <a:off x="8091208" y="2106266"/>
            <a:ext cx="2035513" cy="10866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471B09-64FC-E34D-8686-BF6A1BC3D2D9}"/>
              </a:ext>
            </a:extLst>
          </p:cNvPr>
          <p:cNvSpPr/>
          <p:nvPr/>
        </p:nvSpPr>
        <p:spPr>
          <a:xfrm>
            <a:off x="2222934" y="2106265"/>
            <a:ext cx="2855309" cy="10866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7BF9FFE-E5FF-B04E-BDB8-A8503C0B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81395"/>
              </p:ext>
            </p:extLst>
          </p:nvPr>
        </p:nvGraphicFramePr>
        <p:xfrm>
          <a:off x="2065279" y="2134334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5" name="Abrir corchete 4">
            <a:extLst>
              <a:ext uri="{FF2B5EF4-FFF2-40B4-BE49-F238E27FC236}">
                <a16:creationId xmlns:a16="http://schemas.microsoft.com/office/drawing/2014/main" id="{01243283-8453-7344-9EDB-C73602242F04}"/>
              </a:ext>
            </a:extLst>
          </p:cNvPr>
          <p:cNvSpPr/>
          <p:nvPr/>
        </p:nvSpPr>
        <p:spPr>
          <a:xfrm>
            <a:off x="2065279" y="2017718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Abrir corchete 6">
            <a:extLst>
              <a:ext uri="{FF2B5EF4-FFF2-40B4-BE49-F238E27FC236}">
                <a16:creationId xmlns:a16="http://schemas.microsoft.com/office/drawing/2014/main" id="{7F201437-97A1-CE40-949F-983F0EC8B2D5}"/>
              </a:ext>
            </a:extLst>
          </p:cNvPr>
          <p:cNvSpPr/>
          <p:nvPr/>
        </p:nvSpPr>
        <p:spPr>
          <a:xfrm rot="10800000">
            <a:off x="4920589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B7CD47C4-20DD-4C4B-A411-73369106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91566"/>
              </p:ext>
            </p:extLst>
          </p:nvPr>
        </p:nvGraphicFramePr>
        <p:xfrm>
          <a:off x="7176820" y="2107230"/>
          <a:ext cx="3170620" cy="234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655">
                  <a:extLst>
                    <a:ext uri="{9D8B030D-6E8A-4147-A177-3AD203B41FA5}">
                      <a16:colId xmlns:a16="http://schemas.microsoft.com/office/drawing/2014/main" val="2185358095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4217903979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552448676"/>
                    </a:ext>
                  </a:extLst>
                </a:gridCol>
                <a:gridCol w="792655">
                  <a:extLst>
                    <a:ext uri="{9D8B030D-6E8A-4147-A177-3AD203B41FA5}">
                      <a16:colId xmlns:a16="http://schemas.microsoft.com/office/drawing/2014/main" val="2481196576"/>
                    </a:ext>
                  </a:extLst>
                </a:gridCol>
              </a:tblGrid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7358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341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33535"/>
                  </a:ext>
                </a:extLst>
              </a:tr>
              <a:tr h="587134"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sz="28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727091"/>
                  </a:ext>
                </a:extLst>
              </a:tr>
            </a:tbl>
          </a:graphicData>
        </a:graphic>
      </p:graphicFrame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A62EEB0D-C35E-EA44-92B8-BBBE68182EC6}"/>
              </a:ext>
            </a:extLst>
          </p:cNvPr>
          <p:cNvSpPr/>
          <p:nvPr/>
        </p:nvSpPr>
        <p:spPr>
          <a:xfrm>
            <a:off x="7019165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Abrir corchete 12">
            <a:extLst>
              <a:ext uri="{FF2B5EF4-FFF2-40B4-BE49-F238E27FC236}">
                <a16:creationId xmlns:a16="http://schemas.microsoft.com/office/drawing/2014/main" id="{C3E1FCD5-D34A-2C46-8E7D-9186290D8061}"/>
              </a:ext>
            </a:extLst>
          </p:cNvPr>
          <p:cNvSpPr/>
          <p:nvPr/>
        </p:nvSpPr>
        <p:spPr>
          <a:xfrm rot="10800000">
            <a:off x="9953302" y="2017717"/>
            <a:ext cx="315310" cy="2348537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0FB40D-670D-F44A-A9A8-E8E4E47738B5}"/>
              </a:ext>
            </a:extLst>
          </p:cNvPr>
          <p:cNvSpPr txBox="1"/>
          <p:nvPr/>
        </p:nvSpPr>
        <p:spPr>
          <a:xfrm>
            <a:off x="2731798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Filas</a:t>
            </a:r>
            <a:endParaRPr lang="es-C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F70A46E-3D31-FE4D-8694-A34AE4F082E6}"/>
              </a:ext>
            </a:extLst>
          </p:cNvPr>
          <p:cNvSpPr txBox="1"/>
          <p:nvPr/>
        </p:nvSpPr>
        <p:spPr>
          <a:xfrm>
            <a:off x="7764512" y="4739693"/>
            <a:ext cx="1837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400" dirty="0"/>
              <a:t>Columnas</a:t>
            </a:r>
            <a:endParaRPr lang="es-CR" sz="2000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430653" y="162843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Subconjuntos de 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A38F7-225A-714B-A5AF-FFB43D9EA764}"/>
              </a:ext>
            </a:extLst>
          </p:cNvPr>
          <p:cNvSpPr txBox="1"/>
          <p:nvPr/>
        </p:nvSpPr>
        <p:spPr>
          <a:xfrm>
            <a:off x="3176026" y="1363823"/>
            <a:ext cx="114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A[1:2, ]</a:t>
            </a:r>
            <a:endParaRPr lang="es-CR" sz="11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ACF446-FC0A-1847-BF81-4E914595ECD9}"/>
              </a:ext>
            </a:extLst>
          </p:cNvPr>
          <p:cNvSpPr txBox="1"/>
          <p:nvPr/>
        </p:nvSpPr>
        <p:spPr>
          <a:xfrm>
            <a:off x="8208739" y="1361301"/>
            <a:ext cx="160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>
                <a:solidFill>
                  <a:srgbClr val="0070C0"/>
                </a:solidFill>
              </a:rPr>
              <a:t>A[ 1:2, 2:3]</a:t>
            </a:r>
            <a:endParaRPr lang="es-C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Aritmética de matrices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8836E5-A7B4-7141-9F9E-65312D2F8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75" y="2019300"/>
            <a:ext cx="8051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Documentos autoreproducibles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5D2443-F501-8B47-8828-2F86C09CB8AF}"/>
              </a:ext>
            </a:extLst>
          </p:cNvPr>
          <p:cNvSpPr txBox="1"/>
          <p:nvPr/>
        </p:nvSpPr>
        <p:spPr>
          <a:xfrm>
            <a:off x="2091559" y="2165130"/>
            <a:ext cx="80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Este término proviene del mundo de la </a:t>
            </a:r>
            <a:r>
              <a:rPr lang="es-CR" i="1" dirty="0"/>
              <a:t>investigación científica</a:t>
            </a:r>
            <a:r>
              <a:rPr lang="es-CR" dirty="0"/>
              <a:t> en donde una investigación es considerada reproducible o replicable si existe información suficiente para que un grupo de investigadores independientes con nuevos datos, siguiendo el procedimiento indicado, puedan obtener los mismos resultados que la investigación original.</a:t>
            </a:r>
          </a:p>
        </p:txBody>
      </p:sp>
    </p:spTree>
    <p:extLst>
      <p:ext uri="{BB962C8B-B14F-4D97-AF65-F5344CB8AC3E}">
        <p14:creationId xmlns:p14="http://schemas.microsoft.com/office/powerpoint/2010/main" val="399874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579611-F145-D546-BF77-C03EFC88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8" y="956916"/>
            <a:ext cx="7545228" cy="494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DEB82F-9B35-D744-8DFD-439266878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76" y="1193800"/>
            <a:ext cx="98298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26D26-7720-EF49-8F83-FED4FF455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3" y="914945"/>
            <a:ext cx="7847994" cy="47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865A15-EF9D-F543-9F97-D78334E1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59" y="1219201"/>
            <a:ext cx="831354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anterior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7" y="1418093"/>
            <a:ext cx="3010049" cy="4006313"/>
          </a:xfrm>
        </p:spPr>
        <p:txBody>
          <a:bodyPr numCol="1">
            <a:normAutofit lnSpcReduction="10000"/>
          </a:bodyPr>
          <a:lstStyle/>
          <a:p>
            <a:pPr lvl="1">
              <a:lnSpc>
                <a:spcPct val="170000"/>
              </a:lnSpc>
            </a:pPr>
            <a:r>
              <a:rPr lang="es-ES" dirty="0"/>
              <a:t>Vectores 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Matrices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Data frames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Listas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Factores</a:t>
            </a:r>
          </a:p>
          <a:p>
            <a:pPr lvl="1">
              <a:lnSpc>
                <a:spcPct val="170000"/>
              </a:lnSpc>
            </a:pPr>
            <a:r>
              <a:rPr lang="es-ES" dirty="0"/>
              <a:t>Valores ausentes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marL="457200" lvl="1" indent="0" algn="just">
              <a:lnSpc>
                <a:spcPct val="150000"/>
              </a:lnSpc>
              <a:buNone/>
            </a:pPr>
            <a:endParaRPr lang="es-CR" sz="1000" dirty="0"/>
          </a:p>
          <a:p>
            <a:pPr lvl="1" algn="just">
              <a:lnSpc>
                <a:spcPct val="150000"/>
              </a:lnSpc>
            </a:pPr>
            <a:endParaRPr lang="es-CR" sz="1000" dirty="0"/>
          </a:p>
          <a:p>
            <a:pPr>
              <a:lnSpc>
                <a:spcPct val="150000"/>
              </a:lnSpc>
            </a:pPr>
            <a:endParaRPr lang="es-CR" sz="1200" dirty="0"/>
          </a:p>
          <a:p>
            <a:pPr marL="0" indent="0">
              <a:lnSpc>
                <a:spcPct val="150000"/>
              </a:lnSpc>
              <a:buNone/>
            </a:pPr>
            <a:endParaRPr lang="es-CR" sz="1200" dirty="0"/>
          </a:p>
        </p:txBody>
      </p:sp>
    </p:spTree>
    <p:extLst>
      <p:ext uri="{BB962C8B-B14F-4D97-AF65-F5344CB8AC3E}">
        <p14:creationId xmlns:p14="http://schemas.microsoft.com/office/powerpoint/2010/main" val="2524124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E82B983B-7A3C-8C4C-B10F-E580C654464B}"/>
              </a:ext>
            </a:extLst>
          </p:cNvPr>
          <p:cNvSpPr txBox="1">
            <a:spLocks/>
          </p:cNvSpPr>
          <p:nvPr/>
        </p:nvSpPr>
        <p:spPr>
          <a:xfrm>
            <a:off x="662435" y="190515"/>
            <a:ext cx="4138725" cy="7244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400" b="1" dirty="0">
                <a:solidFill>
                  <a:srgbClr val="002060"/>
                </a:solidFill>
              </a:rPr>
              <a:t>Pasos para generarlos</a:t>
            </a:r>
            <a:endParaRPr lang="es-CR" sz="3200" b="1" dirty="0">
              <a:solidFill>
                <a:srgbClr val="00206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E712B4-6A46-3E43-AFCA-E3B0CD8CA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17" y="886089"/>
            <a:ext cx="5076497" cy="49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41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1F0-99EE-40EC-9B4B-4561592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72" y="2766218"/>
            <a:ext cx="968265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0975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517" y="2752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Clase hoy</a:t>
            </a:r>
            <a:endParaRPr lang="es-CR" sz="4800" b="1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57516" y="1418094"/>
            <a:ext cx="10845601" cy="4285282"/>
          </a:xfrm>
        </p:spPr>
        <p:txBody>
          <a:bodyPr numCol="2">
            <a:noAutofit/>
          </a:bodyPr>
          <a:lstStyle/>
          <a:p>
            <a:pPr lvl="1">
              <a:lnSpc>
                <a:spcPct val="170000"/>
              </a:lnSpc>
            </a:pPr>
            <a:r>
              <a:rPr lang="es-ES" sz="2000" dirty="0"/>
              <a:t>Subconjuntos de: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Vectores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Matrices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Listas</a:t>
            </a:r>
          </a:p>
          <a:p>
            <a:pPr lvl="2">
              <a:lnSpc>
                <a:spcPct val="170000"/>
              </a:lnSpc>
            </a:pPr>
            <a:r>
              <a:rPr lang="es-ES" sz="1600" dirty="0"/>
              <a:t>Data </a:t>
            </a:r>
            <a:r>
              <a:rPr lang="es-ES" sz="1600" dirty="0" err="1"/>
              <a:t>frames</a:t>
            </a:r>
            <a:r>
              <a:rPr lang="es-ES" sz="1600" dirty="0"/>
              <a:t> </a:t>
            </a:r>
          </a:p>
          <a:p>
            <a:pPr lvl="1">
              <a:lnSpc>
                <a:spcPct val="170000"/>
              </a:lnSpc>
            </a:pPr>
            <a:r>
              <a:rPr lang="es-ES" sz="1800" dirty="0"/>
              <a:t>Creación documentos auto reproducibles (</a:t>
            </a:r>
            <a:r>
              <a:rPr lang="es-ES" sz="1800" dirty="0" err="1"/>
              <a:t>Rmd</a:t>
            </a:r>
            <a:r>
              <a:rPr lang="es-ES" sz="1800" dirty="0"/>
              <a:t>).</a:t>
            </a:r>
          </a:p>
          <a:p>
            <a:pPr lvl="1">
              <a:lnSpc>
                <a:spcPct val="170000"/>
              </a:lnSpc>
            </a:pPr>
            <a:endParaRPr lang="es-ES" sz="18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18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lvl="1">
              <a:lnSpc>
                <a:spcPct val="170000"/>
              </a:lnSpc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marL="457200" lvl="1" indent="0">
              <a:lnSpc>
                <a:spcPct val="170000"/>
              </a:lnSpc>
              <a:buNone/>
            </a:pPr>
            <a:endParaRPr lang="es-ES" sz="200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 lvl="1" algn="just">
              <a:lnSpc>
                <a:spcPct val="150000"/>
              </a:lnSpc>
            </a:pPr>
            <a:endParaRPr lang="es-CR" sz="1050" dirty="0"/>
          </a:p>
          <a:p>
            <a:pPr>
              <a:lnSpc>
                <a:spcPct val="150000"/>
              </a:lnSpc>
            </a:pPr>
            <a:endParaRPr lang="es-CR" sz="1400" dirty="0"/>
          </a:p>
          <a:p>
            <a:pPr marL="0" indent="0">
              <a:lnSpc>
                <a:spcPct val="150000"/>
              </a:lnSpc>
              <a:buNone/>
            </a:pP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27831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8C03D1-4057-1F4D-B0F6-EEF533C5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360287"/>
            <a:ext cx="7683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F568B3-A51A-5C45-8134-665897294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317734"/>
            <a:ext cx="695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C4457-E452-4C43-B62D-329250672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18" y="1680561"/>
            <a:ext cx="76454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A4C012-E55C-D547-A3AE-7055B2EB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59" y="1322332"/>
            <a:ext cx="7289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8396" y="118806"/>
            <a:ext cx="664244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Obtener valores en un vector (índices lógicos)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853CBA-84CF-6D4E-A542-53F15C10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46" y="1681654"/>
            <a:ext cx="8729953" cy="405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7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3894" y="204156"/>
            <a:ext cx="8944211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000" b="1" dirty="0">
                <a:solidFill>
                  <a:srgbClr val="002060"/>
                </a:solidFill>
              </a:rPr>
              <a:t>Funciones estadísticas para los vectores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410509-0DEF-2948-83DC-328E9FDC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093" y="1650433"/>
            <a:ext cx="10198907" cy="42876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5C35283-5A69-E54C-B2CB-9831A76705E2}"/>
              </a:ext>
            </a:extLst>
          </p:cNvPr>
          <p:cNvSpPr/>
          <p:nvPr/>
        </p:nvSpPr>
        <p:spPr>
          <a:xfrm>
            <a:off x="9358217" y="1891861"/>
            <a:ext cx="2833783" cy="3804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4AA366-701C-904D-BEBE-FF2DCF00558E}"/>
              </a:ext>
            </a:extLst>
          </p:cNvPr>
          <p:cNvSpPr txBox="1"/>
          <p:nvPr/>
        </p:nvSpPr>
        <p:spPr>
          <a:xfrm>
            <a:off x="9475029" y="3403879"/>
            <a:ext cx="218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help(package = stats)</a:t>
            </a:r>
          </a:p>
        </p:txBody>
      </p:sp>
    </p:spTree>
    <p:extLst>
      <p:ext uri="{BB962C8B-B14F-4D97-AF65-F5344CB8AC3E}">
        <p14:creationId xmlns:p14="http://schemas.microsoft.com/office/powerpoint/2010/main" val="3685851498"/>
      </p:ext>
    </p:extLst>
  </p:cSld>
  <p:clrMapOvr>
    <a:masterClrMapping/>
  </p:clrMapOvr>
</p:sld>
</file>

<file path=ppt/theme/theme1.xml><?xml version="1.0" encoding="utf-8"?>
<a:theme xmlns:a="http://schemas.openxmlformats.org/drawingml/2006/main" name="B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co" id="{420F58FF-81B9-4588-8F33-476F74FA2FFD}" vid="{3F1B9FEB-B92B-4E19-BB11-3E4FDE0CE9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340</Words>
  <Application>Microsoft Macintosh PowerPoint</Application>
  <PresentationFormat>Panorámica</PresentationFormat>
  <Paragraphs>165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Banco</vt:lpstr>
      <vt:lpstr>Introducción al Curso de R básico Clase 3</vt:lpstr>
      <vt:lpstr>Clase anterior</vt:lpstr>
      <vt:lpstr>Clase hoy</vt:lpstr>
      <vt:lpstr>Obtener valores en un vector</vt:lpstr>
      <vt:lpstr>Obtener valores en un vector</vt:lpstr>
      <vt:lpstr>Obtener valores en un vector</vt:lpstr>
      <vt:lpstr>Obtener valores en un vector</vt:lpstr>
      <vt:lpstr>Obtener valores en un vector (índices lógicos)</vt:lpstr>
      <vt:lpstr>Funciones estadísticas para los vectores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cuentas favoritas</dc:title>
  <dc:creator>Tobias Chavarria Castro</dc:creator>
  <cp:lastModifiedBy>Tobías Chavarría</cp:lastModifiedBy>
  <cp:revision>58</cp:revision>
  <dcterms:created xsi:type="dcterms:W3CDTF">2020-12-01T20:59:09Z</dcterms:created>
  <dcterms:modified xsi:type="dcterms:W3CDTF">2021-02-05T14:42:33Z</dcterms:modified>
</cp:coreProperties>
</file>