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84" r:id="rId3"/>
    <p:sldId id="261" r:id="rId4"/>
    <p:sldId id="285" r:id="rId5"/>
    <p:sldId id="286" r:id="rId6"/>
    <p:sldId id="294" r:id="rId7"/>
    <p:sldId id="287" r:id="rId8"/>
    <p:sldId id="289" r:id="rId9"/>
    <p:sldId id="288" r:id="rId10"/>
    <p:sldId id="290" r:id="rId11"/>
    <p:sldId id="291" r:id="rId12"/>
    <p:sldId id="292" r:id="rId13"/>
    <p:sldId id="293" r:id="rId14"/>
    <p:sldId id="267" r:id="rId15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 autoAdjust="0"/>
    <p:restoredTop sz="94673"/>
  </p:normalViewPr>
  <p:slideViewPr>
    <p:cSldViewPr snapToGrid="0">
      <p:cViewPr varScale="1">
        <p:scale>
          <a:sx n="111" d="100"/>
          <a:sy n="111" d="100"/>
        </p:scale>
        <p:origin x="216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5194F-2CBD-487E-937E-372F803761BC}" type="datetimeFigureOut">
              <a:rPr lang="es-CR" smtClean="0"/>
              <a:t>16/2/21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DDAE9-9324-4B9F-9BAE-E049CAED366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4286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DDAE9-9324-4B9F-9BAE-E049CAED3669}" type="slidenum">
              <a:rPr lang="es-CR" smtClean="0"/>
              <a:t>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1303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6E89-D1F6-4349-9501-76A218A7375F}" type="datetimeFigureOut">
              <a:rPr lang="es-CR" smtClean="0"/>
              <a:t>16/2/21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18B-8726-4FA4-BB72-4917AD1314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251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6E89-D1F6-4349-9501-76A218A7375F}" type="datetimeFigureOut">
              <a:rPr lang="es-CR" smtClean="0"/>
              <a:t>16/2/21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18B-8726-4FA4-BB72-4917AD1314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7860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0" cy="6854653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96E89-D1F6-4349-9501-76A218A7375F}" type="datetimeFigureOut">
              <a:rPr lang="es-CR" smtClean="0"/>
              <a:t>16/2/21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B18B-8726-4FA4-BB72-4917AD1314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0288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07379"/>
            <a:ext cx="9144000" cy="1413167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s-ES" sz="4800" b="1" dirty="0">
                <a:solidFill>
                  <a:srgbClr val="002060"/>
                </a:solidFill>
              </a:rPr>
              <a:t>Introducción al Curso de R básico</a:t>
            </a:r>
            <a:br>
              <a:rPr lang="es-ES" sz="4800" b="1" dirty="0">
                <a:solidFill>
                  <a:srgbClr val="002060"/>
                </a:solidFill>
              </a:rPr>
            </a:br>
            <a:r>
              <a:rPr lang="es-ES" sz="4800" b="1" dirty="0">
                <a:solidFill>
                  <a:srgbClr val="002060"/>
                </a:solidFill>
              </a:rPr>
              <a:t>Clase 5</a:t>
            </a:r>
            <a:endParaRPr lang="es-CR" sz="4800" b="1" dirty="0">
              <a:solidFill>
                <a:srgbClr val="00206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5945" y="3429000"/>
            <a:ext cx="8240110" cy="1413168"/>
          </a:xfrm>
        </p:spPr>
        <p:txBody>
          <a:bodyPr>
            <a:normAutofit fontScale="92500" lnSpcReduction="20000"/>
          </a:bodyPr>
          <a:lstStyle/>
          <a:p>
            <a:r>
              <a:rPr lang="es-CR" sz="2800" i="1"/>
              <a:t>Dirección de Modelos Matemáticos</a:t>
            </a:r>
          </a:p>
          <a:p>
            <a:r>
              <a:rPr lang="es-CR" sz="2800" i="1"/>
              <a:t>Tobías Chavarría Castro</a:t>
            </a:r>
          </a:p>
          <a:p>
            <a:r>
              <a:rPr lang="es-CR" sz="2000" i="1"/>
              <a:t>Enero 2021</a:t>
            </a:r>
            <a:br>
              <a:rPr lang="es-CR" sz="2800" i="1"/>
            </a:br>
            <a:endParaRPr lang="es-CR" sz="2800" i="1"/>
          </a:p>
        </p:txBody>
      </p:sp>
    </p:spTree>
    <p:extLst>
      <p:ext uri="{BB962C8B-B14F-4D97-AF65-F5344CB8AC3E}">
        <p14:creationId xmlns:p14="http://schemas.microsoft.com/office/powerpoint/2010/main" val="2127917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7517" y="2752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Ejemplo</a:t>
            </a:r>
            <a:endParaRPr lang="es-CR" sz="4800" b="1" dirty="0">
              <a:solidFill>
                <a:srgbClr val="00206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8A9F0B-D232-724C-83AB-E262F1929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83" y="1600832"/>
            <a:ext cx="4259323" cy="329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3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7517" y="2752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Funciones</a:t>
            </a:r>
            <a:endParaRPr lang="es-CR" sz="4800" b="1" dirty="0">
              <a:solidFill>
                <a:srgbClr val="00206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51071B5-55B8-EC46-A41B-705EAC01A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08" y="1073463"/>
            <a:ext cx="3992784" cy="39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5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7517" y="2752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Funciones</a:t>
            </a:r>
            <a:endParaRPr lang="es-CR" sz="4800" b="1" dirty="0">
              <a:solidFill>
                <a:srgbClr val="00206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04D1C0-2A27-6549-91C0-57C5404CE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03" y="1459302"/>
            <a:ext cx="4004840" cy="347272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C767BCE-BCAC-7444-B10F-581D9D7EE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600200"/>
            <a:ext cx="7086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1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7517" y="2752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Ejemplo</a:t>
            </a:r>
            <a:endParaRPr lang="es-CR" sz="4800" b="1" dirty="0">
              <a:solidFill>
                <a:srgbClr val="00206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551816-1142-FC4E-8B4B-405872DFF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08" y="930110"/>
            <a:ext cx="6935841" cy="467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0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E1F0-99EE-40EC-9B4B-45615927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672" y="2766218"/>
            <a:ext cx="9682655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109758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7517" y="2752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Clase anterior</a:t>
            </a:r>
            <a:endParaRPr lang="es-CR" sz="4800" b="1" dirty="0">
              <a:solidFill>
                <a:srgbClr val="002060"/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E0F268C-B67D-2847-8671-D9CC1D2AE8F3}"/>
              </a:ext>
            </a:extLst>
          </p:cNvPr>
          <p:cNvSpPr txBox="1">
            <a:spLocks/>
          </p:cNvSpPr>
          <p:nvPr/>
        </p:nvSpPr>
        <p:spPr>
          <a:xfrm>
            <a:off x="957517" y="1513344"/>
            <a:ext cx="10845601" cy="4285282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70000"/>
              </a:lnSpc>
            </a:pPr>
            <a:r>
              <a:rPr lang="es-ES" sz="2000" dirty="0"/>
              <a:t>Subconjuntos de:</a:t>
            </a:r>
          </a:p>
          <a:p>
            <a:pPr lvl="2">
              <a:lnSpc>
                <a:spcPct val="170000"/>
              </a:lnSpc>
            </a:pPr>
            <a:r>
              <a:rPr lang="es-ES" sz="1600" dirty="0"/>
              <a:t>Vectores</a:t>
            </a:r>
          </a:p>
          <a:p>
            <a:pPr lvl="2">
              <a:lnSpc>
                <a:spcPct val="170000"/>
              </a:lnSpc>
            </a:pPr>
            <a:r>
              <a:rPr lang="es-ES" sz="1600" dirty="0"/>
              <a:t>Matrices</a:t>
            </a:r>
          </a:p>
          <a:p>
            <a:pPr lvl="2">
              <a:lnSpc>
                <a:spcPct val="170000"/>
              </a:lnSpc>
            </a:pPr>
            <a:r>
              <a:rPr lang="es-ES" sz="1600" dirty="0"/>
              <a:t>Listas</a:t>
            </a:r>
          </a:p>
          <a:p>
            <a:pPr lvl="2">
              <a:lnSpc>
                <a:spcPct val="170000"/>
              </a:lnSpc>
            </a:pPr>
            <a:r>
              <a:rPr lang="es-ES" sz="1600" dirty="0"/>
              <a:t>Data </a:t>
            </a:r>
            <a:r>
              <a:rPr lang="es-ES" sz="1600" dirty="0" err="1"/>
              <a:t>frames</a:t>
            </a:r>
            <a:r>
              <a:rPr lang="es-ES" sz="1600" dirty="0"/>
              <a:t> </a:t>
            </a:r>
          </a:p>
          <a:p>
            <a:pPr lvl="1">
              <a:lnSpc>
                <a:spcPct val="170000"/>
              </a:lnSpc>
            </a:pPr>
            <a:r>
              <a:rPr lang="es-ES" sz="1800" dirty="0"/>
              <a:t>Creación documentos auto reproducibles (</a:t>
            </a:r>
            <a:r>
              <a:rPr lang="es-ES" sz="1800" dirty="0" err="1"/>
              <a:t>Rmd</a:t>
            </a:r>
            <a:r>
              <a:rPr lang="es-ES" sz="1800" dirty="0"/>
              <a:t>).</a:t>
            </a:r>
          </a:p>
          <a:p>
            <a:pPr lvl="1">
              <a:lnSpc>
                <a:spcPct val="170000"/>
              </a:lnSpc>
            </a:pPr>
            <a:endParaRPr lang="es-ES" sz="1800" dirty="0"/>
          </a:p>
          <a:p>
            <a:pPr marL="457200" lvl="1" indent="0">
              <a:lnSpc>
                <a:spcPct val="170000"/>
              </a:lnSpc>
              <a:buFont typeface="Arial" panose="020B0604020202020204" pitchFamily="34" charset="0"/>
              <a:buNone/>
            </a:pPr>
            <a:endParaRPr lang="es-ES" sz="1800" dirty="0"/>
          </a:p>
          <a:p>
            <a:pPr lvl="1">
              <a:lnSpc>
                <a:spcPct val="170000"/>
              </a:lnSpc>
            </a:pPr>
            <a:endParaRPr lang="es-ES" sz="2000" dirty="0"/>
          </a:p>
          <a:p>
            <a:pPr lvl="1">
              <a:lnSpc>
                <a:spcPct val="170000"/>
              </a:lnSpc>
            </a:pPr>
            <a:endParaRPr lang="es-ES" sz="2000" dirty="0"/>
          </a:p>
          <a:p>
            <a:pPr lvl="1">
              <a:lnSpc>
                <a:spcPct val="170000"/>
              </a:lnSpc>
            </a:pPr>
            <a:endParaRPr lang="es-ES" sz="2000" dirty="0"/>
          </a:p>
          <a:p>
            <a:pPr marL="457200" lvl="1" indent="0">
              <a:lnSpc>
                <a:spcPct val="170000"/>
              </a:lnSpc>
              <a:buFont typeface="Arial" panose="020B0604020202020204" pitchFamily="34" charset="0"/>
              <a:buNone/>
            </a:pPr>
            <a:endParaRPr lang="es-ES" sz="2000" dirty="0"/>
          </a:p>
          <a:p>
            <a:pPr marL="457200" lvl="1" indent="0">
              <a:lnSpc>
                <a:spcPct val="170000"/>
              </a:lnSpc>
              <a:buFont typeface="Arial" panose="020B0604020202020204" pitchFamily="34" charset="0"/>
              <a:buNone/>
            </a:pPr>
            <a:endParaRPr lang="es-ES" sz="2000" dirty="0"/>
          </a:p>
          <a:p>
            <a:pPr lvl="1" algn="just">
              <a:lnSpc>
                <a:spcPct val="150000"/>
              </a:lnSpc>
            </a:pPr>
            <a:endParaRPr lang="es-CR" sz="1050" dirty="0"/>
          </a:p>
          <a:p>
            <a:pPr lvl="1" algn="just">
              <a:lnSpc>
                <a:spcPct val="150000"/>
              </a:lnSpc>
            </a:pPr>
            <a:endParaRPr lang="es-CR" sz="1050" dirty="0"/>
          </a:p>
          <a:p>
            <a:pPr>
              <a:lnSpc>
                <a:spcPct val="150000"/>
              </a:lnSpc>
            </a:pPr>
            <a:endParaRPr lang="es-CR" sz="14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252412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7517" y="2752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Clase hoy</a:t>
            </a:r>
            <a:endParaRPr lang="es-CR" sz="4800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7516" y="1418094"/>
            <a:ext cx="10845601" cy="4285282"/>
          </a:xfrm>
        </p:spPr>
        <p:txBody>
          <a:bodyPr numCol="2">
            <a:noAutofit/>
          </a:bodyPr>
          <a:lstStyle/>
          <a:p>
            <a:pPr lvl="1">
              <a:lnSpc>
                <a:spcPct val="170000"/>
              </a:lnSpc>
            </a:pPr>
            <a:r>
              <a:rPr lang="es-ES" sz="2000" dirty="0"/>
              <a:t>Estructuras de control:</a:t>
            </a:r>
          </a:p>
          <a:p>
            <a:pPr lvl="2">
              <a:lnSpc>
                <a:spcPct val="170000"/>
              </a:lnSpc>
            </a:pPr>
            <a:r>
              <a:rPr lang="es-ES" sz="1600" dirty="0" err="1"/>
              <a:t>If</a:t>
            </a:r>
            <a:r>
              <a:rPr lang="es-ES" sz="1600" dirty="0"/>
              <a:t> - </a:t>
            </a:r>
            <a:r>
              <a:rPr lang="es-ES" sz="1600" dirty="0" err="1"/>
              <a:t>else</a:t>
            </a:r>
            <a:endParaRPr lang="es-ES" sz="1600" dirty="0"/>
          </a:p>
          <a:p>
            <a:pPr lvl="2">
              <a:lnSpc>
                <a:spcPct val="170000"/>
              </a:lnSpc>
            </a:pPr>
            <a:r>
              <a:rPr lang="es-ES" sz="1600" dirty="0"/>
              <a:t>ciclo </a:t>
            </a:r>
            <a:r>
              <a:rPr lang="es-ES" sz="1600" dirty="0" err="1"/>
              <a:t>for</a:t>
            </a:r>
            <a:endParaRPr lang="es-ES" sz="1600" dirty="0"/>
          </a:p>
          <a:p>
            <a:pPr lvl="2">
              <a:lnSpc>
                <a:spcPct val="170000"/>
              </a:lnSpc>
            </a:pPr>
            <a:r>
              <a:rPr lang="es-ES" sz="1600" dirty="0"/>
              <a:t>ciclo </a:t>
            </a:r>
            <a:r>
              <a:rPr lang="es-ES" sz="1600" dirty="0" err="1"/>
              <a:t>while</a:t>
            </a:r>
            <a:endParaRPr lang="es-ES" sz="1600" dirty="0"/>
          </a:p>
          <a:p>
            <a:pPr lvl="1">
              <a:lnSpc>
                <a:spcPct val="170000"/>
              </a:lnSpc>
            </a:pPr>
            <a:r>
              <a:rPr lang="es-ES" sz="1800" dirty="0"/>
              <a:t>Funciones</a:t>
            </a:r>
          </a:p>
          <a:p>
            <a:pPr lvl="1">
              <a:lnSpc>
                <a:spcPct val="170000"/>
              </a:lnSpc>
            </a:pPr>
            <a:endParaRPr lang="es-ES" sz="1800" dirty="0"/>
          </a:p>
          <a:p>
            <a:pPr marL="457200" lvl="1" indent="0">
              <a:lnSpc>
                <a:spcPct val="170000"/>
              </a:lnSpc>
              <a:buNone/>
            </a:pPr>
            <a:endParaRPr lang="es-ES" sz="1800" dirty="0"/>
          </a:p>
          <a:p>
            <a:pPr lvl="1">
              <a:lnSpc>
                <a:spcPct val="170000"/>
              </a:lnSpc>
            </a:pPr>
            <a:endParaRPr lang="es-ES" sz="2000" dirty="0"/>
          </a:p>
          <a:p>
            <a:pPr lvl="1">
              <a:lnSpc>
                <a:spcPct val="170000"/>
              </a:lnSpc>
            </a:pPr>
            <a:endParaRPr lang="es-ES" sz="2000" dirty="0"/>
          </a:p>
          <a:p>
            <a:pPr lvl="1">
              <a:lnSpc>
                <a:spcPct val="170000"/>
              </a:lnSpc>
            </a:pPr>
            <a:endParaRPr lang="es-ES" sz="2000" dirty="0"/>
          </a:p>
          <a:p>
            <a:pPr marL="457200" lvl="1" indent="0">
              <a:lnSpc>
                <a:spcPct val="170000"/>
              </a:lnSpc>
              <a:buNone/>
            </a:pPr>
            <a:endParaRPr lang="es-ES" sz="2000" dirty="0"/>
          </a:p>
          <a:p>
            <a:pPr marL="457200" lvl="1" indent="0">
              <a:lnSpc>
                <a:spcPct val="170000"/>
              </a:lnSpc>
              <a:buNone/>
            </a:pPr>
            <a:endParaRPr lang="es-ES" sz="2000" dirty="0"/>
          </a:p>
          <a:p>
            <a:pPr lvl="1" algn="just">
              <a:lnSpc>
                <a:spcPct val="150000"/>
              </a:lnSpc>
            </a:pPr>
            <a:endParaRPr lang="es-CR" sz="1050" dirty="0"/>
          </a:p>
          <a:p>
            <a:pPr lvl="1" algn="just">
              <a:lnSpc>
                <a:spcPct val="150000"/>
              </a:lnSpc>
            </a:pPr>
            <a:endParaRPr lang="es-CR" sz="1050" dirty="0"/>
          </a:p>
          <a:p>
            <a:pPr>
              <a:lnSpc>
                <a:spcPct val="150000"/>
              </a:lnSpc>
            </a:pPr>
            <a:endParaRPr lang="es-CR" sz="1400" dirty="0"/>
          </a:p>
          <a:p>
            <a:pPr marL="0" indent="0">
              <a:lnSpc>
                <a:spcPct val="150000"/>
              </a:lnSpc>
              <a:buNone/>
            </a:pP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278315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7517" y="2752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Sentencia if</a:t>
            </a:r>
            <a:endParaRPr lang="es-CR" sz="4800" b="1" dirty="0">
              <a:solidFill>
                <a:srgbClr val="00206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3B4F16-1FD7-CC40-B957-4F9BA5303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1480788"/>
            <a:ext cx="5391150" cy="42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9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7517" y="2752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Ejemplo</a:t>
            </a:r>
            <a:endParaRPr lang="es-CR" sz="4800" b="1" dirty="0">
              <a:solidFill>
                <a:srgbClr val="00206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EB95E4-170D-384C-8241-BF16CF2D3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99" y="1153400"/>
            <a:ext cx="5095602" cy="45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8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7517" y="2752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Ejemplo</a:t>
            </a:r>
            <a:endParaRPr lang="es-CR" sz="4800" b="1" dirty="0">
              <a:solidFill>
                <a:srgbClr val="00206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77EAD9-5581-0949-90A6-B119E9CE8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312" y="1448170"/>
            <a:ext cx="3469672" cy="330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2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7517" y="2752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Ciclo for</a:t>
            </a:r>
            <a:endParaRPr lang="es-CR" sz="4800" b="1" dirty="0">
              <a:solidFill>
                <a:srgbClr val="002060"/>
              </a:solidFill>
            </a:endParaRPr>
          </a:p>
        </p:txBody>
      </p:sp>
      <p:sp>
        <p:nvSpPr>
          <p:cNvPr id="3" name="Rombo 2">
            <a:extLst>
              <a:ext uri="{FF2B5EF4-FFF2-40B4-BE49-F238E27FC236}">
                <a16:creationId xmlns:a16="http://schemas.microsoft.com/office/drawing/2014/main" id="{A00F82A4-664D-634A-80FE-C8470ECB6454}"/>
              </a:ext>
            </a:extLst>
          </p:cNvPr>
          <p:cNvSpPr/>
          <p:nvPr/>
        </p:nvSpPr>
        <p:spPr>
          <a:xfrm>
            <a:off x="4440620" y="1239556"/>
            <a:ext cx="3310759" cy="92491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Objeto iterativo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D56B1BC-ECA6-DC44-A359-933961E8445D}"/>
              </a:ext>
            </a:extLst>
          </p:cNvPr>
          <p:cNvCxnSpPr>
            <a:stCxn id="3" idx="2"/>
          </p:cNvCxnSpPr>
          <p:nvPr/>
        </p:nvCxnSpPr>
        <p:spPr>
          <a:xfrm flipH="1">
            <a:off x="6095999" y="2164466"/>
            <a:ext cx="1" cy="555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7A3D6FC-00B3-C549-B4CC-0BD9378F4237}"/>
              </a:ext>
            </a:extLst>
          </p:cNvPr>
          <p:cNvSpPr/>
          <p:nvPr/>
        </p:nvSpPr>
        <p:spPr>
          <a:xfrm>
            <a:off x="4487030" y="2720051"/>
            <a:ext cx="3298785" cy="11111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Instrucciones</a:t>
            </a: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8AB88D16-3501-844B-942E-145456ABDFA2}"/>
              </a:ext>
            </a:extLst>
          </p:cNvPr>
          <p:cNvSpPr/>
          <p:nvPr/>
        </p:nvSpPr>
        <p:spPr>
          <a:xfrm>
            <a:off x="4967467" y="4386805"/>
            <a:ext cx="2257063" cy="67133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Fin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CE58966-6087-6448-97EE-E4F3F8A45CC3}"/>
              </a:ext>
            </a:extLst>
          </p:cNvPr>
          <p:cNvCxnSpPr/>
          <p:nvPr/>
        </p:nvCxnSpPr>
        <p:spPr>
          <a:xfrm flipH="1">
            <a:off x="6089834" y="3831220"/>
            <a:ext cx="1" cy="555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brir llave 9">
            <a:extLst>
              <a:ext uri="{FF2B5EF4-FFF2-40B4-BE49-F238E27FC236}">
                <a16:creationId xmlns:a16="http://schemas.microsoft.com/office/drawing/2014/main" id="{2DA9A2A2-1ECD-4745-A641-1A9EC7D01718}"/>
              </a:ext>
            </a:extLst>
          </p:cNvPr>
          <p:cNvSpPr/>
          <p:nvPr/>
        </p:nvSpPr>
        <p:spPr>
          <a:xfrm>
            <a:off x="3530278" y="2164466"/>
            <a:ext cx="486137" cy="237281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4B5AB2-D270-F843-A886-FD960CCD0FDC}"/>
              </a:ext>
            </a:extLst>
          </p:cNvPr>
          <p:cNvSpPr txBox="1"/>
          <p:nvPr/>
        </p:nvSpPr>
        <p:spPr>
          <a:xfrm>
            <a:off x="1431447" y="3166205"/>
            <a:ext cx="186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Bloque del ciclo</a:t>
            </a:r>
          </a:p>
        </p:txBody>
      </p:sp>
    </p:spTree>
    <p:extLst>
      <p:ext uri="{BB962C8B-B14F-4D97-AF65-F5344CB8AC3E}">
        <p14:creationId xmlns:p14="http://schemas.microsoft.com/office/powerpoint/2010/main" val="231491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7517" y="2752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Ejemplo</a:t>
            </a:r>
            <a:endParaRPr lang="es-CR" sz="4800" b="1" dirty="0">
              <a:solidFill>
                <a:srgbClr val="00206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C6D6B1-1026-5440-8E88-06067FA5E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557" y="2129741"/>
            <a:ext cx="4781179" cy="218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0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7517" y="2752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Ciclo while</a:t>
            </a:r>
            <a:endParaRPr lang="es-CR" sz="4800" b="1" dirty="0">
              <a:solidFill>
                <a:srgbClr val="002060"/>
              </a:solidFill>
            </a:endParaRPr>
          </a:p>
        </p:txBody>
      </p:sp>
      <p:sp>
        <p:nvSpPr>
          <p:cNvPr id="3" name="Rombo 2">
            <a:extLst>
              <a:ext uri="{FF2B5EF4-FFF2-40B4-BE49-F238E27FC236}">
                <a16:creationId xmlns:a16="http://schemas.microsoft.com/office/drawing/2014/main" id="{A00F82A4-664D-634A-80FE-C8470ECB6454}"/>
              </a:ext>
            </a:extLst>
          </p:cNvPr>
          <p:cNvSpPr/>
          <p:nvPr/>
        </p:nvSpPr>
        <p:spPr>
          <a:xfrm>
            <a:off x="4440620" y="1239556"/>
            <a:ext cx="3310759" cy="92491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Condición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D56B1BC-ECA6-DC44-A359-933961E8445D}"/>
              </a:ext>
            </a:extLst>
          </p:cNvPr>
          <p:cNvCxnSpPr>
            <a:stCxn id="3" idx="2"/>
          </p:cNvCxnSpPr>
          <p:nvPr/>
        </p:nvCxnSpPr>
        <p:spPr>
          <a:xfrm flipH="1">
            <a:off x="6095999" y="2164466"/>
            <a:ext cx="1" cy="55558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7A3D6FC-00B3-C549-B4CC-0BD9378F4237}"/>
              </a:ext>
            </a:extLst>
          </p:cNvPr>
          <p:cNvSpPr/>
          <p:nvPr/>
        </p:nvSpPr>
        <p:spPr>
          <a:xfrm>
            <a:off x="4487030" y="2720051"/>
            <a:ext cx="3298785" cy="11111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Instrucciones</a:t>
            </a: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8AB88D16-3501-844B-942E-145456ABDFA2}"/>
              </a:ext>
            </a:extLst>
          </p:cNvPr>
          <p:cNvSpPr/>
          <p:nvPr/>
        </p:nvSpPr>
        <p:spPr>
          <a:xfrm>
            <a:off x="4967467" y="4783092"/>
            <a:ext cx="2257063" cy="67133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Fin</a:t>
            </a: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2DA9A2A2-1ECD-4745-A641-1A9EC7D01718}"/>
              </a:ext>
            </a:extLst>
          </p:cNvPr>
          <p:cNvSpPr/>
          <p:nvPr/>
        </p:nvSpPr>
        <p:spPr>
          <a:xfrm>
            <a:off x="3965503" y="1747809"/>
            <a:ext cx="486137" cy="1944484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4B5AB2-D270-F843-A886-FD960CCD0FDC}"/>
              </a:ext>
            </a:extLst>
          </p:cNvPr>
          <p:cNvSpPr txBox="1"/>
          <p:nvPr/>
        </p:nvSpPr>
        <p:spPr>
          <a:xfrm>
            <a:off x="2193868" y="2568184"/>
            <a:ext cx="186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Bloque del ciclo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8B5619E-C81B-6C4C-A153-EF705FC2FD58}"/>
              </a:ext>
            </a:extLst>
          </p:cNvPr>
          <p:cNvSpPr txBox="1"/>
          <p:nvPr/>
        </p:nvSpPr>
        <p:spPr>
          <a:xfrm>
            <a:off x="4909897" y="2195787"/>
            <a:ext cx="119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Verdadera</a:t>
            </a:r>
          </a:p>
        </p:txBody>
      </p:sp>
      <p:cxnSp>
        <p:nvCxnSpPr>
          <p:cNvPr id="13" name="Conector angular 12">
            <a:extLst>
              <a:ext uri="{FF2B5EF4-FFF2-40B4-BE49-F238E27FC236}">
                <a16:creationId xmlns:a16="http://schemas.microsoft.com/office/drawing/2014/main" id="{97DCA950-5C34-7B43-897A-746799D8FB72}"/>
              </a:ext>
            </a:extLst>
          </p:cNvPr>
          <p:cNvCxnSpPr>
            <a:cxnSpLocks/>
          </p:cNvCxnSpPr>
          <p:nvPr/>
        </p:nvCxnSpPr>
        <p:spPr>
          <a:xfrm flipH="1">
            <a:off x="7213509" y="1720626"/>
            <a:ext cx="526849" cy="3416747"/>
          </a:xfrm>
          <a:prstGeom prst="bentConnector3">
            <a:avLst>
              <a:gd name="adj1" fmla="val -4339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064AAFB-064B-C647-ADD9-E328954FD6D5}"/>
              </a:ext>
            </a:extLst>
          </p:cNvPr>
          <p:cNvSpPr txBox="1"/>
          <p:nvPr/>
        </p:nvSpPr>
        <p:spPr>
          <a:xfrm>
            <a:off x="8021257" y="3090440"/>
            <a:ext cx="749236" cy="37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Falsa</a:t>
            </a:r>
          </a:p>
        </p:txBody>
      </p:sp>
    </p:spTree>
    <p:extLst>
      <p:ext uri="{BB962C8B-B14F-4D97-AF65-F5344CB8AC3E}">
        <p14:creationId xmlns:p14="http://schemas.microsoft.com/office/powerpoint/2010/main" val="2608956625"/>
      </p:ext>
    </p:extLst>
  </p:cSld>
  <p:clrMapOvr>
    <a:masterClrMapping/>
  </p:clrMapOvr>
</p:sld>
</file>

<file path=ppt/theme/theme1.xml><?xml version="1.0" encoding="utf-8"?>
<a:theme xmlns:a="http://schemas.openxmlformats.org/drawingml/2006/main" name="B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co" id="{420F58FF-81B9-4588-8F33-476F74FA2FFD}" vid="{3F1B9FEB-B92B-4E19-BB11-3E4FDE0CE9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82</Words>
  <Application>Microsoft Macintosh PowerPoint</Application>
  <PresentationFormat>Panorámica</PresentationFormat>
  <Paragraphs>57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Banco</vt:lpstr>
      <vt:lpstr>Introducción al Curso de R básico Clase 5</vt:lpstr>
      <vt:lpstr>Clase anterior</vt:lpstr>
      <vt:lpstr>Clase hoy</vt:lpstr>
      <vt:lpstr>Sentencia if</vt:lpstr>
      <vt:lpstr>Ejemplo</vt:lpstr>
      <vt:lpstr>Ejemplo</vt:lpstr>
      <vt:lpstr>Ciclo for</vt:lpstr>
      <vt:lpstr>Ejemplo</vt:lpstr>
      <vt:lpstr>Ciclo while</vt:lpstr>
      <vt:lpstr>Ejemplo</vt:lpstr>
      <vt:lpstr>Funciones</vt:lpstr>
      <vt:lpstr>Funciones</vt:lpstr>
      <vt:lpstr>Ejemplo</vt:lpstr>
      <vt:lpstr>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cuentas favoritas</dc:title>
  <dc:creator>Tobias Chavarria Castro</dc:creator>
  <cp:lastModifiedBy>Tobías Chavarría</cp:lastModifiedBy>
  <cp:revision>64</cp:revision>
  <dcterms:created xsi:type="dcterms:W3CDTF">2020-12-01T20:59:09Z</dcterms:created>
  <dcterms:modified xsi:type="dcterms:W3CDTF">2021-02-16T13:59:50Z</dcterms:modified>
</cp:coreProperties>
</file>