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261" r:id="rId3"/>
    <p:sldId id="268" r:id="rId4"/>
    <p:sldId id="274" r:id="rId5"/>
    <p:sldId id="270" r:id="rId6"/>
    <p:sldId id="269" r:id="rId7"/>
    <p:sldId id="272" r:id="rId8"/>
    <p:sldId id="271" r:id="rId9"/>
    <p:sldId id="273" r:id="rId10"/>
    <p:sldId id="267" r:id="rId11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5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7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5194F-2CBD-487E-937E-372F803761BC}" type="datetimeFigureOut">
              <a:rPr lang="es-CR" smtClean="0"/>
              <a:t>21/1/21</a:t>
            </a:fld>
            <a:endParaRPr lang="es-C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DDAE9-9324-4B9F-9BAE-E049CAED366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42861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R es producto de la filosofía Open </a:t>
            </a:r>
            <a:r>
              <a:rPr lang="es-ES" sz="1200" dirty="0" err="1"/>
              <a:t>Source</a:t>
            </a:r>
            <a:r>
              <a:rPr lang="es-ES" sz="1200" dirty="0"/>
              <a:t>. Desde sus inicios una extensa comunidad de usuarios y programadores de alto nivel contribuye a desarrollar nuevas funciones, paquetes y actualizaciones que son rápidamente accesibles a todo público de forma libre y gratuita. </a:t>
            </a:r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DDAE9-9324-4B9F-9BAE-E049CAED3669}" type="slidenum">
              <a:rPr lang="es-CR" smtClean="0"/>
              <a:t>5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03573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Airbnb</a:t>
            </a:r>
          </a:p>
          <a:p>
            <a:r>
              <a:rPr lang="es-CR" dirty="0"/>
              <a:t>Ford</a:t>
            </a:r>
          </a:p>
          <a:p>
            <a:r>
              <a:rPr lang="es-CR" dirty="0"/>
              <a:t>HP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DDAE9-9324-4B9F-9BAE-E049CAED3669}" type="slidenum">
              <a:rPr lang="es-CR" smtClean="0"/>
              <a:t>7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29124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6E89-D1F6-4349-9501-76A218A7375F}" type="datetimeFigureOut">
              <a:rPr lang="es-CR" smtClean="0"/>
              <a:t>21/1/21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B18B-8726-4FA4-BB72-4917AD1314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251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6E89-D1F6-4349-9501-76A218A7375F}" type="datetimeFigureOut">
              <a:rPr lang="es-CR" smtClean="0"/>
              <a:t>21/1/21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B18B-8726-4FA4-BB72-4917AD1314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7860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0" cy="6854653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96E89-D1F6-4349-9501-76A218A7375F}" type="datetimeFigureOut">
              <a:rPr lang="es-CR" smtClean="0"/>
              <a:t>21/1/21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B18B-8726-4FA4-BB72-4917AD1314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0288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207380"/>
            <a:ext cx="9144000" cy="1137798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s-ES" sz="4800" b="1" dirty="0">
                <a:solidFill>
                  <a:srgbClr val="002060"/>
                </a:solidFill>
              </a:rPr>
              <a:t>Introducción al Curso de R básico</a:t>
            </a:r>
            <a:endParaRPr lang="es-CR" sz="4800" b="1" dirty="0">
              <a:solidFill>
                <a:srgbClr val="00206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75945" y="3429000"/>
            <a:ext cx="8240110" cy="1413168"/>
          </a:xfrm>
        </p:spPr>
        <p:txBody>
          <a:bodyPr>
            <a:normAutofit fontScale="92500" lnSpcReduction="20000"/>
          </a:bodyPr>
          <a:lstStyle/>
          <a:p>
            <a:r>
              <a:rPr lang="es-CR" sz="2800" i="1" dirty="0"/>
              <a:t>Dirección de Modelos Matemáticos</a:t>
            </a:r>
          </a:p>
          <a:p>
            <a:r>
              <a:rPr lang="es-CR" sz="2800" i="1" dirty="0"/>
              <a:t>Tobías Chavarría Castro</a:t>
            </a:r>
          </a:p>
          <a:p>
            <a:r>
              <a:rPr lang="es-CR" sz="2000" i="1" dirty="0"/>
              <a:t>Enero 2021</a:t>
            </a:r>
            <a:br>
              <a:rPr lang="es-CR" sz="2800" i="1" dirty="0"/>
            </a:br>
            <a:endParaRPr lang="es-CR" sz="2800" i="1" dirty="0"/>
          </a:p>
        </p:txBody>
      </p:sp>
    </p:spTree>
    <p:extLst>
      <p:ext uri="{BB962C8B-B14F-4D97-AF65-F5344CB8AC3E}">
        <p14:creationId xmlns:p14="http://schemas.microsoft.com/office/powerpoint/2010/main" val="2127917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E1F0-99EE-40EC-9B4B-45615927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672" y="2766218"/>
            <a:ext cx="9682655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8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109758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2366" y="3347"/>
            <a:ext cx="12683083" cy="685465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256" y="390882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800" b="1" dirty="0">
                <a:solidFill>
                  <a:srgbClr val="002060"/>
                </a:solidFill>
              </a:rPr>
              <a:t>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557419"/>
            <a:ext cx="11657400" cy="41675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CR" dirty="0"/>
          </a:p>
          <a:p>
            <a:pPr lvl="1" algn="just"/>
            <a:r>
              <a:rPr lang="es-ES" sz="2800" dirty="0"/>
              <a:t>Aspectos generales</a:t>
            </a:r>
          </a:p>
          <a:p>
            <a:pPr lvl="1" algn="just"/>
            <a:r>
              <a:rPr lang="es-ES" sz="2800" dirty="0"/>
              <a:t>Breve repaso de la historia de R.</a:t>
            </a:r>
          </a:p>
          <a:p>
            <a:pPr lvl="1" algn="just"/>
            <a:r>
              <a:rPr lang="es-ES" sz="2800" dirty="0"/>
              <a:t>Qué es R?</a:t>
            </a:r>
          </a:p>
          <a:p>
            <a:pPr lvl="1" algn="just"/>
            <a:r>
              <a:rPr lang="es-ES" sz="2800" dirty="0"/>
              <a:t>Motivación para utilizar R.</a:t>
            </a:r>
          </a:p>
          <a:p>
            <a:pPr lvl="1" algn="just"/>
            <a:r>
              <a:rPr lang="es-ES" sz="2800" dirty="0"/>
              <a:t>Qué puedo hacer con R?</a:t>
            </a:r>
            <a:endParaRPr lang="es-CR" dirty="0"/>
          </a:p>
          <a:p>
            <a:pPr lvl="1" algn="just"/>
            <a:endParaRPr lang="es-CR" dirty="0"/>
          </a:p>
          <a:p>
            <a:endParaRPr lang="es-CR" dirty="0"/>
          </a:p>
          <a:p>
            <a:pPr marL="0" indent="0">
              <a:buNone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8315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2366" y="3347"/>
            <a:ext cx="12683083" cy="685465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256" y="390882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800" b="1" dirty="0">
                <a:solidFill>
                  <a:srgbClr val="002060"/>
                </a:solidFill>
              </a:rPr>
              <a:t>Aspectos generales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557419"/>
            <a:ext cx="11657400" cy="41675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CR" dirty="0"/>
          </a:p>
          <a:p>
            <a:pPr lvl="1" algn="just"/>
            <a:r>
              <a:rPr lang="es-ES" sz="2800" dirty="0"/>
              <a:t>Horario: </a:t>
            </a:r>
          </a:p>
          <a:p>
            <a:pPr lvl="2" algn="just"/>
            <a:r>
              <a:rPr lang="es-ES" sz="2400" dirty="0"/>
              <a:t>Martes 8:30 am – 10:30 am (Teórica)</a:t>
            </a:r>
          </a:p>
          <a:p>
            <a:pPr lvl="2" algn="just"/>
            <a:r>
              <a:rPr lang="es-ES" sz="2400" dirty="0"/>
              <a:t>Viernes 8:30 am – 10:00 am (Práctica)</a:t>
            </a:r>
          </a:p>
          <a:p>
            <a:pPr lvl="1" algn="just"/>
            <a:endParaRPr lang="es-ES" sz="2800" dirty="0"/>
          </a:p>
          <a:p>
            <a:pPr lvl="1" algn="just"/>
            <a:r>
              <a:rPr lang="es-CR" sz="2800" dirty="0"/>
              <a:t>Evaluación</a:t>
            </a:r>
          </a:p>
          <a:p>
            <a:pPr lvl="2" algn="just"/>
            <a:r>
              <a:rPr lang="es-CR" sz="2400" dirty="0"/>
              <a:t>Quices Campus BN: Cada viernes hasta las 8:00pm. (1 o 2 intentos, selección única)</a:t>
            </a:r>
          </a:p>
          <a:p>
            <a:pPr lvl="2" algn="just"/>
            <a:r>
              <a:rPr lang="es-CR" sz="2400" dirty="0"/>
              <a:t>Mini proyecto final.  </a:t>
            </a:r>
          </a:p>
          <a:p>
            <a:pPr lvl="1" algn="just"/>
            <a:endParaRPr lang="es-CR" dirty="0"/>
          </a:p>
          <a:p>
            <a:endParaRPr lang="es-CR" dirty="0"/>
          </a:p>
          <a:p>
            <a:pPr marL="0" indent="0">
              <a:buNone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9549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2366" y="3347"/>
            <a:ext cx="12683083" cy="685465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256" y="390882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800" b="1" dirty="0">
                <a:solidFill>
                  <a:srgbClr val="002060"/>
                </a:solidFill>
              </a:rPr>
              <a:t>Breve historia lenguaje 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557419"/>
            <a:ext cx="11657400" cy="41675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CR" dirty="0"/>
          </a:p>
          <a:p>
            <a:pPr lvl="1" algn="just"/>
            <a:r>
              <a:rPr lang="es-ES" sz="2800" dirty="0"/>
              <a:t>El proyecto R fue iniciado en 1992 por Ross </a:t>
            </a:r>
            <a:r>
              <a:rPr lang="es-ES" sz="2800" dirty="0" err="1"/>
              <a:t>Ihaka</a:t>
            </a:r>
            <a:r>
              <a:rPr lang="es-ES" sz="2800" dirty="0"/>
              <a:t> and Robert Gentleman del Departamento de Estadística de la Universidad de Auckland. R es un dialecto de S lenguaje desarrollado en 1976 por John </a:t>
            </a:r>
            <a:r>
              <a:rPr lang="es-ES" sz="2800" dirty="0" err="1"/>
              <a:t>Chambers</a:t>
            </a:r>
            <a:r>
              <a:rPr lang="es-ES" sz="2800" dirty="0"/>
              <a:t>.</a:t>
            </a:r>
          </a:p>
          <a:p>
            <a:pPr lvl="1" algn="just"/>
            <a:endParaRPr lang="es-ES" sz="2800" dirty="0"/>
          </a:p>
          <a:p>
            <a:pPr lvl="1" algn="just"/>
            <a:r>
              <a:rPr lang="es-CR" sz="2800" dirty="0"/>
              <a:t>En el año de 1995 Martin Mächler de la Escuela Politécnica Federal de Zurich, convence a Ross y Robert a usar la licencia GNU para hacer de R software libre. </a:t>
            </a:r>
          </a:p>
          <a:p>
            <a:pPr lvl="1" algn="just"/>
            <a:endParaRPr lang="es-CR" dirty="0"/>
          </a:p>
          <a:p>
            <a:endParaRPr lang="es-CR" dirty="0"/>
          </a:p>
          <a:p>
            <a:pPr marL="0" indent="0">
              <a:buNone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2195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2366" y="3347"/>
            <a:ext cx="12683083" cy="685465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256" y="390882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800" b="1" dirty="0">
                <a:solidFill>
                  <a:srgbClr val="002060"/>
                </a:solidFill>
              </a:rPr>
              <a:t>Qué es R?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524000"/>
            <a:ext cx="11657400" cy="42009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CR" dirty="0"/>
          </a:p>
          <a:p>
            <a:pPr marL="457200" lvl="1" indent="0" algn="just">
              <a:buNone/>
            </a:pPr>
            <a:endParaRPr lang="es-ES" sz="2800" dirty="0"/>
          </a:p>
          <a:p>
            <a:pPr lvl="1" algn="just"/>
            <a:r>
              <a:rPr lang="es-ES" sz="2800" dirty="0"/>
              <a:t>R es un entorno y lenguaje de programación enfocado al análisis de datos, la estadística, la minería de datos, la visualización de modelos, entre otros.</a:t>
            </a:r>
          </a:p>
          <a:p>
            <a:pPr marL="457200" lvl="1" indent="0" algn="just">
              <a:buNone/>
            </a:pPr>
            <a:endParaRPr lang="es-ES" sz="2800" dirty="0"/>
          </a:p>
          <a:p>
            <a:pPr lvl="1" algn="just"/>
            <a:r>
              <a:rPr lang="es-ES" sz="2800" dirty="0"/>
              <a:t>Por su filosofía Open </a:t>
            </a:r>
            <a:r>
              <a:rPr lang="es-ES" sz="2800" dirty="0" err="1"/>
              <a:t>Source</a:t>
            </a:r>
            <a:r>
              <a:rPr lang="es-ES" sz="2800" dirty="0"/>
              <a:t> R en una herramienta estadística estable, confiable y a la vanguardia, ya que está sometida a una actualización permanente.</a:t>
            </a:r>
          </a:p>
          <a:p>
            <a:pPr lvl="1" algn="just"/>
            <a:endParaRPr lang="es-ES" sz="2800" dirty="0"/>
          </a:p>
          <a:p>
            <a:pPr marL="457200" lvl="1" indent="0" algn="just">
              <a:buNone/>
            </a:pPr>
            <a:endParaRPr lang="es-CR" dirty="0"/>
          </a:p>
          <a:p>
            <a:endParaRPr lang="es-CR" dirty="0"/>
          </a:p>
          <a:p>
            <a:pPr marL="0" indent="0">
              <a:buNone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0176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2366" y="3347"/>
            <a:ext cx="12683083" cy="685465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256" y="390882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800" b="1" dirty="0">
                <a:solidFill>
                  <a:srgbClr val="002060"/>
                </a:solidFill>
              </a:rPr>
              <a:t>Motivación para utilizar 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557419"/>
            <a:ext cx="11657400" cy="41675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CR" dirty="0"/>
          </a:p>
          <a:p>
            <a:pPr lvl="1" algn="just"/>
            <a:r>
              <a:rPr lang="es-ES" sz="2800" dirty="0"/>
              <a:t>El dominio de R da habilidades para resolver problemas estadísticos de gran complejidad que no se pueden afrontar con otras herramientas comerciales.</a:t>
            </a:r>
          </a:p>
          <a:p>
            <a:pPr lvl="1" algn="just"/>
            <a:r>
              <a:rPr lang="es-CR" sz="2800" dirty="0"/>
              <a:t>Es una </a:t>
            </a:r>
            <a:r>
              <a:rPr lang="es-CR" sz="2800" b="1" dirty="0"/>
              <a:t>herramienta muy poderosa</a:t>
            </a:r>
            <a:r>
              <a:rPr lang="es-CR" sz="2800" dirty="0"/>
              <a:t> para todo tipo de procesamiento y manipulación de datos.</a:t>
            </a:r>
            <a:endParaRPr lang="es-ES" sz="2800" dirty="0"/>
          </a:p>
          <a:p>
            <a:pPr lvl="1" algn="just"/>
            <a:r>
              <a:rPr lang="es-CR" sz="2800" dirty="0"/>
              <a:t>Incluso compañías e instituciones que no tendrían ninguna dificultad para financiar el costo de licencias de software comercial utilizan R. </a:t>
            </a:r>
          </a:p>
          <a:p>
            <a:pPr lvl="1" algn="just"/>
            <a:endParaRPr lang="es-CR" dirty="0"/>
          </a:p>
          <a:p>
            <a:endParaRPr lang="es-CR" dirty="0"/>
          </a:p>
          <a:p>
            <a:pPr marL="0" indent="0">
              <a:buNone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232690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ber Brand">
            <a:extLst>
              <a:ext uri="{FF2B5EF4-FFF2-40B4-BE49-F238E27FC236}">
                <a16:creationId xmlns:a16="http://schemas.microsoft.com/office/drawing/2014/main" id="{0D2CCF3E-9620-3F4A-A0DB-C401A9E42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685" y="21547"/>
            <a:ext cx="3258206" cy="325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has a new logo - The Verge">
            <a:extLst>
              <a:ext uri="{FF2B5EF4-FFF2-40B4-BE49-F238E27FC236}">
                <a16:creationId xmlns:a16="http://schemas.microsoft.com/office/drawing/2014/main" id="{F0F6101B-553E-754C-8207-669C25590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53" y="255403"/>
            <a:ext cx="4774032" cy="268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BM-Logo">
            <a:extLst>
              <a:ext uri="{FF2B5EF4-FFF2-40B4-BE49-F238E27FC236}">
                <a16:creationId xmlns:a16="http://schemas.microsoft.com/office/drawing/2014/main" id="{9FB3322D-5C94-CD4B-98F9-A8CA93B7A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600" y="2940796"/>
            <a:ext cx="2853262" cy="12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crosoft Logo | The most famous brands and company logos in the world">
            <a:extLst>
              <a:ext uri="{FF2B5EF4-FFF2-40B4-BE49-F238E27FC236}">
                <a16:creationId xmlns:a16="http://schemas.microsoft.com/office/drawing/2014/main" id="{31909C9F-92AD-AB4D-8CDC-155DB3BB1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854" y="2328167"/>
            <a:ext cx="3914074" cy="220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hid Gîvara Rojava (Dean Carl Evans) / Sehid Rodî Cekdar (Martin Gruden) |">
            <a:extLst>
              <a:ext uri="{FF2B5EF4-FFF2-40B4-BE49-F238E27FC236}">
                <a16:creationId xmlns:a16="http://schemas.microsoft.com/office/drawing/2014/main" id="{1C579FB9-5CCB-EC43-99BF-3FC0F5BF8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685" y="4664750"/>
            <a:ext cx="4025462" cy="90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acebook logo | Logo facebook, Social media logos, Facebook profile">
            <a:extLst>
              <a:ext uri="{FF2B5EF4-FFF2-40B4-BE49-F238E27FC236}">
                <a16:creationId xmlns:a16="http://schemas.microsoft.com/office/drawing/2014/main" id="{FCE14338-CD66-CA4B-A108-3417FF187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152" y="4414890"/>
            <a:ext cx="1405448" cy="140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921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2366" y="3347"/>
            <a:ext cx="12683083" cy="685465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256" y="390882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800" b="1" dirty="0">
                <a:solidFill>
                  <a:srgbClr val="002060"/>
                </a:solidFill>
              </a:rPr>
              <a:t>Que puedo hacer con R?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557419"/>
            <a:ext cx="11657400" cy="41675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CR" dirty="0"/>
          </a:p>
          <a:p>
            <a:pPr lvl="1" algn="just"/>
            <a:r>
              <a:rPr lang="es-CR" sz="2800" dirty="0"/>
              <a:t>Estudiar correlaciones, desarrollar modelos predictivos, crear gráficos 3D de alta calidad, aplicar árboles de decisión, realizar análisis clúster, análisis de componentes principales, utilizar redes neuronales</a:t>
            </a:r>
            <a:r>
              <a:rPr lang="es-CR" sz="2800" b="1" dirty="0"/>
              <a:t>,</a:t>
            </a:r>
            <a:r>
              <a:rPr lang="es-CR" sz="2800" dirty="0"/>
              <a:t> etc.</a:t>
            </a:r>
            <a:r>
              <a:rPr lang="es-ES" sz="3200" dirty="0"/>
              <a:t>.</a:t>
            </a:r>
          </a:p>
          <a:p>
            <a:pPr lvl="1" algn="just"/>
            <a:endParaRPr lang="es-ES" sz="2800" dirty="0"/>
          </a:p>
          <a:p>
            <a:pPr lvl="1" algn="just"/>
            <a:r>
              <a:rPr lang="es-CR" sz="2800" dirty="0"/>
              <a:t>La lista de posibilidades es muy extensa y se adapta a todo tipo de necesidades para el análisis complejo de datos. </a:t>
            </a:r>
          </a:p>
          <a:p>
            <a:pPr lvl="1" algn="just"/>
            <a:endParaRPr lang="es-CR" dirty="0"/>
          </a:p>
          <a:p>
            <a:endParaRPr lang="es-CR" dirty="0"/>
          </a:p>
          <a:p>
            <a:pPr marL="0" indent="0">
              <a:buNone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083054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jemplos de análisis estadísticos con R">
            <a:extLst>
              <a:ext uri="{FF2B5EF4-FFF2-40B4-BE49-F238E27FC236}">
                <a16:creationId xmlns:a16="http://schemas.microsoft.com/office/drawing/2014/main" id="{FD24B815-1F63-A845-B6FC-C42BAB3DB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594" y="683173"/>
            <a:ext cx="9941984" cy="50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661287"/>
      </p:ext>
    </p:extLst>
  </p:cSld>
  <p:clrMapOvr>
    <a:masterClrMapping/>
  </p:clrMapOvr>
</p:sld>
</file>

<file path=ppt/theme/theme1.xml><?xml version="1.0" encoding="utf-8"?>
<a:theme xmlns:a="http://schemas.openxmlformats.org/drawingml/2006/main" name="Ban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co" id="{420F58FF-81B9-4588-8F33-476F74FA2FFD}" vid="{3F1B9FEB-B92B-4E19-BB11-3E4FDE0CE9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402</Words>
  <Application>Microsoft Macintosh PowerPoint</Application>
  <PresentationFormat>Panorámica</PresentationFormat>
  <Paragraphs>55</Paragraphs>
  <Slides>10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Banco</vt:lpstr>
      <vt:lpstr>Introducción al Curso de R básico</vt:lpstr>
      <vt:lpstr>Contenido</vt:lpstr>
      <vt:lpstr>Aspectos generales</vt:lpstr>
      <vt:lpstr>Breve historia lenguaje R</vt:lpstr>
      <vt:lpstr>Qué es R?</vt:lpstr>
      <vt:lpstr>Motivación para utilizar R</vt:lpstr>
      <vt:lpstr>Presentación de PowerPoint</vt:lpstr>
      <vt:lpstr>Que puedo hacer con R?</vt:lpstr>
      <vt:lpstr>Presentación de PowerPoint</vt:lpstr>
      <vt:lpstr>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Score cuentas favoritas</dc:title>
  <dc:creator>Tobias Chavarria Castro</dc:creator>
  <cp:lastModifiedBy>Tobías Chavarría</cp:lastModifiedBy>
  <cp:revision>22</cp:revision>
  <dcterms:created xsi:type="dcterms:W3CDTF">2020-12-01T20:59:09Z</dcterms:created>
  <dcterms:modified xsi:type="dcterms:W3CDTF">2021-01-21T15:36:50Z</dcterms:modified>
</cp:coreProperties>
</file>