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Genty Sans" charset="1" panose="00000600000000000000"/>
      <p:regular r:id="rId14"/>
    </p:embeddedFont>
    <p:embeddedFont>
      <p:font typeface="Glacial Indifference" charset="1" panose="00000000000000000000"/>
      <p:regular r:id="rId15"/>
    </p:embeddedFont>
    <p:embeddedFont>
      <p:font typeface="Glacial Indifference Bold" charset="1" panose="000008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3BA6E3"/>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58836" y="1365438"/>
            <a:ext cx="15570329" cy="7556123"/>
            <a:chOff x="0" y="0"/>
            <a:chExt cx="4100827" cy="1990090"/>
          </a:xfrm>
        </p:grpSpPr>
        <p:sp>
          <p:nvSpPr>
            <p:cNvPr name="Freeform 6" id="6"/>
            <p:cNvSpPr/>
            <p:nvPr/>
          </p:nvSpPr>
          <p:spPr>
            <a:xfrm flipH="false" flipV="false" rot="0">
              <a:off x="0" y="0"/>
              <a:ext cx="4100827" cy="1990090"/>
            </a:xfrm>
            <a:custGeom>
              <a:avLst/>
              <a:gdLst/>
              <a:ahLst/>
              <a:cxnLst/>
              <a:rect r="r" b="b" t="t" l="l"/>
              <a:pathLst>
                <a:path h="1990090" w="4100827">
                  <a:moveTo>
                    <a:pt x="9944" y="0"/>
                  </a:moveTo>
                  <a:lnTo>
                    <a:pt x="4090883" y="0"/>
                  </a:lnTo>
                  <a:cubicBezTo>
                    <a:pt x="4096375" y="0"/>
                    <a:pt x="4100827" y="4452"/>
                    <a:pt x="4100827" y="9944"/>
                  </a:cubicBezTo>
                  <a:lnTo>
                    <a:pt x="4100827" y="1980146"/>
                  </a:lnTo>
                  <a:cubicBezTo>
                    <a:pt x="4100827" y="1982783"/>
                    <a:pt x="4099780" y="1985313"/>
                    <a:pt x="4097915" y="1987178"/>
                  </a:cubicBezTo>
                  <a:cubicBezTo>
                    <a:pt x="4096050" y="1989042"/>
                    <a:pt x="4093520" y="1990090"/>
                    <a:pt x="4090883" y="1990090"/>
                  </a:cubicBezTo>
                  <a:lnTo>
                    <a:pt x="9944" y="1990090"/>
                  </a:lnTo>
                  <a:cubicBezTo>
                    <a:pt x="4452" y="1990090"/>
                    <a:pt x="0" y="1985638"/>
                    <a:pt x="0" y="1980146"/>
                  </a:cubicBezTo>
                  <a:lnTo>
                    <a:pt x="0" y="9944"/>
                  </a:lnTo>
                  <a:cubicBezTo>
                    <a:pt x="0" y="7307"/>
                    <a:pt x="1048" y="4778"/>
                    <a:pt x="2913" y="2913"/>
                  </a:cubicBezTo>
                  <a:cubicBezTo>
                    <a:pt x="4778" y="1048"/>
                    <a:pt x="7307" y="0"/>
                    <a:pt x="9944"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00827"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629058" y="1623859"/>
            <a:ext cx="15029884" cy="1800292"/>
            <a:chOff x="0" y="0"/>
            <a:chExt cx="3958488" cy="474151"/>
          </a:xfrm>
        </p:grpSpPr>
        <p:sp>
          <p:nvSpPr>
            <p:cNvPr name="Freeform 9" id="9"/>
            <p:cNvSpPr/>
            <p:nvPr/>
          </p:nvSpPr>
          <p:spPr>
            <a:xfrm flipH="false" flipV="false" rot="0">
              <a:off x="0" y="0"/>
              <a:ext cx="3958488" cy="474151"/>
            </a:xfrm>
            <a:custGeom>
              <a:avLst/>
              <a:gdLst/>
              <a:ahLst/>
              <a:cxnLst/>
              <a:rect r="r" b="b" t="t" l="l"/>
              <a:pathLst>
                <a:path h="474151" w="3958488">
                  <a:moveTo>
                    <a:pt x="10302" y="0"/>
                  </a:moveTo>
                  <a:lnTo>
                    <a:pt x="3948186" y="0"/>
                  </a:lnTo>
                  <a:cubicBezTo>
                    <a:pt x="3953876" y="0"/>
                    <a:pt x="3958488" y="4612"/>
                    <a:pt x="3958488" y="10302"/>
                  </a:cubicBezTo>
                  <a:lnTo>
                    <a:pt x="3958488" y="463849"/>
                  </a:lnTo>
                  <a:cubicBezTo>
                    <a:pt x="3958488" y="466581"/>
                    <a:pt x="3957403" y="469202"/>
                    <a:pt x="3955471" y="471134"/>
                  </a:cubicBezTo>
                  <a:cubicBezTo>
                    <a:pt x="3953539" y="473066"/>
                    <a:pt x="3950919" y="474151"/>
                    <a:pt x="3948186" y="474151"/>
                  </a:cubicBezTo>
                  <a:lnTo>
                    <a:pt x="10302" y="474151"/>
                  </a:lnTo>
                  <a:cubicBezTo>
                    <a:pt x="7570" y="474151"/>
                    <a:pt x="4949" y="473066"/>
                    <a:pt x="3017" y="471134"/>
                  </a:cubicBezTo>
                  <a:cubicBezTo>
                    <a:pt x="1085" y="469202"/>
                    <a:pt x="0" y="466581"/>
                    <a:pt x="0" y="463849"/>
                  </a:cubicBezTo>
                  <a:lnTo>
                    <a:pt x="0" y="10302"/>
                  </a:lnTo>
                  <a:cubicBezTo>
                    <a:pt x="0" y="7570"/>
                    <a:pt x="1085" y="4949"/>
                    <a:pt x="3017" y="3017"/>
                  </a:cubicBezTo>
                  <a:cubicBezTo>
                    <a:pt x="4949" y="1085"/>
                    <a:pt x="7570" y="0"/>
                    <a:pt x="10302"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58488" cy="559876"/>
            </a:xfrm>
            <a:prstGeom prst="rect">
              <a:avLst/>
            </a:prstGeom>
          </p:spPr>
          <p:txBody>
            <a:bodyPr anchor="ctr" rtlCol="false" tIns="50800" lIns="50800" bIns="50800" rIns="50800"/>
            <a:lstStyle/>
            <a:p>
              <a:pPr algn="ctr">
                <a:lnSpc>
                  <a:spcPts val="5599"/>
                </a:lnSpc>
              </a:pPr>
            </a:p>
          </p:txBody>
        </p:sp>
      </p:grpSp>
      <p:sp>
        <p:nvSpPr>
          <p:cNvPr name="Freeform 11" id="11"/>
          <p:cNvSpPr/>
          <p:nvPr/>
        </p:nvSpPr>
        <p:spPr>
          <a:xfrm flipH="false" flipV="false" rot="0">
            <a:off x="10182739" y="4030399"/>
            <a:ext cx="3680876" cy="4114800"/>
          </a:xfrm>
          <a:custGeom>
            <a:avLst/>
            <a:gdLst/>
            <a:ahLst/>
            <a:cxnLst/>
            <a:rect r="r" b="b" t="t" l="l"/>
            <a:pathLst>
              <a:path h="4114800" w="3680876">
                <a:moveTo>
                  <a:pt x="0" y="0"/>
                </a:moveTo>
                <a:lnTo>
                  <a:pt x="3680875" y="0"/>
                </a:lnTo>
                <a:lnTo>
                  <a:pt x="36808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629445" y="3601774"/>
            <a:ext cx="15029498" cy="4972050"/>
            <a:chOff x="0" y="0"/>
            <a:chExt cx="2328462" cy="770301"/>
          </a:xfrm>
        </p:grpSpPr>
        <p:sp>
          <p:nvSpPr>
            <p:cNvPr name="Freeform 13" id="13"/>
            <p:cNvSpPr/>
            <p:nvPr/>
          </p:nvSpPr>
          <p:spPr>
            <a:xfrm flipH="false" flipV="false" rot="0">
              <a:off x="0" y="0"/>
              <a:ext cx="2328463" cy="770301"/>
            </a:xfrm>
            <a:custGeom>
              <a:avLst/>
              <a:gdLst/>
              <a:ahLst/>
              <a:cxnLst/>
              <a:rect r="r" b="b" t="t" l="l"/>
              <a:pathLst>
                <a:path h="770301" w="2328463">
                  <a:moveTo>
                    <a:pt x="11848" y="0"/>
                  </a:moveTo>
                  <a:lnTo>
                    <a:pt x="2316615" y="0"/>
                  </a:lnTo>
                  <a:cubicBezTo>
                    <a:pt x="2319757" y="0"/>
                    <a:pt x="2322771" y="1248"/>
                    <a:pt x="2324992" y="3470"/>
                  </a:cubicBezTo>
                  <a:cubicBezTo>
                    <a:pt x="2327214" y="5692"/>
                    <a:pt x="2328463" y="8705"/>
                    <a:pt x="2328463" y="11848"/>
                  </a:cubicBezTo>
                  <a:lnTo>
                    <a:pt x="2328463" y="758453"/>
                  </a:lnTo>
                  <a:cubicBezTo>
                    <a:pt x="2328463" y="764996"/>
                    <a:pt x="2323158" y="770301"/>
                    <a:pt x="2316615" y="770301"/>
                  </a:cubicBezTo>
                  <a:lnTo>
                    <a:pt x="11848" y="770301"/>
                  </a:lnTo>
                  <a:cubicBezTo>
                    <a:pt x="8705" y="770301"/>
                    <a:pt x="5692" y="769052"/>
                    <a:pt x="3470" y="766831"/>
                  </a:cubicBezTo>
                  <a:cubicBezTo>
                    <a:pt x="1248" y="764609"/>
                    <a:pt x="0" y="761595"/>
                    <a:pt x="0" y="758453"/>
                  </a:cubicBezTo>
                  <a:lnTo>
                    <a:pt x="0" y="11848"/>
                  </a:lnTo>
                  <a:cubicBezTo>
                    <a:pt x="0" y="8705"/>
                    <a:pt x="1248" y="5692"/>
                    <a:pt x="3470" y="3470"/>
                  </a:cubicBezTo>
                  <a:cubicBezTo>
                    <a:pt x="5692" y="1248"/>
                    <a:pt x="8705" y="0"/>
                    <a:pt x="11848" y="0"/>
                  </a:cubicBezTo>
                  <a:close/>
                </a:path>
              </a:pathLst>
            </a:custGeom>
            <a:blipFill>
              <a:blip r:embed="rId4"/>
              <a:stretch>
                <a:fillRect l="0" t="-31698" r="0" b="0"/>
              </a:stretch>
            </a:blipFill>
            <a:ln w="38100" cap="rnd">
              <a:solidFill>
                <a:srgbClr val="000000"/>
              </a:solidFill>
              <a:prstDash val="solid"/>
              <a:round/>
            </a:ln>
          </p:spPr>
        </p:sp>
      </p:grpSp>
      <p:sp>
        <p:nvSpPr>
          <p:cNvPr name="TextBox 14" id="14"/>
          <p:cNvSpPr txBox="true"/>
          <p:nvPr/>
        </p:nvSpPr>
        <p:spPr>
          <a:xfrm rot="0">
            <a:off x="3939853" y="2136655"/>
            <a:ext cx="10408295" cy="1393825"/>
          </a:xfrm>
          <a:prstGeom prst="rect">
            <a:avLst/>
          </a:prstGeom>
        </p:spPr>
        <p:txBody>
          <a:bodyPr anchor="t" rtlCol="false" tIns="0" lIns="0" bIns="0" rIns="0">
            <a:spAutoFit/>
          </a:bodyPr>
          <a:lstStyle/>
          <a:p>
            <a:pPr algn="ctr">
              <a:lnSpc>
                <a:spcPts val="5599"/>
              </a:lnSpc>
            </a:pPr>
            <a:r>
              <a:rPr lang="en-US" sz="3999">
                <a:solidFill>
                  <a:srgbClr val="000000"/>
                </a:solidFill>
                <a:latin typeface="Genty Sans"/>
                <a:ea typeface="Genty Sans"/>
                <a:cs typeface="Genty Sans"/>
                <a:sym typeface="Genty Sans"/>
              </a:rPr>
              <a:t>STRATEGI PENGEMBANGAN TEKNOLOGI EEG</a:t>
            </a:r>
          </a:p>
          <a:p>
            <a:pPr algn="ctr">
              <a:lnSpc>
                <a:spcPts val="559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3BA6E3"/>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TEKNOLOGI YANG ADA SAAT INI</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29442"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0" t="-4661" r="0" b="-4661"/>
              </a:stretch>
            </a:blipFill>
            <a:ln w="38100" cap="rnd">
              <a:solidFill>
                <a:srgbClr val="000000"/>
              </a:solidFill>
              <a:prstDash val="solid"/>
              <a:round/>
            </a:ln>
          </p:spPr>
        </p:sp>
      </p:grpSp>
      <p:sp>
        <p:nvSpPr>
          <p:cNvPr name="TextBox 16" id="16"/>
          <p:cNvSpPr txBox="true"/>
          <p:nvPr/>
        </p:nvSpPr>
        <p:spPr>
          <a:xfrm rot="0">
            <a:off x="1662290" y="3460829"/>
            <a:ext cx="7242214" cy="4934805"/>
          </a:xfrm>
          <a:prstGeom prst="rect">
            <a:avLst/>
          </a:prstGeom>
        </p:spPr>
        <p:txBody>
          <a:bodyPr anchor="t" rtlCol="false" tIns="0" lIns="0" bIns="0" rIns="0">
            <a:spAutoFit/>
          </a:bodyPr>
          <a:lstStyle/>
          <a:p>
            <a:pPr algn="l">
              <a:lnSpc>
                <a:spcPts val="6611"/>
              </a:lnSpc>
            </a:pPr>
            <a:r>
              <a:rPr lang="en-US" sz="2644">
                <a:solidFill>
                  <a:srgbClr val="000000"/>
                </a:solidFill>
                <a:latin typeface="Glacial Indifference"/>
                <a:ea typeface="Glacial Indifference"/>
                <a:cs typeface="Glacial Indifference"/>
                <a:sym typeface="Glacial Indifference"/>
              </a:rPr>
              <a:t>Electroencephalography (EEG) adalah teknologi yang digunakan untuk merekam aktivitas listrik otak melalui elektroda yang ditempatkan di kulit kepala. Teknologi ini bekerja dengan mendeteksi potensial listrik yang dihasilkan oleh aktivitas neuron di otak, terutama di area korteks.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3BA6E3"/>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TEKNOLOGI YANG ADA SAAT INI</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29442"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2864" t="0" r="-2864" b="0"/>
              </a:stretch>
            </a:blipFill>
            <a:ln w="38100" cap="rnd">
              <a:solidFill>
                <a:srgbClr val="000000"/>
              </a:solidFill>
              <a:prstDash val="solid"/>
              <a:round/>
            </a:ln>
          </p:spPr>
        </p:sp>
      </p:grpSp>
      <p:sp>
        <p:nvSpPr>
          <p:cNvPr name="TextBox 16" id="16"/>
          <p:cNvSpPr txBox="true"/>
          <p:nvPr/>
        </p:nvSpPr>
        <p:spPr>
          <a:xfrm rot="0">
            <a:off x="1662290" y="3460829"/>
            <a:ext cx="7242214" cy="4095128"/>
          </a:xfrm>
          <a:prstGeom prst="rect">
            <a:avLst/>
          </a:prstGeom>
        </p:spPr>
        <p:txBody>
          <a:bodyPr anchor="t" rtlCol="false" tIns="0" lIns="0" bIns="0" rIns="0">
            <a:spAutoFit/>
          </a:bodyPr>
          <a:lstStyle/>
          <a:p>
            <a:pPr algn="l">
              <a:lnSpc>
                <a:spcPts val="6611"/>
              </a:lnSpc>
            </a:pPr>
            <a:r>
              <a:rPr lang="en-US" sz="2644">
                <a:solidFill>
                  <a:srgbClr val="000000"/>
                </a:solidFill>
                <a:latin typeface="Glacial Indifference"/>
                <a:ea typeface="Glacial Indifference"/>
                <a:cs typeface="Glacial Indifference"/>
                <a:sym typeface="Glacial Indifference"/>
              </a:rPr>
              <a:t>Event-Related Potential (ERP) adalah metode analisis sinyal EEG yang digunakan untuk mengukur respons listrik otak terhadap suatu stimulus tertentu, seperti suara, gambar, atau tugas kognitif.</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3BA6E3"/>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9278022" y="1365438"/>
            <a:ext cx="7620664" cy="7556123"/>
            <a:chOff x="0" y="0"/>
            <a:chExt cx="2007088" cy="1990090"/>
          </a:xfrm>
        </p:grpSpPr>
        <p:sp>
          <p:nvSpPr>
            <p:cNvPr name="Freeform 6" id="6"/>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389314" y="1365438"/>
            <a:ext cx="7620664" cy="7556123"/>
            <a:chOff x="0" y="0"/>
            <a:chExt cx="2007088" cy="1990090"/>
          </a:xfrm>
        </p:grpSpPr>
        <p:sp>
          <p:nvSpPr>
            <p:cNvPr name="Freeform 9" id="9"/>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11" id="11"/>
          <p:cNvGrpSpPr/>
          <p:nvPr/>
        </p:nvGrpSpPr>
        <p:grpSpPr>
          <a:xfrm rot="0">
            <a:off x="1619920" y="1594674"/>
            <a:ext cx="7159452" cy="1630029"/>
            <a:chOff x="0" y="0"/>
            <a:chExt cx="1885617" cy="429308"/>
          </a:xfrm>
        </p:grpSpPr>
        <p:sp>
          <p:nvSpPr>
            <p:cNvPr name="Freeform 12" id="12"/>
            <p:cNvSpPr/>
            <p:nvPr/>
          </p:nvSpPr>
          <p:spPr>
            <a:xfrm flipH="false" flipV="false" rot="0">
              <a:off x="0" y="0"/>
              <a:ext cx="1885617" cy="429308"/>
            </a:xfrm>
            <a:custGeom>
              <a:avLst/>
              <a:gdLst/>
              <a:ahLst/>
              <a:cxnLst/>
              <a:rect r="r" b="b" t="t" l="l"/>
              <a:pathLst>
                <a:path h="429308" w="1885617">
                  <a:moveTo>
                    <a:pt x="21627" y="0"/>
                  </a:moveTo>
                  <a:lnTo>
                    <a:pt x="1863990" y="0"/>
                  </a:lnTo>
                  <a:cubicBezTo>
                    <a:pt x="1875934" y="0"/>
                    <a:pt x="1885617" y="9683"/>
                    <a:pt x="1885617" y="21627"/>
                  </a:cubicBezTo>
                  <a:lnTo>
                    <a:pt x="1885617" y="407681"/>
                  </a:lnTo>
                  <a:cubicBezTo>
                    <a:pt x="1885617" y="413417"/>
                    <a:pt x="1883338" y="418918"/>
                    <a:pt x="1879282" y="422974"/>
                  </a:cubicBezTo>
                  <a:cubicBezTo>
                    <a:pt x="1875227" y="427029"/>
                    <a:pt x="1869726" y="429308"/>
                    <a:pt x="1863990" y="429308"/>
                  </a:cubicBezTo>
                  <a:lnTo>
                    <a:pt x="21627" y="429308"/>
                  </a:lnTo>
                  <a:cubicBezTo>
                    <a:pt x="9683" y="429308"/>
                    <a:pt x="0" y="419625"/>
                    <a:pt x="0" y="407681"/>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85725"/>
              <a:ext cx="1885617"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TEKNOLOGI YANG INGIN DIKEMBANGKAN</a:t>
              </a:r>
            </a:p>
          </p:txBody>
        </p:sp>
      </p:grpSp>
      <p:grpSp>
        <p:nvGrpSpPr>
          <p:cNvPr name="Group 14" id="14"/>
          <p:cNvGrpSpPr/>
          <p:nvPr/>
        </p:nvGrpSpPr>
        <p:grpSpPr>
          <a:xfrm rot="0">
            <a:off x="1619920" y="3673687"/>
            <a:ext cx="7159452" cy="5018639"/>
            <a:chOff x="0" y="0"/>
            <a:chExt cx="1885617" cy="1321781"/>
          </a:xfrm>
        </p:grpSpPr>
        <p:sp>
          <p:nvSpPr>
            <p:cNvPr name="Freeform 15" id="15"/>
            <p:cNvSpPr/>
            <p:nvPr/>
          </p:nvSpPr>
          <p:spPr>
            <a:xfrm flipH="false" flipV="false" rot="0">
              <a:off x="0" y="0"/>
              <a:ext cx="1885617" cy="1321782"/>
            </a:xfrm>
            <a:custGeom>
              <a:avLst/>
              <a:gdLst/>
              <a:ahLst/>
              <a:cxnLst/>
              <a:rect r="r" b="b" t="t" l="l"/>
              <a:pathLst>
                <a:path h="1321782" w="1885617">
                  <a:moveTo>
                    <a:pt x="21627" y="0"/>
                  </a:moveTo>
                  <a:lnTo>
                    <a:pt x="1863990" y="0"/>
                  </a:lnTo>
                  <a:cubicBezTo>
                    <a:pt x="1875934" y="0"/>
                    <a:pt x="1885617" y="9683"/>
                    <a:pt x="1885617" y="21627"/>
                  </a:cubicBezTo>
                  <a:lnTo>
                    <a:pt x="1885617" y="1300154"/>
                  </a:lnTo>
                  <a:cubicBezTo>
                    <a:pt x="1885617" y="1305890"/>
                    <a:pt x="1883338" y="1311391"/>
                    <a:pt x="1879282" y="1315447"/>
                  </a:cubicBezTo>
                  <a:cubicBezTo>
                    <a:pt x="1875227" y="1319503"/>
                    <a:pt x="1869726" y="1321782"/>
                    <a:pt x="1863990" y="1321782"/>
                  </a:cubicBezTo>
                  <a:lnTo>
                    <a:pt x="21627" y="1321782"/>
                  </a:lnTo>
                  <a:cubicBezTo>
                    <a:pt x="9683" y="1321782"/>
                    <a:pt x="0" y="1312099"/>
                    <a:pt x="0" y="1300154"/>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6" id="16"/>
            <p:cNvSpPr txBox="true"/>
            <p:nvPr/>
          </p:nvSpPr>
          <p:spPr>
            <a:xfrm>
              <a:off x="0" y="-57150"/>
              <a:ext cx="1885617" cy="1378931"/>
            </a:xfrm>
            <a:prstGeom prst="rect">
              <a:avLst/>
            </a:prstGeom>
          </p:spPr>
          <p:txBody>
            <a:bodyPr anchor="ctr" rtlCol="false" tIns="254000" lIns="254000" bIns="254000" rIns="254000"/>
            <a:lstStyle/>
            <a:p>
              <a:pPr algn="l">
                <a:lnSpc>
                  <a:spcPts val="3359"/>
                </a:lnSpc>
              </a:pPr>
            </a:p>
            <a:p>
              <a:pPr algn="l">
                <a:lnSpc>
                  <a:spcPts val="3359"/>
                </a:lnSpc>
              </a:pPr>
            </a:p>
          </p:txBody>
        </p:sp>
      </p:grpSp>
      <p:grpSp>
        <p:nvGrpSpPr>
          <p:cNvPr name="Group 17" id="17"/>
          <p:cNvGrpSpPr/>
          <p:nvPr/>
        </p:nvGrpSpPr>
        <p:grpSpPr>
          <a:xfrm rot="0">
            <a:off x="9508859" y="1594674"/>
            <a:ext cx="7158990" cy="7096125"/>
            <a:chOff x="0" y="0"/>
            <a:chExt cx="1109115" cy="1099375"/>
          </a:xfrm>
        </p:grpSpPr>
        <p:sp>
          <p:nvSpPr>
            <p:cNvPr name="Freeform 18" id="18"/>
            <p:cNvSpPr/>
            <p:nvPr/>
          </p:nvSpPr>
          <p:spPr>
            <a:xfrm flipH="false" flipV="false" rot="0">
              <a:off x="0" y="0"/>
              <a:ext cx="1109115" cy="1099375"/>
            </a:xfrm>
            <a:custGeom>
              <a:avLst/>
              <a:gdLst/>
              <a:ahLst/>
              <a:cxnLst/>
              <a:rect r="r" b="b" t="t" l="l"/>
              <a:pathLst>
                <a:path h="1099375" w="1109115">
                  <a:moveTo>
                    <a:pt x="24873" y="0"/>
                  </a:moveTo>
                  <a:lnTo>
                    <a:pt x="1084242" y="0"/>
                  </a:lnTo>
                  <a:cubicBezTo>
                    <a:pt x="1097979" y="0"/>
                    <a:pt x="1109115" y="11136"/>
                    <a:pt x="1109115" y="24873"/>
                  </a:cubicBezTo>
                  <a:lnTo>
                    <a:pt x="1109115" y="1074503"/>
                  </a:lnTo>
                  <a:cubicBezTo>
                    <a:pt x="1109115" y="1088239"/>
                    <a:pt x="1097979" y="1099375"/>
                    <a:pt x="1084242" y="1099375"/>
                  </a:cubicBezTo>
                  <a:lnTo>
                    <a:pt x="24873" y="1099375"/>
                  </a:lnTo>
                  <a:cubicBezTo>
                    <a:pt x="11136" y="1099375"/>
                    <a:pt x="0" y="1088239"/>
                    <a:pt x="0" y="1074503"/>
                  </a:cubicBezTo>
                  <a:lnTo>
                    <a:pt x="0" y="24873"/>
                  </a:lnTo>
                  <a:cubicBezTo>
                    <a:pt x="0" y="11136"/>
                    <a:pt x="11136" y="0"/>
                    <a:pt x="24873" y="0"/>
                  </a:cubicBezTo>
                  <a:close/>
                </a:path>
              </a:pathLst>
            </a:custGeom>
            <a:blipFill>
              <a:blip r:embed="rId2"/>
              <a:stretch>
                <a:fillRect l="-45572" t="0" r="-23660" b="0"/>
              </a:stretch>
            </a:blipFill>
            <a:ln w="38100" cap="rnd">
              <a:solidFill>
                <a:srgbClr val="000000"/>
              </a:solidFill>
              <a:prstDash val="solid"/>
              <a:round/>
            </a:ln>
          </p:spPr>
        </p:sp>
      </p:grpSp>
      <p:sp>
        <p:nvSpPr>
          <p:cNvPr name="TextBox 19" id="19"/>
          <p:cNvSpPr txBox="true"/>
          <p:nvPr/>
        </p:nvSpPr>
        <p:spPr>
          <a:xfrm rot="0">
            <a:off x="1861896" y="3851287"/>
            <a:ext cx="6572250" cy="4606290"/>
          </a:xfrm>
          <a:prstGeom prst="rect">
            <a:avLst/>
          </a:prstGeom>
        </p:spPr>
        <p:txBody>
          <a:bodyPr anchor="t" rtlCol="false" tIns="0" lIns="0" bIns="0" rIns="0">
            <a:spAutoFit/>
          </a:bodyPr>
          <a:lstStyle/>
          <a:p>
            <a:pPr algn="l">
              <a:lnSpc>
                <a:spcPts val="3359"/>
              </a:lnSpc>
            </a:pPr>
            <a:r>
              <a:rPr lang="en-US" sz="2400">
                <a:solidFill>
                  <a:srgbClr val="000000"/>
                </a:solidFill>
                <a:latin typeface="Glacial Indifference"/>
                <a:ea typeface="Glacial Indifference"/>
                <a:cs typeface="Glacial Indifference"/>
                <a:sym typeface="Glacial Indifference"/>
              </a:rPr>
              <a:t>Peningkatan akurasi sinyal dengan menghilangkan noise sinyal:</a:t>
            </a: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Sinyal EEG merupakan sinyal yang sangat rentan terhadap noise, sehingga diperlukan metode yang tepat untuk menganalisis sinyal EEG. Umumnya sebelum melakukan analisis sinyal EEG, diperlukan preprocessing sinyal untuk menghilangkan noisenya.</a:t>
            </a: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Metode yang umum dalam tahap preprocessing adalah filtering dan Independent Component Analysis (ICA)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3BA6E3"/>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9580870" y="2409688"/>
            <a:ext cx="7075303" cy="5003507"/>
            <a:chOff x="0" y="0"/>
            <a:chExt cx="1863454" cy="1317796"/>
          </a:xfrm>
        </p:grpSpPr>
        <p:sp>
          <p:nvSpPr>
            <p:cNvPr name="Freeform 6" id="6"/>
            <p:cNvSpPr/>
            <p:nvPr/>
          </p:nvSpPr>
          <p:spPr>
            <a:xfrm flipH="false" flipV="false" rot="0">
              <a:off x="0" y="0"/>
              <a:ext cx="1863454" cy="1317796"/>
            </a:xfrm>
            <a:custGeom>
              <a:avLst/>
              <a:gdLst/>
              <a:ahLst/>
              <a:cxnLst/>
              <a:rect r="r" b="b" t="t" l="l"/>
              <a:pathLst>
                <a:path h="1317796" w="1863454">
                  <a:moveTo>
                    <a:pt x="21884" y="0"/>
                  </a:moveTo>
                  <a:lnTo>
                    <a:pt x="1841570" y="0"/>
                  </a:lnTo>
                  <a:cubicBezTo>
                    <a:pt x="1853657" y="0"/>
                    <a:pt x="1863454" y="9798"/>
                    <a:pt x="1863454" y="21884"/>
                  </a:cubicBezTo>
                  <a:lnTo>
                    <a:pt x="1863454" y="1295912"/>
                  </a:lnTo>
                  <a:cubicBezTo>
                    <a:pt x="1863454" y="1307998"/>
                    <a:pt x="1853657" y="1317796"/>
                    <a:pt x="1841570" y="1317796"/>
                  </a:cubicBezTo>
                  <a:lnTo>
                    <a:pt x="21884" y="1317796"/>
                  </a:lnTo>
                  <a:cubicBezTo>
                    <a:pt x="16080" y="1317796"/>
                    <a:pt x="10514" y="1315490"/>
                    <a:pt x="6410" y="1311386"/>
                  </a:cubicBezTo>
                  <a:cubicBezTo>
                    <a:pt x="2306" y="1307282"/>
                    <a:pt x="0" y="1301716"/>
                    <a:pt x="0" y="1295912"/>
                  </a:cubicBezTo>
                  <a:lnTo>
                    <a:pt x="0" y="21884"/>
                  </a:lnTo>
                  <a:cubicBezTo>
                    <a:pt x="0" y="9798"/>
                    <a:pt x="9798" y="0"/>
                    <a:pt x="21884"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1863454" cy="1374946"/>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389314" y="1365438"/>
            <a:ext cx="7620664" cy="7556123"/>
            <a:chOff x="0" y="0"/>
            <a:chExt cx="2007088" cy="1990090"/>
          </a:xfrm>
        </p:grpSpPr>
        <p:sp>
          <p:nvSpPr>
            <p:cNvPr name="Freeform 9" id="9"/>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11" id="11"/>
          <p:cNvGrpSpPr/>
          <p:nvPr/>
        </p:nvGrpSpPr>
        <p:grpSpPr>
          <a:xfrm rot="0">
            <a:off x="1619920" y="1594674"/>
            <a:ext cx="7159452" cy="1630029"/>
            <a:chOff x="0" y="0"/>
            <a:chExt cx="1885617" cy="429308"/>
          </a:xfrm>
        </p:grpSpPr>
        <p:sp>
          <p:nvSpPr>
            <p:cNvPr name="Freeform 12" id="12"/>
            <p:cNvSpPr/>
            <p:nvPr/>
          </p:nvSpPr>
          <p:spPr>
            <a:xfrm flipH="false" flipV="false" rot="0">
              <a:off x="0" y="0"/>
              <a:ext cx="1885617" cy="429308"/>
            </a:xfrm>
            <a:custGeom>
              <a:avLst/>
              <a:gdLst/>
              <a:ahLst/>
              <a:cxnLst/>
              <a:rect r="r" b="b" t="t" l="l"/>
              <a:pathLst>
                <a:path h="429308" w="1885617">
                  <a:moveTo>
                    <a:pt x="21627" y="0"/>
                  </a:moveTo>
                  <a:lnTo>
                    <a:pt x="1863990" y="0"/>
                  </a:lnTo>
                  <a:cubicBezTo>
                    <a:pt x="1875934" y="0"/>
                    <a:pt x="1885617" y="9683"/>
                    <a:pt x="1885617" y="21627"/>
                  </a:cubicBezTo>
                  <a:lnTo>
                    <a:pt x="1885617" y="407681"/>
                  </a:lnTo>
                  <a:cubicBezTo>
                    <a:pt x="1885617" y="413417"/>
                    <a:pt x="1883338" y="418918"/>
                    <a:pt x="1879282" y="422974"/>
                  </a:cubicBezTo>
                  <a:cubicBezTo>
                    <a:pt x="1875227" y="427029"/>
                    <a:pt x="1869726" y="429308"/>
                    <a:pt x="1863990" y="429308"/>
                  </a:cubicBezTo>
                  <a:lnTo>
                    <a:pt x="21627" y="429308"/>
                  </a:lnTo>
                  <a:cubicBezTo>
                    <a:pt x="9683" y="429308"/>
                    <a:pt x="0" y="419625"/>
                    <a:pt x="0" y="407681"/>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85725"/>
              <a:ext cx="1885617"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TEKNOLOGI YANG INGIN DIKEMBANGKAN</a:t>
              </a:r>
            </a:p>
          </p:txBody>
        </p:sp>
      </p:grpSp>
      <p:grpSp>
        <p:nvGrpSpPr>
          <p:cNvPr name="Group 14" id="14"/>
          <p:cNvGrpSpPr/>
          <p:nvPr/>
        </p:nvGrpSpPr>
        <p:grpSpPr>
          <a:xfrm rot="0">
            <a:off x="1619920" y="3673687"/>
            <a:ext cx="7159452" cy="5018639"/>
            <a:chOff x="0" y="0"/>
            <a:chExt cx="1885617" cy="1321781"/>
          </a:xfrm>
        </p:grpSpPr>
        <p:sp>
          <p:nvSpPr>
            <p:cNvPr name="Freeform 15" id="15"/>
            <p:cNvSpPr/>
            <p:nvPr/>
          </p:nvSpPr>
          <p:spPr>
            <a:xfrm flipH="false" flipV="false" rot="0">
              <a:off x="0" y="0"/>
              <a:ext cx="1885617" cy="1321782"/>
            </a:xfrm>
            <a:custGeom>
              <a:avLst/>
              <a:gdLst/>
              <a:ahLst/>
              <a:cxnLst/>
              <a:rect r="r" b="b" t="t" l="l"/>
              <a:pathLst>
                <a:path h="1321782" w="1885617">
                  <a:moveTo>
                    <a:pt x="21627" y="0"/>
                  </a:moveTo>
                  <a:lnTo>
                    <a:pt x="1863990" y="0"/>
                  </a:lnTo>
                  <a:cubicBezTo>
                    <a:pt x="1875934" y="0"/>
                    <a:pt x="1885617" y="9683"/>
                    <a:pt x="1885617" y="21627"/>
                  </a:cubicBezTo>
                  <a:lnTo>
                    <a:pt x="1885617" y="1300154"/>
                  </a:lnTo>
                  <a:cubicBezTo>
                    <a:pt x="1885617" y="1305890"/>
                    <a:pt x="1883338" y="1311391"/>
                    <a:pt x="1879282" y="1315447"/>
                  </a:cubicBezTo>
                  <a:cubicBezTo>
                    <a:pt x="1875227" y="1319503"/>
                    <a:pt x="1869726" y="1321782"/>
                    <a:pt x="1863990" y="1321782"/>
                  </a:cubicBezTo>
                  <a:lnTo>
                    <a:pt x="21627" y="1321782"/>
                  </a:lnTo>
                  <a:cubicBezTo>
                    <a:pt x="9683" y="1321782"/>
                    <a:pt x="0" y="1312099"/>
                    <a:pt x="0" y="1300154"/>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6" id="16"/>
            <p:cNvSpPr txBox="true"/>
            <p:nvPr/>
          </p:nvSpPr>
          <p:spPr>
            <a:xfrm>
              <a:off x="0" y="-57150"/>
              <a:ext cx="1885617" cy="1378931"/>
            </a:xfrm>
            <a:prstGeom prst="rect">
              <a:avLst/>
            </a:prstGeom>
          </p:spPr>
          <p:txBody>
            <a:bodyPr anchor="ctr" rtlCol="false" tIns="254000" lIns="254000" bIns="254000" rIns="254000"/>
            <a:lstStyle/>
            <a:p>
              <a:pPr algn="l">
                <a:lnSpc>
                  <a:spcPts val="3359"/>
                </a:lnSpc>
              </a:pPr>
            </a:p>
            <a:p>
              <a:pPr algn="l">
                <a:lnSpc>
                  <a:spcPts val="3359"/>
                </a:lnSpc>
              </a:pPr>
            </a:p>
          </p:txBody>
        </p:sp>
      </p:grpSp>
      <p:grpSp>
        <p:nvGrpSpPr>
          <p:cNvPr name="Group 17" id="17"/>
          <p:cNvGrpSpPr/>
          <p:nvPr/>
        </p:nvGrpSpPr>
        <p:grpSpPr>
          <a:xfrm rot="0">
            <a:off x="9897627" y="2680698"/>
            <a:ext cx="6381455" cy="4361270"/>
            <a:chOff x="0" y="0"/>
            <a:chExt cx="1608618" cy="1099375"/>
          </a:xfrm>
        </p:grpSpPr>
        <p:sp>
          <p:nvSpPr>
            <p:cNvPr name="Freeform 18" id="18"/>
            <p:cNvSpPr/>
            <p:nvPr/>
          </p:nvSpPr>
          <p:spPr>
            <a:xfrm flipH="false" flipV="false" rot="0">
              <a:off x="0" y="0"/>
              <a:ext cx="1608618" cy="1099375"/>
            </a:xfrm>
            <a:custGeom>
              <a:avLst/>
              <a:gdLst/>
              <a:ahLst/>
              <a:cxnLst/>
              <a:rect r="r" b="b" t="t" l="l"/>
              <a:pathLst>
                <a:path h="1099375" w="1608618">
                  <a:moveTo>
                    <a:pt x="27903" y="0"/>
                  </a:moveTo>
                  <a:lnTo>
                    <a:pt x="1580714" y="0"/>
                  </a:lnTo>
                  <a:cubicBezTo>
                    <a:pt x="1596125" y="0"/>
                    <a:pt x="1608618" y="12493"/>
                    <a:pt x="1608618" y="27903"/>
                  </a:cubicBezTo>
                  <a:lnTo>
                    <a:pt x="1608618" y="1071472"/>
                  </a:lnTo>
                  <a:cubicBezTo>
                    <a:pt x="1608618" y="1086883"/>
                    <a:pt x="1596125" y="1099375"/>
                    <a:pt x="1580714" y="1099375"/>
                  </a:cubicBezTo>
                  <a:lnTo>
                    <a:pt x="27903" y="1099375"/>
                  </a:lnTo>
                  <a:cubicBezTo>
                    <a:pt x="12493" y="1099375"/>
                    <a:pt x="0" y="1086883"/>
                    <a:pt x="0" y="1071472"/>
                  </a:cubicBezTo>
                  <a:lnTo>
                    <a:pt x="0" y="27903"/>
                  </a:lnTo>
                  <a:cubicBezTo>
                    <a:pt x="0" y="12493"/>
                    <a:pt x="12493" y="0"/>
                    <a:pt x="27903" y="0"/>
                  </a:cubicBezTo>
                  <a:close/>
                </a:path>
              </a:pathLst>
            </a:custGeom>
            <a:blipFill>
              <a:blip r:embed="rId2"/>
              <a:stretch>
                <a:fillRect l="0" t="-297" r="0" b="-297"/>
              </a:stretch>
            </a:blipFill>
            <a:ln w="38100" cap="rnd">
              <a:solidFill>
                <a:srgbClr val="000000"/>
              </a:solidFill>
              <a:prstDash val="solid"/>
              <a:round/>
            </a:ln>
          </p:spPr>
        </p:sp>
      </p:grpSp>
      <p:sp>
        <p:nvSpPr>
          <p:cNvPr name="TextBox 19" id="19"/>
          <p:cNvSpPr txBox="true"/>
          <p:nvPr/>
        </p:nvSpPr>
        <p:spPr>
          <a:xfrm rot="0">
            <a:off x="1913521" y="3971956"/>
            <a:ext cx="6572250" cy="3768090"/>
          </a:xfrm>
          <a:prstGeom prst="rect">
            <a:avLst/>
          </a:prstGeom>
        </p:spPr>
        <p:txBody>
          <a:bodyPr anchor="t" rtlCol="false" tIns="0" lIns="0" bIns="0" rIns="0">
            <a:spAutoFit/>
          </a:bodyPr>
          <a:lstStyle/>
          <a:p>
            <a:pPr algn="l">
              <a:lnSpc>
                <a:spcPts val="3359"/>
              </a:lnSpc>
            </a:pPr>
            <a:r>
              <a:rPr lang="en-US" sz="2400">
                <a:solidFill>
                  <a:srgbClr val="000000"/>
                </a:solidFill>
                <a:latin typeface="Glacial Indifference"/>
                <a:ea typeface="Glacial Indifference"/>
                <a:cs typeface="Glacial Indifference"/>
                <a:sym typeface="Glacial Indifference"/>
              </a:rPr>
              <a:t>Peningkatan akurasi sinyal dengan metode machine learning:</a:t>
            </a: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Sinyal EEG memiliki pola khusus yang berbeda untuk setiap aktivitas otak, seperti pola P300 dan N400. </a:t>
            </a: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Metode machine learning memungkinkan identifikasi pola sinyal EEG dengan mempelajari karakteristik sinyal dari data pelatihan.</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038EC9"/>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89314" y="1365438"/>
            <a:ext cx="15573402" cy="7556123"/>
            <a:chOff x="0" y="0"/>
            <a:chExt cx="4101637" cy="1990090"/>
          </a:xfrm>
        </p:grpSpPr>
        <p:sp>
          <p:nvSpPr>
            <p:cNvPr name="Freeform 6" id="6"/>
            <p:cNvSpPr/>
            <p:nvPr/>
          </p:nvSpPr>
          <p:spPr>
            <a:xfrm flipH="false" flipV="false" rot="0">
              <a:off x="0" y="0"/>
              <a:ext cx="4101636" cy="1990090"/>
            </a:xfrm>
            <a:custGeom>
              <a:avLst/>
              <a:gdLst/>
              <a:ahLst/>
              <a:cxnLst/>
              <a:rect r="r" b="b" t="t" l="l"/>
              <a:pathLst>
                <a:path h="1990090" w="4101636">
                  <a:moveTo>
                    <a:pt x="9942" y="0"/>
                  </a:moveTo>
                  <a:lnTo>
                    <a:pt x="4091694" y="0"/>
                  </a:lnTo>
                  <a:cubicBezTo>
                    <a:pt x="4094331" y="0"/>
                    <a:pt x="4096860" y="1048"/>
                    <a:pt x="4098724" y="2912"/>
                  </a:cubicBezTo>
                  <a:cubicBezTo>
                    <a:pt x="4100589" y="4777"/>
                    <a:pt x="4101636" y="7306"/>
                    <a:pt x="4101636" y="9942"/>
                  </a:cubicBezTo>
                  <a:lnTo>
                    <a:pt x="4101636" y="1980148"/>
                  </a:lnTo>
                  <a:cubicBezTo>
                    <a:pt x="4101636" y="1982785"/>
                    <a:pt x="4100589" y="1985314"/>
                    <a:pt x="4098724" y="1987178"/>
                  </a:cubicBezTo>
                  <a:cubicBezTo>
                    <a:pt x="4096860" y="1989043"/>
                    <a:pt x="4094331" y="1990090"/>
                    <a:pt x="4091694" y="1990090"/>
                  </a:cubicBezTo>
                  <a:lnTo>
                    <a:pt x="9942" y="1990090"/>
                  </a:lnTo>
                  <a:cubicBezTo>
                    <a:pt x="7306" y="1990090"/>
                    <a:pt x="4777" y="1989043"/>
                    <a:pt x="2912" y="1987178"/>
                  </a:cubicBezTo>
                  <a:cubicBezTo>
                    <a:pt x="1048" y="1985314"/>
                    <a:pt x="0" y="1982785"/>
                    <a:pt x="0" y="1980148"/>
                  </a:cubicBezTo>
                  <a:lnTo>
                    <a:pt x="0" y="9942"/>
                  </a:lnTo>
                  <a:cubicBezTo>
                    <a:pt x="0" y="7306"/>
                    <a:pt x="1048" y="4777"/>
                    <a:pt x="2912" y="2912"/>
                  </a:cubicBezTo>
                  <a:cubicBezTo>
                    <a:pt x="4777" y="1048"/>
                    <a:pt x="7306" y="0"/>
                    <a:pt x="9942"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01637"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656504" y="1594674"/>
            <a:ext cx="15039022" cy="1630029"/>
            <a:chOff x="0" y="0"/>
            <a:chExt cx="3960895" cy="429308"/>
          </a:xfrm>
        </p:grpSpPr>
        <p:sp>
          <p:nvSpPr>
            <p:cNvPr name="Freeform 9" id="9"/>
            <p:cNvSpPr/>
            <p:nvPr/>
          </p:nvSpPr>
          <p:spPr>
            <a:xfrm flipH="false" flipV="false" rot="0">
              <a:off x="0" y="0"/>
              <a:ext cx="3960895" cy="429308"/>
            </a:xfrm>
            <a:custGeom>
              <a:avLst/>
              <a:gdLst/>
              <a:ahLst/>
              <a:cxnLst/>
              <a:rect r="r" b="b" t="t" l="l"/>
              <a:pathLst>
                <a:path h="429308" w="3960895">
                  <a:moveTo>
                    <a:pt x="10296" y="0"/>
                  </a:moveTo>
                  <a:lnTo>
                    <a:pt x="3950599" y="0"/>
                  </a:lnTo>
                  <a:cubicBezTo>
                    <a:pt x="3953330" y="0"/>
                    <a:pt x="3955948" y="1085"/>
                    <a:pt x="3957879" y="3016"/>
                  </a:cubicBezTo>
                  <a:cubicBezTo>
                    <a:pt x="3959810" y="4946"/>
                    <a:pt x="3960895" y="7565"/>
                    <a:pt x="3960895" y="10296"/>
                  </a:cubicBezTo>
                  <a:lnTo>
                    <a:pt x="3960895" y="419012"/>
                  </a:lnTo>
                  <a:cubicBezTo>
                    <a:pt x="3960895" y="424698"/>
                    <a:pt x="3956285" y="429308"/>
                    <a:pt x="3950599" y="429308"/>
                  </a:cubicBezTo>
                  <a:lnTo>
                    <a:pt x="10296" y="429308"/>
                  </a:lnTo>
                  <a:cubicBezTo>
                    <a:pt x="4610" y="429308"/>
                    <a:pt x="0" y="424698"/>
                    <a:pt x="0" y="419012"/>
                  </a:cubicBezTo>
                  <a:lnTo>
                    <a:pt x="0" y="10296"/>
                  </a:lnTo>
                  <a:cubicBezTo>
                    <a:pt x="0" y="4610"/>
                    <a:pt x="4610" y="0"/>
                    <a:pt x="10296"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60895"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KETERSEDIAAN SUMBER DAYA YANG ADA</a:t>
              </a:r>
            </a:p>
          </p:txBody>
        </p:sp>
      </p:grpSp>
      <p:grpSp>
        <p:nvGrpSpPr>
          <p:cNvPr name="Group 11" id="11"/>
          <p:cNvGrpSpPr/>
          <p:nvPr/>
        </p:nvGrpSpPr>
        <p:grpSpPr>
          <a:xfrm rot="0">
            <a:off x="1656504" y="3438747"/>
            <a:ext cx="15039022" cy="5253579"/>
            <a:chOff x="0" y="0"/>
            <a:chExt cx="3960895" cy="1383659"/>
          </a:xfrm>
        </p:grpSpPr>
        <p:sp>
          <p:nvSpPr>
            <p:cNvPr name="Freeform 12" id="12"/>
            <p:cNvSpPr/>
            <p:nvPr/>
          </p:nvSpPr>
          <p:spPr>
            <a:xfrm flipH="false" flipV="false" rot="0">
              <a:off x="0" y="0"/>
              <a:ext cx="3960895" cy="1383659"/>
            </a:xfrm>
            <a:custGeom>
              <a:avLst/>
              <a:gdLst/>
              <a:ahLst/>
              <a:cxnLst/>
              <a:rect r="r" b="b" t="t" l="l"/>
              <a:pathLst>
                <a:path h="1383659" w="3960895">
                  <a:moveTo>
                    <a:pt x="10296" y="0"/>
                  </a:moveTo>
                  <a:lnTo>
                    <a:pt x="3950599" y="0"/>
                  </a:lnTo>
                  <a:cubicBezTo>
                    <a:pt x="3953330" y="0"/>
                    <a:pt x="3955948" y="1085"/>
                    <a:pt x="3957879" y="3016"/>
                  </a:cubicBezTo>
                  <a:cubicBezTo>
                    <a:pt x="3959810" y="4946"/>
                    <a:pt x="3960895" y="7565"/>
                    <a:pt x="3960895" y="10296"/>
                  </a:cubicBezTo>
                  <a:lnTo>
                    <a:pt x="3960895" y="1373363"/>
                  </a:lnTo>
                  <a:cubicBezTo>
                    <a:pt x="3960895" y="1379049"/>
                    <a:pt x="3956285" y="1383659"/>
                    <a:pt x="3950599" y="1383659"/>
                  </a:cubicBezTo>
                  <a:lnTo>
                    <a:pt x="10296" y="1383659"/>
                  </a:lnTo>
                  <a:cubicBezTo>
                    <a:pt x="4610" y="1383659"/>
                    <a:pt x="0" y="1379049"/>
                    <a:pt x="0" y="1373363"/>
                  </a:cubicBezTo>
                  <a:lnTo>
                    <a:pt x="0" y="10296"/>
                  </a:lnTo>
                  <a:cubicBezTo>
                    <a:pt x="0" y="4610"/>
                    <a:pt x="4610" y="0"/>
                    <a:pt x="10296"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3960895" cy="1440809"/>
            </a:xfrm>
            <a:prstGeom prst="rect">
              <a:avLst/>
            </a:prstGeom>
          </p:spPr>
          <p:txBody>
            <a:bodyPr anchor="ctr" rtlCol="false" tIns="254000" lIns="254000" bIns="254000" rIns="254000"/>
            <a:lstStyle/>
            <a:p>
              <a:pPr algn="l">
                <a:lnSpc>
                  <a:spcPts val="3359"/>
                </a:lnSpc>
              </a:pPr>
            </a:p>
            <a:p>
              <a:pPr algn="l">
                <a:lnSpc>
                  <a:spcPts val="3359"/>
                </a:lnSpc>
              </a:pPr>
            </a:p>
          </p:txBody>
        </p:sp>
      </p:grpSp>
      <p:sp>
        <p:nvSpPr>
          <p:cNvPr name="TextBox 14" id="14"/>
          <p:cNvSpPr txBox="true"/>
          <p:nvPr/>
        </p:nvSpPr>
        <p:spPr>
          <a:xfrm rot="0">
            <a:off x="1896206" y="3385403"/>
            <a:ext cx="14578668" cy="3436366"/>
          </a:xfrm>
          <a:prstGeom prst="rect">
            <a:avLst/>
          </a:prstGeom>
        </p:spPr>
        <p:txBody>
          <a:bodyPr anchor="t" rtlCol="false" tIns="0" lIns="0" bIns="0" rIns="0">
            <a:spAutoFit/>
          </a:bodyPr>
          <a:lstStyle/>
          <a:p>
            <a:pPr algn="l" marL="496571" indent="-248285" lvl="1">
              <a:lnSpc>
                <a:spcPts val="4577"/>
              </a:lnSpc>
              <a:buFont typeface="Arial"/>
              <a:buChar char="•"/>
            </a:pPr>
            <a:r>
              <a:rPr lang="en-US" b="true" sz="2300">
                <a:solidFill>
                  <a:srgbClr val="000000"/>
                </a:solidFill>
                <a:latin typeface="Glacial Indifference Bold"/>
                <a:ea typeface="Glacial Indifference Bold"/>
                <a:cs typeface="Glacial Indifference Bold"/>
                <a:sym typeface="Glacial Indifference Bold"/>
              </a:rPr>
              <a:t> Perangkat EEG: </a:t>
            </a:r>
            <a:r>
              <a:rPr lang="en-US" sz="2300">
                <a:solidFill>
                  <a:srgbClr val="000000"/>
                </a:solidFill>
                <a:latin typeface="Glacial Indifference"/>
                <a:ea typeface="Glacial Indifference"/>
                <a:cs typeface="Glacial Indifference"/>
                <a:sym typeface="Glacial Indifference"/>
              </a:rPr>
              <a:t>Perangkat EEG yang memiliki jumlah elektroda cukup dan kompatibilitas dengan perangkat lunak analisis canggih.</a:t>
            </a:r>
          </a:p>
          <a:p>
            <a:pPr algn="l" marL="496571" indent="-248285" lvl="1">
              <a:lnSpc>
                <a:spcPts val="4577"/>
              </a:lnSpc>
              <a:buFont typeface="Arial"/>
              <a:buChar char="•"/>
            </a:pPr>
            <a:r>
              <a:rPr lang="en-US" b="true" sz="2300">
                <a:solidFill>
                  <a:srgbClr val="000000"/>
                </a:solidFill>
                <a:latin typeface="Glacial Indifference Bold"/>
                <a:ea typeface="Glacial Indifference Bold"/>
                <a:cs typeface="Glacial Indifference Bold"/>
                <a:sym typeface="Glacial Indifference Bold"/>
              </a:rPr>
              <a:t> Software: </a:t>
            </a:r>
            <a:r>
              <a:rPr lang="en-US" sz="2300">
                <a:solidFill>
                  <a:srgbClr val="000000"/>
                </a:solidFill>
                <a:latin typeface="Glacial Indifference"/>
                <a:ea typeface="Glacial Indifference"/>
                <a:cs typeface="Glacial Indifference"/>
                <a:sym typeface="Glacial Indifference"/>
              </a:rPr>
              <a:t>EEGLAB dan MATLAB sebagai alat utama untuk preprocessing, analisis, dan visualisasi sinyal EEG</a:t>
            </a:r>
          </a:p>
          <a:p>
            <a:pPr algn="l" marL="496571" indent="-248285" lvl="1">
              <a:lnSpc>
                <a:spcPts val="4577"/>
              </a:lnSpc>
              <a:buFont typeface="Arial"/>
              <a:buChar char="•"/>
            </a:pPr>
            <a:r>
              <a:rPr lang="en-US" b="true" sz="2300">
                <a:solidFill>
                  <a:srgbClr val="000000"/>
                </a:solidFill>
                <a:latin typeface="Glacial Indifference Bold"/>
                <a:ea typeface="Glacial Indifference Bold"/>
                <a:cs typeface="Glacial Indifference Bold"/>
                <a:sym typeface="Glacial Indifference Bold"/>
              </a:rPr>
              <a:t> Research Paper: </a:t>
            </a:r>
            <a:r>
              <a:rPr lang="en-US" sz="2300">
                <a:solidFill>
                  <a:srgbClr val="000000"/>
                </a:solidFill>
                <a:latin typeface="Glacial Indifference"/>
                <a:ea typeface="Glacial Indifference"/>
                <a:cs typeface="Glacial Indifference"/>
                <a:sym typeface="Glacial Indifference"/>
              </a:rPr>
              <a:t>Banyak jurnal yang mendukung untuk penelitian EEG.</a:t>
            </a:r>
          </a:p>
          <a:p>
            <a:pPr algn="l" marL="496571" indent="-248285" lvl="1">
              <a:lnSpc>
                <a:spcPts val="4577"/>
              </a:lnSpc>
              <a:buFont typeface="Arial"/>
              <a:buChar char="•"/>
            </a:pPr>
            <a:r>
              <a:rPr lang="en-US" sz="2300">
                <a:solidFill>
                  <a:srgbClr val="000000"/>
                </a:solidFill>
                <a:latin typeface="Glacial Indifference"/>
                <a:ea typeface="Glacial Indifference"/>
                <a:cs typeface="Glacial Indifference"/>
                <a:sym typeface="Glacial Indifference"/>
              </a:rPr>
              <a:t> </a:t>
            </a:r>
            <a:r>
              <a:rPr lang="en-US" b="true" sz="2300">
                <a:solidFill>
                  <a:srgbClr val="000000"/>
                </a:solidFill>
                <a:latin typeface="Glacial Indifference Bold"/>
                <a:ea typeface="Glacial Indifference Bold"/>
                <a:cs typeface="Glacial Indifference Bold"/>
                <a:sym typeface="Glacial Indifference Bold"/>
              </a:rPr>
              <a:t>Dataset</a:t>
            </a:r>
            <a:r>
              <a:rPr lang="en-US" sz="2300">
                <a:solidFill>
                  <a:srgbClr val="000000"/>
                </a:solidFill>
                <a:latin typeface="Glacial Indifference"/>
                <a:ea typeface="Glacial Indifference"/>
                <a:cs typeface="Glacial Indifference"/>
                <a:sym typeface="Glacial Indifference"/>
              </a:rPr>
              <a:t>: Banyak dataset sinyal EEG yang tersedia, baik dari eksperimen sebelumnya maupun dari database publik, yang dapat digunakan untuk pelatihan dan validasi algoritma.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3BA6E3"/>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38041" y="1365438"/>
            <a:ext cx="15611919" cy="7556123"/>
            <a:chOff x="0" y="0"/>
            <a:chExt cx="4111781" cy="1990090"/>
          </a:xfrm>
        </p:grpSpPr>
        <p:sp>
          <p:nvSpPr>
            <p:cNvPr name="Freeform 6" id="6"/>
            <p:cNvSpPr/>
            <p:nvPr/>
          </p:nvSpPr>
          <p:spPr>
            <a:xfrm flipH="false" flipV="false" rot="0">
              <a:off x="0" y="0"/>
              <a:ext cx="4111781" cy="1990090"/>
            </a:xfrm>
            <a:custGeom>
              <a:avLst/>
              <a:gdLst/>
              <a:ahLst/>
              <a:cxnLst/>
              <a:rect r="r" b="b" t="t" l="l"/>
              <a:pathLst>
                <a:path h="1990090" w="4111781">
                  <a:moveTo>
                    <a:pt x="9918" y="0"/>
                  </a:moveTo>
                  <a:lnTo>
                    <a:pt x="4101863" y="0"/>
                  </a:lnTo>
                  <a:cubicBezTo>
                    <a:pt x="4107341" y="0"/>
                    <a:pt x="4111781" y="4440"/>
                    <a:pt x="4111781" y="9918"/>
                  </a:cubicBezTo>
                  <a:lnTo>
                    <a:pt x="4111781" y="1980172"/>
                  </a:lnTo>
                  <a:cubicBezTo>
                    <a:pt x="4111781" y="1985650"/>
                    <a:pt x="4107341" y="1990090"/>
                    <a:pt x="4101863" y="1990090"/>
                  </a:cubicBezTo>
                  <a:lnTo>
                    <a:pt x="9918" y="1990090"/>
                  </a:lnTo>
                  <a:cubicBezTo>
                    <a:pt x="4440" y="1990090"/>
                    <a:pt x="0" y="1985650"/>
                    <a:pt x="0" y="1980172"/>
                  </a:cubicBezTo>
                  <a:lnTo>
                    <a:pt x="0" y="9918"/>
                  </a:lnTo>
                  <a:cubicBezTo>
                    <a:pt x="0" y="4440"/>
                    <a:pt x="4440" y="0"/>
                    <a:pt x="9918"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11781"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568647" y="1628886"/>
            <a:ext cx="15150707" cy="1630029"/>
            <a:chOff x="0" y="0"/>
            <a:chExt cx="3990310" cy="429308"/>
          </a:xfrm>
        </p:grpSpPr>
        <p:sp>
          <p:nvSpPr>
            <p:cNvPr name="Freeform 9" id="9"/>
            <p:cNvSpPr/>
            <p:nvPr/>
          </p:nvSpPr>
          <p:spPr>
            <a:xfrm flipH="false" flipV="false" rot="0">
              <a:off x="0" y="0"/>
              <a:ext cx="3990310" cy="429308"/>
            </a:xfrm>
            <a:custGeom>
              <a:avLst/>
              <a:gdLst/>
              <a:ahLst/>
              <a:cxnLst/>
              <a:rect r="r" b="b" t="t" l="l"/>
              <a:pathLst>
                <a:path h="429308" w="3990310">
                  <a:moveTo>
                    <a:pt x="10220" y="0"/>
                  </a:moveTo>
                  <a:lnTo>
                    <a:pt x="3980090" y="0"/>
                  </a:lnTo>
                  <a:cubicBezTo>
                    <a:pt x="3985734" y="0"/>
                    <a:pt x="3990310" y="4576"/>
                    <a:pt x="3990310" y="10220"/>
                  </a:cubicBezTo>
                  <a:lnTo>
                    <a:pt x="3990310" y="419088"/>
                  </a:lnTo>
                  <a:cubicBezTo>
                    <a:pt x="3990310" y="424732"/>
                    <a:pt x="3985734" y="429308"/>
                    <a:pt x="3980090" y="429308"/>
                  </a:cubicBezTo>
                  <a:lnTo>
                    <a:pt x="10220" y="429308"/>
                  </a:lnTo>
                  <a:cubicBezTo>
                    <a:pt x="4576" y="429308"/>
                    <a:pt x="0" y="424732"/>
                    <a:pt x="0" y="419088"/>
                  </a:cubicBezTo>
                  <a:lnTo>
                    <a:pt x="0" y="10220"/>
                  </a:lnTo>
                  <a:cubicBezTo>
                    <a:pt x="0" y="4576"/>
                    <a:pt x="4576" y="0"/>
                    <a:pt x="10220"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90310" cy="515033"/>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STRATEGI UNTUK MENGEMBANGKAN TEKNOLOGI</a:t>
              </a:r>
            </a:p>
          </p:txBody>
        </p:sp>
      </p:grpSp>
      <p:grpSp>
        <p:nvGrpSpPr>
          <p:cNvPr name="Group 11" id="11"/>
          <p:cNvGrpSpPr/>
          <p:nvPr/>
        </p:nvGrpSpPr>
        <p:grpSpPr>
          <a:xfrm rot="0">
            <a:off x="1568647" y="3522363"/>
            <a:ext cx="7429500" cy="5145111"/>
            <a:chOff x="0" y="0"/>
            <a:chExt cx="1956741" cy="1355091"/>
          </a:xfrm>
        </p:grpSpPr>
        <p:sp>
          <p:nvSpPr>
            <p:cNvPr name="Freeform 12" id="12"/>
            <p:cNvSpPr/>
            <p:nvPr/>
          </p:nvSpPr>
          <p:spPr>
            <a:xfrm flipH="false" flipV="false" rot="0">
              <a:off x="0" y="0"/>
              <a:ext cx="1956741" cy="1355091"/>
            </a:xfrm>
            <a:custGeom>
              <a:avLst/>
              <a:gdLst/>
              <a:ahLst/>
              <a:cxnLst/>
              <a:rect r="r" b="b" t="t" l="l"/>
              <a:pathLst>
                <a:path h="1355091" w="1956741">
                  <a:moveTo>
                    <a:pt x="20841" y="0"/>
                  </a:moveTo>
                  <a:lnTo>
                    <a:pt x="1935900" y="0"/>
                  </a:lnTo>
                  <a:cubicBezTo>
                    <a:pt x="1941427" y="0"/>
                    <a:pt x="1946728" y="2196"/>
                    <a:pt x="1950637" y="6104"/>
                  </a:cubicBezTo>
                  <a:cubicBezTo>
                    <a:pt x="1954545" y="10013"/>
                    <a:pt x="1956741" y="15314"/>
                    <a:pt x="1956741" y="20841"/>
                  </a:cubicBezTo>
                  <a:lnTo>
                    <a:pt x="1956741" y="1334250"/>
                  </a:lnTo>
                  <a:cubicBezTo>
                    <a:pt x="1956741" y="1339778"/>
                    <a:pt x="1954545" y="1345078"/>
                    <a:pt x="1950637" y="1348987"/>
                  </a:cubicBezTo>
                  <a:cubicBezTo>
                    <a:pt x="1946728" y="1352895"/>
                    <a:pt x="1941427" y="1355091"/>
                    <a:pt x="1935900" y="1355091"/>
                  </a:cubicBezTo>
                  <a:lnTo>
                    <a:pt x="20841" y="1355091"/>
                  </a:lnTo>
                  <a:cubicBezTo>
                    <a:pt x="15314" y="1355091"/>
                    <a:pt x="10013" y="1352895"/>
                    <a:pt x="6104" y="1348987"/>
                  </a:cubicBezTo>
                  <a:cubicBezTo>
                    <a:pt x="2196" y="1345078"/>
                    <a:pt x="0" y="1339778"/>
                    <a:pt x="0" y="1334250"/>
                  </a:cubicBezTo>
                  <a:lnTo>
                    <a:pt x="0" y="20841"/>
                  </a:lnTo>
                  <a:cubicBezTo>
                    <a:pt x="0" y="15314"/>
                    <a:pt x="2196" y="10013"/>
                    <a:pt x="6104" y="6104"/>
                  </a:cubicBezTo>
                  <a:cubicBezTo>
                    <a:pt x="10013" y="2196"/>
                    <a:pt x="15314" y="0"/>
                    <a:pt x="20841"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1956741" cy="1412241"/>
            </a:xfrm>
            <a:prstGeom prst="rect">
              <a:avLst/>
            </a:prstGeom>
          </p:spPr>
          <p:txBody>
            <a:bodyPr anchor="ctr" rtlCol="false" tIns="254000" lIns="254000" bIns="254000" rIns="254000"/>
            <a:lstStyle/>
            <a:p>
              <a:pPr algn="l">
                <a:lnSpc>
                  <a:spcPts val="3779"/>
                </a:lnSpc>
              </a:pPr>
            </a:p>
          </p:txBody>
        </p:sp>
      </p:grpSp>
      <p:grpSp>
        <p:nvGrpSpPr>
          <p:cNvPr name="Group 14" id="14"/>
          <p:cNvGrpSpPr/>
          <p:nvPr/>
        </p:nvGrpSpPr>
        <p:grpSpPr>
          <a:xfrm rot="0">
            <a:off x="9229442" y="3522363"/>
            <a:ext cx="7429500" cy="5145111"/>
            <a:chOff x="0" y="0"/>
            <a:chExt cx="1151024" cy="797112"/>
          </a:xfrm>
        </p:grpSpPr>
        <p:sp>
          <p:nvSpPr>
            <p:cNvPr name="Freeform 15" id="15"/>
            <p:cNvSpPr/>
            <p:nvPr/>
          </p:nvSpPr>
          <p:spPr>
            <a:xfrm flipH="false" flipV="false" rot="0">
              <a:off x="0" y="0"/>
              <a:ext cx="1151024" cy="797112"/>
            </a:xfrm>
            <a:custGeom>
              <a:avLst/>
              <a:gdLst/>
              <a:ahLst/>
              <a:cxnLst/>
              <a:rect r="r" b="b" t="t" l="l"/>
              <a:pathLst>
                <a:path h="797112" w="1151024">
                  <a:moveTo>
                    <a:pt x="23967" y="0"/>
                  </a:moveTo>
                  <a:lnTo>
                    <a:pt x="1127057" y="0"/>
                  </a:lnTo>
                  <a:cubicBezTo>
                    <a:pt x="1140293" y="0"/>
                    <a:pt x="1151024" y="10730"/>
                    <a:pt x="1151024" y="23967"/>
                  </a:cubicBezTo>
                  <a:lnTo>
                    <a:pt x="1151024" y="773145"/>
                  </a:lnTo>
                  <a:cubicBezTo>
                    <a:pt x="1151024" y="786382"/>
                    <a:pt x="1140293" y="797112"/>
                    <a:pt x="1127057" y="797112"/>
                  </a:cubicBezTo>
                  <a:lnTo>
                    <a:pt x="23967" y="797112"/>
                  </a:lnTo>
                  <a:cubicBezTo>
                    <a:pt x="10730" y="797112"/>
                    <a:pt x="0" y="786382"/>
                    <a:pt x="0" y="773145"/>
                  </a:cubicBezTo>
                  <a:lnTo>
                    <a:pt x="0" y="23967"/>
                  </a:lnTo>
                  <a:cubicBezTo>
                    <a:pt x="0" y="10730"/>
                    <a:pt x="10730" y="0"/>
                    <a:pt x="23967" y="0"/>
                  </a:cubicBezTo>
                  <a:close/>
                </a:path>
              </a:pathLst>
            </a:custGeom>
            <a:blipFill>
              <a:blip r:embed="rId2"/>
              <a:stretch>
                <a:fillRect l="0" t="-4661" r="0" b="-4661"/>
              </a:stretch>
            </a:blipFill>
            <a:ln w="38100" cap="rnd">
              <a:solidFill>
                <a:srgbClr val="000000"/>
              </a:solidFill>
              <a:prstDash val="solid"/>
              <a:round/>
            </a:ln>
          </p:spPr>
        </p:sp>
      </p:grpSp>
      <p:sp>
        <p:nvSpPr>
          <p:cNvPr name="TextBox 16" id="16"/>
          <p:cNvSpPr txBox="true"/>
          <p:nvPr/>
        </p:nvSpPr>
        <p:spPr>
          <a:xfrm rot="0">
            <a:off x="1997272" y="3911789"/>
            <a:ext cx="6572250" cy="4268724"/>
          </a:xfrm>
          <a:prstGeom prst="rect">
            <a:avLst/>
          </a:prstGeom>
        </p:spPr>
        <p:txBody>
          <a:bodyPr anchor="t" rtlCol="false" tIns="0" lIns="0" bIns="0" rIns="0">
            <a:spAutoFit/>
          </a:bodyPr>
          <a:lstStyle/>
          <a:p>
            <a:pPr algn="l" marL="518160" indent="-259080" lvl="1">
              <a:lnSpc>
                <a:spcPts val="3768"/>
              </a:lnSpc>
              <a:buAutoNum type="arabicPeriod" startAt="1"/>
            </a:pPr>
            <a:r>
              <a:rPr lang="en-US" sz="2400">
                <a:solidFill>
                  <a:srgbClr val="000000"/>
                </a:solidFill>
                <a:latin typeface="Glacial Indifference"/>
                <a:ea typeface="Glacial Indifference"/>
                <a:cs typeface="Glacial Indifference"/>
                <a:sym typeface="Glacial Indifference"/>
              </a:rPr>
              <a:t>Memperbanyak jurnal dan analisis pola pada sinyal EEG</a:t>
            </a:r>
          </a:p>
          <a:p>
            <a:pPr algn="l" marL="518160" indent="-259080" lvl="1">
              <a:lnSpc>
                <a:spcPts val="3768"/>
              </a:lnSpc>
              <a:buAutoNum type="arabicPeriod" startAt="1"/>
            </a:pPr>
            <a:r>
              <a:rPr lang="en-US" sz="2400">
                <a:solidFill>
                  <a:srgbClr val="000000"/>
                </a:solidFill>
                <a:latin typeface="Glacial Indifference"/>
                <a:ea typeface="Glacial Indifference"/>
                <a:cs typeface="Glacial Indifference"/>
                <a:sym typeface="Glacial Indifference"/>
              </a:rPr>
              <a:t>Melakukan pengujian secara bertahap dalam penelitian EEG</a:t>
            </a:r>
          </a:p>
          <a:p>
            <a:pPr algn="l" marL="518160" indent="-259080" lvl="1">
              <a:lnSpc>
                <a:spcPts val="3768"/>
              </a:lnSpc>
              <a:buAutoNum type="arabicPeriod" startAt="1"/>
            </a:pPr>
            <a:r>
              <a:rPr lang="en-US" sz="2400">
                <a:solidFill>
                  <a:srgbClr val="000000"/>
                </a:solidFill>
                <a:latin typeface="Glacial Indifference"/>
                <a:ea typeface="Glacial Indifference"/>
                <a:cs typeface="Glacial Indifference"/>
                <a:sym typeface="Glacial Indifference"/>
              </a:rPr>
              <a:t>Melakukan pengujian dari model yang telah dibuat</a:t>
            </a:r>
          </a:p>
          <a:p>
            <a:pPr algn="l" marL="518160" indent="-259080" lvl="1">
              <a:lnSpc>
                <a:spcPts val="3768"/>
              </a:lnSpc>
              <a:buAutoNum type="arabicPeriod" startAt="1"/>
            </a:pPr>
            <a:r>
              <a:rPr lang="en-US" sz="2400">
                <a:solidFill>
                  <a:srgbClr val="000000"/>
                </a:solidFill>
                <a:latin typeface="Glacial Indifference"/>
                <a:ea typeface="Glacial Indifference"/>
                <a:cs typeface="Glacial Indifference"/>
                <a:sym typeface="Glacial Indifference"/>
              </a:rPr>
              <a:t>Melakukan evaluasi pada setiap model yang dibuat dan melakukan validasi pada model tersebut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3BA6E3"/>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58836" y="1365438"/>
            <a:ext cx="15570329" cy="7556123"/>
            <a:chOff x="0" y="0"/>
            <a:chExt cx="4100827" cy="1990090"/>
          </a:xfrm>
        </p:grpSpPr>
        <p:sp>
          <p:nvSpPr>
            <p:cNvPr name="Freeform 6" id="6"/>
            <p:cNvSpPr/>
            <p:nvPr/>
          </p:nvSpPr>
          <p:spPr>
            <a:xfrm flipH="false" flipV="false" rot="0">
              <a:off x="0" y="0"/>
              <a:ext cx="4100827" cy="1990090"/>
            </a:xfrm>
            <a:custGeom>
              <a:avLst/>
              <a:gdLst/>
              <a:ahLst/>
              <a:cxnLst/>
              <a:rect r="r" b="b" t="t" l="l"/>
              <a:pathLst>
                <a:path h="1990090" w="4100827">
                  <a:moveTo>
                    <a:pt x="9944" y="0"/>
                  </a:moveTo>
                  <a:lnTo>
                    <a:pt x="4090883" y="0"/>
                  </a:lnTo>
                  <a:cubicBezTo>
                    <a:pt x="4096375" y="0"/>
                    <a:pt x="4100827" y="4452"/>
                    <a:pt x="4100827" y="9944"/>
                  </a:cubicBezTo>
                  <a:lnTo>
                    <a:pt x="4100827" y="1980146"/>
                  </a:lnTo>
                  <a:cubicBezTo>
                    <a:pt x="4100827" y="1982783"/>
                    <a:pt x="4099780" y="1985313"/>
                    <a:pt x="4097915" y="1987178"/>
                  </a:cubicBezTo>
                  <a:cubicBezTo>
                    <a:pt x="4096050" y="1989042"/>
                    <a:pt x="4093520" y="1990090"/>
                    <a:pt x="4090883" y="1990090"/>
                  </a:cubicBezTo>
                  <a:lnTo>
                    <a:pt x="9944" y="1990090"/>
                  </a:lnTo>
                  <a:cubicBezTo>
                    <a:pt x="4452" y="1990090"/>
                    <a:pt x="0" y="1985638"/>
                    <a:pt x="0" y="1980146"/>
                  </a:cubicBezTo>
                  <a:lnTo>
                    <a:pt x="0" y="9944"/>
                  </a:lnTo>
                  <a:cubicBezTo>
                    <a:pt x="0" y="7307"/>
                    <a:pt x="1048" y="4778"/>
                    <a:pt x="2913" y="2913"/>
                  </a:cubicBezTo>
                  <a:cubicBezTo>
                    <a:pt x="4778" y="1048"/>
                    <a:pt x="7307" y="0"/>
                    <a:pt x="9944" y="0"/>
                  </a:cubicBezTo>
                  <a:close/>
                </a:path>
              </a:pathLst>
            </a:custGeom>
            <a:solidFill>
              <a:srgbClr val="FFFFFF"/>
            </a:solidFill>
            <a:ln w="38100" cap="sq">
              <a:solidFill>
                <a:srgbClr val="000000"/>
              </a:solidFill>
              <a:prstDash val="solid"/>
              <a:miter/>
            </a:ln>
          </p:spPr>
        </p:sp>
        <p:sp>
          <p:nvSpPr>
            <p:cNvPr name="TextBox 7" id="7"/>
            <p:cNvSpPr txBox="true"/>
            <p:nvPr/>
          </p:nvSpPr>
          <p:spPr>
            <a:xfrm>
              <a:off x="0" y="-57150"/>
              <a:ext cx="4100827"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629058" y="1623859"/>
            <a:ext cx="15029884" cy="1800292"/>
            <a:chOff x="0" y="0"/>
            <a:chExt cx="3958488" cy="474151"/>
          </a:xfrm>
        </p:grpSpPr>
        <p:sp>
          <p:nvSpPr>
            <p:cNvPr name="Freeform 9" id="9"/>
            <p:cNvSpPr/>
            <p:nvPr/>
          </p:nvSpPr>
          <p:spPr>
            <a:xfrm flipH="false" flipV="false" rot="0">
              <a:off x="0" y="0"/>
              <a:ext cx="3958488" cy="474151"/>
            </a:xfrm>
            <a:custGeom>
              <a:avLst/>
              <a:gdLst/>
              <a:ahLst/>
              <a:cxnLst/>
              <a:rect r="r" b="b" t="t" l="l"/>
              <a:pathLst>
                <a:path h="474151" w="3958488">
                  <a:moveTo>
                    <a:pt x="10302" y="0"/>
                  </a:moveTo>
                  <a:lnTo>
                    <a:pt x="3948186" y="0"/>
                  </a:lnTo>
                  <a:cubicBezTo>
                    <a:pt x="3953876" y="0"/>
                    <a:pt x="3958488" y="4612"/>
                    <a:pt x="3958488" y="10302"/>
                  </a:cubicBezTo>
                  <a:lnTo>
                    <a:pt x="3958488" y="463849"/>
                  </a:lnTo>
                  <a:cubicBezTo>
                    <a:pt x="3958488" y="466581"/>
                    <a:pt x="3957403" y="469202"/>
                    <a:pt x="3955471" y="471134"/>
                  </a:cubicBezTo>
                  <a:cubicBezTo>
                    <a:pt x="3953539" y="473066"/>
                    <a:pt x="3950919" y="474151"/>
                    <a:pt x="3948186" y="474151"/>
                  </a:cubicBezTo>
                  <a:lnTo>
                    <a:pt x="10302" y="474151"/>
                  </a:lnTo>
                  <a:cubicBezTo>
                    <a:pt x="7570" y="474151"/>
                    <a:pt x="4949" y="473066"/>
                    <a:pt x="3017" y="471134"/>
                  </a:cubicBezTo>
                  <a:cubicBezTo>
                    <a:pt x="1085" y="469202"/>
                    <a:pt x="0" y="466581"/>
                    <a:pt x="0" y="463849"/>
                  </a:cubicBezTo>
                  <a:lnTo>
                    <a:pt x="0" y="10302"/>
                  </a:lnTo>
                  <a:cubicBezTo>
                    <a:pt x="0" y="7570"/>
                    <a:pt x="1085" y="4949"/>
                    <a:pt x="3017" y="3017"/>
                  </a:cubicBezTo>
                  <a:cubicBezTo>
                    <a:pt x="4949" y="1085"/>
                    <a:pt x="7570" y="0"/>
                    <a:pt x="10302"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58488" cy="559876"/>
            </a:xfrm>
            <a:prstGeom prst="rect">
              <a:avLst/>
            </a:prstGeom>
          </p:spPr>
          <p:txBody>
            <a:bodyPr anchor="ctr" rtlCol="false" tIns="50800" lIns="50800" bIns="50800" rIns="50800"/>
            <a:lstStyle/>
            <a:p>
              <a:pPr algn="ctr">
                <a:lnSpc>
                  <a:spcPts val="5599"/>
                </a:lnSpc>
              </a:pPr>
            </a:p>
          </p:txBody>
        </p:sp>
      </p:grpSp>
      <p:sp>
        <p:nvSpPr>
          <p:cNvPr name="Freeform 11" id="11"/>
          <p:cNvSpPr/>
          <p:nvPr/>
        </p:nvSpPr>
        <p:spPr>
          <a:xfrm flipH="false" flipV="false" rot="0">
            <a:off x="10182739" y="4030399"/>
            <a:ext cx="3680876" cy="4114800"/>
          </a:xfrm>
          <a:custGeom>
            <a:avLst/>
            <a:gdLst/>
            <a:ahLst/>
            <a:cxnLst/>
            <a:rect r="r" b="b" t="t" l="l"/>
            <a:pathLst>
              <a:path h="4114800" w="3680876">
                <a:moveTo>
                  <a:pt x="0" y="0"/>
                </a:moveTo>
                <a:lnTo>
                  <a:pt x="3680875" y="0"/>
                </a:lnTo>
                <a:lnTo>
                  <a:pt x="36808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629445" y="3601774"/>
            <a:ext cx="15029498" cy="4972050"/>
            <a:chOff x="0" y="0"/>
            <a:chExt cx="2328462" cy="770301"/>
          </a:xfrm>
        </p:grpSpPr>
        <p:sp>
          <p:nvSpPr>
            <p:cNvPr name="Freeform 13" id="13"/>
            <p:cNvSpPr/>
            <p:nvPr/>
          </p:nvSpPr>
          <p:spPr>
            <a:xfrm flipH="false" flipV="false" rot="0">
              <a:off x="0" y="0"/>
              <a:ext cx="2328463" cy="770301"/>
            </a:xfrm>
            <a:custGeom>
              <a:avLst/>
              <a:gdLst/>
              <a:ahLst/>
              <a:cxnLst/>
              <a:rect r="r" b="b" t="t" l="l"/>
              <a:pathLst>
                <a:path h="770301" w="2328463">
                  <a:moveTo>
                    <a:pt x="11848" y="0"/>
                  </a:moveTo>
                  <a:lnTo>
                    <a:pt x="2316615" y="0"/>
                  </a:lnTo>
                  <a:cubicBezTo>
                    <a:pt x="2319757" y="0"/>
                    <a:pt x="2322771" y="1248"/>
                    <a:pt x="2324992" y="3470"/>
                  </a:cubicBezTo>
                  <a:cubicBezTo>
                    <a:pt x="2327214" y="5692"/>
                    <a:pt x="2328463" y="8705"/>
                    <a:pt x="2328463" y="11848"/>
                  </a:cubicBezTo>
                  <a:lnTo>
                    <a:pt x="2328463" y="758453"/>
                  </a:lnTo>
                  <a:cubicBezTo>
                    <a:pt x="2328463" y="764996"/>
                    <a:pt x="2323158" y="770301"/>
                    <a:pt x="2316615" y="770301"/>
                  </a:cubicBezTo>
                  <a:lnTo>
                    <a:pt x="11848" y="770301"/>
                  </a:lnTo>
                  <a:cubicBezTo>
                    <a:pt x="8705" y="770301"/>
                    <a:pt x="5692" y="769052"/>
                    <a:pt x="3470" y="766831"/>
                  </a:cubicBezTo>
                  <a:cubicBezTo>
                    <a:pt x="1248" y="764609"/>
                    <a:pt x="0" y="761595"/>
                    <a:pt x="0" y="758453"/>
                  </a:cubicBezTo>
                  <a:lnTo>
                    <a:pt x="0" y="11848"/>
                  </a:lnTo>
                  <a:cubicBezTo>
                    <a:pt x="0" y="8705"/>
                    <a:pt x="1248" y="5692"/>
                    <a:pt x="3470" y="3470"/>
                  </a:cubicBezTo>
                  <a:cubicBezTo>
                    <a:pt x="5692" y="1248"/>
                    <a:pt x="8705" y="0"/>
                    <a:pt x="11848" y="0"/>
                  </a:cubicBezTo>
                  <a:close/>
                </a:path>
              </a:pathLst>
            </a:custGeom>
            <a:blipFill>
              <a:blip r:embed="rId4"/>
              <a:stretch>
                <a:fillRect l="0" t="-35016" r="0" b="-35016"/>
              </a:stretch>
            </a:blipFill>
            <a:ln w="38100" cap="rnd">
              <a:solidFill>
                <a:srgbClr val="000000"/>
              </a:solidFill>
              <a:prstDash val="solid"/>
              <a:round/>
            </a:ln>
          </p:spPr>
        </p:sp>
      </p:grpSp>
      <p:sp>
        <p:nvSpPr>
          <p:cNvPr name="TextBox 14" id="14"/>
          <p:cNvSpPr txBox="true"/>
          <p:nvPr/>
        </p:nvSpPr>
        <p:spPr>
          <a:xfrm rot="0">
            <a:off x="7462093" y="2136655"/>
            <a:ext cx="3363813"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Genty Sans"/>
                <a:ea typeface="Genty Sans"/>
                <a:cs typeface="Genty Sans"/>
                <a:sym typeface="Genty Sans"/>
              </a:rPr>
              <a:t>TERIMAKASIH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DAGZvGy_WMg</dc:identifier>
  <dcterms:modified xsi:type="dcterms:W3CDTF">2011-08-01T06:04:30Z</dcterms:modified>
  <cp:revision>1</cp:revision>
  <dc:title>Strategi pengembangan Teknologi eeg</dc:title>
</cp:coreProperties>
</file>