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Rubik Semi-Bold" charset="1" panose="00000000000000000000"/>
      <p:regular r:id="rId15"/>
    </p:embeddedFont>
    <p:embeddedFont>
      <p:font typeface="Open Sans Bold" charset="1" panose="020B0806030504020204"/>
      <p:regular r:id="rId16"/>
    </p:embeddedFont>
    <p:embeddedFont>
      <p:font typeface="Open Sans" charset="1" panose="020B0606030504020204"/>
      <p:regular r:id="rId17"/>
    </p:embeddedFont>
    <p:embeddedFont>
      <p:font typeface="Rubik Bold" charset="1" panose="000008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6.jpe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jpe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3.png" Type="http://schemas.openxmlformats.org/officeDocument/2006/relationships/image"/><Relationship Id="rId8"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0.png" Type="http://schemas.openxmlformats.org/officeDocument/2006/relationships/image"/><Relationship Id="rId5" Target="../media/image11.pn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1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1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6.png" Type="http://schemas.openxmlformats.org/officeDocument/2006/relationships/image"/><Relationship Id="rId9" Target="../media/image1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6.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6.png" Type="http://schemas.openxmlformats.org/officeDocument/2006/relationships/image"/><Relationship Id="rId9" Target="../media/image18.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7606518" y="-551722"/>
            <a:ext cx="2603618" cy="19501945"/>
            <a:chOff x="0" y="0"/>
            <a:chExt cx="685727" cy="5136315"/>
          </a:xfrm>
        </p:grpSpPr>
        <p:sp>
          <p:nvSpPr>
            <p:cNvPr name="Freeform 3" id="3"/>
            <p:cNvSpPr/>
            <p:nvPr/>
          </p:nvSpPr>
          <p:spPr>
            <a:xfrm flipH="false" flipV="false" rot="0">
              <a:off x="0" y="0"/>
              <a:ext cx="685727" cy="5136315"/>
            </a:xfrm>
            <a:custGeom>
              <a:avLst/>
              <a:gdLst/>
              <a:ahLst/>
              <a:cxnLst/>
              <a:rect r="r" b="b" t="t" l="l"/>
              <a:pathLst>
                <a:path h="5136315" w="685727">
                  <a:moveTo>
                    <a:pt x="0" y="0"/>
                  </a:moveTo>
                  <a:lnTo>
                    <a:pt x="685727" y="0"/>
                  </a:lnTo>
                  <a:lnTo>
                    <a:pt x="685727" y="5136315"/>
                  </a:lnTo>
                  <a:lnTo>
                    <a:pt x="0" y="5136315"/>
                  </a:lnTo>
                  <a:close/>
                </a:path>
              </a:pathLst>
            </a:custGeom>
            <a:solidFill>
              <a:srgbClr val="1E1C41"/>
            </a:solidFill>
          </p:spPr>
        </p:sp>
        <p:sp>
          <p:nvSpPr>
            <p:cNvPr name="TextBox 4" id="4"/>
            <p:cNvSpPr txBox="true"/>
            <p:nvPr/>
          </p:nvSpPr>
          <p:spPr>
            <a:xfrm>
              <a:off x="0" y="-38100"/>
              <a:ext cx="685727" cy="517441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true" rot="0">
            <a:off x="16467854" y="-43574"/>
            <a:ext cx="1863720" cy="1863720"/>
          </a:xfrm>
          <a:custGeom>
            <a:avLst/>
            <a:gdLst/>
            <a:ahLst/>
            <a:cxnLst/>
            <a:rect r="r" b="b" t="t" l="l"/>
            <a:pathLst>
              <a:path h="1863720" w="1863720">
                <a:moveTo>
                  <a:pt x="1863720" y="1863720"/>
                </a:moveTo>
                <a:lnTo>
                  <a:pt x="0" y="1863720"/>
                </a:lnTo>
                <a:lnTo>
                  <a:pt x="0" y="0"/>
                </a:lnTo>
                <a:lnTo>
                  <a:pt x="1863720" y="0"/>
                </a:lnTo>
                <a:lnTo>
                  <a:pt x="1863720" y="186372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9144000" y="8243618"/>
            <a:ext cx="2862516" cy="515253"/>
          </a:xfrm>
          <a:custGeom>
            <a:avLst/>
            <a:gdLst/>
            <a:ahLst/>
            <a:cxnLst/>
            <a:rect r="r" b="b" t="t" l="l"/>
            <a:pathLst>
              <a:path h="515253" w="2862516">
                <a:moveTo>
                  <a:pt x="0" y="0"/>
                </a:moveTo>
                <a:lnTo>
                  <a:pt x="2862516" y="0"/>
                </a:lnTo>
                <a:lnTo>
                  <a:pt x="2862516" y="515253"/>
                </a:lnTo>
                <a:lnTo>
                  <a:pt x="0" y="515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4664829" y="3363314"/>
            <a:ext cx="8958343" cy="6923686"/>
          </a:xfrm>
          <a:custGeom>
            <a:avLst/>
            <a:gdLst/>
            <a:ahLst/>
            <a:cxnLst/>
            <a:rect r="r" b="b" t="t" l="l"/>
            <a:pathLst>
              <a:path h="6923686" w="8958343">
                <a:moveTo>
                  <a:pt x="0" y="0"/>
                </a:moveTo>
                <a:lnTo>
                  <a:pt x="8958342" y="0"/>
                </a:lnTo>
                <a:lnTo>
                  <a:pt x="8958342" y="6923686"/>
                </a:lnTo>
                <a:lnTo>
                  <a:pt x="0" y="6923686"/>
                </a:lnTo>
                <a:lnTo>
                  <a:pt x="0" y="0"/>
                </a:lnTo>
                <a:close/>
              </a:path>
            </a:pathLst>
          </a:custGeom>
          <a:blipFill>
            <a:blip r:embed="rId6"/>
            <a:stretch>
              <a:fillRect l="0" t="0" r="0" b="0"/>
            </a:stretch>
          </a:blipFill>
        </p:spPr>
      </p:sp>
      <p:sp>
        <p:nvSpPr>
          <p:cNvPr name="TextBox 8" id="8"/>
          <p:cNvSpPr txBox="true"/>
          <p:nvPr/>
        </p:nvSpPr>
        <p:spPr>
          <a:xfrm rot="0">
            <a:off x="1028700" y="1114425"/>
            <a:ext cx="16230600" cy="1864648"/>
          </a:xfrm>
          <a:prstGeom prst="rect">
            <a:avLst/>
          </a:prstGeom>
        </p:spPr>
        <p:txBody>
          <a:bodyPr anchor="t" rtlCol="false" tIns="0" lIns="0" bIns="0" rIns="0">
            <a:spAutoFit/>
          </a:bodyPr>
          <a:lstStyle/>
          <a:p>
            <a:pPr algn="ctr">
              <a:lnSpc>
                <a:spcPts val="7474"/>
              </a:lnSpc>
            </a:pPr>
            <a:r>
              <a:rPr lang="en-US" b="true" sz="5338">
                <a:solidFill>
                  <a:srgbClr val="041C32"/>
                </a:solidFill>
                <a:latin typeface="Rubik Semi-Bold"/>
                <a:ea typeface="Rubik Semi-Bold"/>
                <a:cs typeface="Rubik Semi-Bold"/>
                <a:sym typeface="Rubik Semi-Bold"/>
              </a:rPr>
              <a:t>Sistem Analisis Sinyal EEG Menggunakan Metode ERP</a:t>
            </a:r>
          </a:p>
        </p:txBody>
      </p:sp>
      <p:sp>
        <p:nvSpPr>
          <p:cNvPr name="Freeform 9" id="9"/>
          <p:cNvSpPr/>
          <p:nvPr/>
        </p:nvSpPr>
        <p:spPr>
          <a:xfrm flipH="true" flipV="true" rot="-5400000">
            <a:off x="0" y="0"/>
            <a:ext cx="1863720" cy="1863720"/>
          </a:xfrm>
          <a:custGeom>
            <a:avLst/>
            <a:gdLst/>
            <a:ahLst/>
            <a:cxnLst/>
            <a:rect r="r" b="b" t="t" l="l"/>
            <a:pathLst>
              <a:path h="1863720" w="1863720">
                <a:moveTo>
                  <a:pt x="1863720" y="1863720"/>
                </a:moveTo>
                <a:lnTo>
                  <a:pt x="0" y="1863720"/>
                </a:lnTo>
                <a:lnTo>
                  <a:pt x="0" y="0"/>
                </a:lnTo>
                <a:lnTo>
                  <a:pt x="1863720" y="0"/>
                </a:lnTo>
                <a:lnTo>
                  <a:pt x="1863720" y="186372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11462" y="0"/>
            <a:ext cx="7276538" cy="10287000"/>
            <a:chOff x="0" y="0"/>
            <a:chExt cx="1916455" cy="2709333"/>
          </a:xfrm>
        </p:grpSpPr>
        <p:sp>
          <p:nvSpPr>
            <p:cNvPr name="Freeform 3" id="3"/>
            <p:cNvSpPr/>
            <p:nvPr/>
          </p:nvSpPr>
          <p:spPr>
            <a:xfrm flipH="false" flipV="false" rot="0">
              <a:off x="0" y="0"/>
              <a:ext cx="1916455" cy="2709333"/>
            </a:xfrm>
            <a:custGeom>
              <a:avLst/>
              <a:gdLst/>
              <a:ahLst/>
              <a:cxnLst/>
              <a:rect r="r" b="b" t="t" l="l"/>
              <a:pathLst>
                <a:path h="2709333" w="1916455">
                  <a:moveTo>
                    <a:pt x="0" y="0"/>
                  </a:moveTo>
                  <a:lnTo>
                    <a:pt x="1916455" y="0"/>
                  </a:lnTo>
                  <a:lnTo>
                    <a:pt x="1916455" y="2709333"/>
                  </a:lnTo>
                  <a:lnTo>
                    <a:pt x="0" y="2709333"/>
                  </a:lnTo>
                  <a:close/>
                </a:path>
              </a:pathLst>
            </a:custGeom>
            <a:solidFill>
              <a:srgbClr val="010823"/>
            </a:solidFill>
          </p:spPr>
        </p:sp>
        <p:sp>
          <p:nvSpPr>
            <p:cNvPr name="TextBox 4" id="4"/>
            <p:cNvSpPr txBox="true"/>
            <p:nvPr/>
          </p:nvSpPr>
          <p:spPr>
            <a:xfrm>
              <a:off x="0" y="-38100"/>
              <a:ext cx="1916455" cy="2747433"/>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28700" y="8807250"/>
            <a:ext cx="2316196" cy="416915"/>
          </a:xfrm>
          <a:custGeom>
            <a:avLst/>
            <a:gdLst/>
            <a:ahLst/>
            <a:cxnLst/>
            <a:rect r="r" b="b" t="t" l="l"/>
            <a:pathLst>
              <a:path h="416915" w="2316196">
                <a:moveTo>
                  <a:pt x="0" y="0"/>
                </a:moveTo>
                <a:lnTo>
                  <a:pt x="2316196" y="0"/>
                </a:lnTo>
                <a:lnTo>
                  <a:pt x="2316196" y="416915"/>
                </a:lnTo>
                <a:lnTo>
                  <a:pt x="0" y="4169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1011462" y="3002113"/>
            <a:ext cx="7276538" cy="4547836"/>
          </a:xfrm>
          <a:custGeom>
            <a:avLst/>
            <a:gdLst/>
            <a:ahLst/>
            <a:cxnLst/>
            <a:rect r="r" b="b" t="t" l="l"/>
            <a:pathLst>
              <a:path h="4547836" w="7276538">
                <a:moveTo>
                  <a:pt x="0" y="0"/>
                </a:moveTo>
                <a:lnTo>
                  <a:pt x="7276538" y="0"/>
                </a:lnTo>
                <a:lnTo>
                  <a:pt x="7276538" y="4547837"/>
                </a:lnTo>
                <a:lnTo>
                  <a:pt x="0" y="4547837"/>
                </a:lnTo>
                <a:lnTo>
                  <a:pt x="0" y="0"/>
                </a:lnTo>
                <a:close/>
              </a:path>
            </a:pathLst>
          </a:custGeom>
          <a:blipFill>
            <a:blip r:embed="rId4"/>
            <a:stretch>
              <a:fillRect l="0" t="0" r="0" b="0"/>
            </a:stretch>
          </a:blipFill>
        </p:spPr>
      </p:sp>
      <p:sp>
        <p:nvSpPr>
          <p:cNvPr name="TextBox 7" id="7"/>
          <p:cNvSpPr txBox="true"/>
          <p:nvPr/>
        </p:nvSpPr>
        <p:spPr>
          <a:xfrm rot="0">
            <a:off x="827647" y="1720604"/>
            <a:ext cx="8611905" cy="830580"/>
          </a:xfrm>
          <a:prstGeom prst="rect">
            <a:avLst/>
          </a:prstGeom>
        </p:spPr>
        <p:txBody>
          <a:bodyPr anchor="t" rtlCol="false" tIns="0" lIns="0" bIns="0" rIns="0">
            <a:spAutoFit/>
          </a:bodyPr>
          <a:lstStyle/>
          <a:p>
            <a:pPr algn="l">
              <a:lnSpc>
                <a:spcPts val="6719"/>
              </a:lnSpc>
            </a:pPr>
            <a:r>
              <a:rPr lang="en-US" sz="4800" b="true">
                <a:solidFill>
                  <a:srgbClr val="041C32"/>
                </a:solidFill>
                <a:latin typeface="Rubik Semi-Bold"/>
                <a:ea typeface="Rubik Semi-Bold"/>
                <a:cs typeface="Rubik Semi-Bold"/>
                <a:sym typeface="Rubik Semi-Bold"/>
              </a:rPr>
              <a:t>CONTENS</a:t>
            </a:r>
          </a:p>
        </p:txBody>
      </p:sp>
      <p:sp>
        <p:nvSpPr>
          <p:cNvPr name="Freeform 8" id="8"/>
          <p:cNvSpPr/>
          <p:nvPr/>
        </p:nvSpPr>
        <p:spPr>
          <a:xfrm flipH="false" flipV="false" rot="0">
            <a:off x="833957" y="3128965"/>
            <a:ext cx="657122" cy="657122"/>
          </a:xfrm>
          <a:custGeom>
            <a:avLst/>
            <a:gdLst/>
            <a:ahLst/>
            <a:cxnLst/>
            <a:rect r="r" b="b" t="t" l="l"/>
            <a:pathLst>
              <a:path h="657122" w="657122">
                <a:moveTo>
                  <a:pt x="0" y="0"/>
                </a:moveTo>
                <a:lnTo>
                  <a:pt x="657123" y="0"/>
                </a:lnTo>
                <a:lnTo>
                  <a:pt x="657123" y="657122"/>
                </a:lnTo>
                <a:lnTo>
                  <a:pt x="0" y="65712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1968025" y="3142421"/>
            <a:ext cx="5297391" cy="566484"/>
          </a:xfrm>
          <a:prstGeom prst="rect">
            <a:avLst/>
          </a:prstGeom>
        </p:spPr>
        <p:txBody>
          <a:bodyPr anchor="t" rtlCol="false" tIns="0" lIns="0" bIns="0" rIns="0">
            <a:spAutoFit/>
          </a:bodyPr>
          <a:lstStyle/>
          <a:p>
            <a:pPr algn="l">
              <a:lnSpc>
                <a:spcPts val="4669"/>
              </a:lnSpc>
            </a:pPr>
            <a:r>
              <a:rPr lang="en-US" sz="3335" b="true">
                <a:solidFill>
                  <a:srgbClr val="041C32"/>
                </a:solidFill>
                <a:latin typeface="Open Sans Bold"/>
                <a:ea typeface="Open Sans Bold"/>
                <a:cs typeface="Open Sans Bold"/>
                <a:sym typeface="Open Sans Bold"/>
              </a:rPr>
              <a:t>Method</a:t>
            </a:r>
          </a:p>
        </p:txBody>
      </p:sp>
      <p:sp>
        <p:nvSpPr>
          <p:cNvPr name="Freeform 10" id="10"/>
          <p:cNvSpPr/>
          <p:nvPr/>
        </p:nvSpPr>
        <p:spPr>
          <a:xfrm flipH="false" flipV="false" rot="0">
            <a:off x="833957" y="4094004"/>
            <a:ext cx="657122" cy="657122"/>
          </a:xfrm>
          <a:custGeom>
            <a:avLst/>
            <a:gdLst/>
            <a:ahLst/>
            <a:cxnLst/>
            <a:rect r="r" b="b" t="t" l="l"/>
            <a:pathLst>
              <a:path h="657122" w="657122">
                <a:moveTo>
                  <a:pt x="0" y="0"/>
                </a:moveTo>
                <a:lnTo>
                  <a:pt x="657123" y="0"/>
                </a:lnTo>
                <a:lnTo>
                  <a:pt x="657123" y="657122"/>
                </a:lnTo>
                <a:lnTo>
                  <a:pt x="0" y="65712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1" id="11"/>
          <p:cNvSpPr txBox="true"/>
          <p:nvPr/>
        </p:nvSpPr>
        <p:spPr>
          <a:xfrm rot="0">
            <a:off x="1968025" y="4107459"/>
            <a:ext cx="5297391" cy="566484"/>
          </a:xfrm>
          <a:prstGeom prst="rect">
            <a:avLst/>
          </a:prstGeom>
        </p:spPr>
        <p:txBody>
          <a:bodyPr anchor="t" rtlCol="false" tIns="0" lIns="0" bIns="0" rIns="0">
            <a:spAutoFit/>
          </a:bodyPr>
          <a:lstStyle/>
          <a:p>
            <a:pPr algn="l">
              <a:lnSpc>
                <a:spcPts val="4669"/>
              </a:lnSpc>
            </a:pPr>
            <a:r>
              <a:rPr lang="en-US" sz="3335" b="true">
                <a:solidFill>
                  <a:srgbClr val="041C32"/>
                </a:solidFill>
                <a:latin typeface="Open Sans Bold"/>
                <a:ea typeface="Open Sans Bold"/>
                <a:cs typeface="Open Sans Bold"/>
                <a:sym typeface="Open Sans Bold"/>
              </a:rPr>
              <a:t>Priority</a:t>
            </a:r>
          </a:p>
        </p:txBody>
      </p:sp>
      <p:sp>
        <p:nvSpPr>
          <p:cNvPr name="Freeform 12" id="12"/>
          <p:cNvSpPr/>
          <p:nvPr/>
        </p:nvSpPr>
        <p:spPr>
          <a:xfrm flipH="false" flipV="false" rot="0">
            <a:off x="833957" y="5056094"/>
            <a:ext cx="657122" cy="657122"/>
          </a:xfrm>
          <a:custGeom>
            <a:avLst/>
            <a:gdLst/>
            <a:ahLst/>
            <a:cxnLst/>
            <a:rect r="r" b="b" t="t" l="l"/>
            <a:pathLst>
              <a:path h="657122" w="657122">
                <a:moveTo>
                  <a:pt x="0" y="0"/>
                </a:moveTo>
                <a:lnTo>
                  <a:pt x="657123" y="0"/>
                </a:lnTo>
                <a:lnTo>
                  <a:pt x="657123" y="657123"/>
                </a:lnTo>
                <a:lnTo>
                  <a:pt x="0" y="6571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3" id="13"/>
          <p:cNvSpPr txBox="true"/>
          <p:nvPr/>
        </p:nvSpPr>
        <p:spPr>
          <a:xfrm rot="0">
            <a:off x="1968025" y="5069550"/>
            <a:ext cx="5297391" cy="566484"/>
          </a:xfrm>
          <a:prstGeom prst="rect">
            <a:avLst/>
          </a:prstGeom>
        </p:spPr>
        <p:txBody>
          <a:bodyPr anchor="t" rtlCol="false" tIns="0" lIns="0" bIns="0" rIns="0">
            <a:spAutoFit/>
          </a:bodyPr>
          <a:lstStyle/>
          <a:p>
            <a:pPr algn="l">
              <a:lnSpc>
                <a:spcPts val="4669"/>
              </a:lnSpc>
            </a:pPr>
            <a:r>
              <a:rPr lang="en-US" sz="3335" b="true">
                <a:solidFill>
                  <a:srgbClr val="041C32"/>
                </a:solidFill>
                <a:latin typeface="Open Sans Bold"/>
                <a:ea typeface="Open Sans Bold"/>
                <a:cs typeface="Open Sans Bold"/>
                <a:sym typeface="Open Sans Bold"/>
              </a:rPr>
              <a:t>Program Strategic</a:t>
            </a:r>
          </a:p>
        </p:txBody>
      </p:sp>
      <p:sp>
        <p:nvSpPr>
          <p:cNvPr name="Freeform 14" id="14"/>
          <p:cNvSpPr/>
          <p:nvPr/>
        </p:nvSpPr>
        <p:spPr>
          <a:xfrm flipH="false" flipV="false" rot="0">
            <a:off x="827647" y="6050057"/>
            <a:ext cx="657122" cy="657122"/>
          </a:xfrm>
          <a:custGeom>
            <a:avLst/>
            <a:gdLst/>
            <a:ahLst/>
            <a:cxnLst/>
            <a:rect r="r" b="b" t="t" l="l"/>
            <a:pathLst>
              <a:path h="657122" w="657122">
                <a:moveTo>
                  <a:pt x="0" y="0"/>
                </a:moveTo>
                <a:lnTo>
                  <a:pt x="657122" y="0"/>
                </a:lnTo>
                <a:lnTo>
                  <a:pt x="657122" y="657123"/>
                </a:lnTo>
                <a:lnTo>
                  <a:pt x="0" y="6571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5" id="15"/>
          <p:cNvSpPr txBox="true"/>
          <p:nvPr/>
        </p:nvSpPr>
        <p:spPr>
          <a:xfrm rot="0">
            <a:off x="1961714" y="6063513"/>
            <a:ext cx="5297391" cy="566484"/>
          </a:xfrm>
          <a:prstGeom prst="rect">
            <a:avLst/>
          </a:prstGeom>
        </p:spPr>
        <p:txBody>
          <a:bodyPr anchor="t" rtlCol="false" tIns="0" lIns="0" bIns="0" rIns="0">
            <a:spAutoFit/>
          </a:bodyPr>
          <a:lstStyle/>
          <a:p>
            <a:pPr algn="l">
              <a:lnSpc>
                <a:spcPts val="4669"/>
              </a:lnSpc>
            </a:pPr>
            <a:r>
              <a:rPr lang="en-US" sz="3335" b="true">
                <a:solidFill>
                  <a:srgbClr val="041C32"/>
                </a:solidFill>
                <a:latin typeface="Open Sans Bold"/>
                <a:ea typeface="Open Sans Bold"/>
                <a:cs typeface="Open Sans Bold"/>
                <a:sym typeface="Open Sans Bold"/>
              </a:rPr>
              <a:t>Evaluation</a:t>
            </a:r>
          </a:p>
        </p:txBody>
      </p:sp>
      <p:sp>
        <p:nvSpPr>
          <p:cNvPr name="Freeform 16" id="16"/>
          <p:cNvSpPr/>
          <p:nvPr/>
        </p:nvSpPr>
        <p:spPr>
          <a:xfrm flipH="false" flipV="false" rot="0">
            <a:off x="827647" y="6892827"/>
            <a:ext cx="657122" cy="657122"/>
          </a:xfrm>
          <a:custGeom>
            <a:avLst/>
            <a:gdLst/>
            <a:ahLst/>
            <a:cxnLst/>
            <a:rect r="r" b="b" t="t" l="l"/>
            <a:pathLst>
              <a:path h="657122" w="657122">
                <a:moveTo>
                  <a:pt x="0" y="0"/>
                </a:moveTo>
                <a:lnTo>
                  <a:pt x="657122" y="0"/>
                </a:lnTo>
                <a:lnTo>
                  <a:pt x="657122" y="657123"/>
                </a:lnTo>
                <a:lnTo>
                  <a:pt x="0" y="6571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7" id="17"/>
          <p:cNvSpPr txBox="true"/>
          <p:nvPr/>
        </p:nvSpPr>
        <p:spPr>
          <a:xfrm rot="0">
            <a:off x="1961714" y="6906283"/>
            <a:ext cx="5297391" cy="566484"/>
          </a:xfrm>
          <a:prstGeom prst="rect">
            <a:avLst/>
          </a:prstGeom>
        </p:spPr>
        <p:txBody>
          <a:bodyPr anchor="t" rtlCol="false" tIns="0" lIns="0" bIns="0" rIns="0">
            <a:spAutoFit/>
          </a:bodyPr>
          <a:lstStyle/>
          <a:p>
            <a:pPr algn="l">
              <a:lnSpc>
                <a:spcPts val="4669"/>
              </a:lnSpc>
            </a:pPr>
            <a:r>
              <a:rPr lang="en-US" sz="3335" b="true">
                <a:solidFill>
                  <a:srgbClr val="041C32"/>
                </a:solidFill>
                <a:latin typeface="Open Sans Bold"/>
                <a:ea typeface="Open Sans Bold"/>
                <a:cs typeface="Open Sans Bold"/>
                <a:sym typeface="Open Sans Bold"/>
              </a:rPr>
              <a:t>Conclusion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897715" y="3252925"/>
            <a:ext cx="492570" cy="492570"/>
          </a:xfrm>
          <a:custGeom>
            <a:avLst/>
            <a:gdLst/>
            <a:ahLst/>
            <a:cxnLst/>
            <a:rect r="r" b="b" t="t" l="l"/>
            <a:pathLst>
              <a:path h="492570" w="492570">
                <a:moveTo>
                  <a:pt x="0" y="0"/>
                </a:moveTo>
                <a:lnTo>
                  <a:pt x="492570" y="0"/>
                </a:lnTo>
                <a:lnTo>
                  <a:pt x="492570" y="492570"/>
                </a:lnTo>
                <a:lnTo>
                  <a:pt x="0" y="492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9144000" y="1724813"/>
            <a:ext cx="7784201" cy="830580"/>
          </a:xfrm>
          <a:prstGeom prst="rect">
            <a:avLst/>
          </a:prstGeom>
        </p:spPr>
        <p:txBody>
          <a:bodyPr anchor="t" rtlCol="false" tIns="0" lIns="0" bIns="0" rIns="0">
            <a:spAutoFit/>
          </a:bodyPr>
          <a:lstStyle/>
          <a:p>
            <a:pPr algn="l">
              <a:lnSpc>
                <a:spcPts val="6719"/>
              </a:lnSpc>
            </a:pPr>
            <a:r>
              <a:rPr lang="en-US" sz="4800" b="true">
                <a:solidFill>
                  <a:srgbClr val="041C32"/>
                </a:solidFill>
                <a:latin typeface="Rubik Semi-Bold"/>
                <a:ea typeface="Rubik Semi-Bold"/>
                <a:cs typeface="Rubik Semi-Bold"/>
                <a:sym typeface="Rubik Semi-Bold"/>
              </a:rPr>
              <a:t>Introduction</a:t>
            </a:r>
          </a:p>
        </p:txBody>
      </p:sp>
      <p:sp>
        <p:nvSpPr>
          <p:cNvPr name="TextBox 4" id="4"/>
          <p:cNvSpPr txBox="true"/>
          <p:nvPr/>
        </p:nvSpPr>
        <p:spPr>
          <a:xfrm rot="0">
            <a:off x="9795476" y="3214825"/>
            <a:ext cx="7784201" cy="3106420"/>
          </a:xfrm>
          <a:prstGeom prst="rect">
            <a:avLst/>
          </a:prstGeom>
        </p:spPr>
        <p:txBody>
          <a:bodyPr anchor="t" rtlCol="false" tIns="0" lIns="0" bIns="0" rIns="0">
            <a:spAutoFit/>
          </a:bodyPr>
          <a:lstStyle/>
          <a:p>
            <a:pPr algn="l">
              <a:lnSpc>
                <a:spcPts val="3079"/>
              </a:lnSpc>
            </a:pPr>
            <a:r>
              <a:rPr lang="en-US" sz="2199">
                <a:solidFill>
                  <a:srgbClr val="041C32"/>
                </a:solidFill>
                <a:latin typeface="Open Sans"/>
                <a:ea typeface="Open Sans"/>
                <a:cs typeface="Open Sans"/>
                <a:sym typeface="Open Sans"/>
              </a:rPr>
              <a:t>Teknologi Electroencephalography (EEG) saat ini telah digunakan untuk merekam aktivitas listrik otak, yang memungkinkan deteksi perubahan sinyal dalam hitungan milidetik. Perangkat EEG umumnya terdiri dari elektroda yang dipasang pada kulit kepala, dan data yang diperoleh digunakan untuk menganalisis berbagai kondisi otak seperti perhatian, ingatan, dan respons terhadap rangsangan.</a:t>
            </a:r>
          </a:p>
        </p:txBody>
      </p:sp>
      <p:sp>
        <p:nvSpPr>
          <p:cNvPr name="TextBox 5" id="5"/>
          <p:cNvSpPr txBox="true"/>
          <p:nvPr/>
        </p:nvSpPr>
        <p:spPr>
          <a:xfrm rot="0">
            <a:off x="1870671" y="7855945"/>
            <a:ext cx="3970853" cy="422275"/>
          </a:xfrm>
          <a:prstGeom prst="rect">
            <a:avLst/>
          </a:prstGeom>
        </p:spPr>
        <p:txBody>
          <a:bodyPr anchor="t" rtlCol="false" tIns="0" lIns="0" bIns="0" rIns="0">
            <a:spAutoFit/>
          </a:bodyPr>
          <a:lstStyle/>
          <a:p>
            <a:pPr algn="ctr">
              <a:lnSpc>
                <a:spcPts val="3499"/>
              </a:lnSpc>
            </a:pPr>
            <a:r>
              <a:rPr lang="en-US" b="true" sz="2499">
                <a:solidFill>
                  <a:srgbClr val="FFFFFF"/>
                </a:solidFill>
                <a:latin typeface="Open Sans Bold"/>
                <a:ea typeface="Open Sans Bold"/>
                <a:cs typeface="Open Sans Bold"/>
                <a:sym typeface="Open Sans Bold"/>
              </a:rPr>
              <a:t>Completed Project</a:t>
            </a:r>
          </a:p>
        </p:txBody>
      </p:sp>
      <p:sp>
        <p:nvSpPr>
          <p:cNvPr name="TextBox 6" id="6"/>
          <p:cNvSpPr txBox="true"/>
          <p:nvPr/>
        </p:nvSpPr>
        <p:spPr>
          <a:xfrm rot="0">
            <a:off x="9795476" y="6554005"/>
            <a:ext cx="7784201" cy="2715895"/>
          </a:xfrm>
          <a:prstGeom prst="rect">
            <a:avLst/>
          </a:prstGeom>
        </p:spPr>
        <p:txBody>
          <a:bodyPr anchor="t" rtlCol="false" tIns="0" lIns="0" bIns="0" rIns="0">
            <a:spAutoFit/>
          </a:bodyPr>
          <a:lstStyle/>
          <a:p>
            <a:pPr algn="l">
              <a:lnSpc>
                <a:spcPts val="3079"/>
              </a:lnSpc>
            </a:pPr>
            <a:r>
              <a:rPr lang="en-US" sz="2199">
                <a:solidFill>
                  <a:srgbClr val="041C32"/>
                </a:solidFill>
                <a:latin typeface="Open Sans"/>
                <a:ea typeface="Open Sans"/>
                <a:cs typeface="Open Sans"/>
                <a:sym typeface="Open Sans"/>
              </a:rPr>
              <a:t>Event-Related Potential (ERP) adalah metode analisis sinyal EEG yang digunakan untuk mengukur respons listrik otak terhadap suatu stimulus tertentu, seperti suara, gambar, atau tugas kognitif. Metode ERP digunakan untuk mendeteksi pola-pola yang relevan dalam pengambilan keputusan, pemrosesan bahasa, dan pengaruh kognitif lainnya. </a:t>
            </a:r>
          </a:p>
        </p:txBody>
      </p:sp>
      <p:sp>
        <p:nvSpPr>
          <p:cNvPr name="Freeform 7" id="7"/>
          <p:cNvSpPr/>
          <p:nvPr/>
        </p:nvSpPr>
        <p:spPr>
          <a:xfrm flipH="false" flipV="false" rot="0">
            <a:off x="8897715" y="6592105"/>
            <a:ext cx="492570" cy="492570"/>
          </a:xfrm>
          <a:custGeom>
            <a:avLst/>
            <a:gdLst/>
            <a:ahLst/>
            <a:cxnLst/>
            <a:rect r="r" b="b" t="t" l="l"/>
            <a:pathLst>
              <a:path h="492570" w="492570">
                <a:moveTo>
                  <a:pt x="0" y="0"/>
                </a:moveTo>
                <a:lnTo>
                  <a:pt x="492570" y="0"/>
                </a:lnTo>
                <a:lnTo>
                  <a:pt x="492570" y="492570"/>
                </a:lnTo>
                <a:lnTo>
                  <a:pt x="0" y="492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701533" y="1829588"/>
            <a:ext cx="6794129" cy="6073983"/>
          </a:xfrm>
          <a:custGeom>
            <a:avLst/>
            <a:gdLst/>
            <a:ahLst/>
            <a:cxnLst/>
            <a:rect r="r" b="b" t="t" l="l"/>
            <a:pathLst>
              <a:path h="6073983" w="6794129">
                <a:moveTo>
                  <a:pt x="0" y="0"/>
                </a:moveTo>
                <a:lnTo>
                  <a:pt x="6794129" y="0"/>
                </a:lnTo>
                <a:lnTo>
                  <a:pt x="6794129" y="6073982"/>
                </a:lnTo>
                <a:lnTo>
                  <a:pt x="0" y="6073982"/>
                </a:lnTo>
                <a:lnTo>
                  <a:pt x="0" y="0"/>
                </a:lnTo>
                <a:close/>
              </a:path>
            </a:pathLst>
          </a:custGeom>
          <a:blipFill>
            <a:blip r:embed="rId4"/>
            <a:stretch>
              <a:fillRect l="0" t="-60311" r="0" b="-38544"/>
            </a:stretch>
          </a:blipFill>
        </p:spPr>
      </p:sp>
      <p:sp>
        <p:nvSpPr>
          <p:cNvPr name="Freeform 9" id="9"/>
          <p:cNvSpPr/>
          <p:nvPr/>
        </p:nvSpPr>
        <p:spPr>
          <a:xfrm flipH="true" flipV="true" rot="-5400000">
            <a:off x="0" y="0"/>
            <a:ext cx="1863720" cy="1863720"/>
          </a:xfrm>
          <a:custGeom>
            <a:avLst/>
            <a:gdLst/>
            <a:ahLst/>
            <a:cxnLst/>
            <a:rect r="r" b="b" t="t" l="l"/>
            <a:pathLst>
              <a:path h="1863720" w="1863720">
                <a:moveTo>
                  <a:pt x="1863720" y="1863720"/>
                </a:moveTo>
                <a:lnTo>
                  <a:pt x="0" y="1863720"/>
                </a:lnTo>
                <a:lnTo>
                  <a:pt x="0" y="0"/>
                </a:lnTo>
                <a:lnTo>
                  <a:pt x="1863720" y="0"/>
                </a:lnTo>
                <a:lnTo>
                  <a:pt x="1863720" y="186372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true" flipV="true" rot="5400000">
            <a:off x="16424280" y="8691605"/>
            <a:ext cx="1863720" cy="1863720"/>
          </a:xfrm>
          <a:custGeom>
            <a:avLst/>
            <a:gdLst/>
            <a:ahLst/>
            <a:cxnLst/>
            <a:rect r="r" b="b" t="t" l="l"/>
            <a:pathLst>
              <a:path h="1863720" w="1863720">
                <a:moveTo>
                  <a:pt x="1863720" y="1863720"/>
                </a:moveTo>
                <a:lnTo>
                  <a:pt x="0" y="1863720"/>
                </a:lnTo>
                <a:lnTo>
                  <a:pt x="0" y="0"/>
                </a:lnTo>
                <a:lnTo>
                  <a:pt x="1863720" y="0"/>
                </a:lnTo>
                <a:lnTo>
                  <a:pt x="1863720" y="186372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3525327" y="8796380"/>
            <a:ext cx="2316196" cy="416915"/>
          </a:xfrm>
          <a:custGeom>
            <a:avLst/>
            <a:gdLst/>
            <a:ahLst/>
            <a:cxnLst/>
            <a:rect r="r" b="b" t="t" l="l"/>
            <a:pathLst>
              <a:path h="416915" w="2316196">
                <a:moveTo>
                  <a:pt x="0" y="0"/>
                </a:moveTo>
                <a:lnTo>
                  <a:pt x="2316196" y="0"/>
                </a:lnTo>
                <a:lnTo>
                  <a:pt x="2316196" y="416916"/>
                </a:lnTo>
                <a:lnTo>
                  <a:pt x="0" y="4169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3428829"/>
            <a:ext cx="5174054" cy="5829471"/>
            <a:chOff x="0" y="0"/>
            <a:chExt cx="1362714" cy="1535334"/>
          </a:xfrm>
        </p:grpSpPr>
        <p:sp>
          <p:nvSpPr>
            <p:cNvPr name="Freeform 3" id="3"/>
            <p:cNvSpPr/>
            <p:nvPr/>
          </p:nvSpPr>
          <p:spPr>
            <a:xfrm flipH="false" flipV="false" rot="0">
              <a:off x="0" y="0"/>
              <a:ext cx="1362714" cy="1535334"/>
            </a:xfrm>
            <a:custGeom>
              <a:avLst/>
              <a:gdLst/>
              <a:ahLst/>
              <a:cxnLst/>
              <a:rect r="r" b="b" t="t" l="l"/>
              <a:pathLst>
                <a:path h="1535334" w="1362714">
                  <a:moveTo>
                    <a:pt x="0" y="0"/>
                  </a:moveTo>
                  <a:lnTo>
                    <a:pt x="1362714" y="0"/>
                  </a:lnTo>
                  <a:lnTo>
                    <a:pt x="1362714" y="1535334"/>
                  </a:lnTo>
                  <a:lnTo>
                    <a:pt x="0" y="1535334"/>
                  </a:lnTo>
                  <a:close/>
                </a:path>
              </a:pathLst>
            </a:custGeom>
            <a:solidFill>
              <a:srgbClr val="04293A"/>
            </a:solidFill>
            <a:ln w="28575" cap="sq">
              <a:solidFill>
                <a:srgbClr val="ECB365"/>
              </a:solidFill>
              <a:prstDash val="solid"/>
              <a:miter/>
            </a:ln>
          </p:spPr>
        </p:sp>
        <p:sp>
          <p:nvSpPr>
            <p:cNvPr name="TextBox 4" id="4"/>
            <p:cNvSpPr txBox="true"/>
            <p:nvPr/>
          </p:nvSpPr>
          <p:spPr>
            <a:xfrm>
              <a:off x="0" y="-38100"/>
              <a:ext cx="1362714" cy="1573434"/>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2085246" y="3428829"/>
            <a:ext cx="5174054" cy="5829471"/>
            <a:chOff x="0" y="0"/>
            <a:chExt cx="1362714" cy="1535334"/>
          </a:xfrm>
        </p:grpSpPr>
        <p:sp>
          <p:nvSpPr>
            <p:cNvPr name="Freeform 6" id="6"/>
            <p:cNvSpPr/>
            <p:nvPr/>
          </p:nvSpPr>
          <p:spPr>
            <a:xfrm flipH="false" flipV="false" rot="0">
              <a:off x="0" y="0"/>
              <a:ext cx="1362714" cy="1535334"/>
            </a:xfrm>
            <a:custGeom>
              <a:avLst/>
              <a:gdLst/>
              <a:ahLst/>
              <a:cxnLst/>
              <a:rect r="r" b="b" t="t" l="l"/>
              <a:pathLst>
                <a:path h="1535334" w="1362714">
                  <a:moveTo>
                    <a:pt x="0" y="0"/>
                  </a:moveTo>
                  <a:lnTo>
                    <a:pt x="1362714" y="0"/>
                  </a:lnTo>
                  <a:lnTo>
                    <a:pt x="1362714" y="1535334"/>
                  </a:lnTo>
                  <a:lnTo>
                    <a:pt x="0" y="1535334"/>
                  </a:lnTo>
                  <a:close/>
                </a:path>
              </a:pathLst>
            </a:custGeom>
            <a:solidFill>
              <a:srgbClr val="04293A"/>
            </a:solidFill>
            <a:ln w="28575" cap="sq">
              <a:solidFill>
                <a:srgbClr val="ECB365"/>
              </a:solidFill>
              <a:prstDash val="solid"/>
              <a:miter/>
            </a:ln>
          </p:spPr>
        </p:sp>
        <p:sp>
          <p:nvSpPr>
            <p:cNvPr name="TextBox 7" id="7"/>
            <p:cNvSpPr txBox="true"/>
            <p:nvPr/>
          </p:nvSpPr>
          <p:spPr>
            <a:xfrm>
              <a:off x="0" y="-38100"/>
              <a:ext cx="1362714" cy="1573434"/>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6556973" y="3428829"/>
            <a:ext cx="5174054" cy="5829471"/>
            <a:chOff x="0" y="0"/>
            <a:chExt cx="1362714" cy="1535334"/>
          </a:xfrm>
        </p:grpSpPr>
        <p:sp>
          <p:nvSpPr>
            <p:cNvPr name="Freeform 9" id="9"/>
            <p:cNvSpPr/>
            <p:nvPr/>
          </p:nvSpPr>
          <p:spPr>
            <a:xfrm flipH="false" flipV="false" rot="0">
              <a:off x="0" y="0"/>
              <a:ext cx="1362714" cy="1535334"/>
            </a:xfrm>
            <a:custGeom>
              <a:avLst/>
              <a:gdLst/>
              <a:ahLst/>
              <a:cxnLst/>
              <a:rect r="r" b="b" t="t" l="l"/>
              <a:pathLst>
                <a:path h="1535334" w="1362714">
                  <a:moveTo>
                    <a:pt x="0" y="0"/>
                  </a:moveTo>
                  <a:lnTo>
                    <a:pt x="1362714" y="0"/>
                  </a:lnTo>
                  <a:lnTo>
                    <a:pt x="1362714" y="1535334"/>
                  </a:lnTo>
                  <a:lnTo>
                    <a:pt x="0" y="1535334"/>
                  </a:lnTo>
                  <a:close/>
                </a:path>
              </a:pathLst>
            </a:custGeom>
            <a:solidFill>
              <a:srgbClr val="04293A"/>
            </a:solidFill>
            <a:ln w="28575" cap="sq">
              <a:solidFill>
                <a:srgbClr val="ECB365"/>
              </a:solidFill>
              <a:prstDash val="solid"/>
              <a:miter/>
            </a:ln>
          </p:spPr>
        </p:sp>
        <p:sp>
          <p:nvSpPr>
            <p:cNvPr name="TextBox 10" id="10"/>
            <p:cNvSpPr txBox="true"/>
            <p:nvPr/>
          </p:nvSpPr>
          <p:spPr>
            <a:xfrm>
              <a:off x="0" y="-38100"/>
              <a:ext cx="1362714" cy="1573434"/>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028700" y="2010791"/>
            <a:ext cx="2316196" cy="416915"/>
          </a:xfrm>
          <a:custGeom>
            <a:avLst/>
            <a:gdLst/>
            <a:ahLst/>
            <a:cxnLst/>
            <a:rect r="r" b="b" t="t" l="l"/>
            <a:pathLst>
              <a:path h="416915" w="2316196">
                <a:moveTo>
                  <a:pt x="0" y="0"/>
                </a:moveTo>
                <a:lnTo>
                  <a:pt x="2316196" y="0"/>
                </a:lnTo>
                <a:lnTo>
                  <a:pt x="2316196" y="416915"/>
                </a:lnTo>
                <a:lnTo>
                  <a:pt x="0" y="4169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true" flipV="false" rot="0">
            <a:off x="14943104" y="2010791"/>
            <a:ext cx="2316196" cy="416915"/>
          </a:xfrm>
          <a:custGeom>
            <a:avLst/>
            <a:gdLst/>
            <a:ahLst/>
            <a:cxnLst/>
            <a:rect r="r" b="b" t="t" l="l"/>
            <a:pathLst>
              <a:path h="416915" w="2316196">
                <a:moveTo>
                  <a:pt x="2316196" y="0"/>
                </a:moveTo>
                <a:lnTo>
                  <a:pt x="0" y="0"/>
                </a:lnTo>
                <a:lnTo>
                  <a:pt x="0" y="416915"/>
                </a:lnTo>
                <a:lnTo>
                  <a:pt x="2316196" y="416915"/>
                </a:lnTo>
                <a:lnTo>
                  <a:pt x="231619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2443177" y="3470347"/>
            <a:ext cx="2345100" cy="2345100"/>
          </a:xfrm>
          <a:custGeom>
            <a:avLst/>
            <a:gdLst/>
            <a:ahLst/>
            <a:cxnLst/>
            <a:rect r="r" b="b" t="t" l="l"/>
            <a:pathLst>
              <a:path h="2345100" w="2345100">
                <a:moveTo>
                  <a:pt x="0" y="0"/>
                </a:moveTo>
                <a:lnTo>
                  <a:pt x="2345100" y="0"/>
                </a:lnTo>
                <a:lnTo>
                  <a:pt x="2345100" y="2345099"/>
                </a:lnTo>
                <a:lnTo>
                  <a:pt x="0" y="2345099"/>
                </a:lnTo>
                <a:lnTo>
                  <a:pt x="0" y="0"/>
                </a:lnTo>
                <a:close/>
              </a:path>
            </a:pathLst>
          </a:custGeom>
          <a:blipFill>
            <a:blip r:embed="rId4"/>
            <a:stretch>
              <a:fillRect l="0" t="0" r="0" b="0"/>
            </a:stretch>
          </a:blipFill>
        </p:spPr>
      </p:sp>
      <p:sp>
        <p:nvSpPr>
          <p:cNvPr name="Freeform 14" id="14"/>
          <p:cNvSpPr/>
          <p:nvPr/>
        </p:nvSpPr>
        <p:spPr>
          <a:xfrm flipH="false" flipV="false" rot="0">
            <a:off x="13235977" y="3746768"/>
            <a:ext cx="2536421" cy="1987900"/>
          </a:xfrm>
          <a:custGeom>
            <a:avLst/>
            <a:gdLst/>
            <a:ahLst/>
            <a:cxnLst/>
            <a:rect r="r" b="b" t="t" l="l"/>
            <a:pathLst>
              <a:path h="1987900" w="2536421">
                <a:moveTo>
                  <a:pt x="0" y="0"/>
                </a:moveTo>
                <a:lnTo>
                  <a:pt x="2536421" y="0"/>
                </a:lnTo>
                <a:lnTo>
                  <a:pt x="2536421" y="1987901"/>
                </a:lnTo>
                <a:lnTo>
                  <a:pt x="0" y="1987901"/>
                </a:lnTo>
                <a:lnTo>
                  <a:pt x="0" y="0"/>
                </a:lnTo>
                <a:close/>
              </a:path>
            </a:pathLst>
          </a:custGeom>
          <a:blipFill>
            <a:blip r:embed="rId5"/>
            <a:stretch>
              <a:fillRect l="-7036" t="0" r="0" b="0"/>
            </a:stretch>
          </a:blipFill>
        </p:spPr>
      </p:sp>
      <p:sp>
        <p:nvSpPr>
          <p:cNvPr name="Freeform 15" id="15"/>
          <p:cNvSpPr/>
          <p:nvPr/>
        </p:nvSpPr>
        <p:spPr>
          <a:xfrm flipH="true" flipV="true" rot="-5400000">
            <a:off x="0" y="0"/>
            <a:ext cx="1863720" cy="1863720"/>
          </a:xfrm>
          <a:custGeom>
            <a:avLst/>
            <a:gdLst/>
            <a:ahLst/>
            <a:cxnLst/>
            <a:rect r="r" b="b" t="t" l="l"/>
            <a:pathLst>
              <a:path h="1863720" w="1863720">
                <a:moveTo>
                  <a:pt x="1863720" y="1863720"/>
                </a:moveTo>
                <a:lnTo>
                  <a:pt x="0" y="1863720"/>
                </a:lnTo>
                <a:lnTo>
                  <a:pt x="0" y="0"/>
                </a:lnTo>
                <a:lnTo>
                  <a:pt x="1863720" y="0"/>
                </a:lnTo>
                <a:lnTo>
                  <a:pt x="1863720" y="186372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true" flipV="true" rot="-10800000">
            <a:off x="-239181" y="8877439"/>
            <a:ext cx="1863720" cy="1863720"/>
          </a:xfrm>
          <a:custGeom>
            <a:avLst/>
            <a:gdLst/>
            <a:ahLst/>
            <a:cxnLst/>
            <a:rect r="r" b="b" t="t" l="l"/>
            <a:pathLst>
              <a:path h="1863720" w="1863720">
                <a:moveTo>
                  <a:pt x="1863720" y="1863719"/>
                </a:moveTo>
                <a:lnTo>
                  <a:pt x="0" y="1863719"/>
                </a:lnTo>
                <a:lnTo>
                  <a:pt x="0" y="0"/>
                </a:lnTo>
                <a:lnTo>
                  <a:pt x="1863720" y="0"/>
                </a:lnTo>
                <a:lnTo>
                  <a:pt x="1863720" y="186371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7191307" y="3746768"/>
            <a:ext cx="3943881" cy="1880149"/>
          </a:xfrm>
          <a:custGeom>
            <a:avLst/>
            <a:gdLst/>
            <a:ahLst/>
            <a:cxnLst/>
            <a:rect r="r" b="b" t="t" l="l"/>
            <a:pathLst>
              <a:path h="1880149" w="3943881">
                <a:moveTo>
                  <a:pt x="0" y="0"/>
                </a:moveTo>
                <a:lnTo>
                  <a:pt x="3943881" y="0"/>
                </a:lnTo>
                <a:lnTo>
                  <a:pt x="3943881" y="1880149"/>
                </a:lnTo>
                <a:lnTo>
                  <a:pt x="0" y="1880149"/>
                </a:lnTo>
                <a:lnTo>
                  <a:pt x="0" y="0"/>
                </a:lnTo>
                <a:close/>
              </a:path>
            </a:pathLst>
          </a:custGeom>
          <a:blipFill>
            <a:blip r:embed="rId8"/>
            <a:stretch>
              <a:fillRect l="0" t="0" r="0" b="0"/>
            </a:stretch>
          </a:blipFill>
        </p:spPr>
      </p:sp>
      <p:sp>
        <p:nvSpPr>
          <p:cNvPr name="TextBox 18" id="18"/>
          <p:cNvSpPr txBox="true"/>
          <p:nvPr/>
        </p:nvSpPr>
        <p:spPr>
          <a:xfrm rot="0">
            <a:off x="6852445" y="1751571"/>
            <a:ext cx="4583110" cy="830580"/>
          </a:xfrm>
          <a:prstGeom prst="rect">
            <a:avLst/>
          </a:prstGeom>
        </p:spPr>
        <p:txBody>
          <a:bodyPr anchor="t" rtlCol="false" tIns="0" lIns="0" bIns="0" rIns="0">
            <a:spAutoFit/>
          </a:bodyPr>
          <a:lstStyle/>
          <a:p>
            <a:pPr algn="ctr">
              <a:lnSpc>
                <a:spcPts val="6719"/>
              </a:lnSpc>
            </a:pPr>
            <a:r>
              <a:rPr lang="en-US" b="true" sz="4800">
                <a:solidFill>
                  <a:srgbClr val="04293A"/>
                </a:solidFill>
                <a:latin typeface="Rubik Semi-Bold"/>
                <a:ea typeface="Rubik Semi-Bold"/>
                <a:cs typeface="Rubik Semi-Bold"/>
                <a:sym typeface="Rubik Semi-Bold"/>
              </a:rPr>
              <a:t>Method</a:t>
            </a:r>
          </a:p>
        </p:txBody>
      </p:sp>
      <p:sp>
        <p:nvSpPr>
          <p:cNvPr name="TextBox 19" id="19"/>
          <p:cNvSpPr txBox="true"/>
          <p:nvPr/>
        </p:nvSpPr>
        <p:spPr>
          <a:xfrm rot="0">
            <a:off x="1624539" y="5827291"/>
            <a:ext cx="3982376" cy="888238"/>
          </a:xfrm>
          <a:prstGeom prst="rect">
            <a:avLst/>
          </a:prstGeom>
        </p:spPr>
        <p:txBody>
          <a:bodyPr anchor="t" rtlCol="false" tIns="0" lIns="0" bIns="0" rIns="0">
            <a:spAutoFit/>
          </a:bodyPr>
          <a:lstStyle/>
          <a:p>
            <a:pPr algn="ctr">
              <a:lnSpc>
                <a:spcPts val="3541"/>
              </a:lnSpc>
            </a:pPr>
            <a:r>
              <a:rPr lang="en-US" b="true" sz="2529">
                <a:solidFill>
                  <a:srgbClr val="FFFFFF"/>
                </a:solidFill>
                <a:latin typeface="Rubik Semi-Bold"/>
                <a:ea typeface="Rubik Semi-Bold"/>
                <a:cs typeface="Rubik Semi-Bold"/>
                <a:sym typeface="Rubik Semi-Bold"/>
              </a:rPr>
              <a:t>Electroecephalography (EEG)</a:t>
            </a:r>
          </a:p>
        </p:txBody>
      </p:sp>
      <p:sp>
        <p:nvSpPr>
          <p:cNvPr name="TextBox 20" id="20"/>
          <p:cNvSpPr txBox="true"/>
          <p:nvPr/>
        </p:nvSpPr>
        <p:spPr>
          <a:xfrm rot="0">
            <a:off x="1624539" y="6858087"/>
            <a:ext cx="3982376" cy="1656715"/>
          </a:xfrm>
          <a:prstGeom prst="rect">
            <a:avLst/>
          </a:prstGeom>
        </p:spPr>
        <p:txBody>
          <a:bodyPr anchor="t" rtlCol="false" tIns="0" lIns="0" bIns="0" rIns="0">
            <a:spAutoFit/>
          </a:bodyPr>
          <a:lstStyle/>
          <a:p>
            <a:pPr algn="l">
              <a:lnSpc>
                <a:spcPts val="2659"/>
              </a:lnSpc>
            </a:pPr>
            <a:r>
              <a:rPr lang="en-US" sz="1899">
                <a:solidFill>
                  <a:srgbClr val="FFFFFF"/>
                </a:solidFill>
                <a:latin typeface="Open Sans"/>
                <a:ea typeface="Open Sans"/>
                <a:cs typeface="Open Sans"/>
                <a:sym typeface="Open Sans"/>
              </a:rPr>
              <a:t>Electroencephalography (EEG) adalah teknologi yang digunakan untuk merekam aktivitas listrik otak melalui elektroda yang ditempatkan di kulit kepala.</a:t>
            </a:r>
          </a:p>
        </p:txBody>
      </p:sp>
      <p:sp>
        <p:nvSpPr>
          <p:cNvPr name="TextBox 21" id="21"/>
          <p:cNvSpPr txBox="true"/>
          <p:nvPr/>
        </p:nvSpPr>
        <p:spPr>
          <a:xfrm rot="0">
            <a:off x="7152812" y="5758296"/>
            <a:ext cx="3982376" cy="888238"/>
          </a:xfrm>
          <a:prstGeom prst="rect">
            <a:avLst/>
          </a:prstGeom>
        </p:spPr>
        <p:txBody>
          <a:bodyPr anchor="t" rtlCol="false" tIns="0" lIns="0" bIns="0" rIns="0">
            <a:spAutoFit/>
          </a:bodyPr>
          <a:lstStyle/>
          <a:p>
            <a:pPr algn="ctr">
              <a:lnSpc>
                <a:spcPts val="3541"/>
              </a:lnSpc>
            </a:pPr>
            <a:r>
              <a:rPr lang="en-US" b="true" sz="2529">
                <a:solidFill>
                  <a:srgbClr val="FFFFFF"/>
                </a:solidFill>
                <a:latin typeface="Rubik Semi-Bold"/>
                <a:ea typeface="Rubik Semi-Bold"/>
                <a:cs typeface="Rubik Semi-Bold"/>
                <a:sym typeface="Rubik Semi-Bold"/>
              </a:rPr>
              <a:t>Go/No-go Association Task (GNAT)</a:t>
            </a:r>
          </a:p>
        </p:txBody>
      </p:sp>
      <p:sp>
        <p:nvSpPr>
          <p:cNvPr name="TextBox 22" id="22"/>
          <p:cNvSpPr txBox="true"/>
          <p:nvPr/>
        </p:nvSpPr>
        <p:spPr>
          <a:xfrm rot="0">
            <a:off x="7152812" y="6829512"/>
            <a:ext cx="4282743" cy="2052320"/>
          </a:xfrm>
          <a:prstGeom prst="rect">
            <a:avLst/>
          </a:prstGeom>
        </p:spPr>
        <p:txBody>
          <a:bodyPr anchor="t" rtlCol="false" tIns="0" lIns="0" bIns="0" rIns="0">
            <a:spAutoFit/>
          </a:bodyPr>
          <a:lstStyle/>
          <a:p>
            <a:pPr algn="l">
              <a:lnSpc>
                <a:spcPts val="2380"/>
              </a:lnSpc>
            </a:pPr>
            <a:r>
              <a:rPr lang="en-US" sz="1700">
                <a:solidFill>
                  <a:srgbClr val="FFFFFF"/>
                </a:solidFill>
                <a:latin typeface="Open Sans"/>
                <a:ea typeface="Open Sans"/>
                <a:cs typeface="Open Sans"/>
                <a:sym typeface="Open Sans"/>
              </a:rPr>
              <a:t>Go or No Go Association Task (GNAT) adalah metode penilaian kognitif yang digunakan untuk mengukur kemampuan kognitif seseorang. GNAT menerapkan batas waktu respons untuk menilai seberapa cepat individu bereaksi terhadap stimulus yang diberikan.</a:t>
            </a:r>
          </a:p>
        </p:txBody>
      </p:sp>
      <p:sp>
        <p:nvSpPr>
          <p:cNvPr name="TextBox 23" id="23"/>
          <p:cNvSpPr txBox="true"/>
          <p:nvPr/>
        </p:nvSpPr>
        <p:spPr>
          <a:xfrm rot="0">
            <a:off x="12681085" y="5887386"/>
            <a:ext cx="3578041" cy="440563"/>
          </a:xfrm>
          <a:prstGeom prst="rect">
            <a:avLst/>
          </a:prstGeom>
        </p:spPr>
        <p:txBody>
          <a:bodyPr anchor="t" rtlCol="false" tIns="0" lIns="0" bIns="0" rIns="0">
            <a:spAutoFit/>
          </a:bodyPr>
          <a:lstStyle/>
          <a:p>
            <a:pPr algn="ctr">
              <a:lnSpc>
                <a:spcPts val="3541"/>
              </a:lnSpc>
            </a:pPr>
            <a:r>
              <a:rPr lang="en-US" b="true" sz="2529">
                <a:solidFill>
                  <a:srgbClr val="FFFFFF"/>
                </a:solidFill>
                <a:latin typeface="Rubik Semi-Bold"/>
                <a:ea typeface="Rubik Semi-Bold"/>
                <a:cs typeface="Rubik Semi-Bold"/>
                <a:sym typeface="Rubik Semi-Bold"/>
              </a:rPr>
              <a:t>EEG Signal Recording</a:t>
            </a:r>
          </a:p>
        </p:txBody>
      </p:sp>
      <p:sp>
        <p:nvSpPr>
          <p:cNvPr name="TextBox 24" id="24"/>
          <p:cNvSpPr txBox="true"/>
          <p:nvPr/>
        </p:nvSpPr>
        <p:spPr>
          <a:xfrm rot="0">
            <a:off x="12681085" y="6858087"/>
            <a:ext cx="3982376" cy="1656715"/>
          </a:xfrm>
          <a:prstGeom prst="rect">
            <a:avLst/>
          </a:prstGeom>
        </p:spPr>
        <p:txBody>
          <a:bodyPr anchor="t" rtlCol="false" tIns="0" lIns="0" bIns="0" rIns="0">
            <a:spAutoFit/>
          </a:bodyPr>
          <a:lstStyle/>
          <a:p>
            <a:pPr algn="l">
              <a:lnSpc>
                <a:spcPts val="2659"/>
              </a:lnSpc>
            </a:pPr>
            <a:r>
              <a:rPr lang="en-US" sz="1899">
                <a:solidFill>
                  <a:srgbClr val="FFFFFF"/>
                </a:solidFill>
                <a:latin typeface="Open Sans"/>
                <a:ea typeface="Open Sans"/>
                <a:cs typeface="Open Sans"/>
                <a:sym typeface="Open Sans"/>
              </a:rPr>
              <a:t>Perekaman sinyal EEG dilakukan dengan responden adalah remaja berusia 16-18 tahun. Perekaman sinyal EEG menggunakan EEG 16 Kanal</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0110" y="3428829"/>
            <a:ext cx="5174054" cy="5829471"/>
            <a:chOff x="0" y="0"/>
            <a:chExt cx="1362714" cy="1535334"/>
          </a:xfrm>
        </p:grpSpPr>
        <p:sp>
          <p:nvSpPr>
            <p:cNvPr name="Freeform 3" id="3"/>
            <p:cNvSpPr/>
            <p:nvPr/>
          </p:nvSpPr>
          <p:spPr>
            <a:xfrm flipH="false" flipV="false" rot="0">
              <a:off x="0" y="0"/>
              <a:ext cx="1362714" cy="1535334"/>
            </a:xfrm>
            <a:custGeom>
              <a:avLst/>
              <a:gdLst/>
              <a:ahLst/>
              <a:cxnLst/>
              <a:rect r="r" b="b" t="t" l="l"/>
              <a:pathLst>
                <a:path h="1535334" w="1362714">
                  <a:moveTo>
                    <a:pt x="0" y="0"/>
                  </a:moveTo>
                  <a:lnTo>
                    <a:pt x="1362714" y="0"/>
                  </a:lnTo>
                  <a:lnTo>
                    <a:pt x="1362714" y="1535334"/>
                  </a:lnTo>
                  <a:lnTo>
                    <a:pt x="0" y="1535334"/>
                  </a:lnTo>
                  <a:close/>
                </a:path>
              </a:pathLst>
            </a:custGeom>
            <a:solidFill>
              <a:srgbClr val="04293A"/>
            </a:solidFill>
            <a:ln w="28575" cap="sq">
              <a:solidFill>
                <a:srgbClr val="ECB365"/>
              </a:solidFill>
              <a:prstDash val="solid"/>
              <a:miter/>
            </a:ln>
          </p:spPr>
        </p:sp>
        <p:sp>
          <p:nvSpPr>
            <p:cNvPr name="TextBox 4" id="4"/>
            <p:cNvSpPr txBox="true"/>
            <p:nvPr/>
          </p:nvSpPr>
          <p:spPr>
            <a:xfrm>
              <a:off x="0" y="-38100"/>
              <a:ext cx="1362714" cy="1573434"/>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6622678" y="3428829"/>
            <a:ext cx="5174054" cy="5829471"/>
            <a:chOff x="0" y="0"/>
            <a:chExt cx="1362714" cy="1535334"/>
          </a:xfrm>
        </p:grpSpPr>
        <p:sp>
          <p:nvSpPr>
            <p:cNvPr name="Freeform 6" id="6"/>
            <p:cNvSpPr/>
            <p:nvPr/>
          </p:nvSpPr>
          <p:spPr>
            <a:xfrm flipH="false" flipV="false" rot="0">
              <a:off x="0" y="0"/>
              <a:ext cx="1362714" cy="1535334"/>
            </a:xfrm>
            <a:custGeom>
              <a:avLst/>
              <a:gdLst/>
              <a:ahLst/>
              <a:cxnLst/>
              <a:rect r="r" b="b" t="t" l="l"/>
              <a:pathLst>
                <a:path h="1535334" w="1362714">
                  <a:moveTo>
                    <a:pt x="0" y="0"/>
                  </a:moveTo>
                  <a:lnTo>
                    <a:pt x="1362714" y="0"/>
                  </a:lnTo>
                  <a:lnTo>
                    <a:pt x="1362714" y="1535334"/>
                  </a:lnTo>
                  <a:lnTo>
                    <a:pt x="0" y="1535334"/>
                  </a:lnTo>
                  <a:close/>
                </a:path>
              </a:pathLst>
            </a:custGeom>
            <a:solidFill>
              <a:srgbClr val="04293A"/>
            </a:solidFill>
            <a:ln w="28575" cap="sq">
              <a:solidFill>
                <a:srgbClr val="ECB365"/>
              </a:solidFill>
              <a:prstDash val="solid"/>
              <a:miter/>
            </a:ln>
          </p:spPr>
        </p:sp>
        <p:sp>
          <p:nvSpPr>
            <p:cNvPr name="TextBox 7" id="7"/>
            <p:cNvSpPr txBox="true"/>
            <p:nvPr/>
          </p:nvSpPr>
          <p:spPr>
            <a:xfrm>
              <a:off x="0" y="-38100"/>
              <a:ext cx="1362714" cy="1573434"/>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028700" y="2010791"/>
            <a:ext cx="2316196" cy="416915"/>
          </a:xfrm>
          <a:custGeom>
            <a:avLst/>
            <a:gdLst/>
            <a:ahLst/>
            <a:cxnLst/>
            <a:rect r="r" b="b" t="t" l="l"/>
            <a:pathLst>
              <a:path h="416915" w="2316196">
                <a:moveTo>
                  <a:pt x="0" y="0"/>
                </a:moveTo>
                <a:lnTo>
                  <a:pt x="2316196" y="0"/>
                </a:lnTo>
                <a:lnTo>
                  <a:pt x="2316196" y="416915"/>
                </a:lnTo>
                <a:lnTo>
                  <a:pt x="0" y="4169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false" rot="0">
            <a:off x="14943104" y="2010791"/>
            <a:ext cx="2316196" cy="416915"/>
          </a:xfrm>
          <a:custGeom>
            <a:avLst/>
            <a:gdLst/>
            <a:ahLst/>
            <a:cxnLst/>
            <a:rect r="r" b="b" t="t" l="l"/>
            <a:pathLst>
              <a:path h="416915" w="2316196">
                <a:moveTo>
                  <a:pt x="2316196" y="0"/>
                </a:moveTo>
                <a:lnTo>
                  <a:pt x="0" y="0"/>
                </a:lnTo>
                <a:lnTo>
                  <a:pt x="0" y="416915"/>
                </a:lnTo>
                <a:lnTo>
                  <a:pt x="2316196" y="416915"/>
                </a:lnTo>
                <a:lnTo>
                  <a:pt x="231619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2318245" y="3746768"/>
            <a:ext cx="2857785" cy="1714671"/>
          </a:xfrm>
          <a:custGeom>
            <a:avLst/>
            <a:gdLst/>
            <a:ahLst/>
            <a:cxnLst/>
            <a:rect r="r" b="b" t="t" l="l"/>
            <a:pathLst>
              <a:path h="1714671" w="2857785">
                <a:moveTo>
                  <a:pt x="0" y="0"/>
                </a:moveTo>
                <a:lnTo>
                  <a:pt x="2857785" y="0"/>
                </a:lnTo>
                <a:lnTo>
                  <a:pt x="2857785" y="1714671"/>
                </a:lnTo>
                <a:lnTo>
                  <a:pt x="0" y="1714671"/>
                </a:lnTo>
                <a:lnTo>
                  <a:pt x="0" y="0"/>
                </a:lnTo>
                <a:close/>
              </a:path>
            </a:pathLst>
          </a:custGeom>
          <a:blipFill>
            <a:blip r:embed="rId4"/>
            <a:stretch>
              <a:fillRect l="0" t="0" r="0" b="0"/>
            </a:stretch>
          </a:blipFill>
        </p:spPr>
      </p:sp>
      <p:sp>
        <p:nvSpPr>
          <p:cNvPr name="Freeform 11" id="11"/>
          <p:cNvSpPr/>
          <p:nvPr/>
        </p:nvSpPr>
        <p:spPr>
          <a:xfrm flipH="false" flipV="false" rot="0">
            <a:off x="7808277" y="3694152"/>
            <a:ext cx="2807493" cy="1449348"/>
          </a:xfrm>
          <a:custGeom>
            <a:avLst/>
            <a:gdLst/>
            <a:ahLst/>
            <a:cxnLst/>
            <a:rect r="r" b="b" t="t" l="l"/>
            <a:pathLst>
              <a:path h="1449348" w="2807493">
                <a:moveTo>
                  <a:pt x="0" y="0"/>
                </a:moveTo>
                <a:lnTo>
                  <a:pt x="2807493" y="0"/>
                </a:lnTo>
                <a:lnTo>
                  <a:pt x="2807493" y="1449348"/>
                </a:lnTo>
                <a:lnTo>
                  <a:pt x="0" y="1449348"/>
                </a:lnTo>
                <a:lnTo>
                  <a:pt x="0" y="0"/>
                </a:lnTo>
                <a:close/>
              </a:path>
            </a:pathLst>
          </a:custGeom>
          <a:blipFill>
            <a:blip r:embed="rId5"/>
            <a:stretch>
              <a:fillRect l="-3248" t="0" r="0" b="0"/>
            </a:stretch>
          </a:blipFill>
        </p:spPr>
      </p:sp>
      <p:sp>
        <p:nvSpPr>
          <p:cNvPr name="Freeform 12" id="12"/>
          <p:cNvSpPr/>
          <p:nvPr/>
        </p:nvSpPr>
        <p:spPr>
          <a:xfrm flipH="true" flipV="true" rot="-5400000">
            <a:off x="0" y="0"/>
            <a:ext cx="1863720" cy="1863720"/>
          </a:xfrm>
          <a:custGeom>
            <a:avLst/>
            <a:gdLst/>
            <a:ahLst/>
            <a:cxnLst/>
            <a:rect r="r" b="b" t="t" l="l"/>
            <a:pathLst>
              <a:path h="1863720" w="1863720">
                <a:moveTo>
                  <a:pt x="1863720" y="1863720"/>
                </a:moveTo>
                <a:lnTo>
                  <a:pt x="0" y="1863720"/>
                </a:lnTo>
                <a:lnTo>
                  <a:pt x="0" y="0"/>
                </a:lnTo>
                <a:lnTo>
                  <a:pt x="1863720" y="0"/>
                </a:lnTo>
                <a:lnTo>
                  <a:pt x="1863720" y="186372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true" flipV="true" rot="5400000">
            <a:off x="16396803" y="8423280"/>
            <a:ext cx="1863720" cy="1863720"/>
          </a:xfrm>
          <a:custGeom>
            <a:avLst/>
            <a:gdLst/>
            <a:ahLst/>
            <a:cxnLst/>
            <a:rect r="r" b="b" t="t" l="l"/>
            <a:pathLst>
              <a:path h="1863720" w="1863720">
                <a:moveTo>
                  <a:pt x="1863720" y="1863720"/>
                </a:moveTo>
                <a:lnTo>
                  <a:pt x="0" y="1863720"/>
                </a:lnTo>
                <a:lnTo>
                  <a:pt x="0" y="0"/>
                </a:lnTo>
                <a:lnTo>
                  <a:pt x="1863720" y="0"/>
                </a:lnTo>
                <a:lnTo>
                  <a:pt x="1863720" y="186372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12085246" y="3428829"/>
            <a:ext cx="5174054" cy="5829471"/>
            <a:chOff x="0" y="0"/>
            <a:chExt cx="1362714" cy="1535334"/>
          </a:xfrm>
        </p:grpSpPr>
        <p:sp>
          <p:nvSpPr>
            <p:cNvPr name="Freeform 15" id="15"/>
            <p:cNvSpPr/>
            <p:nvPr/>
          </p:nvSpPr>
          <p:spPr>
            <a:xfrm flipH="false" flipV="false" rot="0">
              <a:off x="0" y="0"/>
              <a:ext cx="1362714" cy="1535334"/>
            </a:xfrm>
            <a:custGeom>
              <a:avLst/>
              <a:gdLst/>
              <a:ahLst/>
              <a:cxnLst/>
              <a:rect r="r" b="b" t="t" l="l"/>
              <a:pathLst>
                <a:path h="1535334" w="1362714">
                  <a:moveTo>
                    <a:pt x="0" y="0"/>
                  </a:moveTo>
                  <a:lnTo>
                    <a:pt x="1362714" y="0"/>
                  </a:lnTo>
                  <a:lnTo>
                    <a:pt x="1362714" y="1535334"/>
                  </a:lnTo>
                  <a:lnTo>
                    <a:pt x="0" y="1535334"/>
                  </a:lnTo>
                  <a:close/>
                </a:path>
              </a:pathLst>
            </a:custGeom>
            <a:solidFill>
              <a:srgbClr val="04293A"/>
            </a:solidFill>
            <a:ln w="28575" cap="sq">
              <a:solidFill>
                <a:srgbClr val="ECB365"/>
              </a:solidFill>
              <a:prstDash val="solid"/>
              <a:miter/>
            </a:ln>
          </p:spPr>
        </p:sp>
        <p:sp>
          <p:nvSpPr>
            <p:cNvPr name="TextBox 16" id="16"/>
            <p:cNvSpPr txBox="true"/>
            <p:nvPr/>
          </p:nvSpPr>
          <p:spPr>
            <a:xfrm>
              <a:off x="0" y="-38100"/>
              <a:ext cx="1362714" cy="1573434"/>
            </a:xfrm>
            <a:prstGeom prst="rect">
              <a:avLst/>
            </a:prstGeom>
          </p:spPr>
          <p:txBody>
            <a:bodyPr anchor="ctr" rtlCol="false" tIns="50800" lIns="50800" bIns="50800" rIns="50800"/>
            <a:lstStyle/>
            <a:p>
              <a:pPr algn="ctr">
                <a:lnSpc>
                  <a:spcPts val="2659"/>
                </a:lnSpc>
                <a:spcBef>
                  <a:spcPct val="0"/>
                </a:spcBef>
              </a:pPr>
            </a:p>
          </p:txBody>
        </p:sp>
      </p:grpSp>
      <p:sp>
        <p:nvSpPr>
          <p:cNvPr name="Freeform 17" id="17"/>
          <p:cNvSpPr/>
          <p:nvPr/>
        </p:nvSpPr>
        <p:spPr>
          <a:xfrm flipH="false" flipV="false" rot="0">
            <a:off x="12591634" y="3855547"/>
            <a:ext cx="3947214" cy="1726906"/>
          </a:xfrm>
          <a:custGeom>
            <a:avLst/>
            <a:gdLst/>
            <a:ahLst/>
            <a:cxnLst/>
            <a:rect r="r" b="b" t="t" l="l"/>
            <a:pathLst>
              <a:path h="1726906" w="3947214">
                <a:moveTo>
                  <a:pt x="0" y="0"/>
                </a:moveTo>
                <a:lnTo>
                  <a:pt x="3947215" y="0"/>
                </a:lnTo>
                <a:lnTo>
                  <a:pt x="3947215" y="1726906"/>
                </a:lnTo>
                <a:lnTo>
                  <a:pt x="0" y="1726906"/>
                </a:lnTo>
                <a:lnTo>
                  <a:pt x="0" y="0"/>
                </a:lnTo>
                <a:close/>
              </a:path>
            </a:pathLst>
          </a:custGeom>
          <a:blipFill>
            <a:blip r:embed="rId8"/>
            <a:stretch>
              <a:fillRect l="0" t="0" r="0" b="0"/>
            </a:stretch>
          </a:blipFill>
        </p:spPr>
      </p:sp>
      <p:sp>
        <p:nvSpPr>
          <p:cNvPr name="TextBox 18" id="18"/>
          <p:cNvSpPr txBox="true"/>
          <p:nvPr/>
        </p:nvSpPr>
        <p:spPr>
          <a:xfrm rot="0">
            <a:off x="6852445" y="1751571"/>
            <a:ext cx="4583110" cy="830580"/>
          </a:xfrm>
          <a:prstGeom prst="rect">
            <a:avLst/>
          </a:prstGeom>
        </p:spPr>
        <p:txBody>
          <a:bodyPr anchor="t" rtlCol="false" tIns="0" lIns="0" bIns="0" rIns="0">
            <a:spAutoFit/>
          </a:bodyPr>
          <a:lstStyle/>
          <a:p>
            <a:pPr algn="ctr">
              <a:lnSpc>
                <a:spcPts val="6719"/>
              </a:lnSpc>
            </a:pPr>
            <a:r>
              <a:rPr lang="en-US" b="true" sz="4800">
                <a:solidFill>
                  <a:srgbClr val="04293A"/>
                </a:solidFill>
                <a:latin typeface="Rubik Semi-Bold"/>
                <a:ea typeface="Rubik Semi-Bold"/>
                <a:cs typeface="Rubik Semi-Bold"/>
                <a:sym typeface="Rubik Semi-Bold"/>
              </a:rPr>
              <a:t>Method</a:t>
            </a:r>
          </a:p>
        </p:txBody>
      </p:sp>
      <p:sp>
        <p:nvSpPr>
          <p:cNvPr name="TextBox 19" id="19"/>
          <p:cNvSpPr txBox="true"/>
          <p:nvPr/>
        </p:nvSpPr>
        <p:spPr>
          <a:xfrm rot="0">
            <a:off x="1755949" y="5525303"/>
            <a:ext cx="3982376" cy="440563"/>
          </a:xfrm>
          <a:prstGeom prst="rect">
            <a:avLst/>
          </a:prstGeom>
        </p:spPr>
        <p:txBody>
          <a:bodyPr anchor="t" rtlCol="false" tIns="0" lIns="0" bIns="0" rIns="0">
            <a:spAutoFit/>
          </a:bodyPr>
          <a:lstStyle/>
          <a:p>
            <a:pPr algn="ctr">
              <a:lnSpc>
                <a:spcPts val="3541"/>
              </a:lnSpc>
            </a:pPr>
            <a:r>
              <a:rPr lang="en-US" b="true" sz="2529">
                <a:solidFill>
                  <a:srgbClr val="FFFFFF"/>
                </a:solidFill>
                <a:latin typeface="Rubik Semi-Bold"/>
                <a:ea typeface="Rubik Semi-Bold"/>
                <a:cs typeface="Rubik Semi-Bold"/>
                <a:sym typeface="Rubik Semi-Bold"/>
              </a:rPr>
              <a:t>EEG Signal Filtering</a:t>
            </a:r>
          </a:p>
        </p:txBody>
      </p:sp>
      <p:sp>
        <p:nvSpPr>
          <p:cNvPr name="TextBox 20" id="20"/>
          <p:cNvSpPr txBox="true"/>
          <p:nvPr/>
        </p:nvSpPr>
        <p:spPr>
          <a:xfrm rot="0">
            <a:off x="1524920" y="6124979"/>
            <a:ext cx="4444434" cy="2323465"/>
          </a:xfrm>
          <a:prstGeom prst="rect">
            <a:avLst/>
          </a:prstGeom>
        </p:spPr>
        <p:txBody>
          <a:bodyPr anchor="t" rtlCol="false" tIns="0" lIns="0" bIns="0" rIns="0">
            <a:spAutoFit/>
          </a:bodyPr>
          <a:lstStyle/>
          <a:p>
            <a:pPr algn="l">
              <a:lnSpc>
                <a:spcPts val="2659"/>
              </a:lnSpc>
            </a:pPr>
            <a:r>
              <a:rPr lang="en-US" sz="1899">
                <a:solidFill>
                  <a:srgbClr val="FFFFFF"/>
                </a:solidFill>
                <a:latin typeface="Open Sans"/>
                <a:ea typeface="Open Sans"/>
                <a:cs typeface="Open Sans"/>
                <a:sym typeface="Open Sans"/>
              </a:rPr>
              <a:t>Filtering berperan penting dalam pengolahan sinyal EEG. Filtering sinyal EEG digunakan untuk meloloskan frekuensi yang diinginkan dan meredam frekuensi yang tidak diinginkan. Umumnya frekuensi sinyal EEG di rentang 4-40Hz</a:t>
            </a:r>
          </a:p>
        </p:txBody>
      </p:sp>
      <p:sp>
        <p:nvSpPr>
          <p:cNvPr name="TextBox 21" id="21"/>
          <p:cNvSpPr txBox="true"/>
          <p:nvPr/>
        </p:nvSpPr>
        <p:spPr>
          <a:xfrm rot="0">
            <a:off x="7218517" y="5217691"/>
            <a:ext cx="4282614" cy="888238"/>
          </a:xfrm>
          <a:prstGeom prst="rect">
            <a:avLst/>
          </a:prstGeom>
        </p:spPr>
        <p:txBody>
          <a:bodyPr anchor="t" rtlCol="false" tIns="0" lIns="0" bIns="0" rIns="0">
            <a:spAutoFit/>
          </a:bodyPr>
          <a:lstStyle/>
          <a:p>
            <a:pPr algn="ctr">
              <a:lnSpc>
                <a:spcPts val="3541"/>
              </a:lnSpc>
            </a:pPr>
            <a:r>
              <a:rPr lang="en-US" b="true" sz="2529">
                <a:solidFill>
                  <a:srgbClr val="FFFFFF"/>
                </a:solidFill>
                <a:latin typeface="Rubik Semi-Bold"/>
                <a:ea typeface="Rubik Semi-Bold"/>
                <a:cs typeface="Rubik Semi-Bold"/>
                <a:sym typeface="Rubik Semi-Bold"/>
              </a:rPr>
              <a:t>Independent Component Analysis (ICA)</a:t>
            </a:r>
          </a:p>
        </p:txBody>
      </p:sp>
      <p:sp>
        <p:nvSpPr>
          <p:cNvPr name="TextBox 22" id="22"/>
          <p:cNvSpPr txBox="true"/>
          <p:nvPr/>
        </p:nvSpPr>
        <p:spPr>
          <a:xfrm rot="0">
            <a:off x="6922916" y="6153785"/>
            <a:ext cx="4578215" cy="1323340"/>
          </a:xfrm>
          <a:prstGeom prst="rect">
            <a:avLst/>
          </a:prstGeom>
        </p:spPr>
        <p:txBody>
          <a:bodyPr anchor="t" rtlCol="false" tIns="0" lIns="0" bIns="0" rIns="0">
            <a:spAutoFit/>
          </a:bodyPr>
          <a:lstStyle/>
          <a:p>
            <a:pPr algn="l">
              <a:lnSpc>
                <a:spcPts val="2659"/>
              </a:lnSpc>
            </a:pPr>
            <a:r>
              <a:rPr lang="en-US" sz="1899">
                <a:solidFill>
                  <a:srgbClr val="FFFFFF"/>
                </a:solidFill>
                <a:latin typeface="Open Sans"/>
                <a:ea typeface="Open Sans"/>
                <a:cs typeface="Open Sans"/>
                <a:sym typeface="Open Sans"/>
              </a:rPr>
              <a:t>Independent Component Analysis (ICA) digunakan untuk memilih dan menghilangkan komponen tertentu dalam sinyal yang tidak diinginkan</a:t>
            </a:r>
          </a:p>
        </p:txBody>
      </p:sp>
      <p:sp>
        <p:nvSpPr>
          <p:cNvPr name="TextBox 23" id="23"/>
          <p:cNvSpPr txBox="true"/>
          <p:nvPr/>
        </p:nvSpPr>
        <p:spPr>
          <a:xfrm rot="0">
            <a:off x="12591634" y="5903001"/>
            <a:ext cx="3805169" cy="440563"/>
          </a:xfrm>
          <a:prstGeom prst="rect">
            <a:avLst/>
          </a:prstGeom>
        </p:spPr>
        <p:txBody>
          <a:bodyPr anchor="t" rtlCol="false" tIns="0" lIns="0" bIns="0" rIns="0">
            <a:spAutoFit/>
          </a:bodyPr>
          <a:lstStyle/>
          <a:p>
            <a:pPr algn="ctr">
              <a:lnSpc>
                <a:spcPts val="3541"/>
              </a:lnSpc>
            </a:pPr>
            <a:r>
              <a:rPr lang="en-US" b="true" sz="2529">
                <a:solidFill>
                  <a:srgbClr val="FFFFFF"/>
                </a:solidFill>
                <a:latin typeface="Rubik Semi-Bold"/>
                <a:ea typeface="Rubik Semi-Bold"/>
                <a:cs typeface="Rubik Semi-Bold"/>
                <a:sym typeface="Rubik Semi-Bold"/>
              </a:rPr>
              <a:t>Event Related Potential</a:t>
            </a:r>
          </a:p>
        </p:txBody>
      </p:sp>
      <p:sp>
        <p:nvSpPr>
          <p:cNvPr name="TextBox 24" id="24"/>
          <p:cNvSpPr txBox="true"/>
          <p:nvPr/>
        </p:nvSpPr>
        <p:spPr>
          <a:xfrm rot="0">
            <a:off x="12681085" y="6499399"/>
            <a:ext cx="3982376" cy="1990090"/>
          </a:xfrm>
          <a:prstGeom prst="rect">
            <a:avLst/>
          </a:prstGeom>
        </p:spPr>
        <p:txBody>
          <a:bodyPr anchor="t" rtlCol="false" tIns="0" lIns="0" bIns="0" rIns="0">
            <a:spAutoFit/>
          </a:bodyPr>
          <a:lstStyle/>
          <a:p>
            <a:pPr algn="l">
              <a:lnSpc>
                <a:spcPts val="2659"/>
              </a:lnSpc>
            </a:pPr>
            <a:r>
              <a:rPr lang="en-US" sz="1899">
                <a:solidFill>
                  <a:srgbClr val="FFFFFF"/>
                </a:solidFill>
                <a:latin typeface="Open Sans"/>
                <a:ea typeface="Open Sans"/>
                <a:cs typeface="Open Sans"/>
                <a:sym typeface="Open Sans"/>
              </a:rPr>
              <a:t>Event-Related Potential (ERP) adalah metode analisis sinyal EEG yang digunakan untuk mengukur respons listrik otak terhadap suatu stimulus tertentu, seperti suara, gambar, atau tugas kognitif.</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651430" y="3638083"/>
            <a:ext cx="492570" cy="492570"/>
          </a:xfrm>
          <a:custGeom>
            <a:avLst/>
            <a:gdLst/>
            <a:ahLst/>
            <a:cxnLst/>
            <a:rect r="r" b="b" t="t" l="l"/>
            <a:pathLst>
              <a:path h="492570" w="492570">
                <a:moveTo>
                  <a:pt x="0" y="0"/>
                </a:moveTo>
                <a:lnTo>
                  <a:pt x="492570" y="0"/>
                </a:lnTo>
                <a:lnTo>
                  <a:pt x="492570" y="492570"/>
                </a:lnTo>
                <a:lnTo>
                  <a:pt x="0" y="492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651430" y="4554519"/>
            <a:ext cx="492570" cy="492570"/>
          </a:xfrm>
          <a:custGeom>
            <a:avLst/>
            <a:gdLst/>
            <a:ahLst/>
            <a:cxnLst/>
            <a:rect r="r" b="b" t="t" l="l"/>
            <a:pathLst>
              <a:path h="492570" w="492570">
                <a:moveTo>
                  <a:pt x="0" y="0"/>
                </a:moveTo>
                <a:lnTo>
                  <a:pt x="492570" y="0"/>
                </a:lnTo>
                <a:lnTo>
                  <a:pt x="492570" y="492570"/>
                </a:lnTo>
                <a:lnTo>
                  <a:pt x="0" y="492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5400000">
            <a:off x="0" y="0"/>
            <a:ext cx="1863720" cy="1863720"/>
          </a:xfrm>
          <a:custGeom>
            <a:avLst/>
            <a:gdLst/>
            <a:ahLst/>
            <a:cxnLst/>
            <a:rect r="r" b="b" t="t" l="l"/>
            <a:pathLst>
              <a:path h="1863720" w="1863720">
                <a:moveTo>
                  <a:pt x="1863720" y="1863720"/>
                </a:moveTo>
                <a:lnTo>
                  <a:pt x="0" y="1863720"/>
                </a:lnTo>
                <a:lnTo>
                  <a:pt x="0" y="0"/>
                </a:lnTo>
                <a:lnTo>
                  <a:pt x="1863720" y="0"/>
                </a:lnTo>
                <a:lnTo>
                  <a:pt x="1863720" y="186372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6424280" y="8691605"/>
            <a:ext cx="1863720" cy="1863720"/>
          </a:xfrm>
          <a:custGeom>
            <a:avLst/>
            <a:gdLst/>
            <a:ahLst/>
            <a:cxnLst/>
            <a:rect r="r" b="b" t="t" l="l"/>
            <a:pathLst>
              <a:path h="1863720" w="1863720">
                <a:moveTo>
                  <a:pt x="1863720" y="1863720"/>
                </a:moveTo>
                <a:lnTo>
                  <a:pt x="0" y="1863720"/>
                </a:lnTo>
                <a:lnTo>
                  <a:pt x="0" y="0"/>
                </a:lnTo>
                <a:lnTo>
                  <a:pt x="1863720" y="0"/>
                </a:lnTo>
                <a:lnTo>
                  <a:pt x="1863720" y="186372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4683425" y="820242"/>
            <a:ext cx="2316196" cy="416915"/>
          </a:xfrm>
          <a:custGeom>
            <a:avLst/>
            <a:gdLst/>
            <a:ahLst/>
            <a:cxnLst/>
            <a:rect r="r" b="b" t="t" l="l"/>
            <a:pathLst>
              <a:path h="416915" w="2316196">
                <a:moveTo>
                  <a:pt x="0" y="0"/>
                </a:moveTo>
                <a:lnTo>
                  <a:pt x="2316196" y="0"/>
                </a:lnTo>
                <a:lnTo>
                  <a:pt x="2316196" y="416916"/>
                </a:lnTo>
                <a:lnTo>
                  <a:pt x="0" y="4169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863720" y="5884563"/>
            <a:ext cx="4404825" cy="3681645"/>
          </a:xfrm>
          <a:custGeom>
            <a:avLst/>
            <a:gdLst/>
            <a:ahLst/>
            <a:cxnLst/>
            <a:rect r="r" b="b" t="t" l="l"/>
            <a:pathLst>
              <a:path h="3681645" w="4404825">
                <a:moveTo>
                  <a:pt x="0" y="0"/>
                </a:moveTo>
                <a:lnTo>
                  <a:pt x="4404825" y="0"/>
                </a:lnTo>
                <a:lnTo>
                  <a:pt x="4404825" y="3681644"/>
                </a:lnTo>
                <a:lnTo>
                  <a:pt x="0" y="3681644"/>
                </a:lnTo>
                <a:lnTo>
                  <a:pt x="0" y="0"/>
                </a:lnTo>
                <a:close/>
              </a:path>
            </a:pathLst>
          </a:custGeom>
          <a:blipFill>
            <a:blip r:embed="rId8"/>
            <a:stretch>
              <a:fillRect l="0" t="0" r="0" b="0"/>
            </a:stretch>
          </a:blipFill>
        </p:spPr>
      </p:sp>
      <p:sp>
        <p:nvSpPr>
          <p:cNvPr name="TextBox 8" id="8"/>
          <p:cNvSpPr txBox="true"/>
          <p:nvPr/>
        </p:nvSpPr>
        <p:spPr>
          <a:xfrm rot="0">
            <a:off x="7504927" y="561023"/>
            <a:ext cx="7784201" cy="830580"/>
          </a:xfrm>
          <a:prstGeom prst="rect">
            <a:avLst/>
          </a:prstGeom>
        </p:spPr>
        <p:txBody>
          <a:bodyPr anchor="t" rtlCol="false" tIns="0" lIns="0" bIns="0" rIns="0">
            <a:spAutoFit/>
          </a:bodyPr>
          <a:lstStyle/>
          <a:p>
            <a:pPr algn="l">
              <a:lnSpc>
                <a:spcPts val="6719"/>
              </a:lnSpc>
            </a:pPr>
            <a:r>
              <a:rPr lang="en-US" sz="4800" b="true">
                <a:solidFill>
                  <a:srgbClr val="041C32"/>
                </a:solidFill>
                <a:latin typeface="Rubik Bold"/>
                <a:ea typeface="Rubik Bold"/>
                <a:cs typeface="Rubik Bold"/>
                <a:sym typeface="Rubik Bold"/>
              </a:rPr>
              <a:t>Priority</a:t>
            </a:r>
          </a:p>
        </p:txBody>
      </p:sp>
      <p:sp>
        <p:nvSpPr>
          <p:cNvPr name="Freeform 9" id="9"/>
          <p:cNvSpPr/>
          <p:nvPr/>
        </p:nvSpPr>
        <p:spPr>
          <a:xfrm flipH="false" flipV="false" rot="0">
            <a:off x="10568890" y="820242"/>
            <a:ext cx="2316196" cy="416915"/>
          </a:xfrm>
          <a:custGeom>
            <a:avLst/>
            <a:gdLst/>
            <a:ahLst/>
            <a:cxnLst/>
            <a:rect r="r" b="b" t="t" l="l"/>
            <a:pathLst>
              <a:path h="416915" w="2316196">
                <a:moveTo>
                  <a:pt x="0" y="0"/>
                </a:moveTo>
                <a:lnTo>
                  <a:pt x="2316195" y="0"/>
                </a:lnTo>
                <a:lnTo>
                  <a:pt x="2316195" y="416916"/>
                </a:lnTo>
                <a:lnTo>
                  <a:pt x="0" y="4169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028700" y="2175388"/>
            <a:ext cx="6686605" cy="2925390"/>
          </a:xfrm>
          <a:custGeom>
            <a:avLst/>
            <a:gdLst/>
            <a:ahLst/>
            <a:cxnLst/>
            <a:rect r="r" b="b" t="t" l="l"/>
            <a:pathLst>
              <a:path h="2925390" w="6686605">
                <a:moveTo>
                  <a:pt x="0" y="0"/>
                </a:moveTo>
                <a:lnTo>
                  <a:pt x="6686605" y="0"/>
                </a:lnTo>
                <a:lnTo>
                  <a:pt x="6686605" y="2925389"/>
                </a:lnTo>
                <a:lnTo>
                  <a:pt x="0" y="2925389"/>
                </a:lnTo>
                <a:lnTo>
                  <a:pt x="0" y="0"/>
                </a:lnTo>
                <a:close/>
              </a:path>
            </a:pathLst>
          </a:custGeom>
          <a:blipFill>
            <a:blip r:embed="rId9"/>
            <a:stretch>
              <a:fillRect l="0" t="0" r="0" b="0"/>
            </a:stretch>
          </a:blipFill>
        </p:spPr>
      </p:sp>
      <p:sp>
        <p:nvSpPr>
          <p:cNvPr name="TextBox 11" id="11"/>
          <p:cNvSpPr txBox="true"/>
          <p:nvPr/>
        </p:nvSpPr>
        <p:spPr>
          <a:xfrm rot="0">
            <a:off x="9475099" y="2270690"/>
            <a:ext cx="7784201" cy="1153795"/>
          </a:xfrm>
          <a:prstGeom prst="rect">
            <a:avLst/>
          </a:prstGeom>
        </p:spPr>
        <p:txBody>
          <a:bodyPr anchor="t" rtlCol="false" tIns="0" lIns="0" bIns="0" rIns="0">
            <a:spAutoFit/>
          </a:bodyPr>
          <a:lstStyle/>
          <a:p>
            <a:pPr algn="l">
              <a:lnSpc>
                <a:spcPts val="3079"/>
              </a:lnSpc>
            </a:pPr>
            <a:r>
              <a:rPr lang="en-US" sz="2199">
                <a:solidFill>
                  <a:srgbClr val="041C32"/>
                </a:solidFill>
                <a:latin typeface="Open Sans"/>
                <a:ea typeface="Open Sans"/>
                <a:cs typeface="Open Sans"/>
                <a:sym typeface="Open Sans"/>
              </a:rPr>
              <a:t>Dalam pengembangan sinyal EEG, tentunya terdapat prioritas yang dapat dikembangkan sebagai metode analisis yang baru seperti:</a:t>
            </a:r>
          </a:p>
        </p:txBody>
      </p:sp>
      <p:sp>
        <p:nvSpPr>
          <p:cNvPr name="TextBox 12" id="12"/>
          <p:cNvSpPr txBox="true"/>
          <p:nvPr/>
        </p:nvSpPr>
        <p:spPr>
          <a:xfrm rot="0">
            <a:off x="9371076" y="4595381"/>
            <a:ext cx="7784201" cy="372745"/>
          </a:xfrm>
          <a:prstGeom prst="rect">
            <a:avLst/>
          </a:prstGeom>
        </p:spPr>
        <p:txBody>
          <a:bodyPr anchor="t" rtlCol="false" tIns="0" lIns="0" bIns="0" rIns="0">
            <a:spAutoFit/>
          </a:bodyPr>
          <a:lstStyle/>
          <a:p>
            <a:pPr algn="l">
              <a:lnSpc>
                <a:spcPts val="3079"/>
              </a:lnSpc>
            </a:pPr>
            <a:r>
              <a:rPr lang="en-US" sz="2199">
                <a:solidFill>
                  <a:srgbClr val="041C32"/>
                </a:solidFill>
                <a:latin typeface="Open Sans"/>
                <a:ea typeface="Open Sans"/>
                <a:cs typeface="Open Sans"/>
                <a:sym typeface="Open Sans"/>
              </a:rPr>
              <a:t>Metode analisis signal dari power spectral signal</a:t>
            </a:r>
          </a:p>
        </p:txBody>
      </p:sp>
      <p:sp>
        <p:nvSpPr>
          <p:cNvPr name="TextBox 13" id="13"/>
          <p:cNvSpPr txBox="true"/>
          <p:nvPr/>
        </p:nvSpPr>
        <p:spPr>
          <a:xfrm rot="0">
            <a:off x="1863720" y="9537632"/>
            <a:ext cx="4404825" cy="435530"/>
          </a:xfrm>
          <a:prstGeom prst="rect">
            <a:avLst/>
          </a:prstGeom>
        </p:spPr>
        <p:txBody>
          <a:bodyPr anchor="t" rtlCol="false" tIns="0" lIns="0" bIns="0" rIns="0">
            <a:spAutoFit/>
          </a:bodyPr>
          <a:lstStyle/>
          <a:p>
            <a:pPr algn="ctr">
              <a:lnSpc>
                <a:spcPts val="1750"/>
              </a:lnSpc>
              <a:spcBef>
                <a:spcPct val="0"/>
              </a:spcBef>
            </a:pPr>
            <a:r>
              <a:rPr lang="en-US" b="true" sz="1250">
                <a:solidFill>
                  <a:srgbClr val="000000"/>
                </a:solidFill>
                <a:latin typeface="Open Sans Bold"/>
                <a:ea typeface="Open Sans Bold"/>
                <a:cs typeface="Open Sans Bold"/>
                <a:sym typeface="Open Sans Bold"/>
              </a:rPr>
              <a:t>Brain activity after filtering and removing unnecessary components</a:t>
            </a:r>
          </a:p>
        </p:txBody>
      </p:sp>
      <p:sp>
        <p:nvSpPr>
          <p:cNvPr name="TextBox 14" id="14"/>
          <p:cNvSpPr txBox="true"/>
          <p:nvPr/>
        </p:nvSpPr>
        <p:spPr>
          <a:xfrm rot="0">
            <a:off x="9371076" y="3678945"/>
            <a:ext cx="7784201" cy="372745"/>
          </a:xfrm>
          <a:prstGeom prst="rect">
            <a:avLst/>
          </a:prstGeom>
        </p:spPr>
        <p:txBody>
          <a:bodyPr anchor="t" rtlCol="false" tIns="0" lIns="0" bIns="0" rIns="0">
            <a:spAutoFit/>
          </a:bodyPr>
          <a:lstStyle/>
          <a:p>
            <a:pPr algn="l">
              <a:lnSpc>
                <a:spcPts val="3079"/>
              </a:lnSpc>
            </a:pPr>
            <a:r>
              <a:rPr lang="en-US" sz="2199">
                <a:solidFill>
                  <a:srgbClr val="041C32"/>
                </a:solidFill>
                <a:latin typeface="Open Sans"/>
                <a:ea typeface="Open Sans"/>
                <a:cs typeface="Open Sans"/>
                <a:sym typeface="Open Sans"/>
              </a:rPr>
              <a:t>Metode ICA &amp; filtering untuk preprocessing signal</a:t>
            </a:r>
          </a:p>
        </p:txBody>
      </p:sp>
      <p:sp>
        <p:nvSpPr>
          <p:cNvPr name="TextBox 15" id="15"/>
          <p:cNvSpPr txBox="true"/>
          <p:nvPr/>
        </p:nvSpPr>
        <p:spPr>
          <a:xfrm rot="0">
            <a:off x="9371076" y="5511817"/>
            <a:ext cx="7784201" cy="763270"/>
          </a:xfrm>
          <a:prstGeom prst="rect">
            <a:avLst/>
          </a:prstGeom>
        </p:spPr>
        <p:txBody>
          <a:bodyPr anchor="t" rtlCol="false" tIns="0" lIns="0" bIns="0" rIns="0">
            <a:spAutoFit/>
          </a:bodyPr>
          <a:lstStyle/>
          <a:p>
            <a:pPr algn="l">
              <a:lnSpc>
                <a:spcPts val="3079"/>
              </a:lnSpc>
            </a:pPr>
            <a:r>
              <a:rPr lang="en-US" sz="2199">
                <a:solidFill>
                  <a:srgbClr val="041C32"/>
                </a:solidFill>
                <a:latin typeface="Open Sans"/>
                <a:ea typeface="Open Sans"/>
                <a:cs typeface="Open Sans"/>
                <a:sym typeface="Open Sans"/>
              </a:rPr>
              <a:t>Metode Analisis sinyal menggunakan ERP berdasarkan stimulus yang ada</a:t>
            </a:r>
          </a:p>
        </p:txBody>
      </p:sp>
      <p:sp>
        <p:nvSpPr>
          <p:cNvPr name="Freeform 16" id="16"/>
          <p:cNvSpPr/>
          <p:nvPr/>
        </p:nvSpPr>
        <p:spPr>
          <a:xfrm flipH="false" flipV="false" rot="0">
            <a:off x="8651430" y="5470955"/>
            <a:ext cx="492570" cy="492570"/>
          </a:xfrm>
          <a:custGeom>
            <a:avLst/>
            <a:gdLst/>
            <a:ahLst/>
            <a:cxnLst/>
            <a:rect r="r" b="b" t="t" l="l"/>
            <a:pathLst>
              <a:path h="492570" w="492570">
                <a:moveTo>
                  <a:pt x="0" y="0"/>
                </a:moveTo>
                <a:lnTo>
                  <a:pt x="492570" y="0"/>
                </a:lnTo>
                <a:lnTo>
                  <a:pt x="492570" y="492570"/>
                </a:lnTo>
                <a:lnTo>
                  <a:pt x="0" y="492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7" id="17"/>
          <p:cNvSpPr txBox="true"/>
          <p:nvPr/>
        </p:nvSpPr>
        <p:spPr>
          <a:xfrm rot="0">
            <a:off x="9371076" y="6532263"/>
            <a:ext cx="7784201" cy="763270"/>
          </a:xfrm>
          <a:prstGeom prst="rect">
            <a:avLst/>
          </a:prstGeom>
        </p:spPr>
        <p:txBody>
          <a:bodyPr anchor="t" rtlCol="false" tIns="0" lIns="0" bIns="0" rIns="0">
            <a:spAutoFit/>
          </a:bodyPr>
          <a:lstStyle/>
          <a:p>
            <a:pPr algn="l">
              <a:lnSpc>
                <a:spcPts val="3079"/>
              </a:lnSpc>
            </a:pPr>
            <a:r>
              <a:rPr lang="en-US" sz="2199">
                <a:solidFill>
                  <a:srgbClr val="041C32"/>
                </a:solidFill>
                <a:latin typeface="Open Sans"/>
                <a:ea typeface="Open Sans"/>
                <a:cs typeface="Open Sans"/>
                <a:sym typeface="Open Sans"/>
              </a:rPr>
              <a:t>Analisis sinyal menggunakan Machine Learning / Deep Learning</a:t>
            </a:r>
          </a:p>
        </p:txBody>
      </p:sp>
      <p:sp>
        <p:nvSpPr>
          <p:cNvPr name="Freeform 18" id="18"/>
          <p:cNvSpPr/>
          <p:nvPr/>
        </p:nvSpPr>
        <p:spPr>
          <a:xfrm flipH="false" flipV="false" rot="0">
            <a:off x="8651430" y="6570363"/>
            <a:ext cx="492570" cy="492570"/>
          </a:xfrm>
          <a:custGeom>
            <a:avLst/>
            <a:gdLst/>
            <a:ahLst/>
            <a:cxnLst/>
            <a:rect r="r" b="b" t="t" l="l"/>
            <a:pathLst>
              <a:path h="492570" w="492570">
                <a:moveTo>
                  <a:pt x="0" y="0"/>
                </a:moveTo>
                <a:lnTo>
                  <a:pt x="492570" y="0"/>
                </a:lnTo>
                <a:lnTo>
                  <a:pt x="492570" y="492570"/>
                </a:lnTo>
                <a:lnTo>
                  <a:pt x="0" y="492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762829" y="0"/>
            <a:ext cx="3525171" cy="10287000"/>
            <a:chOff x="0" y="0"/>
            <a:chExt cx="928440" cy="2709333"/>
          </a:xfrm>
        </p:grpSpPr>
        <p:sp>
          <p:nvSpPr>
            <p:cNvPr name="Freeform 3" id="3"/>
            <p:cNvSpPr/>
            <p:nvPr/>
          </p:nvSpPr>
          <p:spPr>
            <a:xfrm flipH="false" flipV="false" rot="0">
              <a:off x="0" y="0"/>
              <a:ext cx="928440" cy="2709333"/>
            </a:xfrm>
            <a:custGeom>
              <a:avLst/>
              <a:gdLst/>
              <a:ahLst/>
              <a:cxnLst/>
              <a:rect r="r" b="b" t="t" l="l"/>
              <a:pathLst>
                <a:path h="2709333" w="928440">
                  <a:moveTo>
                    <a:pt x="0" y="0"/>
                  </a:moveTo>
                  <a:lnTo>
                    <a:pt x="928440" y="0"/>
                  </a:lnTo>
                  <a:lnTo>
                    <a:pt x="928440" y="2709333"/>
                  </a:lnTo>
                  <a:lnTo>
                    <a:pt x="0" y="2709333"/>
                  </a:lnTo>
                  <a:close/>
                </a:path>
              </a:pathLst>
            </a:custGeom>
            <a:solidFill>
              <a:srgbClr val="040C25"/>
            </a:solidFill>
          </p:spPr>
        </p:sp>
        <p:sp>
          <p:nvSpPr>
            <p:cNvPr name="TextBox 4" id="4"/>
            <p:cNvSpPr txBox="true"/>
            <p:nvPr/>
          </p:nvSpPr>
          <p:spPr>
            <a:xfrm>
              <a:off x="0" y="-38100"/>
              <a:ext cx="928440" cy="2747433"/>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28700" y="8878304"/>
            <a:ext cx="2016323" cy="362938"/>
          </a:xfrm>
          <a:custGeom>
            <a:avLst/>
            <a:gdLst/>
            <a:ahLst/>
            <a:cxnLst/>
            <a:rect r="r" b="b" t="t" l="l"/>
            <a:pathLst>
              <a:path h="362938" w="2016323">
                <a:moveTo>
                  <a:pt x="0" y="0"/>
                </a:moveTo>
                <a:lnTo>
                  <a:pt x="2016323" y="0"/>
                </a:lnTo>
                <a:lnTo>
                  <a:pt x="2016323" y="362938"/>
                </a:lnTo>
                <a:lnTo>
                  <a:pt x="0" y="3629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923925"/>
            <a:ext cx="7015619" cy="830580"/>
          </a:xfrm>
          <a:prstGeom prst="rect">
            <a:avLst/>
          </a:prstGeom>
        </p:spPr>
        <p:txBody>
          <a:bodyPr anchor="t" rtlCol="false" tIns="0" lIns="0" bIns="0" rIns="0">
            <a:spAutoFit/>
          </a:bodyPr>
          <a:lstStyle/>
          <a:p>
            <a:pPr algn="l">
              <a:lnSpc>
                <a:spcPts val="6719"/>
              </a:lnSpc>
            </a:pPr>
            <a:r>
              <a:rPr lang="en-US" sz="4800" b="true">
                <a:solidFill>
                  <a:srgbClr val="041C32"/>
                </a:solidFill>
                <a:latin typeface="Rubik Semi-Bold"/>
                <a:ea typeface="Rubik Semi-Bold"/>
                <a:cs typeface="Rubik Semi-Bold"/>
                <a:sym typeface="Rubik Semi-Bold"/>
              </a:rPr>
              <a:t>Program Strategic</a:t>
            </a:r>
          </a:p>
        </p:txBody>
      </p:sp>
      <p:sp>
        <p:nvSpPr>
          <p:cNvPr name="TextBox 7" id="7"/>
          <p:cNvSpPr txBox="true"/>
          <p:nvPr/>
        </p:nvSpPr>
        <p:spPr>
          <a:xfrm rot="0">
            <a:off x="1028700" y="2518912"/>
            <a:ext cx="7015619" cy="1099185"/>
          </a:xfrm>
          <a:prstGeom prst="rect">
            <a:avLst/>
          </a:prstGeom>
        </p:spPr>
        <p:txBody>
          <a:bodyPr anchor="t" rtlCol="false" tIns="0" lIns="0" bIns="0" rIns="0">
            <a:spAutoFit/>
          </a:bodyPr>
          <a:lstStyle/>
          <a:p>
            <a:pPr algn="l">
              <a:lnSpc>
                <a:spcPts val="2940"/>
              </a:lnSpc>
            </a:pPr>
            <a:r>
              <a:rPr lang="en-US" sz="2100">
                <a:solidFill>
                  <a:srgbClr val="000000"/>
                </a:solidFill>
                <a:latin typeface="Open Sans"/>
                <a:ea typeface="Open Sans"/>
                <a:cs typeface="Open Sans"/>
                <a:sym typeface="Open Sans"/>
              </a:rPr>
              <a:t>Tentunya untuk mencapai tujuan dari penelitian ini, diperlukan rancangan program untuk melakukannya:</a:t>
            </a:r>
          </a:p>
          <a:p>
            <a:pPr algn="l">
              <a:lnSpc>
                <a:spcPts val="2940"/>
              </a:lnSpc>
            </a:pPr>
          </a:p>
        </p:txBody>
      </p:sp>
      <p:sp>
        <p:nvSpPr>
          <p:cNvPr name="Freeform 8" id="8"/>
          <p:cNvSpPr/>
          <p:nvPr/>
        </p:nvSpPr>
        <p:spPr>
          <a:xfrm flipH="false" flipV="false" rot="-5399999">
            <a:off x="13573198" y="9097369"/>
            <a:ext cx="2016323" cy="362938"/>
          </a:xfrm>
          <a:custGeom>
            <a:avLst/>
            <a:gdLst/>
            <a:ahLst/>
            <a:cxnLst/>
            <a:rect r="r" b="b" t="t" l="l"/>
            <a:pathLst>
              <a:path h="362938" w="2016323">
                <a:moveTo>
                  <a:pt x="0" y="0"/>
                </a:moveTo>
                <a:lnTo>
                  <a:pt x="2016323" y="0"/>
                </a:lnTo>
                <a:lnTo>
                  <a:pt x="2016323" y="362938"/>
                </a:lnTo>
                <a:lnTo>
                  <a:pt x="0" y="3629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028700" y="3728585"/>
            <a:ext cx="492570" cy="492570"/>
          </a:xfrm>
          <a:custGeom>
            <a:avLst/>
            <a:gdLst/>
            <a:ahLst/>
            <a:cxnLst/>
            <a:rect r="r" b="b" t="t" l="l"/>
            <a:pathLst>
              <a:path h="492570" w="492570">
                <a:moveTo>
                  <a:pt x="0" y="0"/>
                </a:moveTo>
                <a:lnTo>
                  <a:pt x="492570" y="0"/>
                </a:lnTo>
                <a:lnTo>
                  <a:pt x="492570" y="492570"/>
                </a:lnTo>
                <a:lnTo>
                  <a:pt x="0" y="4925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28700" y="4645021"/>
            <a:ext cx="492570" cy="492570"/>
          </a:xfrm>
          <a:custGeom>
            <a:avLst/>
            <a:gdLst/>
            <a:ahLst/>
            <a:cxnLst/>
            <a:rect r="r" b="b" t="t" l="l"/>
            <a:pathLst>
              <a:path h="492570" w="492570">
                <a:moveTo>
                  <a:pt x="0" y="0"/>
                </a:moveTo>
                <a:lnTo>
                  <a:pt x="492570" y="0"/>
                </a:lnTo>
                <a:lnTo>
                  <a:pt x="492570" y="492570"/>
                </a:lnTo>
                <a:lnTo>
                  <a:pt x="0" y="4925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1748346" y="4685883"/>
            <a:ext cx="7784201" cy="372745"/>
          </a:xfrm>
          <a:prstGeom prst="rect">
            <a:avLst/>
          </a:prstGeom>
        </p:spPr>
        <p:txBody>
          <a:bodyPr anchor="t" rtlCol="false" tIns="0" lIns="0" bIns="0" rIns="0">
            <a:spAutoFit/>
          </a:bodyPr>
          <a:lstStyle/>
          <a:p>
            <a:pPr algn="l">
              <a:lnSpc>
                <a:spcPts val="3079"/>
              </a:lnSpc>
            </a:pPr>
            <a:r>
              <a:rPr lang="en-US" sz="2199">
                <a:solidFill>
                  <a:srgbClr val="041C32"/>
                </a:solidFill>
                <a:latin typeface="Open Sans"/>
                <a:ea typeface="Open Sans"/>
                <a:cs typeface="Open Sans"/>
                <a:sym typeface="Open Sans"/>
              </a:rPr>
              <a:t>Mempersiapkan untuk percobaan perekaman sinyal EEG</a:t>
            </a:r>
          </a:p>
        </p:txBody>
      </p:sp>
      <p:sp>
        <p:nvSpPr>
          <p:cNvPr name="TextBox 12" id="12"/>
          <p:cNvSpPr txBox="true"/>
          <p:nvPr/>
        </p:nvSpPr>
        <p:spPr>
          <a:xfrm rot="0">
            <a:off x="1748346" y="3769447"/>
            <a:ext cx="7784201" cy="372745"/>
          </a:xfrm>
          <a:prstGeom prst="rect">
            <a:avLst/>
          </a:prstGeom>
        </p:spPr>
        <p:txBody>
          <a:bodyPr anchor="t" rtlCol="false" tIns="0" lIns="0" bIns="0" rIns="0">
            <a:spAutoFit/>
          </a:bodyPr>
          <a:lstStyle/>
          <a:p>
            <a:pPr algn="l">
              <a:lnSpc>
                <a:spcPts val="3079"/>
              </a:lnSpc>
            </a:pPr>
            <a:r>
              <a:rPr lang="en-US" sz="2199">
                <a:solidFill>
                  <a:srgbClr val="041C32"/>
                </a:solidFill>
                <a:latin typeface="Open Sans"/>
                <a:ea typeface="Open Sans"/>
                <a:cs typeface="Open Sans"/>
                <a:sym typeface="Open Sans"/>
              </a:rPr>
              <a:t>Mempersiapkan referensi yang terkait</a:t>
            </a:r>
          </a:p>
        </p:txBody>
      </p:sp>
      <p:sp>
        <p:nvSpPr>
          <p:cNvPr name="TextBox 13" id="13"/>
          <p:cNvSpPr txBox="true"/>
          <p:nvPr/>
        </p:nvSpPr>
        <p:spPr>
          <a:xfrm rot="0">
            <a:off x="1748346" y="5602319"/>
            <a:ext cx="7784201" cy="372745"/>
          </a:xfrm>
          <a:prstGeom prst="rect">
            <a:avLst/>
          </a:prstGeom>
        </p:spPr>
        <p:txBody>
          <a:bodyPr anchor="t" rtlCol="false" tIns="0" lIns="0" bIns="0" rIns="0">
            <a:spAutoFit/>
          </a:bodyPr>
          <a:lstStyle/>
          <a:p>
            <a:pPr algn="l">
              <a:lnSpc>
                <a:spcPts val="3079"/>
              </a:lnSpc>
            </a:pPr>
            <a:r>
              <a:rPr lang="en-US" sz="2199">
                <a:solidFill>
                  <a:srgbClr val="041C32"/>
                </a:solidFill>
                <a:latin typeface="Open Sans"/>
                <a:ea typeface="Open Sans"/>
                <a:cs typeface="Open Sans"/>
                <a:sym typeface="Open Sans"/>
              </a:rPr>
              <a:t>Melakukan preprocessing signal</a:t>
            </a:r>
          </a:p>
        </p:txBody>
      </p:sp>
      <p:sp>
        <p:nvSpPr>
          <p:cNvPr name="Freeform 14" id="14"/>
          <p:cNvSpPr/>
          <p:nvPr/>
        </p:nvSpPr>
        <p:spPr>
          <a:xfrm flipH="false" flipV="false" rot="0">
            <a:off x="1028700" y="5561457"/>
            <a:ext cx="492570" cy="492570"/>
          </a:xfrm>
          <a:custGeom>
            <a:avLst/>
            <a:gdLst/>
            <a:ahLst/>
            <a:cxnLst/>
            <a:rect r="r" b="b" t="t" l="l"/>
            <a:pathLst>
              <a:path h="492570" w="492570">
                <a:moveTo>
                  <a:pt x="0" y="0"/>
                </a:moveTo>
                <a:lnTo>
                  <a:pt x="492570" y="0"/>
                </a:lnTo>
                <a:lnTo>
                  <a:pt x="492570" y="492570"/>
                </a:lnTo>
                <a:lnTo>
                  <a:pt x="0" y="4925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1748346" y="6622765"/>
            <a:ext cx="7784201" cy="372745"/>
          </a:xfrm>
          <a:prstGeom prst="rect">
            <a:avLst/>
          </a:prstGeom>
        </p:spPr>
        <p:txBody>
          <a:bodyPr anchor="t" rtlCol="false" tIns="0" lIns="0" bIns="0" rIns="0">
            <a:spAutoFit/>
          </a:bodyPr>
          <a:lstStyle/>
          <a:p>
            <a:pPr algn="l">
              <a:lnSpc>
                <a:spcPts val="3079"/>
              </a:lnSpc>
            </a:pPr>
            <a:r>
              <a:rPr lang="en-US" sz="2199">
                <a:solidFill>
                  <a:srgbClr val="041C32"/>
                </a:solidFill>
                <a:latin typeface="Open Sans"/>
                <a:ea typeface="Open Sans"/>
                <a:cs typeface="Open Sans"/>
                <a:sym typeface="Open Sans"/>
              </a:rPr>
              <a:t>Melakukan analisis data menggunakan ERP</a:t>
            </a:r>
          </a:p>
        </p:txBody>
      </p:sp>
      <p:sp>
        <p:nvSpPr>
          <p:cNvPr name="Freeform 16" id="16"/>
          <p:cNvSpPr/>
          <p:nvPr/>
        </p:nvSpPr>
        <p:spPr>
          <a:xfrm flipH="false" flipV="false" rot="0">
            <a:off x="1028700" y="6581902"/>
            <a:ext cx="492570" cy="492570"/>
          </a:xfrm>
          <a:custGeom>
            <a:avLst/>
            <a:gdLst/>
            <a:ahLst/>
            <a:cxnLst/>
            <a:rect r="r" b="b" t="t" l="l"/>
            <a:pathLst>
              <a:path h="492570" w="492570">
                <a:moveTo>
                  <a:pt x="0" y="0"/>
                </a:moveTo>
                <a:lnTo>
                  <a:pt x="492570" y="0"/>
                </a:lnTo>
                <a:lnTo>
                  <a:pt x="492570" y="492570"/>
                </a:lnTo>
                <a:lnTo>
                  <a:pt x="0" y="4925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7" id="17"/>
          <p:cNvSpPr txBox="true"/>
          <p:nvPr/>
        </p:nvSpPr>
        <p:spPr>
          <a:xfrm rot="0">
            <a:off x="1748346" y="7543960"/>
            <a:ext cx="7784201" cy="763270"/>
          </a:xfrm>
          <a:prstGeom prst="rect">
            <a:avLst/>
          </a:prstGeom>
        </p:spPr>
        <p:txBody>
          <a:bodyPr anchor="t" rtlCol="false" tIns="0" lIns="0" bIns="0" rIns="0">
            <a:spAutoFit/>
          </a:bodyPr>
          <a:lstStyle/>
          <a:p>
            <a:pPr algn="l">
              <a:lnSpc>
                <a:spcPts val="3079"/>
              </a:lnSpc>
            </a:pPr>
            <a:r>
              <a:rPr lang="en-US" sz="2199">
                <a:solidFill>
                  <a:srgbClr val="041C32"/>
                </a:solidFill>
                <a:latin typeface="Open Sans"/>
                <a:ea typeface="Open Sans"/>
                <a:cs typeface="Open Sans"/>
                <a:sym typeface="Open Sans"/>
              </a:rPr>
              <a:t>Membuat model Machine Learning / Deep Learning untuk memprediksi pola kedepannya</a:t>
            </a:r>
          </a:p>
        </p:txBody>
      </p:sp>
      <p:sp>
        <p:nvSpPr>
          <p:cNvPr name="Freeform 18" id="18"/>
          <p:cNvSpPr/>
          <p:nvPr/>
        </p:nvSpPr>
        <p:spPr>
          <a:xfrm flipH="false" flipV="false" rot="0">
            <a:off x="1028700" y="7582060"/>
            <a:ext cx="492570" cy="492570"/>
          </a:xfrm>
          <a:custGeom>
            <a:avLst/>
            <a:gdLst/>
            <a:ahLst/>
            <a:cxnLst/>
            <a:rect r="r" b="b" t="t" l="l"/>
            <a:pathLst>
              <a:path h="492570" w="492570">
                <a:moveTo>
                  <a:pt x="0" y="0"/>
                </a:moveTo>
                <a:lnTo>
                  <a:pt x="492570" y="0"/>
                </a:lnTo>
                <a:lnTo>
                  <a:pt x="492570" y="492570"/>
                </a:lnTo>
                <a:lnTo>
                  <a:pt x="0" y="4925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11011462" y="3002113"/>
            <a:ext cx="7276538" cy="4547836"/>
          </a:xfrm>
          <a:custGeom>
            <a:avLst/>
            <a:gdLst/>
            <a:ahLst/>
            <a:cxnLst/>
            <a:rect r="r" b="b" t="t" l="l"/>
            <a:pathLst>
              <a:path h="4547836" w="7276538">
                <a:moveTo>
                  <a:pt x="0" y="0"/>
                </a:moveTo>
                <a:lnTo>
                  <a:pt x="7276538" y="0"/>
                </a:lnTo>
                <a:lnTo>
                  <a:pt x="7276538" y="4547837"/>
                </a:lnTo>
                <a:lnTo>
                  <a:pt x="0" y="4547837"/>
                </a:lnTo>
                <a:lnTo>
                  <a:pt x="0" y="0"/>
                </a:lnTo>
                <a:close/>
              </a:path>
            </a:pathLst>
          </a:custGeom>
          <a:blipFill>
            <a:blip r:embed="rId6"/>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651430" y="2308790"/>
            <a:ext cx="492570" cy="492570"/>
          </a:xfrm>
          <a:custGeom>
            <a:avLst/>
            <a:gdLst/>
            <a:ahLst/>
            <a:cxnLst/>
            <a:rect r="r" b="b" t="t" l="l"/>
            <a:pathLst>
              <a:path h="492570" w="492570">
                <a:moveTo>
                  <a:pt x="0" y="0"/>
                </a:moveTo>
                <a:lnTo>
                  <a:pt x="492570" y="0"/>
                </a:lnTo>
                <a:lnTo>
                  <a:pt x="492570" y="492570"/>
                </a:lnTo>
                <a:lnTo>
                  <a:pt x="0" y="492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651430" y="4650930"/>
            <a:ext cx="492570" cy="492570"/>
          </a:xfrm>
          <a:custGeom>
            <a:avLst/>
            <a:gdLst/>
            <a:ahLst/>
            <a:cxnLst/>
            <a:rect r="r" b="b" t="t" l="l"/>
            <a:pathLst>
              <a:path h="492570" w="492570">
                <a:moveTo>
                  <a:pt x="0" y="0"/>
                </a:moveTo>
                <a:lnTo>
                  <a:pt x="492570" y="0"/>
                </a:lnTo>
                <a:lnTo>
                  <a:pt x="492570" y="492570"/>
                </a:lnTo>
                <a:lnTo>
                  <a:pt x="0" y="492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5400000">
            <a:off x="0" y="0"/>
            <a:ext cx="1863720" cy="1863720"/>
          </a:xfrm>
          <a:custGeom>
            <a:avLst/>
            <a:gdLst/>
            <a:ahLst/>
            <a:cxnLst/>
            <a:rect r="r" b="b" t="t" l="l"/>
            <a:pathLst>
              <a:path h="1863720" w="1863720">
                <a:moveTo>
                  <a:pt x="1863720" y="1863720"/>
                </a:moveTo>
                <a:lnTo>
                  <a:pt x="0" y="1863720"/>
                </a:lnTo>
                <a:lnTo>
                  <a:pt x="0" y="0"/>
                </a:lnTo>
                <a:lnTo>
                  <a:pt x="1863720" y="0"/>
                </a:lnTo>
                <a:lnTo>
                  <a:pt x="1863720" y="186372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6424280" y="8691605"/>
            <a:ext cx="1863720" cy="1863720"/>
          </a:xfrm>
          <a:custGeom>
            <a:avLst/>
            <a:gdLst/>
            <a:ahLst/>
            <a:cxnLst/>
            <a:rect r="r" b="b" t="t" l="l"/>
            <a:pathLst>
              <a:path h="1863720" w="1863720">
                <a:moveTo>
                  <a:pt x="1863720" y="1863720"/>
                </a:moveTo>
                <a:lnTo>
                  <a:pt x="0" y="1863720"/>
                </a:lnTo>
                <a:lnTo>
                  <a:pt x="0" y="0"/>
                </a:lnTo>
                <a:lnTo>
                  <a:pt x="1863720" y="0"/>
                </a:lnTo>
                <a:lnTo>
                  <a:pt x="1863720" y="186372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4683425" y="820242"/>
            <a:ext cx="2316196" cy="416915"/>
          </a:xfrm>
          <a:custGeom>
            <a:avLst/>
            <a:gdLst/>
            <a:ahLst/>
            <a:cxnLst/>
            <a:rect r="r" b="b" t="t" l="l"/>
            <a:pathLst>
              <a:path h="416915" w="2316196">
                <a:moveTo>
                  <a:pt x="0" y="0"/>
                </a:moveTo>
                <a:lnTo>
                  <a:pt x="2316196" y="0"/>
                </a:lnTo>
                <a:lnTo>
                  <a:pt x="2316196" y="416916"/>
                </a:lnTo>
                <a:lnTo>
                  <a:pt x="0" y="4169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863720" y="5884563"/>
            <a:ext cx="4404825" cy="3681645"/>
          </a:xfrm>
          <a:custGeom>
            <a:avLst/>
            <a:gdLst/>
            <a:ahLst/>
            <a:cxnLst/>
            <a:rect r="r" b="b" t="t" l="l"/>
            <a:pathLst>
              <a:path h="3681645" w="4404825">
                <a:moveTo>
                  <a:pt x="0" y="0"/>
                </a:moveTo>
                <a:lnTo>
                  <a:pt x="4404825" y="0"/>
                </a:lnTo>
                <a:lnTo>
                  <a:pt x="4404825" y="3681644"/>
                </a:lnTo>
                <a:lnTo>
                  <a:pt x="0" y="3681644"/>
                </a:lnTo>
                <a:lnTo>
                  <a:pt x="0" y="0"/>
                </a:lnTo>
                <a:close/>
              </a:path>
            </a:pathLst>
          </a:custGeom>
          <a:blipFill>
            <a:blip r:embed="rId8"/>
            <a:stretch>
              <a:fillRect l="0" t="0" r="0" b="0"/>
            </a:stretch>
          </a:blipFill>
        </p:spPr>
      </p:sp>
      <p:sp>
        <p:nvSpPr>
          <p:cNvPr name="TextBox 8" id="8"/>
          <p:cNvSpPr txBox="true"/>
          <p:nvPr/>
        </p:nvSpPr>
        <p:spPr>
          <a:xfrm rot="0">
            <a:off x="7127835" y="561023"/>
            <a:ext cx="7784201" cy="830580"/>
          </a:xfrm>
          <a:prstGeom prst="rect">
            <a:avLst/>
          </a:prstGeom>
        </p:spPr>
        <p:txBody>
          <a:bodyPr anchor="t" rtlCol="false" tIns="0" lIns="0" bIns="0" rIns="0">
            <a:spAutoFit/>
          </a:bodyPr>
          <a:lstStyle/>
          <a:p>
            <a:pPr algn="l">
              <a:lnSpc>
                <a:spcPts val="6719"/>
              </a:lnSpc>
            </a:pPr>
            <a:r>
              <a:rPr lang="en-US" sz="4800" b="true">
                <a:solidFill>
                  <a:srgbClr val="041C32"/>
                </a:solidFill>
                <a:latin typeface="Rubik Bold"/>
                <a:ea typeface="Rubik Bold"/>
                <a:cs typeface="Rubik Bold"/>
                <a:sym typeface="Rubik Bold"/>
              </a:rPr>
              <a:t>Evaluation</a:t>
            </a:r>
          </a:p>
        </p:txBody>
      </p:sp>
      <p:sp>
        <p:nvSpPr>
          <p:cNvPr name="TextBox 9" id="9"/>
          <p:cNvSpPr txBox="true"/>
          <p:nvPr/>
        </p:nvSpPr>
        <p:spPr>
          <a:xfrm rot="0">
            <a:off x="9475099" y="2154390"/>
            <a:ext cx="7784201" cy="1934845"/>
          </a:xfrm>
          <a:prstGeom prst="rect">
            <a:avLst/>
          </a:prstGeom>
        </p:spPr>
        <p:txBody>
          <a:bodyPr anchor="t" rtlCol="false" tIns="0" lIns="0" bIns="0" rIns="0">
            <a:spAutoFit/>
          </a:bodyPr>
          <a:lstStyle/>
          <a:p>
            <a:pPr algn="l">
              <a:lnSpc>
                <a:spcPts val="3079"/>
              </a:lnSpc>
            </a:pPr>
            <a:r>
              <a:rPr lang="en-US" sz="2199">
                <a:solidFill>
                  <a:srgbClr val="041C32"/>
                </a:solidFill>
                <a:latin typeface="Open Sans"/>
                <a:ea typeface="Open Sans"/>
                <a:cs typeface="Open Sans"/>
                <a:sym typeface="Open Sans"/>
              </a:rPr>
              <a:t>Untuk melakukan pengujian terhadap hasil penelitian ini, validasi pertama adalah dari video responden ketika melakukan perekaman sinyal EEG. Dalam perekaman sinyal EEG terdapat video yang digunakan untuk memantau sikap dan fokus responden dalam menjalankan tes GNAT. </a:t>
            </a:r>
          </a:p>
        </p:txBody>
      </p:sp>
      <p:sp>
        <p:nvSpPr>
          <p:cNvPr name="TextBox 10" id="10"/>
          <p:cNvSpPr txBox="true"/>
          <p:nvPr/>
        </p:nvSpPr>
        <p:spPr>
          <a:xfrm rot="0">
            <a:off x="9475099" y="4612830"/>
            <a:ext cx="7784201" cy="1544320"/>
          </a:xfrm>
          <a:prstGeom prst="rect">
            <a:avLst/>
          </a:prstGeom>
        </p:spPr>
        <p:txBody>
          <a:bodyPr anchor="t" rtlCol="false" tIns="0" lIns="0" bIns="0" rIns="0">
            <a:spAutoFit/>
          </a:bodyPr>
          <a:lstStyle/>
          <a:p>
            <a:pPr algn="l">
              <a:lnSpc>
                <a:spcPts val="3079"/>
              </a:lnSpc>
            </a:pPr>
            <a:r>
              <a:rPr lang="en-US" sz="2199">
                <a:solidFill>
                  <a:srgbClr val="041C32"/>
                </a:solidFill>
                <a:latin typeface="Open Sans"/>
                <a:ea typeface="Open Sans"/>
                <a:cs typeface="Open Sans"/>
                <a:sym typeface="Open Sans"/>
              </a:rPr>
              <a:t>Setelah dirasa validasi dan tes menggunakan video sesuai, kemudian analisis dapat dilakukan dengan metode ERP utnuk melihat perubahan energi otak pada responden setelah diberikan stimulus.  </a:t>
            </a:r>
          </a:p>
        </p:txBody>
      </p:sp>
      <p:sp>
        <p:nvSpPr>
          <p:cNvPr name="TextBox 11" id="11"/>
          <p:cNvSpPr txBox="true"/>
          <p:nvPr/>
        </p:nvSpPr>
        <p:spPr>
          <a:xfrm rot="0">
            <a:off x="1863720" y="9537632"/>
            <a:ext cx="4404825" cy="435530"/>
          </a:xfrm>
          <a:prstGeom prst="rect">
            <a:avLst/>
          </a:prstGeom>
        </p:spPr>
        <p:txBody>
          <a:bodyPr anchor="t" rtlCol="false" tIns="0" lIns="0" bIns="0" rIns="0">
            <a:spAutoFit/>
          </a:bodyPr>
          <a:lstStyle/>
          <a:p>
            <a:pPr algn="ctr">
              <a:lnSpc>
                <a:spcPts val="1750"/>
              </a:lnSpc>
              <a:spcBef>
                <a:spcPct val="0"/>
              </a:spcBef>
            </a:pPr>
            <a:r>
              <a:rPr lang="en-US" b="true" sz="1250">
                <a:solidFill>
                  <a:srgbClr val="000000"/>
                </a:solidFill>
                <a:latin typeface="Open Sans Bold"/>
                <a:ea typeface="Open Sans Bold"/>
                <a:cs typeface="Open Sans Bold"/>
                <a:sym typeface="Open Sans Bold"/>
              </a:rPr>
              <a:t>Brain activity after filtering and removing unnecessary components</a:t>
            </a:r>
          </a:p>
        </p:txBody>
      </p:sp>
      <p:sp>
        <p:nvSpPr>
          <p:cNvPr name="Freeform 12" id="12"/>
          <p:cNvSpPr/>
          <p:nvPr/>
        </p:nvSpPr>
        <p:spPr>
          <a:xfrm flipH="false" flipV="false" rot="0">
            <a:off x="10568890" y="820242"/>
            <a:ext cx="2316196" cy="416915"/>
          </a:xfrm>
          <a:custGeom>
            <a:avLst/>
            <a:gdLst/>
            <a:ahLst/>
            <a:cxnLst/>
            <a:rect r="r" b="b" t="t" l="l"/>
            <a:pathLst>
              <a:path h="416915" w="2316196">
                <a:moveTo>
                  <a:pt x="0" y="0"/>
                </a:moveTo>
                <a:lnTo>
                  <a:pt x="2316195" y="0"/>
                </a:lnTo>
                <a:lnTo>
                  <a:pt x="2316195" y="416916"/>
                </a:lnTo>
                <a:lnTo>
                  <a:pt x="0" y="4169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374350" y="1544573"/>
            <a:ext cx="5092019" cy="3819014"/>
          </a:xfrm>
          <a:custGeom>
            <a:avLst/>
            <a:gdLst/>
            <a:ahLst/>
            <a:cxnLst/>
            <a:rect r="r" b="b" t="t" l="l"/>
            <a:pathLst>
              <a:path h="3819014" w="5092019">
                <a:moveTo>
                  <a:pt x="0" y="0"/>
                </a:moveTo>
                <a:lnTo>
                  <a:pt x="5092019" y="0"/>
                </a:lnTo>
                <a:lnTo>
                  <a:pt x="5092019" y="3819014"/>
                </a:lnTo>
                <a:lnTo>
                  <a:pt x="0" y="3819014"/>
                </a:lnTo>
                <a:lnTo>
                  <a:pt x="0" y="0"/>
                </a:lnTo>
                <a:close/>
              </a:path>
            </a:pathLst>
          </a:custGeom>
          <a:blipFill>
            <a:blip r:embed="rId9"/>
            <a:stretch>
              <a:fillRect l="0" t="0" r="0" b="0"/>
            </a:stretch>
          </a:blipFill>
        </p:spPr>
      </p:sp>
      <p:sp>
        <p:nvSpPr>
          <p:cNvPr name="TextBox 14" id="14"/>
          <p:cNvSpPr txBox="true"/>
          <p:nvPr/>
        </p:nvSpPr>
        <p:spPr>
          <a:xfrm rot="0">
            <a:off x="9475099" y="6633168"/>
            <a:ext cx="7784201" cy="1153795"/>
          </a:xfrm>
          <a:prstGeom prst="rect">
            <a:avLst/>
          </a:prstGeom>
        </p:spPr>
        <p:txBody>
          <a:bodyPr anchor="t" rtlCol="false" tIns="0" lIns="0" bIns="0" rIns="0">
            <a:spAutoFit/>
          </a:bodyPr>
          <a:lstStyle/>
          <a:p>
            <a:pPr algn="l">
              <a:lnSpc>
                <a:spcPts val="3079"/>
              </a:lnSpc>
            </a:pPr>
            <a:r>
              <a:rPr lang="en-US" sz="2199">
                <a:solidFill>
                  <a:srgbClr val="041C32"/>
                </a:solidFill>
                <a:latin typeface="Open Sans"/>
                <a:ea typeface="Open Sans"/>
                <a:cs typeface="Open Sans"/>
                <a:sym typeface="Open Sans"/>
              </a:rPr>
              <a:t>Setelah dirasa data ERP mencukupi, maka dapat dilakukan analisis menggunakan metode Machine Learning ataupun Deep Learning</a:t>
            </a:r>
          </a:p>
        </p:txBody>
      </p:sp>
      <p:sp>
        <p:nvSpPr>
          <p:cNvPr name="Freeform 15" id="15"/>
          <p:cNvSpPr/>
          <p:nvPr/>
        </p:nvSpPr>
        <p:spPr>
          <a:xfrm flipH="false" flipV="false" rot="0">
            <a:off x="8651430" y="6764206"/>
            <a:ext cx="492570" cy="492570"/>
          </a:xfrm>
          <a:custGeom>
            <a:avLst/>
            <a:gdLst/>
            <a:ahLst/>
            <a:cxnLst/>
            <a:rect r="r" b="b" t="t" l="l"/>
            <a:pathLst>
              <a:path h="492570" w="492570">
                <a:moveTo>
                  <a:pt x="0" y="0"/>
                </a:moveTo>
                <a:lnTo>
                  <a:pt x="492570" y="0"/>
                </a:lnTo>
                <a:lnTo>
                  <a:pt x="492570" y="492570"/>
                </a:lnTo>
                <a:lnTo>
                  <a:pt x="0" y="492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811575"/>
            <a:ext cx="16629671" cy="6663849"/>
            <a:chOff x="0" y="0"/>
            <a:chExt cx="4379831" cy="1755088"/>
          </a:xfrm>
        </p:grpSpPr>
        <p:sp>
          <p:nvSpPr>
            <p:cNvPr name="Freeform 3" id="3"/>
            <p:cNvSpPr/>
            <p:nvPr/>
          </p:nvSpPr>
          <p:spPr>
            <a:xfrm flipH="false" flipV="false" rot="0">
              <a:off x="0" y="0"/>
              <a:ext cx="4379831" cy="1755088"/>
            </a:xfrm>
            <a:custGeom>
              <a:avLst/>
              <a:gdLst/>
              <a:ahLst/>
              <a:cxnLst/>
              <a:rect r="r" b="b" t="t" l="l"/>
              <a:pathLst>
                <a:path h="1755088" w="4379831">
                  <a:moveTo>
                    <a:pt x="0" y="0"/>
                  </a:moveTo>
                  <a:lnTo>
                    <a:pt x="4379831" y="0"/>
                  </a:lnTo>
                  <a:lnTo>
                    <a:pt x="4379831" y="1755088"/>
                  </a:lnTo>
                  <a:lnTo>
                    <a:pt x="0" y="1755088"/>
                  </a:lnTo>
                  <a:close/>
                </a:path>
              </a:pathLst>
            </a:custGeom>
            <a:solidFill>
              <a:srgbClr val="000000">
                <a:alpha val="0"/>
              </a:srgbClr>
            </a:solidFill>
            <a:ln w="57150" cap="sq">
              <a:solidFill>
                <a:srgbClr val="04293A"/>
              </a:solidFill>
              <a:prstDash val="solid"/>
              <a:miter/>
            </a:ln>
          </p:spPr>
        </p:sp>
        <p:sp>
          <p:nvSpPr>
            <p:cNvPr name="TextBox 4" id="4"/>
            <p:cNvSpPr txBox="true"/>
            <p:nvPr/>
          </p:nvSpPr>
          <p:spPr>
            <a:xfrm>
              <a:off x="0" y="-38100"/>
              <a:ext cx="4379831" cy="1793188"/>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0757435" y="4463415"/>
            <a:ext cx="5750433" cy="1226820"/>
          </a:xfrm>
          <a:prstGeom prst="rect">
            <a:avLst/>
          </a:prstGeom>
        </p:spPr>
        <p:txBody>
          <a:bodyPr anchor="t" rtlCol="false" tIns="0" lIns="0" bIns="0" rIns="0">
            <a:spAutoFit/>
          </a:bodyPr>
          <a:lstStyle/>
          <a:p>
            <a:pPr algn="ctr">
              <a:lnSpc>
                <a:spcPts val="10080"/>
              </a:lnSpc>
            </a:pPr>
            <a:r>
              <a:rPr lang="en-US" b="true" sz="7200">
                <a:solidFill>
                  <a:srgbClr val="041C32"/>
                </a:solidFill>
                <a:latin typeface="Rubik Semi-Bold"/>
                <a:ea typeface="Rubik Semi-Bold"/>
                <a:cs typeface="Rubik Semi-Bold"/>
                <a:sym typeface="Rubik Semi-Bold"/>
              </a:rPr>
              <a:t>Thank You</a:t>
            </a:r>
          </a:p>
        </p:txBody>
      </p:sp>
      <p:sp>
        <p:nvSpPr>
          <p:cNvPr name="Freeform 6" id="6"/>
          <p:cNvSpPr/>
          <p:nvPr/>
        </p:nvSpPr>
        <p:spPr>
          <a:xfrm flipH="false" flipV="false" rot="0">
            <a:off x="1028700" y="1811575"/>
            <a:ext cx="8885132" cy="6663849"/>
          </a:xfrm>
          <a:custGeom>
            <a:avLst/>
            <a:gdLst/>
            <a:ahLst/>
            <a:cxnLst/>
            <a:rect r="r" b="b" t="t" l="l"/>
            <a:pathLst>
              <a:path h="6663849" w="8885132">
                <a:moveTo>
                  <a:pt x="0" y="0"/>
                </a:moveTo>
                <a:lnTo>
                  <a:pt x="8885132" y="0"/>
                </a:lnTo>
                <a:lnTo>
                  <a:pt x="8885132" y="6663850"/>
                </a:lnTo>
                <a:lnTo>
                  <a:pt x="0" y="6663850"/>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DAGZpxhIwuA</dc:identifier>
  <dcterms:modified xsi:type="dcterms:W3CDTF">2011-08-01T06:04:30Z</dcterms:modified>
  <cp:revision>1</cp:revision>
  <dc:title>UAS Strategi Pengembangan Tek </dc:title>
</cp:coreProperties>
</file>