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3" r:id="rId5"/>
    <p:sldId id="258" r:id="rId6"/>
    <p:sldId id="259" r:id="rId7"/>
    <p:sldId id="260" r:id="rId8"/>
    <p:sldId id="274" r:id="rId9"/>
    <p:sldId id="265" r:id="rId10"/>
    <p:sldId id="261" r:id="rId11"/>
    <p:sldId id="267" r:id="rId12"/>
    <p:sldId id="262" r:id="rId13"/>
    <p:sldId id="263" r:id="rId14"/>
    <p:sldId id="272" r:id="rId15"/>
    <p:sldId id="264" r:id="rId16"/>
    <p:sldId id="268" r:id="rId17"/>
    <p:sldId id="266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2A33-E5ED-574D-94FA-24B03E760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374-F490-B040-A4C3-833B1A00C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4EFF-8594-7A43-B873-B965A4AA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C150-13C1-364C-B079-835A0631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1A13-34BF-F843-ABA5-52A1E72A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3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A7D0-D452-0546-AD52-869CA1F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5FB03-B4AE-5F4E-84BB-8D927CB2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4F88-AE77-CD44-AA46-00FD2F3A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E569-1F96-9E46-92BA-9AE0BDFA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C9C7-D00C-D84E-A1F9-D9813B46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9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80573-EA1D-F644-B054-C0BCB38F0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68319-8B3D-4846-9848-B1F00F215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0AFDF-35DA-4347-A609-8CDFE77B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8369-F042-224F-8F12-6BFDAD56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E136-2C48-0B47-8B94-A8742CA2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CD2A-D99E-E54A-8AEA-CD781503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E6B0-61F8-0145-BC35-545376C1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F799-8197-8944-A869-09FB2B69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03F1-33FD-9441-B16E-66F6A475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BF8B-916E-B044-98EF-CCC7745B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CE7E-8CC2-D74F-9B02-276F9C98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2BBD-09B1-2846-8EFA-8837B6D1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8541-870A-AD4B-8CEB-B15D4E1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ADE5-07CA-D840-8381-7011100E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84B71-4EE8-0F40-8951-66EA666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9CCF-81CD-EB44-A266-B306A876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C50D-D233-2F46-96D8-2BF155CE9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11E8B-3CA9-6842-AE18-CDF76810C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820ED-DB55-3547-B7B9-B6E5FC24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944B-6A53-4844-A5F4-2C093348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5B066-487E-BC4C-BF36-BDEDBE6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2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9474-09EB-7E48-815A-CED16056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AC3D-7A05-C644-A11E-FDF46F5E9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16AAF-8AEE-9A41-98E2-B92725F6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1619A-548E-284C-9DCD-E42C1413E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28A6C-BB10-5E4A-BD3F-47A4AD90C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5F59D-58E4-2548-8AF2-91B1B1F1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BD0BB-E05A-BF4E-BA6D-63FACD8C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1A709-1043-5841-93D6-EE23C2A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6F3B-BEDD-4C4D-90B5-6BBB17AD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0825C-9365-6849-BA55-EB917F4B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879DC-CE27-7A47-A4E9-BF961D0A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19457-DC89-C341-A754-F7C6E4C5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71ADD-A843-AB43-8699-5E21DC47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360C3-008B-2246-9D29-C9D486FB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6D972-3E8A-9A4C-B7E1-341D9A70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6E2A-5C64-B244-9CD5-5B59B575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EB9C-E270-CC42-BB18-D1763578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0904B-4177-CF45-B17E-BA35DB5F7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FB108-E5E5-FD4B-A19B-D2E8DB62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24E3-2D0B-D941-948F-E217FA15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98C0-F016-7B45-9F64-68E3A1CB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1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5363-91C0-3F49-AF4E-5D7B3266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DC916-0734-6143-9B4E-1B5F0572F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B2079-4E46-0C4E-A2CA-60FB58005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6C614-4273-CF4C-AFDA-2D2B6F5B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4ED1E-7998-544C-8D54-918A6261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44AFC-38F0-8A4F-8A4C-2CD4C73A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2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9A3FC-5D84-7E43-A45B-24288C89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2B9E-7AD9-CB4F-ACAA-AB04AB3E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F306-274D-2A49-9D7E-B9595788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CC7CE-9DCF-244A-AED4-6A209C232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D822D-F35E-1E49-9E8A-8576A6E00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CAEF-D6E7-A748-8F93-0AE6C20C0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 of </a:t>
            </a:r>
            <a:r>
              <a:rPr lang="en-US" dirty="0" err="1"/>
              <a:t>Trotterization</a:t>
            </a:r>
            <a:r>
              <a:rPr lang="en-US" dirty="0"/>
              <a:t> in VQE’s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5106B-A064-BF44-B8E6-3BD49AB80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0C60-BBE9-6443-A326-3C7A3C72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systems using the module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2E1CE-BD79-F446-9CB5-DE11BCFF2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Hamiltonian: H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Models:</a:t>
                </a:r>
              </a:p>
              <a:p>
                <a:pPr lvl="1"/>
                <a:r>
                  <a:rPr lang="en-US" dirty="0"/>
                  <a:t>Transverse Field </a:t>
                </a:r>
                <a:r>
                  <a:rPr lang="en-US" dirty="0" err="1"/>
                  <a:t>Ising</a:t>
                </a:r>
                <a:r>
                  <a:rPr lang="en-US" dirty="0"/>
                  <a:t> model (TFIM)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𝐽</m:t>
                    </m:r>
                    <m:nary>
                      <m:naryPr>
                        <m:chr m:val="∑"/>
                        <m:sup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Anisotropic-Heisenberg model (AHM).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/>
                  <a:t>+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Non-Transverse field </a:t>
                </a:r>
                <a:r>
                  <a:rPr lang="en-US" dirty="0" err="1"/>
                  <a:t>Ising</a:t>
                </a:r>
                <a:r>
                  <a:rPr lang="en-US" dirty="0"/>
                  <a:t> model (NTFIM)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nl-NL" b="0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2E1CE-BD79-F446-9CB5-DE11BCFF2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6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0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5914-A2AE-C84D-88C1-65CAFF60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Gapped and Gapless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00AB-0FC8-1B41-8C57-C55880363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TFIM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6465F3-ADC9-264D-AC93-6D818E7B6F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01520"/>
            <a:ext cx="5157787" cy="349169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C70CD2-DA44-2C40-8D3C-696901CE4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AHM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7F34BA-9D42-E74E-891E-F95F4E8F1B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96173"/>
            <a:ext cx="5183188" cy="3502391"/>
          </a:xfrm>
        </p:spPr>
      </p:pic>
    </p:spTree>
    <p:extLst>
      <p:ext uri="{BB962C8B-B14F-4D97-AF65-F5344CB8AC3E}">
        <p14:creationId xmlns:p14="http://schemas.microsoft.com/office/powerpoint/2010/main" val="126043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D182-2BC6-B249-ADB3-F4B61EB7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B278-C551-B542-B730-905C04164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dirty="0"/>
              </a:p>
              <a:p>
                <a:r>
                  <a:rPr lang="en-US" b="1" dirty="0"/>
                  <a:t>Weakly-coupled model</a:t>
                </a:r>
                <a:endParaRPr lang="en-US" dirty="0"/>
              </a:p>
              <a:p>
                <a:r>
                  <a:rPr lang="en-US" b="1" dirty="0"/>
                  <a:t>Strongly-coupled gapless model </a:t>
                </a:r>
                <a:endParaRPr lang="en-US" dirty="0"/>
              </a:p>
              <a:p>
                <a:r>
                  <a:rPr lang="en-US" b="1" dirty="0"/>
                  <a:t>Strongly-coupled and gapped model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nl-N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nl-N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𝒗𝒂𝒓</m:t>
                              </m:r>
                            </m:sub>
                          </m:sSub>
                          <m:r>
                            <a:rPr lang="nl-N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N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nl-N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𝒆𝒙𝒂𝒄𝒕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nl-N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𝒆𝒙𝒂𝒄𝒕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B278-C551-B542-B730-905C04164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F2B93FE-DEF2-5245-905C-A367F2C5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762" y="490538"/>
            <a:ext cx="3359370" cy="2252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927A5-BD20-C649-A360-641645098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566" y="2588420"/>
            <a:ext cx="3241566" cy="2133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1FCCB-C00E-254C-899E-7D2D90321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537" y="4566652"/>
            <a:ext cx="3181624" cy="22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0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DDDD-6EFF-FD40-AE66-A947187A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Analysis; Behavior of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56CC-3AA0-1E40-B9FB-42D3B13F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2E96BD-D970-3046-820E-B2BDF374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63" y="2877818"/>
            <a:ext cx="5185877" cy="32991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026BC2-4B6D-F242-A1AC-DC0FA1BB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4488"/>
            <a:ext cx="5428623" cy="33449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C28E6B-10F5-8B42-BC18-4AEA05ABBFA1}"/>
              </a:ext>
            </a:extLst>
          </p:cNvPr>
          <p:cNvSpPr txBox="1"/>
          <p:nvPr/>
        </p:nvSpPr>
        <p:spPr>
          <a:xfrm>
            <a:off x="3975100" y="2108200"/>
            <a:ext cx="449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AHM J = 80%; Strongly coupled gapped model</a:t>
            </a:r>
          </a:p>
        </p:txBody>
      </p:sp>
    </p:spTree>
    <p:extLst>
      <p:ext uri="{BB962C8B-B14F-4D97-AF65-F5344CB8AC3E}">
        <p14:creationId xmlns:p14="http://schemas.microsoft.com/office/powerpoint/2010/main" val="362433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F7B9-A25D-2443-BBBB-2372C956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 shooting vs Chaotic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5300-F186-C74B-8FF5-FE81103D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QCA:</a:t>
            </a:r>
          </a:p>
          <a:p>
            <a:pPr lvl="1"/>
            <a:r>
              <a:rPr lang="en-US" dirty="0"/>
              <a:t>Ordered and predictable</a:t>
            </a:r>
          </a:p>
          <a:p>
            <a:pPr lvl="1"/>
            <a:r>
              <a:rPr lang="en-US" dirty="0"/>
              <a:t>Well informed about the physics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TUCC:</a:t>
            </a:r>
          </a:p>
          <a:p>
            <a:pPr lvl="1"/>
            <a:r>
              <a:rPr lang="en-US" dirty="0"/>
              <a:t>Chaotic and nonlinear</a:t>
            </a:r>
          </a:p>
          <a:p>
            <a:pPr lvl="1"/>
            <a:r>
              <a:rPr lang="en-US" dirty="0"/>
              <a:t>Less informed about the physics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86CD-DFB9-F34F-A18B-6DF4F38E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evidence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263E70-3861-294D-830E-0E3AD1908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331763"/>
              </p:ext>
            </p:extLst>
          </p:nvPr>
        </p:nvGraphicFramePr>
        <p:xfrm>
          <a:off x="838200" y="4683125"/>
          <a:ext cx="111887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7175">
                  <a:extLst>
                    <a:ext uri="{9D8B030D-6E8A-4147-A177-3AD203B41FA5}">
                      <a16:colId xmlns:a16="http://schemas.microsoft.com/office/drawing/2014/main" val="873524455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335458978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868169171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625499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States below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distance between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9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12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32AFA-8DF3-6B4C-830B-1CFE81F80FEF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7720013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4000 random combinations of angles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Entanglement entropy threshold 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32AFA-8DF3-6B4C-830B-1CFE81F8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7720013" cy="982641"/>
              </a:xfrm>
              <a:prstGeom prst="rect">
                <a:avLst/>
              </a:prstGeom>
              <a:blipFill>
                <a:blip r:embed="rId2"/>
                <a:stretch>
                  <a:fillRect l="-493" t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DE7151-12BC-3A44-A398-764180392E55}"/>
              </a:ext>
            </a:extLst>
          </p:cNvPr>
          <p:cNvCxnSpPr/>
          <p:nvPr/>
        </p:nvCxnSpPr>
        <p:spPr>
          <a:xfrm>
            <a:off x="6679912" y="3128963"/>
            <a:ext cx="2814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A28B97-C4D3-414D-A625-72942B2DA9FA}"/>
              </a:ext>
            </a:extLst>
          </p:cNvPr>
          <p:cNvCxnSpPr/>
          <p:nvPr/>
        </p:nvCxnSpPr>
        <p:spPr>
          <a:xfrm>
            <a:off x="6693188" y="3338513"/>
            <a:ext cx="2814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7A3D3-2C7F-B04C-A121-FEA6EC8B1E1C}"/>
              </a:ext>
            </a:extLst>
          </p:cNvPr>
          <p:cNvCxnSpPr/>
          <p:nvPr/>
        </p:nvCxnSpPr>
        <p:spPr>
          <a:xfrm>
            <a:off x="6693188" y="3548064"/>
            <a:ext cx="2814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4E98BA-9FC4-EF46-B6B4-67C3E4FD7A8C}"/>
              </a:ext>
            </a:extLst>
          </p:cNvPr>
          <p:cNvCxnSpPr/>
          <p:nvPr/>
        </p:nvCxnSpPr>
        <p:spPr>
          <a:xfrm>
            <a:off x="6686550" y="3729038"/>
            <a:ext cx="28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8932D-389A-AD44-8950-F8488A6DE940}"/>
              </a:ext>
            </a:extLst>
          </p:cNvPr>
          <p:cNvSpPr/>
          <p:nvPr/>
        </p:nvSpPr>
        <p:spPr>
          <a:xfrm>
            <a:off x="6781800" y="3018236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E285E8-0D06-F344-80D7-D404A3C832B7}"/>
              </a:ext>
            </a:extLst>
          </p:cNvPr>
          <p:cNvSpPr/>
          <p:nvPr/>
        </p:nvSpPr>
        <p:spPr>
          <a:xfrm>
            <a:off x="6766501" y="3452021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723013-15D5-E14D-ABA7-99463CE46851}"/>
              </a:ext>
            </a:extLst>
          </p:cNvPr>
          <p:cNvSpPr/>
          <p:nvPr/>
        </p:nvSpPr>
        <p:spPr>
          <a:xfrm>
            <a:off x="7179251" y="3251997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19BF-2B06-EB45-BED2-678E18487A45}"/>
              </a:ext>
            </a:extLst>
          </p:cNvPr>
          <p:cNvSpPr/>
          <p:nvPr/>
        </p:nvSpPr>
        <p:spPr>
          <a:xfrm>
            <a:off x="7591425" y="3018236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674F76-4E82-1640-9643-B48D44D3EC4A}"/>
              </a:ext>
            </a:extLst>
          </p:cNvPr>
          <p:cNvSpPr/>
          <p:nvPr/>
        </p:nvSpPr>
        <p:spPr>
          <a:xfrm>
            <a:off x="7576126" y="3452021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15050-8E6E-7B43-9EBD-D0EC32F643D4}"/>
              </a:ext>
            </a:extLst>
          </p:cNvPr>
          <p:cNvSpPr/>
          <p:nvPr/>
        </p:nvSpPr>
        <p:spPr>
          <a:xfrm>
            <a:off x="7957484" y="3251997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E67011-9582-CC46-ADDD-16A56EFD47BF}"/>
              </a:ext>
            </a:extLst>
          </p:cNvPr>
          <p:cNvCxnSpPr/>
          <p:nvPr/>
        </p:nvCxnSpPr>
        <p:spPr>
          <a:xfrm>
            <a:off x="1503075" y="3143842"/>
            <a:ext cx="2814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D9337C-44F1-E247-A863-B3824DD76127}"/>
              </a:ext>
            </a:extLst>
          </p:cNvPr>
          <p:cNvCxnSpPr/>
          <p:nvPr/>
        </p:nvCxnSpPr>
        <p:spPr>
          <a:xfrm>
            <a:off x="1516351" y="3353392"/>
            <a:ext cx="2814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DB0CB3-6AA6-1A48-9806-2FDE96BDE908}"/>
              </a:ext>
            </a:extLst>
          </p:cNvPr>
          <p:cNvCxnSpPr/>
          <p:nvPr/>
        </p:nvCxnSpPr>
        <p:spPr>
          <a:xfrm>
            <a:off x="1516351" y="3562943"/>
            <a:ext cx="2814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B7845A-37A4-454C-83A7-21494D4E721A}"/>
              </a:ext>
            </a:extLst>
          </p:cNvPr>
          <p:cNvCxnSpPr/>
          <p:nvPr/>
        </p:nvCxnSpPr>
        <p:spPr>
          <a:xfrm>
            <a:off x="1509713" y="3743917"/>
            <a:ext cx="28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8A19D33-D8D6-7D46-A35F-BA38DBAF0E2C}"/>
              </a:ext>
            </a:extLst>
          </p:cNvPr>
          <p:cNvSpPr/>
          <p:nvPr/>
        </p:nvSpPr>
        <p:spPr>
          <a:xfrm>
            <a:off x="1604963" y="3033115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71E8A6-E06A-0449-B317-36887EBF07C8}"/>
              </a:ext>
            </a:extLst>
          </p:cNvPr>
          <p:cNvSpPr/>
          <p:nvPr/>
        </p:nvSpPr>
        <p:spPr>
          <a:xfrm>
            <a:off x="1589664" y="3466900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E54E9B-5A05-0B44-88B3-B9E4BFC3C096}"/>
              </a:ext>
            </a:extLst>
          </p:cNvPr>
          <p:cNvSpPr/>
          <p:nvPr/>
        </p:nvSpPr>
        <p:spPr>
          <a:xfrm>
            <a:off x="2002414" y="3266876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5C6FA-1C50-9545-BEDC-7A64819ABE4A}"/>
              </a:ext>
            </a:extLst>
          </p:cNvPr>
          <p:cNvSpPr/>
          <p:nvPr/>
        </p:nvSpPr>
        <p:spPr>
          <a:xfrm>
            <a:off x="2407806" y="3013368"/>
            <a:ext cx="279112" cy="2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0969D2-2075-734E-9C7B-C38436A25CA3}"/>
              </a:ext>
            </a:extLst>
          </p:cNvPr>
          <p:cNvSpPr/>
          <p:nvPr/>
        </p:nvSpPr>
        <p:spPr>
          <a:xfrm>
            <a:off x="2417061" y="3422646"/>
            <a:ext cx="279112" cy="2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EEE186-3988-7A43-8AB6-D7D24A6E6782}"/>
              </a:ext>
            </a:extLst>
          </p:cNvPr>
          <p:cNvSpPr/>
          <p:nvPr/>
        </p:nvSpPr>
        <p:spPr>
          <a:xfrm>
            <a:off x="2776124" y="3237501"/>
            <a:ext cx="279112" cy="2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63209B-1F00-B94F-BA67-72DD2546618C}"/>
              </a:ext>
            </a:extLst>
          </p:cNvPr>
          <p:cNvSpPr/>
          <p:nvPr/>
        </p:nvSpPr>
        <p:spPr>
          <a:xfrm>
            <a:off x="2776124" y="3621081"/>
            <a:ext cx="279112" cy="2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4F65C0-C637-3C41-A4AB-B4C7B511832A}"/>
              </a:ext>
            </a:extLst>
          </p:cNvPr>
          <p:cNvSpPr/>
          <p:nvPr/>
        </p:nvSpPr>
        <p:spPr>
          <a:xfrm>
            <a:off x="3173575" y="3037674"/>
            <a:ext cx="279112" cy="2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3A288D-464A-3241-B4F1-E3702505AA6C}"/>
              </a:ext>
            </a:extLst>
          </p:cNvPr>
          <p:cNvSpPr/>
          <p:nvPr/>
        </p:nvSpPr>
        <p:spPr>
          <a:xfrm>
            <a:off x="3200689" y="3612552"/>
            <a:ext cx="279112" cy="2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D9DA74-A612-944C-8299-BE1C1AC2B555}"/>
              </a:ext>
            </a:extLst>
          </p:cNvPr>
          <p:cNvCxnSpPr>
            <a:cxnSpLocks/>
            <a:stCxn id="26" idx="2"/>
            <a:endCxn id="27" idx="2"/>
          </p:cNvCxnSpPr>
          <p:nvPr/>
        </p:nvCxnSpPr>
        <p:spPr>
          <a:xfrm>
            <a:off x="2547362" y="3238600"/>
            <a:ext cx="9255" cy="40927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4B6D9F-B5E1-9E45-B24E-DB2344FC73CD}"/>
              </a:ext>
            </a:extLst>
          </p:cNvPr>
          <p:cNvCxnSpPr>
            <a:cxnSpLocks/>
          </p:cNvCxnSpPr>
          <p:nvPr/>
        </p:nvCxnSpPr>
        <p:spPr>
          <a:xfrm>
            <a:off x="2914415" y="3378686"/>
            <a:ext cx="9255" cy="40927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9AD0AC-E1FF-8E41-A18A-8F05677493BC}"/>
              </a:ext>
            </a:extLst>
          </p:cNvPr>
          <p:cNvCxnSpPr>
            <a:cxnSpLocks/>
          </p:cNvCxnSpPr>
          <p:nvPr/>
        </p:nvCxnSpPr>
        <p:spPr>
          <a:xfrm>
            <a:off x="3313131" y="3249962"/>
            <a:ext cx="9255" cy="40927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15937C-0707-1E4D-AC82-18C170B26D2E}"/>
                  </a:ext>
                </a:extLst>
              </p:cNvPr>
              <p:cNvSpPr txBox="1"/>
              <p:nvPr/>
            </p:nvSpPr>
            <p:spPr>
              <a:xfrm>
                <a:off x="977033" y="3295729"/>
                <a:ext cx="646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15937C-0707-1E4D-AC82-18C170B2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33" y="3295729"/>
                <a:ext cx="646260" cy="369332"/>
              </a:xfrm>
              <a:prstGeom prst="rect">
                <a:avLst/>
              </a:prstGeom>
              <a:blipFill>
                <a:blip r:embed="rId3"/>
                <a:stretch>
                  <a:fillRect l="-23077" t="-166667" r="-46154" b="-2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746F7B-83AD-7C48-A9F2-3F96629069CB}"/>
                  </a:ext>
                </a:extLst>
              </p:cNvPr>
              <p:cNvSpPr txBox="1"/>
              <p:nvPr/>
            </p:nvSpPr>
            <p:spPr>
              <a:xfrm>
                <a:off x="6091052" y="3276560"/>
                <a:ext cx="646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746F7B-83AD-7C48-A9F2-3F966290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052" y="3276560"/>
                <a:ext cx="646260" cy="369332"/>
              </a:xfrm>
              <a:prstGeom prst="rect">
                <a:avLst/>
              </a:prstGeom>
              <a:blipFill>
                <a:blip r:embed="rId4"/>
                <a:stretch>
                  <a:fillRect l="-26000" t="-166667" r="-5000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20A07B37-3AD5-1444-AABC-671723F62365}"/>
              </a:ext>
            </a:extLst>
          </p:cNvPr>
          <p:cNvSpPr/>
          <p:nvPr/>
        </p:nvSpPr>
        <p:spPr>
          <a:xfrm>
            <a:off x="3583691" y="3048682"/>
            <a:ext cx="269817" cy="16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C85027-0AFB-8D4C-AFC2-ABF226D98EB4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718600" y="3216924"/>
            <a:ext cx="10762" cy="66391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C50EF3-CDBD-3444-945C-683AEA81964B}"/>
              </a:ext>
            </a:extLst>
          </p:cNvPr>
          <p:cNvSpPr/>
          <p:nvPr/>
        </p:nvSpPr>
        <p:spPr>
          <a:xfrm>
            <a:off x="3593773" y="3473280"/>
            <a:ext cx="269817" cy="16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81EA04-F2EE-7449-B28D-93BF29EBE0A5}"/>
              </a:ext>
            </a:extLst>
          </p:cNvPr>
          <p:cNvSpPr/>
          <p:nvPr/>
        </p:nvSpPr>
        <p:spPr>
          <a:xfrm>
            <a:off x="3593595" y="3700089"/>
            <a:ext cx="269817" cy="16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E7380B-958D-7844-B11A-B01E23C366AD}"/>
              </a:ext>
            </a:extLst>
          </p:cNvPr>
          <p:cNvSpPr/>
          <p:nvPr/>
        </p:nvSpPr>
        <p:spPr>
          <a:xfrm>
            <a:off x="3607041" y="3258426"/>
            <a:ext cx="269817" cy="16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1529ED-54B9-4D4B-9576-76C6D1AA3AF6}"/>
              </a:ext>
            </a:extLst>
          </p:cNvPr>
          <p:cNvSpPr/>
          <p:nvPr/>
        </p:nvSpPr>
        <p:spPr>
          <a:xfrm>
            <a:off x="8315868" y="3013368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858327-B0C8-2D46-A1B1-7285F77D8381}"/>
              </a:ext>
            </a:extLst>
          </p:cNvPr>
          <p:cNvSpPr txBox="1"/>
          <p:nvPr/>
        </p:nvSpPr>
        <p:spPr>
          <a:xfrm>
            <a:off x="1765300" y="2337019"/>
            <a:ext cx="211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65E751-975B-AF46-B75E-74D5158318C8}"/>
              </a:ext>
            </a:extLst>
          </p:cNvPr>
          <p:cNvSpPr txBox="1"/>
          <p:nvPr/>
        </p:nvSpPr>
        <p:spPr>
          <a:xfrm>
            <a:off x="7179251" y="2337019"/>
            <a:ext cx="181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TUCC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7C2F366-B815-E747-B76F-431DF3150D4E}"/>
                  </a:ext>
                </a:extLst>
              </p:cNvPr>
              <p:cNvSpPr txBox="1"/>
              <p:nvPr/>
            </p:nvSpPr>
            <p:spPr>
              <a:xfrm>
                <a:off x="4521200" y="3266876"/>
                <a:ext cx="736600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7C2F366-B815-E747-B76F-431DF315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200" y="3266876"/>
                <a:ext cx="736600" cy="41197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3D1CD6A-F48B-854C-A8D2-D2D917E1394F}"/>
                  </a:ext>
                </a:extLst>
              </p:cNvPr>
              <p:cNvSpPr txBox="1"/>
              <p:nvPr/>
            </p:nvSpPr>
            <p:spPr>
              <a:xfrm>
                <a:off x="9689089" y="3295729"/>
                <a:ext cx="736600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3D1CD6A-F48B-854C-A8D2-D2D917E13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089" y="3295729"/>
                <a:ext cx="736600" cy="411972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7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6761-B30E-764B-A9F6-8A6AE977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Hybrid-ansatz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84549A-6CCA-6245-9066-E57A2E10D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3044032"/>
            <a:ext cx="4251272" cy="3075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0063F-7025-C646-98D9-4A094D53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044032"/>
            <a:ext cx="4420946" cy="29403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0BC5AE-FF47-B24E-A0B6-BF1634300B3C}"/>
              </a:ext>
            </a:extLst>
          </p:cNvPr>
          <p:cNvSpPr txBox="1"/>
          <p:nvPr/>
        </p:nvSpPr>
        <p:spPr>
          <a:xfrm>
            <a:off x="1706536" y="2674700"/>
            <a:ext cx="36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to switch?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75D73-E433-8648-9854-61C63A6108A5}"/>
              </a:ext>
            </a:extLst>
          </p:cNvPr>
          <p:cNvSpPr txBox="1"/>
          <p:nvPr/>
        </p:nvSpPr>
        <p:spPr>
          <a:xfrm>
            <a:off x="7467600" y="2705100"/>
            <a:ext cx="22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1041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9434-34AA-EE4A-8153-FC7D1A12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tool; Increasing coupling strength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D2A949-0BBB-8947-A74E-4B0B5717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5908"/>
            <a:ext cx="5266346" cy="3719357"/>
          </a:xfr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FD0851-8D6E-FE41-964C-7F4381033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8" y="1843424"/>
            <a:ext cx="5281996" cy="35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7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514A-73A1-8C4E-948D-DE766638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80BC-F302-2E41-BC52-37BBA9D86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module </a:t>
            </a:r>
          </a:p>
          <a:p>
            <a:r>
              <a:rPr lang="en-US" dirty="0"/>
              <a:t>Two tendencies</a:t>
            </a:r>
          </a:p>
          <a:p>
            <a:r>
              <a:rPr lang="en-US" dirty="0"/>
              <a:t>Heuristic</a:t>
            </a:r>
          </a:p>
          <a:p>
            <a:r>
              <a:rPr lang="en-US" dirty="0"/>
              <a:t>Hybrid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3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27E6-F15C-BE42-97D8-B0873268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E35AF-00D2-144F-8B0A-FB67F5F1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more evidence; more models, larger systems</a:t>
            </a:r>
          </a:p>
          <a:p>
            <a:r>
              <a:rPr lang="en-US" dirty="0"/>
              <a:t>Expand analytics</a:t>
            </a:r>
          </a:p>
          <a:p>
            <a:r>
              <a:rPr lang="en-US" dirty="0"/>
              <a:t>Further testing of Hybrid ansatz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CDD9-672E-144F-9503-70E093FB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07701-C8F7-134B-9663-FAE124CFA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Problems of interest; finding the ground-state of spin-systems</a:t>
                </a:r>
              </a:p>
              <a:p>
                <a:r>
                  <a:rPr lang="en-US" dirty="0"/>
                  <a:t>Using a VQE; How does it work?</a:t>
                </a:r>
              </a:p>
              <a:p>
                <a:r>
                  <a:rPr lang="en-US" dirty="0"/>
                  <a:t>UCC ansatz; general expression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nl-NL" b="1" i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d>
                          <m:dPr>
                            <m:ctrlPr>
                              <a:rPr lang="nl-N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  <m:r>
                          <a:rPr lang="nl-N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l-N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nl-NL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Realization of UCC onto quantum circuit</a:t>
                </a:r>
              </a:p>
              <a:p>
                <a:pPr lvl="1"/>
                <a:r>
                  <a:rPr lang="en-US" dirty="0" err="1"/>
                  <a:t>Trotterize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nl-NL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∏"/>
                                <m:supHide m:val="on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nary>
                          </m:e>
                          <m:sup>
                            <m:f>
                              <m:fPr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den>
                            </m:f>
                            <m:r>
                              <a:rPr lang="nl-NL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nl-NL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 </m:t>
                        </m:r>
                      </m:e>
                      <m: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Unconstrain</a:t>
                </a:r>
                <a:r>
                  <a:rPr lang="en-US" dirty="0"/>
                  <a:t> the angles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d>
                          <m:dPr>
                            <m:ctrlPr>
                              <a:rPr lang="nl-N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  <m:r>
                          <a:rPr lang="nl-N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∏"/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nary>
                          </m:e>
                        </m:nary>
                      </m:e>
                      <m:sup>
                        <m:f>
                          <m:f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num>
                          <m:den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nl-N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</m:acc>
                          </m:e>
                          <m:sub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nl-N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Choose gate set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07701-C8F7-134B-9663-FAE124CFA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63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E689-0FE4-4149-9113-A3EDCC93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0E08-D3B5-C84A-85A3-3D48ED9A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1: Python module</a:t>
            </a:r>
          </a:p>
          <a:p>
            <a:pPr lvl="1"/>
            <a:r>
              <a:rPr lang="en-US" dirty="0"/>
              <a:t>Calculates generators</a:t>
            </a:r>
          </a:p>
          <a:p>
            <a:pPr lvl="1"/>
            <a:r>
              <a:rPr lang="en-US" dirty="0"/>
              <a:t>Produces diagrams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 2: Study of the physics</a:t>
            </a:r>
          </a:p>
          <a:p>
            <a:pPr lvl="1"/>
            <a:r>
              <a:rPr lang="en-US" dirty="0"/>
              <a:t>Two tendencies</a:t>
            </a:r>
          </a:p>
          <a:p>
            <a:pPr lvl="1"/>
            <a:r>
              <a:rPr lang="en-US" dirty="0"/>
              <a:t>Heuristic on how they work</a:t>
            </a:r>
          </a:p>
          <a:p>
            <a:pPr lvl="1"/>
            <a:r>
              <a:rPr lang="en-US" dirty="0"/>
              <a:t>Hybrid ansatz</a:t>
            </a:r>
          </a:p>
        </p:txBody>
      </p:sp>
    </p:spTree>
    <p:extLst>
      <p:ext uri="{BB962C8B-B14F-4D97-AF65-F5344CB8AC3E}">
        <p14:creationId xmlns:p14="http://schemas.microsoft.com/office/powerpoint/2010/main" val="95291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7E7C-967A-3140-B6A6-B3B058EF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1F184-CA03-C840-B403-DC5372758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b="0" i="1" dirty="0">
                    <a:latin typeface="Cambria Math" panose="02040503050406030204" pitchFamily="18" charset="0"/>
                  </a:rPr>
                  <a:t>N = 4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Unperturbed state =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|0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Every combination of couplings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1F184-CA03-C840-B403-DC5372758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BCBFF9E-FEB9-CA47-BEC1-924CB86CC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73"/>
          <a:stretch/>
        </p:blipFill>
        <p:spPr>
          <a:xfrm>
            <a:off x="7043737" y="2537102"/>
            <a:ext cx="3433158" cy="22812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87B474-283B-5D4E-936F-4D3987FB522B}"/>
                  </a:ext>
                </a:extLst>
              </p:cNvPr>
              <p:cNvSpPr txBox="1"/>
              <p:nvPr/>
            </p:nvSpPr>
            <p:spPr>
              <a:xfrm>
                <a:off x="7043737" y="216777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Interaction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87B474-283B-5D4E-936F-4D3987FB5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737" y="2167770"/>
                <a:ext cx="2438400" cy="369332"/>
              </a:xfrm>
              <a:prstGeom prst="rect">
                <a:avLst/>
              </a:prstGeom>
              <a:blipFill>
                <a:blip r:embed="rId4"/>
                <a:stretch>
                  <a:fillRect l="-207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137C04-316E-A144-813C-5CFC18A696E8}"/>
                  </a:ext>
                </a:extLst>
              </p:cNvPr>
              <p:cNvSpPr txBox="1"/>
              <p:nvPr/>
            </p:nvSpPr>
            <p:spPr>
              <a:xfrm>
                <a:off x="7043737" y="4978400"/>
                <a:ext cx="3814763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Corresponding unitary gate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137C04-316E-A144-813C-5CFC18A69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737" y="4978400"/>
                <a:ext cx="3814763" cy="381451"/>
              </a:xfrm>
              <a:prstGeom prst="rect">
                <a:avLst/>
              </a:prstGeom>
              <a:blipFill>
                <a:blip r:embed="rId5"/>
                <a:stretch>
                  <a:fillRect l="-132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3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363-01A1-BF4A-A5BF-08A4EC37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 along the lines of perturbation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738E-77B6-D34C-BC31-F9AC7ACB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Generators that produce terms according to perturbation theory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Due to the variational algorithm certain generators can be left out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Disconnected diagrams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Sub-leading diagrams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DD20C6-D0C7-F14F-9AFC-92FEC604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2216150"/>
            <a:ext cx="1685925" cy="2252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7B2484-ABD1-DA4D-8BDB-5E522355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75" y="2216150"/>
            <a:ext cx="1648489" cy="22526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C08B88-E16E-FF46-B5B5-BB6220F81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914" y="2216150"/>
            <a:ext cx="1641085" cy="22624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D23318-9142-744B-950E-DA139C92D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999" y="2216150"/>
            <a:ext cx="1725620" cy="11096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B8654D-0B8E-5642-ADFC-51A5903C1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603" y="5071588"/>
            <a:ext cx="1685326" cy="1105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0F3C36-929F-B74A-8730-FB18EC251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800" y="5071588"/>
            <a:ext cx="1728142" cy="112329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D9EAF3-1405-8C45-AF1D-75000BD0F318}"/>
              </a:ext>
            </a:extLst>
          </p:cNvPr>
          <p:cNvCxnSpPr/>
          <p:nvPr/>
        </p:nvCxnSpPr>
        <p:spPr>
          <a:xfrm>
            <a:off x="5249603" y="5071588"/>
            <a:ext cx="1636972" cy="11053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695F4F-BD57-9644-9F65-2150CCA44609}"/>
              </a:ext>
            </a:extLst>
          </p:cNvPr>
          <p:cNvCxnSpPr>
            <a:cxnSpLocks/>
          </p:cNvCxnSpPr>
          <p:nvPr/>
        </p:nvCxnSpPr>
        <p:spPr>
          <a:xfrm flipV="1">
            <a:off x="5249603" y="5071588"/>
            <a:ext cx="1636972" cy="11053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3532C8-77EB-C84A-9F7F-83CCA86E26D8}"/>
              </a:ext>
            </a:extLst>
          </p:cNvPr>
          <p:cNvCxnSpPr>
            <a:cxnSpLocks/>
          </p:cNvCxnSpPr>
          <p:nvPr/>
        </p:nvCxnSpPr>
        <p:spPr>
          <a:xfrm flipH="1">
            <a:off x="7543800" y="5071588"/>
            <a:ext cx="1728143" cy="11053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03D322-024D-D942-A206-99BA595E46FD}"/>
              </a:ext>
            </a:extLst>
          </p:cNvPr>
          <p:cNvCxnSpPr>
            <a:cxnSpLocks/>
          </p:cNvCxnSpPr>
          <p:nvPr/>
        </p:nvCxnSpPr>
        <p:spPr>
          <a:xfrm>
            <a:off x="7543801" y="5071588"/>
            <a:ext cx="1728141" cy="112329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2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EF53-44E5-F94E-95C4-D78BF9D7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9F8A-5CDC-9442-9381-A3BA9D82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Number of qubits/spin-particles in the system</a:t>
            </a:r>
          </a:p>
          <a:p>
            <a:pPr lvl="1"/>
            <a:r>
              <a:rPr lang="en-US" dirty="0"/>
              <a:t>The Hamiltonian</a:t>
            </a:r>
          </a:p>
          <a:p>
            <a:pPr lvl="1"/>
            <a:r>
              <a:rPr lang="en-US" dirty="0"/>
              <a:t>The order of perturbation theory</a:t>
            </a:r>
          </a:p>
          <a:p>
            <a:pPr lvl="1"/>
            <a:r>
              <a:rPr lang="en-US" dirty="0"/>
              <a:t>The number of gates/generators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All connected &amp; leading diagrams</a:t>
            </a:r>
          </a:p>
          <a:p>
            <a:pPr lvl="1"/>
            <a:r>
              <a:rPr lang="en-US" dirty="0"/>
              <a:t>Quantum circuit using </a:t>
            </a:r>
            <a:r>
              <a:rPr lang="en-US" dirty="0" err="1"/>
              <a:t>Cirq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Matrices that correspond to the generators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5E38-C139-614C-8081-865B2F46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Simple Example of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EAB93-317C-384A-87BD-FD7A29C1B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912" y="2098675"/>
            <a:ext cx="216032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62DBE-D4E7-6F48-9D55-0EF561C0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751" y="365125"/>
            <a:ext cx="1943384" cy="6492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48B5A2-1E58-5946-9C25-9C109CFAC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351" y="3611562"/>
            <a:ext cx="1685822" cy="1360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1838EB-6737-7647-8AA1-7E68225F7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351" y="5097462"/>
            <a:ext cx="1744254" cy="1387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43FD6F-B952-5644-A86F-6C2A56133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95" y="3492499"/>
            <a:ext cx="3996336" cy="544513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16AB55A1-4D29-5649-801A-26796523DDEA}"/>
              </a:ext>
            </a:extLst>
          </p:cNvPr>
          <p:cNvSpPr/>
          <p:nvPr/>
        </p:nvSpPr>
        <p:spPr>
          <a:xfrm>
            <a:off x="4357688" y="3492499"/>
            <a:ext cx="785812" cy="509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C0B4-F35A-8D4E-B6E9-1ADCC398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tendencies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80EE1-1D4F-3E44-ADA3-AF3C59F34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01775"/>
              </a:xfrm>
            </p:spPr>
            <p:txBody>
              <a:bodyPr>
                <a:normAutofit fontScale="85000" lnSpcReduction="10000"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d>
                          <m:dPr>
                            <m:ctrlPr>
                              <a:rPr lang="nl-N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  <m:r>
                          <a:rPr lang="nl-N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∏"/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nary>
                          </m:e>
                        </m:nary>
                      </m:e>
                      <m:sup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nl-N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</m:acc>
                          </m:e>
                          <m:sub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nl-N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Fixed number of gates: k</a:t>
                </a:r>
              </a:p>
              <a:p>
                <a:pPr algn="ctr"/>
                <a:r>
                  <a:rPr lang="en-US" dirty="0"/>
                  <a:t>Both approximations to UCC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80EE1-1D4F-3E44-ADA3-AF3C59F34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01775"/>
              </a:xfrm>
              <a:blipFill>
                <a:blip r:embed="rId2"/>
                <a:stretch>
                  <a:fillRect t="-30508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787165-F657-D64A-A7BF-86A5DEF82F82}"/>
                  </a:ext>
                </a:extLst>
              </p:cNvPr>
              <p:cNvSpPr txBox="1"/>
              <p:nvPr/>
            </p:nvSpPr>
            <p:spPr>
              <a:xfrm>
                <a:off x="927100" y="3581400"/>
                <a:ext cx="4495800" cy="1649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Low number of Trotter steps; N 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different gates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400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nl-N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nl-N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N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/>
                  <a:t>…</a:t>
                </a:r>
                <a:r>
                  <a:rPr lang="nl-NL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nl-NL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nl-NL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787165-F657-D64A-A7BF-86A5DEF82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00" y="3581400"/>
                <a:ext cx="4495800" cy="1649619"/>
              </a:xfrm>
              <a:prstGeom prst="rect">
                <a:avLst/>
              </a:prstGeom>
              <a:blipFill>
                <a:blip r:embed="rId3"/>
                <a:stretch>
                  <a:fillRect l="-1690" t="-1527" b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FBE35B-69FF-F34B-B000-D73512A41759}"/>
                  </a:ext>
                </a:extLst>
              </p:cNvPr>
              <p:cNvSpPr txBox="1"/>
              <p:nvPr/>
            </p:nvSpPr>
            <p:spPr>
              <a:xfrm>
                <a:off x="6172200" y="3581400"/>
                <a:ext cx="5880100" cy="2128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 number of Trotter steps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Same gates repeated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nl-N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nl-NL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nl-NL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nl-NL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/>
                  <a:t>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nl-NL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FBE35B-69FF-F34B-B000-D73512A41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81400"/>
                <a:ext cx="5880100" cy="2128724"/>
              </a:xfrm>
              <a:prstGeom prst="rect">
                <a:avLst/>
              </a:prstGeom>
              <a:blipFill>
                <a:blip r:embed="rId4"/>
                <a:stretch>
                  <a:fillRect l="-862" t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90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0988-5536-5246-98C4-B005B37C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QCA and TUCC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477C3-3630-304A-8B8C-A33212C36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QCA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317206-E335-2642-A9B9-8E350D64D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  <a:prstDash val="solid"/>
          </a:ln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gate is different</a:t>
            </a:r>
          </a:p>
          <a:p>
            <a:r>
              <a:rPr lang="en-US" dirty="0"/>
              <a:t>1 Trotter step</a:t>
            </a:r>
          </a:p>
          <a:p>
            <a:r>
              <a:rPr lang="en-US" dirty="0"/>
              <a:t>More physics</a:t>
            </a:r>
          </a:p>
          <a:p>
            <a:r>
              <a:rPr lang="en-US" dirty="0"/>
              <a:t>Hardware inefficient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E2973E-98A7-0647-A95B-FE97541C4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TUCC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FE9DBD-3AB3-7C49-9A5E-5506EC630F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Same gate-set repeated</a:t>
            </a:r>
          </a:p>
          <a:p>
            <a:r>
              <a:rPr lang="en-US" dirty="0"/>
              <a:t>Multiple Trotter steps</a:t>
            </a:r>
          </a:p>
          <a:p>
            <a:r>
              <a:rPr lang="en-US" dirty="0"/>
              <a:t>Less physics</a:t>
            </a:r>
          </a:p>
          <a:p>
            <a:r>
              <a:rPr lang="en-US" dirty="0"/>
              <a:t>Hardware efficient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55E40A-8DFF-CD40-ADDB-09BA8AF3D9FF}"/>
              </a:ext>
            </a:extLst>
          </p:cNvPr>
          <p:cNvCxnSpPr/>
          <p:nvPr/>
        </p:nvCxnSpPr>
        <p:spPr>
          <a:xfrm>
            <a:off x="6679912" y="3128963"/>
            <a:ext cx="2814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B4F005-F2C4-5549-BB43-0E32A052F809}"/>
              </a:ext>
            </a:extLst>
          </p:cNvPr>
          <p:cNvCxnSpPr/>
          <p:nvPr/>
        </p:nvCxnSpPr>
        <p:spPr>
          <a:xfrm>
            <a:off x="6693188" y="3338513"/>
            <a:ext cx="2814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A9983A-6E59-D949-BECA-00C8E0FD685E}"/>
              </a:ext>
            </a:extLst>
          </p:cNvPr>
          <p:cNvCxnSpPr/>
          <p:nvPr/>
        </p:nvCxnSpPr>
        <p:spPr>
          <a:xfrm>
            <a:off x="6693188" y="3548064"/>
            <a:ext cx="2814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FA855A-60FF-F741-B39E-05E4D8439254}"/>
              </a:ext>
            </a:extLst>
          </p:cNvPr>
          <p:cNvCxnSpPr/>
          <p:nvPr/>
        </p:nvCxnSpPr>
        <p:spPr>
          <a:xfrm>
            <a:off x="6686550" y="3729038"/>
            <a:ext cx="28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69B7C6-F30D-9A45-BC03-6E4490AB872C}"/>
              </a:ext>
            </a:extLst>
          </p:cNvPr>
          <p:cNvSpPr/>
          <p:nvPr/>
        </p:nvSpPr>
        <p:spPr>
          <a:xfrm>
            <a:off x="6781800" y="3018236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81AD3D-DC16-EF41-B7C7-15E38B247540}"/>
              </a:ext>
            </a:extLst>
          </p:cNvPr>
          <p:cNvSpPr/>
          <p:nvPr/>
        </p:nvSpPr>
        <p:spPr>
          <a:xfrm>
            <a:off x="6766501" y="3452021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458A6-718D-564F-A225-7D69A95D1D97}"/>
              </a:ext>
            </a:extLst>
          </p:cNvPr>
          <p:cNvSpPr/>
          <p:nvPr/>
        </p:nvSpPr>
        <p:spPr>
          <a:xfrm>
            <a:off x="7179251" y="3251997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635168-1CB7-6C46-B2AA-B81DF4FC4421}"/>
              </a:ext>
            </a:extLst>
          </p:cNvPr>
          <p:cNvSpPr/>
          <p:nvPr/>
        </p:nvSpPr>
        <p:spPr>
          <a:xfrm>
            <a:off x="7591425" y="3018236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1594CD-F3D6-3C40-B7DC-CC3E63AF363B}"/>
              </a:ext>
            </a:extLst>
          </p:cNvPr>
          <p:cNvSpPr/>
          <p:nvPr/>
        </p:nvSpPr>
        <p:spPr>
          <a:xfrm>
            <a:off x="7576126" y="3452021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AFCB00-04F5-4240-B074-203251CDC68F}"/>
              </a:ext>
            </a:extLst>
          </p:cNvPr>
          <p:cNvSpPr/>
          <p:nvPr/>
        </p:nvSpPr>
        <p:spPr>
          <a:xfrm>
            <a:off x="7957484" y="3251997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842C41-9FD9-8841-87C5-D7E9BAF5C329}"/>
              </a:ext>
            </a:extLst>
          </p:cNvPr>
          <p:cNvCxnSpPr/>
          <p:nvPr/>
        </p:nvCxnSpPr>
        <p:spPr>
          <a:xfrm>
            <a:off x="1503075" y="3143842"/>
            <a:ext cx="2814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837D8-F078-C74B-A714-057DB64BA2A3}"/>
              </a:ext>
            </a:extLst>
          </p:cNvPr>
          <p:cNvCxnSpPr/>
          <p:nvPr/>
        </p:nvCxnSpPr>
        <p:spPr>
          <a:xfrm>
            <a:off x="1516351" y="3353392"/>
            <a:ext cx="2814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8767BF-6688-9B40-B387-3F6AA59047F7}"/>
              </a:ext>
            </a:extLst>
          </p:cNvPr>
          <p:cNvCxnSpPr/>
          <p:nvPr/>
        </p:nvCxnSpPr>
        <p:spPr>
          <a:xfrm>
            <a:off x="1516351" y="3562943"/>
            <a:ext cx="2814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D9B7B7-1096-4847-9A84-0C00522F196E}"/>
              </a:ext>
            </a:extLst>
          </p:cNvPr>
          <p:cNvCxnSpPr/>
          <p:nvPr/>
        </p:nvCxnSpPr>
        <p:spPr>
          <a:xfrm>
            <a:off x="1509713" y="3743917"/>
            <a:ext cx="28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457D229-5EBA-3E44-A7CC-664603A990CB}"/>
              </a:ext>
            </a:extLst>
          </p:cNvPr>
          <p:cNvSpPr/>
          <p:nvPr/>
        </p:nvSpPr>
        <p:spPr>
          <a:xfrm>
            <a:off x="1604963" y="3033115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03E4B-978F-5740-9C58-8F1AF0A9F6D7}"/>
              </a:ext>
            </a:extLst>
          </p:cNvPr>
          <p:cNvSpPr/>
          <p:nvPr/>
        </p:nvSpPr>
        <p:spPr>
          <a:xfrm>
            <a:off x="1589664" y="3466900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F148AC-1E40-A348-8C3B-E2ADD1BAB495}"/>
              </a:ext>
            </a:extLst>
          </p:cNvPr>
          <p:cNvSpPr/>
          <p:nvPr/>
        </p:nvSpPr>
        <p:spPr>
          <a:xfrm>
            <a:off x="2002414" y="3266876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24249D-F29A-784B-9E04-596843DE2330}"/>
              </a:ext>
            </a:extLst>
          </p:cNvPr>
          <p:cNvSpPr/>
          <p:nvPr/>
        </p:nvSpPr>
        <p:spPr>
          <a:xfrm>
            <a:off x="2407806" y="3013368"/>
            <a:ext cx="279112" cy="2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948B99-E7B3-4E49-9201-01AFE6597282}"/>
              </a:ext>
            </a:extLst>
          </p:cNvPr>
          <p:cNvSpPr/>
          <p:nvPr/>
        </p:nvSpPr>
        <p:spPr>
          <a:xfrm>
            <a:off x="2417061" y="3422646"/>
            <a:ext cx="279112" cy="2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900AFD-ADD6-2645-9E5E-9EDE4E4FB350}"/>
              </a:ext>
            </a:extLst>
          </p:cNvPr>
          <p:cNvSpPr/>
          <p:nvPr/>
        </p:nvSpPr>
        <p:spPr>
          <a:xfrm>
            <a:off x="2776124" y="3237501"/>
            <a:ext cx="279112" cy="2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B029D3-27A6-4D4D-9938-77866661DA4E}"/>
              </a:ext>
            </a:extLst>
          </p:cNvPr>
          <p:cNvSpPr/>
          <p:nvPr/>
        </p:nvSpPr>
        <p:spPr>
          <a:xfrm>
            <a:off x="2776124" y="3621081"/>
            <a:ext cx="279112" cy="2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22CA73-4762-584F-938E-8939F736848F}"/>
              </a:ext>
            </a:extLst>
          </p:cNvPr>
          <p:cNvSpPr/>
          <p:nvPr/>
        </p:nvSpPr>
        <p:spPr>
          <a:xfrm>
            <a:off x="3173575" y="3037674"/>
            <a:ext cx="279112" cy="2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657EC7-2F06-214A-8AB6-ED93FA7EE25D}"/>
              </a:ext>
            </a:extLst>
          </p:cNvPr>
          <p:cNvSpPr/>
          <p:nvPr/>
        </p:nvSpPr>
        <p:spPr>
          <a:xfrm>
            <a:off x="3200689" y="3612552"/>
            <a:ext cx="279112" cy="2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F41019-8305-1D4A-AC16-9814965521A0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>
            <a:off x="2547362" y="3238600"/>
            <a:ext cx="9255" cy="40927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06E346-6C2E-4843-9D7B-F6F0A104418A}"/>
              </a:ext>
            </a:extLst>
          </p:cNvPr>
          <p:cNvCxnSpPr>
            <a:cxnSpLocks/>
          </p:cNvCxnSpPr>
          <p:nvPr/>
        </p:nvCxnSpPr>
        <p:spPr>
          <a:xfrm>
            <a:off x="2914415" y="3378686"/>
            <a:ext cx="9255" cy="40927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BD0076-FF7E-5747-BBA7-46C9F25C0C9B}"/>
              </a:ext>
            </a:extLst>
          </p:cNvPr>
          <p:cNvCxnSpPr>
            <a:cxnSpLocks/>
          </p:cNvCxnSpPr>
          <p:nvPr/>
        </p:nvCxnSpPr>
        <p:spPr>
          <a:xfrm>
            <a:off x="3313131" y="3249962"/>
            <a:ext cx="9255" cy="40927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5C8ED92-D923-F84E-97DB-22A3BC997908}"/>
                  </a:ext>
                </a:extLst>
              </p:cNvPr>
              <p:cNvSpPr txBox="1"/>
              <p:nvPr/>
            </p:nvSpPr>
            <p:spPr>
              <a:xfrm>
                <a:off x="977033" y="3295729"/>
                <a:ext cx="646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5C8ED92-D923-F84E-97DB-22A3BC997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33" y="3295729"/>
                <a:ext cx="646260" cy="369332"/>
              </a:xfrm>
              <a:prstGeom prst="rect">
                <a:avLst/>
              </a:prstGeom>
              <a:blipFill>
                <a:blip r:embed="rId2"/>
                <a:stretch>
                  <a:fillRect l="-23077" t="-166667" r="-46154" b="-2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06A0D8-B875-4C4A-B190-5BDFCDB04831}"/>
                  </a:ext>
                </a:extLst>
              </p:cNvPr>
              <p:cNvSpPr txBox="1"/>
              <p:nvPr/>
            </p:nvSpPr>
            <p:spPr>
              <a:xfrm>
                <a:off x="6091052" y="3276560"/>
                <a:ext cx="646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06A0D8-B875-4C4A-B190-5BDFCDB04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052" y="3276560"/>
                <a:ext cx="646260" cy="369332"/>
              </a:xfrm>
              <a:prstGeom prst="rect">
                <a:avLst/>
              </a:prstGeom>
              <a:blipFill>
                <a:blip r:embed="rId3"/>
                <a:stretch>
                  <a:fillRect l="-26000" t="-166667" r="-5000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>
            <a:extLst>
              <a:ext uri="{FF2B5EF4-FFF2-40B4-BE49-F238E27FC236}">
                <a16:creationId xmlns:a16="http://schemas.microsoft.com/office/drawing/2014/main" id="{11499C13-8AD8-8F41-80C5-D208C41D0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6068" y="865241"/>
            <a:ext cx="1123929" cy="150172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A4E83B3-C24B-4E43-9BF9-3F529603B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906" y="2375988"/>
            <a:ext cx="1102066" cy="15059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13C8D66-E463-BB44-AE1B-4D5A4C78D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150" y="3928268"/>
            <a:ext cx="1115847" cy="153832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7C6201D-B144-E144-B06D-C4A4AC34F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4150" y="5505745"/>
            <a:ext cx="1140079" cy="73313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F4D4770-659A-7D44-99CE-9DCA3BBBD4C9}"/>
              </a:ext>
            </a:extLst>
          </p:cNvPr>
          <p:cNvSpPr/>
          <p:nvPr/>
        </p:nvSpPr>
        <p:spPr>
          <a:xfrm>
            <a:off x="3583691" y="3048682"/>
            <a:ext cx="269817" cy="16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0B84FB-92FA-924A-8107-09DF7E92C203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718600" y="3216924"/>
            <a:ext cx="10762" cy="66391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C5422DE-B0CD-894D-BF1C-0EB90B011356}"/>
              </a:ext>
            </a:extLst>
          </p:cNvPr>
          <p:cNvSpPr/>
          <p:nvPr/>
        </p:nvSpPr>
        <p:spPr>
          <a:xfrm>
            <a:off x="3593773" y="3473280"/>
            <a:ext cx="269817" cy="16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8CD9BE-0465-394B-B11D-AC0516D66F23}"/>
              </a:ext>
            </a:extLst>
          </p:cNvPr>
          <p:cNvSpPr/>
          <p:nvPr/>
        </p:nvSpPr>
        <p:spPr>
          <a:xfrm>
            <a:off x="3593595" y="3700089"/>
            <a:ext cx="269817" cy="16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1B91F2-30DD-5C4B-87C2-D0FF6A5F3337}"/>
              </a:ext>
            </a:extLst>
          </p:cNvPr>
          <p:cNvSpPr/>
          <p:nvPr/>
        </p:nvSpPr>
        <p:spPr>
          <a:xfrm>
            <a:off x="3607041" y="3258426"/>
            <a:ext cx="269817" cy="16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E19D19-9261-DB4C-B580-DDF4781EE66D}"/>
              </a:ext>
            </a:extLst>
          </p:cNvPr>
          <p:cNvSpPr/>
          <p:nvPr/>
        </p:nvSpPr>
        <p:spPr>
          <a:xfrm>
            <a:off x="8315868" y="3013368"/>
            <a:ext cx="279112" cy="38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AA9F57-3B51-D242-94D6-32BE3EDFCA4A}"/>
              </a:ext>
            </a:extLst>
          </p:cNvPr>
          <p:cNvSpPr txBox="1"/>
          <p:nvPr/>
        </p:nvSpPr>
        <p:spPr>
          <a:xfrm>
            <a:off x="10736068" y="228600"/>
            <a:ext cx="112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76022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6037</TotalTime>
  <Words>442</Words>
  <Application>Microsoft Macintosh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Physics of Trotterization in VQE’s</vt:lpstr>
      <vt:lpstr>Background</vt:lpstr>
      <vt:lpstr>Overview</vt:lpstr>
      <vt:lpstr>Generators</vt:lpstr>
      <vt:lpstr>Generators along the lines of perturbation theory</vt:lpstr>
      <vt:lpstr>Python module</vt:lpstr>
      <vt:lpstr>Simple Example of module</vt:lpstr>
      <vt:lpstr>Two tendencies</vt:lpstr>
      <vt:lpstr>QCA and TUCC</vt:lpstr>
      <vt:lpstr>Analyzing systems using the module</vt:lpstr>
      <vt:lpstr>Gapped and Gapless systems</vt:lpstr>
      <vt:lpstr>Performance comparison</vt:lpstr>
      <vt:lpstr>Analysis; Behavior of angles</vt:lpstr>
      <vt:lpstr>Sharp shooting vs Chaotic search</vt:lpstr>
      <vt:lpstr>Geometric evidence</vt:lpstr>
      <vt:lpstr>Hybrid-ansatz</vt:lpstr>
      <vt:lpstr>Diagnostic tool; Increasing coupling strength</vt:lpstr>
      <vt:lpstr>Conclusions</vt:lpstr>
      <vt:lpstr>Future directions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of Trotterization in VQE’s</dc:title>
  <dc:creator>Microsoft Office User</dc:creator>
  <cp:lastModifiedBy>Microsoft Office User</cp:lastModifiedBy>
  <cp:revision>59</cp:revision>
  <dcterms:created xsi:type="dcterms:W3CDTF">2020-05-08T10:20:11Z</dcterms:created>
  <dcterms:modified xsi:type="dcterms:W3CDTF">2020-05-12T14:57:32Z</dcterms:modified>
</cp:coreProperties>
</file>