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2" r:id="rId5"/>
    <p:sldId id="266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F3CDC-C7D9-4F5A-A8B7-BE5982CB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3A00B6-0502-4B8A-AC23-47C3008C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B97B6-9D02-4B63-8202-3AA93FED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D2D8A-2987-4032-A9D3-B2E148C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CE983-5F71-411B-8C16-0D3C17D0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8B638-6D1B-47C1-B866-4CADFF6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1A64F-DB0F-451F-81C1-070B237A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D0DEA-86BE-4F51-8ACC-745F7348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5C7EC-09D6-4081-B1F2-8C2F1E34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7AA5D-C25D-4D98-94FA-5D9CF7F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61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2067A3-1C96-4313-A754-728083E7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F516DB-B6E2-441D-B34A-702D978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2CA73-0241-4A78-B842-32E1FDF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33673-5CFB-44E8-BB07-3FBE7072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9C801-8ACD-4607-9EBA-C3D713E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61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F901D-C7A2-4BC4-A672-1C89BE52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C27E9-DFCD-4F08-ACED-941B7D41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D9B27-F684-408F-AC46-CB4FD01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42740-4336-483A-8BFB-8C3E7C3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4F180-BBB7-4EB1-A813-BE65405B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22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13DE9-06E7-46C9-BFC5-7151BFBE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21805-678F-4ECE-B555-FB52660D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C1A91-6951-4D87-8BB5-40C2FA25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C80B6-11AE-42AC-90DB-A5CCB29F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A69EA-0608-4ED2-9375-7B5BB66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12E4-74E0-409C-8610-909D75E5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11DBB-956B-45E6-8AB0-3F330E7A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4B6E67-1207-486F-A07D-36F9D08A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35F6E-A40C-49EA-B3E8-C0CCF9B4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96EA85-83C7-4C56-8479-03313C0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5801AF-4984-41C3-9643-1421430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7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137AE-9234-4FED-88D0-3B022EE8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E58A7-FE8D-4F84-8975-C928B4C3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5493F1-A170-4A78-A2C8-DA533177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C0A488-E351-4AA7-84DE-BB8260FC7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CFD033-3665-4E7B-9AD6-22CEFBC1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2EE1E7-5DFD-4121-928F-A024D3EB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B4AC6-103E-4D07-8C78-A82B54E6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3FB8AF-8E6E-4A53-BFA3-D2C0179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50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71C54-D698-4C4E-8940-8C561866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1DC952-BA5A-4C74-AEC3-CB708722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A3F029-8758-4F8E-9FEB-36D9077A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CF72EA-4028-47C2-BE2C-2EAB0011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3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B126FC-B229-4C70-B0B4-783F3BDF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F45541-BA83-49D0-AC7E-6ED68F49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99D5FC-2F74-46BE-AF12-6D7683E5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8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CEA09-1960-4313-91FC-EE2DDDDC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B2235-A6D3-4BC1-8FAA-7B0D520E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E09DBB-EA62-4C35-AD49-ECDE0AB6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BD36D-15EE-475B-A4EE-F33F1FA8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E687B2-F730-4922-9ECD-238366DA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DFE63-8A55-41D4-ACC9-7662601D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9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9AC3A-FBD2-4395-9283-D58D8A15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2E183-42B4-45C0-B8FF-B3FE7505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ECF4D-295D-4668-A6A1-4EE83406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00FA6-2C6C-4EAB-9403-F3243BA7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2B84BF-BD8B-489B-858B-134E9E0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066B15-803C-46F8-A29A-A157E60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3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AEC7EE-7B7D-4916-9FCE-A1A27472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BF5459-FEE2-4CC4-8FFE-99167FA0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00159-59B6-4261-9DA8-60E65A7F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1927-192E-487B-A8DA-E90228857BE7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14A2C-5D49-41AA-8A1A-3BA2C07D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1C3D6-F26D-4864-ADEA-3EB043215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F39F-55B9-4DFA-8DFA-5B4C43BC6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953F1-44C1-4875-A767-733068CE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3D Bin </a:t>
            </a:r>
            <a:r>
              <a:rPr lang="de-DE" dirty="0" err="1"/>
              <a:t>Packing</a:t>
            </a:r>
            <a:r>
              <a:rPr lang="de-DE" dirty="0"/>
              <a:t>- Heuristiken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0D4A2C-B416-4E1E-9E45-CCF75792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81" y="1864453"/>
            <a:ext cx="4426258" cy="43589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D067B4-672C-4359-8277-A7A89B2D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83" y="1864453"/>
            <a:ext cx="4426257" cy="42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246F-2BF9-4B3C-A1D6-C03CE2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Stand: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592D-E2D9-4929-8967-34F3D2E9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28585" cy="4351338"/>
          </a:xfrm>
        </p:spPr>
        <p:txBody>
          <a:bodyPr>
            <a:normAutofit/>
          </a:bodyPr>
          <a:lstStyle/>
          <a:p>
            <a:r>
              <a:rPr lang="de-DE" dirty="0"/>
              <a:t>Bosch Datenmodell</a:t>
            </a:r>
          </a:p>
          <a:p>
            <a:pPr lvl="1"/>
            <a:r>
              <a:rPr lang="de-DE" dirty="0"/>
              <a:t>Physische Stabilität durch erlaubten Anteil Überhang und Anzahl aufsitzender Eckpunkte variierbar: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41541A2-9DC5-41F7-8F57-3D80796A2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68104"/>
              </p:ext>
            </p:extLst>
          </p:nvPr>
        </p:nvGraphicFramePr>
        <p:xfrm>
          <a:off x="6430394" y="4522836"/>
          <a:ext cx="2083288" cy="197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288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05197">
                <a:tc>
                  <a:txBody>
                    <a:bodyPr/>
                    <a:lstStyle/>
                    <a:p>
                      <a:r>
                        <a:rPr lang="de-DE" sz="1000" dirty="0"/>
                        <a:t>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de-DE" sz="1000" dirty="0"/>
                        <a:t>Order(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order_id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index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7286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032651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80892FD-97B6-47AF-AE2C-7899B131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48684"/>
              </p:ext>
            </p:extLst>
          </p:nvPr>
        </p:nvGraphicFramePr>
        <p:xfrm>
          <a:off x="6430394" y="2575560"/>
          <a:ext cx="245948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Tub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Tub(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tub_id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index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34048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D7E37DC-11E6-4F29-8C4F-81E6DAE89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60357"/>
              </p:ext>
            </p:extLst>
          </p:nvPr>
        </p:nvGraphicFramePr>
        <p:xfrm>
          <a:off x="8912074" y="4633595"/>
          <a:ext cx="245948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OrderPosition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OrderPosition</a:t>
                      </a:r>
                      <a:r>
                        <a:rPr lang="de-DE" sz="1000" dirty="0"/>
                        <a:t>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article_id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amount</a:t>
                      </a:r>
                      <a:r>
                        <a:rPr lang="de-DE" sz="1000" dirty="0"/>
                        <a:t>, in </a:t>
                      </a:r>
                      <a:r>
                        <a:rPr lang="de-DE" sz="1000" dirty="0" err="1"/>
                        <a:t>tub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r>
                        <a:rPr lang="de-DE" sz="1000" dirty="0" err="1"/>
                        <a:t>article_id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amount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E8AE3E5-053A-40E9-8B91-D35E56D8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5324"/>
              </p:ext>
            </p:extLst>
          </p:nvPr>
        </p:nvGraphicFramePr>
        <p:xfrm>
          <a:off x="9253489" y="1825625"/>
          <a:ext cx="2100311" cy="259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11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4763">
                <a:tc>
                  <a:txBody>
                    <a:bodyPr/>
                    <a:lstStyle/>
                    <a:p>
                      <a:r>
                        <a:rPr lang="de-DE" sz="1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r>
                        <a:rPr lang="de-DE" sz="1000" dirty="0"/>
                        <a:t>Item(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article_id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amount</a:t>
                      </a:r>
                      <a:r>
                        <a:rPr lang="de-DE" sz="1000" dirty="0"/>
                        <a:t>, in </a:t>
                      </a:r>
                      <a:r>
                        <a:rPr lang="de-DE" sz="1000" dirty="0" err="1"/>
                        <a:t>tub</a:t>
                      </a:r>
                      <a:r>
                        <a:rPr lang="de-DE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r>
                        <a:rPr lang="de-DE" sz="1000" dirty="0" err="1"/>
                        <a:t>article_id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height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in_tub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33605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rotation_type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09959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position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84986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653F07-349C-4C21-BA3C-A956DF2A2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0925"/>
              </p:ext>
            </p:extLst>
          </p:nvPr>
        </p:nvGraphicFramePr>
        <p:xfrm>
          <a:off x="3966474" y="3596881"/>
          <a:ext cx="2100311" cy="289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11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4763">
                <a:tc>
                  <a:txBody>
                    <a:bodyPr/>
                    <a:lstStyle/>
                    <a:p>
                      <a:r>
                        <a:rPr lang="de-DE" sz="1000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r>
                        <a:rPr lang="de-DE" sz="1000" dirty="0"/>
                        <a:t>Bin(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type,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max_weight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max_overhang_ratio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min_mounted_corners</a:t>
                      </a:r>
                      <a:r>
                        <a:rPr lang="de-DE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r>
                        <a:rPr lang="de-DE" sz="10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height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max_weight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33605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09959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8498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1ADEDF9-29E4-430A-B98A-D6EDC32E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42457"/>
              </p:ext>
            </p:extLst>
          </p:nvPr>
        </p:nvGraphicFramePr>
        <p:xfrm>
          <a:off x="1201811" y="5365115"/>
          <a:ext cx="245948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r>
                        <a:rPr lang="de-DE" sz="1000" dirty="0"/>
                        <a:t>(</a:t>
                      </a:r>
                      <a:r>
                        <a:rPr lang="de-DE" sz="1000" dirty="0" err="1"/>
                        <a:t>max_overhang_ratio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min_mounted_corners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max_overhang_ratio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34048">
                <a:tc>
                  <a:txBody>
                    <a:bodyPr/>
                    <a:lstStyle/>
                    <a:p>
                      <a:r>
                        <a:rPr lang="de-DE" sz="1000" dirty="0" err="1"/>
                        <a:t>min_mounted_corners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246F-2BF9-4B3C-A1D6-C03CE2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Stand: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592D-E2D9-4929-8967-34F3D2E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Heuristikelemente</a:t>
            </a: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B3B5A1-3F7C-47B5-BCE2-B5DBE3F24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97700"/>
              </p:ext>
            </p:extLst>
          </p:nvPr>
        </p:nvGraphicFramePr>
        <p:xfrm>
          <a:off x="9081856" y="1825625"/>
          <a:ext cx="2271944" cy="435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94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68531">
                <a:tc>
                  <a:txBody>
                    <a:bodyPr/>
                    <a:lstStyle/>
                    <a:p>
                      <a:r>
                        <a:rPr lang="de-DE" sz="1000" dirty="0"/>
                        <a:t>Packer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89806">
                <a:tc>
                  <a:txBody>
                    <a:bodyPr/>
                    <a:lstStyle/>
                    <a:p>
                      <a:r>
                        <a:rPr lang="de-DE" sz="1000" dirty="0"/>
                        <a:t>Packer()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110769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bin_sorting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item_sorting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bin_select_algorithm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bin_select_dimension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packing_algorithm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packing_heuristic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728656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bin_types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032651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005550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items_to_pack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0649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bins_to_use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74213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sequence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691384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r>
                        <a:rPr lang="de-DE" sz="1000" dirty="0" err="1"/>
                        <a:t>assignment_matrix</a:t>
                      </a:r>
                      <a:r>
                        <a:rPr lang="de-DE" sz="1000" dirty="0"/>
                        <a:t>[][]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5460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C147492-F394-4B11-BFD7-276BDD08C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56114"/>
              </p:ext>
            </p:extLst>
          </p:nvPr>
        </p:nvGraphicFramePr>
        <p:xfrm>
          <a:off x="935324" y="4673674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BinSorting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8286089-8D52-4793-99C0-25FF31FFE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71768"/>
              </p:ext>
            </p:extLst>
          </p:nvPr>
        </p:nvGraphicFramePr>
        <p:xfrm>
          <a:off x="935324" y="5418916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ItemSorting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9A1454D-B0EC-4AF8-9016-078ACAAD0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89039"/>
              </p:ext>
            </p:extLst>
          </p:nvPr>
        </p:nvGraphicFramePr>
        <p:xfrm>
          <a:off x="3429835" y="5089316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160255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BinSelectAlgorithm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0D00BFC-2008-4501-B9E6-2B6D41F31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9180"/>
              </p:ext>
            </p:extLst>
          </p:nvPr>
        </p:nvGraphicFramePr>
        <p:xfrm>
          <a:off x="5924346" y="5089316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160255">
                <a:tc>
                  <a:txBody>
                    <a:bodyPr/>
                    <a:lstStyle/>
                    <a:p>
                      <a:r>
                        <a:rPr lang="de-DE" sz="1000" dirty="0" err="1"/>
                        <a:t>FakeSkyline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F78EE4-F593-4B98-9249-8C373AA8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24" y="2565254"/>
            <a:ext cx="7542851" cy="17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246F-2BF9-4B3C-A1D6-C03CE2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Erkenntnisse: 3D - Heuristiken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592D-E2D9-4929-8967-34F3D2E9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650" cy="4351338"/>
          </a:xfrm>
        </p:spPr>
        <p:txBody>
          <a:bodyPr>
            <a:normAutofit/>
          </a:bodyPr>
          <a:lstStyle/>
          <a:p>
            <a:r>
              <a:rPr lang="de-DE" dirty="0"/>
              <a:t>Item &amp; Bin </a:t>
            </a:r>
            <a:r>
              <a:rPr lang="de-DE" dirty="0" err="1"/>
              <a:t>Sorting</a:t>
            </a:r>
            <a:r>
              <a:rPr lang="de-DE" dirty="0"/>
              <a:t> haben große Auswirkungen bei </a:t>
            </a:r>
            <a:r>
              <a:rPr lang="de-DE" dirty="0" err="1"/>
              <a:t>FirstFit</a:t>
            </a:r>
            <a:r>
              <a:rPr lang="de-DE" dirty="0"/>
              <a:t> Bin </a:t>
            </a:r>
            <a:r>
              <a:rPr lang="de-DE" dirty="0" err="1"/>
              <a:t>Selection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Bestmögliches Item &amp; Bin </a:t>
            </a:r>
            <a:r>
              <a:rPr lang="de-DE" dirty="0" err="1"/>
              <a:t>Sorting</a:t>
            </a:r>
            <a:r>
              <a:rPr lang="de-DE" dirty="0"/>
              <a:t> (aufsteigend/absteigend) abhängig von Begebenheit der Artikel/Aufträge/Bins</a:t>
            </a:r>
          </a:p>
          <a:p>
            <a:r>
              <a:rPr lang="de-DE" dirty="0" err="1"/>
              <a:t>FirstFit</a:t>
            </a:r>
            <a:r>
              <a:rPr lang="de-DE" dirty="0"/>
              <a:t> Bin </a:t>
            </a:r>
            <a:r>
              <a:rPr lang="de-DE" dirty="0" err="1"/>
              <a:t>Selection</a:t>
            </a:r>
            <a:r>
              <a:rPr lang="de-DE" dirty="0"/>
              <a:t> mit bestmöglichem Item &amp; Bin </a:t>
            </a:r>
            <a:r>
              <a:rPr lang="de-DE" dirty="0" err="1"/>
              <a:t>Sorting</a:t>
            </a:r>
            <a:r>
              <a:rPr lang="de-DE" dirty="0"/>
              <a:t> schlechter als </a:t>
            </a:r>
            <a:r>
              <a:rPr lang="de-DE" dirty="0" err="1"/>
              <a:t>BestFit</a:t>
            </a:r>
            <a:r>
              <a:rPr lang="de-DE" dirty="0"/>
              <a:t> Bin </a:t>
            </a:r>
            <a:r>
              <a:rPr lang="de-DE" dirty="0" err="1"/>
              <a:t>Selection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58FFF1-25DE-4BA7-8B00-78160D9569B7}"/>
              </a:ext>
            </a:extLst>
          </p:cNvPr>
          <p:cNvSpPr txBox="1"/>
          <p:nvPr/>
        </p:nvSpPr>
        <p:spPr>
          <a:xfrm>
            <a:off x="1428196" y="2485320"/>
            <a:ext cx="293222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 err="1"/>
              <a:t>Bin_Select_Algo</a:t>
            </a:r>
            <a:r>
              <a:rPr lang="de-DE" sz="1000" dirty="0"/>
              <a:t>: </a:t>
            </a:r>
            <a:r>
              <a:rPr lang="de-DE" sz="1000" b="1" dirty="0" err="1"/>
              <a:t>first_fit</a:t>
            </a:r>
            <a:r>
              <a:rPr lang="de-DE" sz="1000" dirty="0"/>
              <a:t> | </a:t>
            </a:r>
            <a:r>
              <a:rPr lang="de-DE" sz="1000" dirty="0" err="1"/>
              <a:t>Bin_Select_Dim</a:t>
            </a:r>
            <a:r>
              <a:rPr lang="de-DE" sz="1000" dirty="0"/>
              <a:t>: -</a:t>
            </a:r>
          </a:p>
          <a:p>
            <a:r>
              <a:rPr lang="de-DE" sz="1000" dirty="0" err="1"/>
              <a:t>Bin_Sorting</a:t>
            </a:r>
            <a:r>
              <a:rPr lang="de-DE" sz="1000" dirty="0"/>
              <a:t>: </a:t>
            </a:r>
            <a:r>
              <a:rPr lang="de-DE" sz="1000" b="1" dirty="0"/>
              <a:t>-</a:t>
            </a:r>
            <a:r>
              <a:rPr lang="de-DE" sz="1000" dirty="0"/>
              <a:t> | </a:t>
            </a:r>
            <a:r>
              <a:rPr lang="de-DE" sz="1000" dirty="0" err="1"/>
              <a:t>Item_Sorting</a:t>
            </a:r>
            <a:r>
              <a:rPr lang="de-DE" sz="1000" dirty="0"/>
              <a:t>: </a:t>
            </a:r>
            <a:r>
              <a:rPr lang="de-DE" sz="1000" b="1" dirty="0"/>
              <a:t>-</a:t>
            </a:r>
          </a:p>
          <a:p>
            <a:r>
              <a:rPr lang="de-DE" sz="1000" dirty="0" err="1"/>
              <a:t>V_bins</a:t>
            </a:r>
            <a:r>
              <a:rPr lang="de-DE" sz="1000" dirty="0"/>
              <a:t>: 16.1642595 | </a:t>
            </a:r>
            <a:r>
              <a:rPr lang="de-DE" sz="1000" dirty="0" err="1"/>
              <a:t>V_remaining</a:t>
            </a:r>
            <a:r>
              <a:rPr lang="de-DE" sz="1000" dirty="0"/>
              <a:t>: </a:t>
            </a:r>
            <a:r>
              <a:rPr lang="de-DE" sz="1000" b="1" dirty="0"/>
              <a:t>12.632417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F007-46DC-40AE-9175-BE99E734BC9B}"/>
              </a:ext>
            </a:extLst>
          </p:cNvPr>
          <p:cNvSpPr txBox="1"/>
          <p:nvPr/>
        </p:nvSpPr>
        <p:spPr>
          <a:xfrm>
            <a:off x="6818419" y="5362002"/>
            <a:ext cx="45453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/>
              <a:t>Bin_Select_Algo</a:t>
            </a:r>
            <a:r>
              <a:rPr lang="de-DE" sz="1600" dirty="0"/>
              <a:t>: </a:t>
            </a:r>
            <a:r>
              <a:rPr lang="de-DE" sz="1600" b="1" dirty="0" err="1"/>
              <a:t>best_fit</a:t>
            </a:r>
            <a:r>
              <a:rPr lang="de-DE" sz="1600" dirty="0"/>
              <a:t> | </a:t>
            </a:r>
            <a:r>
              <a:rPr lang="de-DE" sz="1600" dirty="0" err="1"/>
              <a:t>Bin_Select_Dim</a:t>
            </a:r>
            <a:r>
              <a:rPr lang="de-DE" sz="1600" dirty="0"/>
              <a:t>: </a:t>
            </a:r>
            <a:r>
              <a:rPr lang="de-DE" sz="1600" b="1" dirty="0" err="1"/>
              <a:t>volume</a:t>
            </a:r>
            <a:r>
              <a:rPr lang="de-DE" sz="1600" dirty="0"/>
              <a:t> </a:t>
            </a:r>
            <a:r>
              <a:rPr lang="de-DE" sz="1600" dirty="0" err="1"/>
              <a:t>Bin_Sorting</a:t>
            </a:r>
            <a:r>
              <a:rPr lang="de-DE" sz="1600" dirty="0"/>
              <a:t>: </a:t>
            </a:r>
            <a:r>
              <a:rPr lang="de-DE" sz="1600" b="1" dirty="0"/>
              <a:t>-</a:t>
            </a:r>
            <a:r>
              <a:rPr lang="de-DE" sz="1600" dirty="0"/>
              <a:t> | </a:t>
            </a:r>
            <a:r>
              <a:rPr lang="de-DE" sz="1600" dirty="0" err="1"/>
              <a:t>Item_Sorting</a:t>
            </a:r>
            <a:r>
              <a:rPr lang="de-DE" sz="1600" dirty="0"/>
              <a:t>: </a:t>
            </a:r>
            <a:r>
              <a:rPr lang="de-DE" sz="1600" b="1" dirty="0"/>
              <a:t>-</a:t>
            </a:r>
          </a:p>
          <a:p>
            <a:r>
              <a:rPr lang="de-DE" sz="1600" dirty="0" err="1"/>
              <a:t>V_bins</a:t>
            </a:r>
            <a:r>
              <a:rPr lang="de-DE" sz="1600" dirty="0"/>
              <a:t>: 11.293660125 | </a:t>
            </a:r>
            <a:r>
              <a:rPr lang="de-DE" sz="1600" dirty="0" err="1"/>
              <a:t>V_remaining</a:t>
            </a:r>
            <a:r>
              <a:rPr lang="de-DE" sz="1600" dirty="0"/>
              <a:t>: </a:t>
            </a:r>
            <a:r>
              <a:rPr lang="de-DE" sz="1600" b="1" dirty="0"/>
              <a:t>7.761817625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F70437-26C3-4E82-A9B1-030E40440261}"/>
              </a:ext>
            </a:extLst>
          </p:cNvPr>
          <p:cNvSpPr txBox="1"/>
          <p:nvPr/>
        </p:nvSpPr>
        <p:spPr>
          <a:xfrm>
            <a:off x="8431566" y="2479617"/>
            <a:ext cx="293222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 err="1"/>
              <a:t>Bin_Select_Algo</a:t>
            </a:r>
            <a:r>
              <a:rPr lang="de-DE" sz="1000" dirty="0"/>
              <a:t>: </a:t>
            </a:r>
            <a:r>
              <a:rPr lang="de-DE" sz="1000" b="1" dirty="0" err="1"/>
              <a:t>first_fit</a:t>
            </a:r>
            <a:r>
              <a:rPr lang="de-DE" sz="1000" b="1" dirty="0"/>
              <a:t> </a:t>
            </a:r>
            <a:r>
              <a:rPr lang="de-DE" sz="1000" dirty="0"/>
              <a:t>| </a:t>
            </a:r>
            <a:r>
              <a:rPr lang="de-DE" sz="1000" dirty="0" err="1"/>
              <a:t>Bin_Select_Dim</a:t>
            </a:r>
            <a:r>
              <a:rPr lang="de-DE" sz="1000" dirty="0"/>
              <a:t>: -</a:t>
            </a:r>
          </a:p>
          <a:p>
            <a:r>
              <a:rPr lang="de-DE" sz="1000" dirty="0" err="1"/>
              <a:t>Bin_Sorting</a:t>
            </a:r>
            <a:r>
              <a:rPr lang="de-DE" sz="1000" dirty="0"/>
              <a:t>: </a:t>
            </a:r>
            <a:r>
              <a:rPr lang="de-DE" sz="1000" b="1" dirty="0"/>
              <a:t>AVOL</a:t>
            </a:r>
            <a:r>
              <a:rPr lang="de-DE" sz="1000" dirty="0"/>
              <a:t> | </a:t>
            </a:r>
            <a:r>
              <a:rPr lang="de-DE" sz="1000" dirty="0" err="1"/>
              <a:t>Item_Sorting</a:t>
            </a:r>
            <a:r>
              <a:rPr lang="de-DE" sz="1000" dirty="0"/>
              <a:t>: </a:t>
            </a:r>
            <a:r>
              <a:rPr lang="de-DE" sz="1000" b="1" dirty="0"/>
              <a:t>DVOL</a:t>
            </a:r>
          </a:p>
          <a:p>
            <a:r>
              <a:rPr lang="de-DE" sz="1000" dirty="0" err="1"/>
              <a:t>V_bins</a:t>
            </a:r>
            <a:r>
              <a:rPr lang="de-DE" sz="1000" dirty="0"/>
              <a:t>: 11.775004125 | </a:t>
            </a:r>
            <a:r>
              <a:rPr lang="de-DE" sz="1000" dirty="0" err="1"/>
              <a:t>V_remaining</a:t>
            </a:r>
            <a:r>
              <a:rPr lang="de-DE" sz="1000" dirty="0"/>
              <a:t>: </a:t>
            </a:r>
            <a:r>
              <a:rPr lang="de-DE" sz="1000" b="1" dirty="0"/>
              <a:t>8.243161625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DDC30-288B-45F2-8BE2-C2E732F45ABB}"/>
              </a:ext>
            </a:extLst>
          </p:cNvPr>
          <p:cNvSpPr txBox="1"/>
          <p:nvPr/>
        </p:nvSpPr>
        <p:spPr>
          <a:xfrm>
            <a:off x="4929881" y="2479617"/>
            <a:ext cx="293222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 err="1"/>
              <a:t>Bin_Select_Algo</a:t>
            </a:r>
            <a:r>
              <a:rPr lang="de-DE" sz="1000" dirty="0"/>
              <a:t>: </a:t>
            </a:r>
            <a:r>
              <a:rPr lang="de-DE" sz="1000" b="1" dirty="0" err="1"/>
              <a:t>first_fit</a:t>
            </a:r>
            <a:r>
              <a:rPr lang="de-DE" sz="1000" b="1" dirty="0"/>
              <a:t> </a:t>
            </a:r>
            <a:r>
              <a:rPr lang="de-DE" sz="1000" dirty="0"/>
              <a:t>| </a:t>
            </a:r>
            <a:r>
              <a:rPr lang="de-DE" sz="1000" dirty="0" err="1"/>
              <a:t>Bin_Select_Dim</a:t>
            </a:r>
            <a:r>
              <a:rPr lang="de-DE" sz="1000" dirty="0"/>
              <a:t>: - </a:t>
            </a:r>
          </a:p>
          <a:p>
            <a:r>
              <a:rPr lang="de-DE" sz="1000" dirty="0" err="1"/>
              <a:t>Bin_Sorting</a:t>
            </a:r>
            <a:r>
              <a:rPr lang="de-DE" sz="1000" dirty="0"/>
              <a:t>: </a:t>
            </a:r>
            <a:r>
              <a:rPr lang="de-DE" sz="1000" b="1" dirty="0"/>
              <a:t>DVOL</a:t>
            </a:r>
            <a:r>
              <a:rPr lang="de-DE" sz="1000" dirty="0"/>
              <a:t> | </a:t>
            </a:r>
            <a:r>
              <a:rPr lang="de-DE" sz="1000" dirty="0" err="1"/>
              <a:t>Item_Sorting</a:t>
            </a:r>
            <a:r>
              <a:rPr lang="de-DE" sz="1000" dirty="0"/>
              <a:t>: </a:t>
            </a:r>
            <a:r>
              <a:rPr lang="de-DE" sz="1000" b="1" dirty="0"/>
              <a:t>DVOL</a:t>
            </a:r>
          </a:p>
          <a:p>
            <a:r>
              <a:rPr lang="de-DE" sz="1000" dirty="0" err="1"/>
              <a:t>V_bins</a:t>
            </a:r>
            <a:r>
              <a:rPr lang="de-DE" sz="1000" dirty="0"/>
              <a:t>: 17.7343845 | </a:t>
            </a:r>
            <a:r>
              <a:rPr lang="de-DE" sz="1000" dirty="0" err="1"/>
              <a:t>V_remaining</a:t>
            </a:r>
            <a:r>
              <a:rPr lang="de-DE" sz="1000" dirty="0"/>
              <a:t>: </a:t>
            </a:r>
            <a:r>
              <a:rPr lang="de-DE" sz="1000" b="1" dirty="0"/>
              <a:t>14.202542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A2EEC7-3512-4805-A406-8168858B0F9D}"/>
              </a:ext>
            </a:extLst>
          </p:cNvPr>
          <p:cNvSpPr txBox="1"/>
          <p:nvPr/>
        </p:nvSpPr>
        <p:spPr>
          <a:xfrm>
            <a:off x="1428196" y="5362002"/>
            <a:ext cx="45453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/>
              <a:t>Bin_Select_Algo</a:t>
            </a:r>
            <a:r>
              <a:rPr lang="de-DE" sz="1600" dirty="0"/>
              <a:t>: </a:t>
            </a:r>
            <a:r>
              <a:rPr lang="de-DE" sz="1600" b="1" dirty="0" err="1"/>
              <a:t>first_fit</a:t>
            </a:r>
            <a:r>
              <a:rPr lang="de-DE" sz="1600" b="1" dirty="0"/>
              <a:t> </a:t>
            </a:r>
            <a:r>
              <a:rPr lang="de-DE" sz="1600" dirty="0"/>
              <a:t>| </a:t>
            </a:r>
            <a:r>
              <a:rPr lang="de-DE" sz="1600" dirty="0" err="1"/>
              <a:t>Bin_Select_Dim</a:t>
            </a:r>
            <a:r>
              <a:rPr lang="de-DE" sz="1600" dirty="0"/>
              <a:t>: -</a:t>
            </a:r>
          </a:p>
          <a:p>
            <a:r>
              <a:rPr lang="de-DE" sz="1600" dirty="0" err="1"/>
              <a:t>Bin_Sorting</a:t>
            </a:r>
            <a:r>
              <a:rPr lang="de-DE" sz="1600" dirty="0"/>
              <a:t>: </a:t>
            </a:r>
            <a:r>
              <a:rPr lang="de-DE" sz="1600" b="1" dirty="0"/>
              <a:t>AVOL</a:t>
            </a:r>
            <a:r>
              <a:rPr lang="de-DE" sz="1600" dirty="0"/>
              <a:t> | </a:t>
            </a:r>
            <a:r>
              <a:rPr lang="de-DE" sz="1600" dirty="0" err="1"/>
              <a:t>Item_Sorting</a:t>
            </a:r>
            <a:r>
              <a:rPr lang="de-DE" sz="1600" dirty="0"/>
              <a:t>: </a:t>
            </a:r>
            <a:r>
              <a:rPr lang="de-DE" sz="1600" b="1" dirty="0"/>
              <a:t>DVOL</a:t>
            </a:r>
          </a:p>
          <a:p>
            <a:r>
              <a:rPr lang="de-DE" sz="1600" dirty="0" err="1"/>
              <a:t>V_bins</a:t>
            </a:r>
            <a:r>
              <a:rPr lang="de-DE" sz="1600" dirty="0"/>
              <a:t>: 11.775004125 | </a:t>
            </a:r>
            <a:r>
              <a:rPr lang="de-DE" sz="1600" dirty="0" err="1"/>
              <a:t>V_remaining</a:t>
            </a:r>
            <a:r>
              <a:rPr lang="de-DE" sz="1600" dirty="0"/>
              <a:t>: </a:t>
            </a:r>
            <a:r>
              <a:rPr lang="de-DE" sz="1600" b="1" dirty="0"/>
              <a:t>8.243161625</a:t>
            </a:r>
          </a:p>
        </p:txBody>
      </p:sp>
    </p:spTree>
    <p:extLst>
      <p:ext uri="{BB962C8B-B14F-4D97-AF65-F5344CB8AC3E}">
        <p14:creationId xmlns:p14="http://schemas.microsoft.com/office/powerpoint/2010/main" val="127403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246F-2BF9-4B3C-A1D6-C03CE2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Erkenntnisse: 3D - Heuristiken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592D-E2D9-4929-8967-34F3D2E9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5118" cy="4351338"/>
          </a:xfrm>
        </p:spPr>
        <p:txBody>
          <a:bodyPr>
            <a:normAutofit/>
          </a:bodyPr>
          <a:lstStyle/>
          <a:p>
            <a:r>
              <a:rPr lang="de-DE" dirty="0"/>
              <a:t>Erlauben von Überhang (10%) wirkt sich positiv auf Performance aus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MaxContact</a:t>
            </a:r>
            <a:r>
              <a:rPr lang="de-DE" dirty="0"/>
              <a:t>“ oder „Corner“ Platzierungsstrategien </a:t>
            </a:r>
            <a:r>
              <a:rPr lang="de-DE" b="1" dirty="0"/>
              <a:t>sehr</a:t>
            </a:r>
            <a:r>
              <a:rPr lang="de-DE" dirty="0"/>
              <a:t> laufzeitintensiv, aber (zumindest bei kleinerer Menge Testdaten) besser als „</a:t>
            </a:r>
            <a:r>
              <a:rPr lang="de-DE" dirty="0" err="1"/>
              <a:t>BottomLeft</a:t>
            </a:r>
            <a:r>
              <a:rPr lang="de-DE" dirty="0"/>
              <a:t>“ Strategie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EC638-66A1-40EF-A7F7-3EF0D1854665}"/>
              </a:ext>
            </a:extLst>
          </p:cNvPr>
          <p:cNvSpPr txBox="1"/>
          <p:nvPr/>
        </p:nvSpPr>
        <p:spPr>
          <a:xfrm>
            <a:off x="1268489" y="2490126"/>
            <a:ext cx="463414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/>
              <a:t>Bin_Select_Algo</a:t>
            </a:r>
            <a:r>
              <a:rPr lang="de-DE" sz="1600" dirty="0"/>
              <a:t>: </a:t>
            </a:r>
            <a:r>
              <a:rPr lang="de-DE" sz="1600" b="1" dirty="0" err="1"/>
              <a:t>best_fit</a:t>
            </a:r>
            <a:r>
              <a:rPr lang="de-DE" sz="1600" dirty="0"/>
              <a:t> | </a:t>
            </a:r>
            <a:r>
              <a:rPr lang="de-DE" sz="1600" dirty="0" err="1"/>
              <a:t>Bin_Select_Dim</a:t>
            </a:r>
            <a:r>
              <a:rPr lang="de-DE" sz="1600" dirty="0"/>
              <a:t>: </a:t>
            </a:r>
            <a:r>
              <a:rPr lang="de-DE" sz="1600" b="1" dirty="0" err="1"/>
              <a:t>volume</a:t>
            </a:r>
            <a:r>
              <a:rPr lang="de-DE" sz="1600" dirty="0"/>
              <a:t> </a:t>
            </a:r>
            <a:r>
              <a:rPr lang="de-DE" sz="1600" dirty="0" err="1"/>
              <a:t>Bin_Sorting</a:t>
            </a:r>
            <a:r>
              <a:rPr lang="de-DE" sz="1600" dirty="0"/>
              <a:t>: </a:t>
            </a:r>
            <a:r>
              <a:rPr lang="de-DE" sz="1600" b="1" dirty="0"/>
              <a:t>-</a:t>
            </a:r>
            <a:r>
              <a:rPr lang="de-DE" sz="1600" dirty="0"/>
              <a:t> | </a:t>
            </a:r>
            <a:r>
              <a:rPr lang="de-DE" sz="1600" dirty="0" err="1"/>
              <a:t>Item_Sorting</a:t>
            </a:r>
            <a:r>
              <a:rPr lang="de-DE" sz="1600" dirty="0"/>
              <a:t>: </a:t>
            </a:r>
            <a:r>
              <a:rPr lang="de-DE" sz="1600" b="1" dirty="0"/>
              <a:t>-</a:t>
            </a:r>
          </a:p>
          <a:p>
            <a:r>
              <a:rPr lang="de-DE" sz="1600" dirty="0" err="1"/>
              <a:t>V_bins</a:t>
            </a:r>
            <a:r>
              <a:rPr lang="de-DE" sz="1600" dirty="0"/>
              <a:t>: 11.293660125 | </a:t>
            </a:r>
            <a:r>
              <a:rPr lang="de-DE" sz="1600" dirty="0" err="1"/>
              <a:t>V_remaining</a:t>
            </a:r>
            <a:r>
              <a:rPr lang="de-DE" sz="1600" dirty="0"/>
              <a:t>: </a:t>
            </a:r>
            <a:r>
              <a:rPr lang="de-DE" sz="1600" b="1" dirty="0"/>
              <a:t>7.761817625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40328-8D4F-4D13-AFA7-F8FD28DE5DF8}"/>
              </a:ext>
            </a:extLst>
          </p:cNvPr>
          <p:cNvSpPr txBox="1"/>
          <p:nvPr/>
        </p:nvSpPr>
        <p:spPr>
          <a:xfrm>
            <a:off x="6332922" y="2479029"/>
            <a:ext cx="46341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/>
              <a:t>Bin_Select_Algo</a:t>
            </a:r>
            <a:r>
              <a:rPr lang="de-DE" sz="1600" dirty="0"/>
              <a:t>: </a:t>
            </a:r>
            <a:r>
              <a:rPr lang="de-DE" sz="1600" b="1" dirty="0" err="1"/>
              <a:t>best_fit</a:t>
            </a:r>
            <a:r>
              <a:rPr lang="de-DE" sz="1600" b="1" dirty="0"/>
              <a:t> </a:t>
            </a:r>
            <a:r>
              <a:rPr lang="de-DE" sz="1600" dirty="0"/>
              <a:t>| </a:t>
            </a:r>
            <a:r>
              <a:rPr lang="de-DE" sz="1600" dirty="0" err="1"/>
              <a:t>Bin_Select_Dim</a:t>
            </a:r>
            <a:r>
              <a:rPr lang="de-DE" sz="1600" dirty="0"/>
              <a:t>: </a:t>
            </a:r>
            <a:r>
              <a:rPr lang="de-DE" sz="1600" dirty="0" err="1"/>
              <a:t>volume</a:t>
            </a:r>
            <a:r>
              <a:rPr lang="de-DE" sz="1600" dirty="0"/>
              <a:t> </a:t>
            </a:r>
            <a:r>
              <a:rPr lang="de-DE" sz="1600" dirty="0" err="1"/>
              <a:t>Packing</a:t>
            </a:r>
            <a:r>
              <a:rPr lang="de-DE" sz="1600" dirty="0"/>
              <a:t> </a:t>
            </a:r>
            <a:r>
              <a:rPr lang="de-DE" sz="1600" dirty="0" err="1"/>
              <a:t>Bin_Sorting</a:t>
            </a:r>
            <a:r>
              <a:rPr lang="de-DE" sz="1600" dirty="0"/>
              <a:t>: - | </a:t>
            </a:r>
            <a:r>
              <a:rPr lang="de-DE" sz="1600" dirty="0" err="1"/>
              <a:t>Item_Sorting</a:t>
            </a:r>
            <a:r>
              <a:rPr lang="de-DE" sz="1600" dirty="0"/>
              <a:t>: -</a:t>
            </a:r>
          </a:p>
          <a:p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ym typeface="Wingdings" panose="05000000000000000000" pitchFamily="2" charset="2"/>
              </a:rPr>
              <a:t>Overhang</a:t>
            </a:r>
            <a:r>
              <a:rPr lang="de-DE" sz="1600" b="1" dirty="0">
                <a:sym typeface="Wingdings" panose="05000000000000000000" pitchFamily="2" charset="2"/>
              </a:rPr>
              <a:t> Ratio: 0.1 | </a:t>
            </a:r>
            <a:r>
              <a:rPr lang="de-DE" sz="1600" b="1" dirty="0" err="1">
                <a:sym typeface="Wingdings" panose="05000000000000000000" pitchFamily="2" charset="2"/>
              </a:rPr>
              <a:t>Mounted</a:t>
            </a:r>
            <a:r>
              <a:rPr lang="de-DE" sz="1600" b="1" dirty="0">
                <a:sym typeface="Wingdings" panose="05000000000000000000" pitchFamily="2" charset="2"/>
              </a:rPr>
              <a:t> Corners: 3</a:t>
            </a:r>
            <a:endParaRPr lang="de-DE" sz="1600" b="1" dirty="0"/>
          </a:p>
          <a:p>
            <a:r>
              <a:rPr lang="de-DE" sz="1600" dirty="0" err="1"/>
              <a:t>V_bins</a:t>
            </a:r>
            <a:r>
              <a:rPr lang="de-DE" sz="1600" dirty="0"/>
              <a:t>: 8.921806875 | </a:t>
            </a:r>
            <a:r>
              <a:rPr lang="de-DE" sz="1600" dirty="0" err="1"/>
              <a:t>V_remaining</a:t>
            </a:r>
            <a:r>
              <a:rPr lang="de-DE" sz="1600" dirty="0"/>
              <a:t>: </a:t>
            </a:r>
            <a:r>
              <a:rPr lang="de-DE" sz="1600" b="1" dirty="0"/>
              <a:t>5.389964375</a:t>
            </a:r>
          </a:p>
        </p:txBody>
      </p:sp>
    </p:spTree>
    <p:extLst>
      <p:ext uri="{BB962C8B-B14F-4D97-AF65-F5344CB8AC3E}">
        <p14:creationId xmlns:p14="http://schemas.microsoft.com/office/powerpoint/2010/main" val="123057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246F-2BF9-4B3C-A1D6-C03CE2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Schritte: 3D - Heuristiken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592D-E2D9-4929-8967-34F3D2E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Datenqualität?</a:t>
            </a:r>
          </a:p>
          <a:p>
            <a:pPr lvl="1"/>
            <a:r>
              <a:rPr lang="de-DE" dirty="0"/>
              <a:t>Wannensplit? / 0-Volumen? / …</a:t>
            </a:r>
          </a:p>
          <a:p>
            <a:r>
              <a:rPr lang="de-DE" dirty="0"/>
              <a:t>Debugging:</a:t>
            </a:r>
          </a:p>
          <a:p>
            <a:pPr lvl="1"/>
            <a:r>
              <a:rPr lang="de-DE" dirty="0"/>
              <a:t>Items werden bei mehreren Packern von </a:t>
            </a:r>
            <a:r>
              <a:rPr lang="de-DE" dirty="0" err="1"/>
              <a:t>BestFit</a:t>
            </a:r>
            <a:r>
              <a:rPr lang="de-DE" dirty="0"/>
              <a:t> Packern außerhalb der Box platziert?! </a:t>
            </a:r>
            <a:r>
              <a:rPr lang="de-DE" dirty="0">
                <a:sym typeface="Wingdings" panose="05000000000000000000" pitchFamily="2" charset="2"/>
              </a:rPr>
              <a:t> Bei einzelnem </a:t>
            </a:r>
            <a:r>
              <a:rPr lang="de-DE" dirty="0" err="1">
                <a:sym typeface="Wingdings" panose="05000000000000000000" pitchFamily="2" charset="2"/>
              </a:rPr>
              <a:t>BestFit</a:t>
            </a:r>
            <a:r>
              <a:rPr lang="de-DE" dirty="0">
                <a:sym typeface="Wingdings" panose="05000000000000000000" pitchFamily="2" charset="2"/>
              </a:rPr>
              <a:t> Packer innerhalb…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Visualisierungsprobleme bei </a:t>
            </a:r>
            <a:r>
              <a:rPr lang="de-DE" dirty="0" err="1">
                <a:sym typeface="Wingdings" panose="05000000000000000000" pitchFamily="2" charset="2"/>
              </a:rPr>
              <a:t>Itemanzahl</a:t>
            </a:r>
            <a:r>
              <a:rPr lang="de-DE" dirty="0">
                <a:sym typeface="Wingdings" panose="05000000000000000000" pitchFamily="2" charset="2"/>
              </a:rPr>
              <a:t> pro Bin &gt; ca. 25</a:t>
            </a:r>
          </a:p>
          <a:p>
            <a:r>
              <a:rPr lang="de-DE" dirty="0" err="1">
                <a:sym typeface="Wingdings" panose="05000000000000000000" pitchFamily="2" charset="2"/>
              </a:rPr>
              <a:t>MaxContact</a:t>
            </a:r>
            <a:r>
              <a:rPr lang="de-DE" dirty="0">
                <a:sym typeface="Wingdings" panose="05000000000000000000" pitchFamily="2" charset="2"/>
              </a:rPr>
              <a:t> &amp; Corner Strategie laufzeiteffizienter machen</a:t>
            </a:r>
          </a:p>
          <a:p>
            <a:r>
              <a:rPr lang="de-DE" dirty="0">
                <a:sym typeface="Wingdings" panose="05000000000000000000" pitchFamily="2" charset="2"/>
              </a:rPr>
              <a:t>Momentan wird eine Lieferposition </a:t>
            </a:r>
            <a:r>
              <a:rPr lang="de-DE" b="1" dirty="0">
                <a:sym typeface="Wingdings" panose="05000000000000000000" pitchFamily="2" charset="2"/>
              </a:rPr>
              <a:t>nicht </a:t>
            </a:r>
            <a:r>
              <a:rPr lang="de-DE" dirty="0">
                <a:sym typeface="Wingdings" panose="05000000000000000000" pitchFamily="2" charset="2"/>
              </a:rPr>
              <a:t>gesplittet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Wannensplitfunktionalität</a:t>
            </a:r>
            <a:r>
              <a:rPr lang="de-DE" dirty="0">
                <a:sym typeface="Wingdings" panose="05000000000000000000" pitchFamily="2" charset="2"/>
              </a:rPr>
              <a:t> implementieren</a:t>
            </a:r>
            <a:endParaRPr lang="de-DE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06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89C04EB-E0A4-44FA-BBF9-E8CBC5BDFC2B}"/>
              </a:ext>
            </a:extLst>
          </p:cNvPr>
          <p:cNvSpPr/>
          <p:nvPr/>
        </p:nvSpPr>
        <p:spPr>
          <a:xfrm>
            <a:off x="355107" y="1848633"/>
            <a:ext cx="11532093" cy="738664"/>
          </a:xfrm>
          <a:prstGeom prst="rightArrow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F01EB-EDA3-45EE-BB1A-BFD49C39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- 3D Heuristiken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DBD008-E734-4860-9644-45A3C2BC6D74}"/>
              </a:ext>
            </a:extLst>
          </p:cNvPr>
          <p:cNvSpPr txBox="1"/>
          <p:nvPr/>
        </p:nvSpPr>
        <p:spPr>
          <a:xfrm>
            <a:off x="4272009" y="1848633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Bin Select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BD43D-7D74-4C67-8507-0147466E2C78}"/>
              </a:ext>
            </a:extLst>
          </p:cNvPr>
          <p:cNvSpPr txBox="1"/>
          <p:nvPr/>
        </p:nvSpPr>
        <p:spPr>
          <a:xfrm>
            <a:off x="8058331" y="1848633"/>
            <a:ext cx="19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Packing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D6E4C6-D163-4E45-8AB0-86529BB7433B}"/>
              </a:ext>
            </a:extLst>
          </p:cNvPr>
          <p:cNvSpPr txBox="1"/>
          <p:nvPr/>
        </p:nvSpPr>
        <p:spPr>
          <a:xfrm>
            <a:off x="9014161" y="2217965"/>
            <a:ext cx="19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Packing</a:t>
            </a:r>
            <a:r>
              <a:rPr lang="de-DE" dirty="0"/>
              <a:t> </a:t>
            </a:r>
            <a:r>
              <a:rPr lang="de-DE" dirty="0" err="1"/>
              <a:t>Heuristic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1026D9-B573-483C-B9EE-3F2ACEBA9641}"/>
              </a:ext>
            </a:extLst>
          </p:cNvPr>
          <p:cNvSpPr txBox="1"/>
          <p:nvPr/>
        </p:nvSpPr>
        <p:spPr>
          <a:xfrm>
            <a:off x="7224572" y="2219371"/>
            <a:ext cx="191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Packing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D4D99D-019E-40C5-87ED-ABF039C2DF6D}"/>
              </a:ext>
            </a:extLst>
          </p:cNvPr>
          <p:cNvSpPr txBox="1"/>
          <p:nvPr/>
        </p:nvSpPr>
        <p:spPr>
          <a:xfrm>
            <a:off x="4051179" y="2220014"/>
            <a:ext cx="1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Bin Select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9CF6E9-F1B6-4A25-B4C3-E8425964F994}"/>
              </a:ext>
            </a:extLst>
          </p:cNvPr>
          <p:cNvSpPr txBox="1"/>
          <p:nvPr/>
        </p:nvSpPr>
        <p:spPr>
          <a:xfrm>
            <a:off x="5444971" y="2217965"/>
            <a:ext cx="1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Dimension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DE580F-D40C-4407-8B93-F7429E74779A}"/>
              </a:ext>
            </a:extLst>
          </p:cNvPr>
          <p:cNvSpPr txBox="1"/>
          <p:nvPr/>
        </p:nvSpPr>
        <p:spPr>
          <a:xfrm>
            <a:off x="560034" y="1848633"/>
            <a:ext cx="12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Bin </a:t>
            </a:r>
            <a:r>
              <a:rPr lang="de-DE" dirty="0" err="1"/>
              <a:t>Sorting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B29A57-5065-4AD4-9D95-DBE99940EB93}"/>
              </a:ext>
            </a:extLst>
          </p:cNvPr>
          <p:cNvSpPr txBox="1"/>
          <p:nvPr/>
        </p:nvSpPr>
        <p:spPr>
          <a:xfrm>
            <a:off x="2356652" y="1848633"/>
            <a:ext cx="13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Item </a:t>
            </a:r>
            <a:r>
              <a:rPr lang="de-DE" dirty="0" err="1"/>
              <a:t>Sorting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9CB008-FEBC-4D97-8DDF-81250F780A82}"/>
              </a:ext>
            </a:extLst>
          </p:cNvPr>
          <p:cNvSpPr txBox="1"/>
          <p:nvPr/>
        </p:nvSpPr>
        <p:spPr>
          <a:xfrm>
            <a:off x="838199" y="1199212"/>
            <a:ext cx="31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Anlehnung an [</a:t>
            </a:r>
            <a:r>
              <a:rPr lang="de-DE" dirty="0" err="1"/>
              <a:t>Jylänki</a:t>
            </a:r>
            <a:r>
              <a:rPr lang="de-DE" dirty="0"/>
              <a:t> 2010]</a:t>
            </a: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76F627C2-1FEF-44E3-8FAE-925DF2992A76}"/>
              </a:ext>
            </a:extLst>
          </p:cNvPr>
          <p:cNvSpPr/>
          <p:nvPr/>
        </p:nvSpPr>
        <p:spPr>
          <a:xfrm rot="5400000">
            <a:off x="5289343" y="1537012"/>
            <a:ext cx="65274" cy="14215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BBDDDB41-5A5E-4759-9796-F70C7B4F1931}"/>
              </a:ext>
            </a:extLst>
          </p:cNvPr>
          <p:cNvSpPr/>
          <p:nvPr/>
        </p:nvSpPr>
        <p:spPr>
          <a:xfrm rot="5400000">
            <a:off x="8991299" y="1301727"/>
            <a:ext cx="45719" cy="191165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DF2AD-59F5-4A51-B483-AF7D8E6073C1}"/>
                  </a:ext>
                </a:extLst>
              </p:cNvPr>
              <p:cNvSpPr txBox="1"/>
              <p:nvPr/>
            </p:nvSpPr>
            <p:spPr>
              <a:xfrm>
                <a:off x="493929" y="3204737"/>
                <a:ext cx="484748" cy="63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de-DE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DF2AD-59F5-4A51-B483-AF7D8E60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9" y="3204737"/>
                <a:ext cx="484748" cy="638123"/>
              </a:xfrm>
              <a:prstGeom prst="rect">
                <a:avLst/>
              </a:prstGeom>
              <a:blipFill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1B21181-60AF-473E-A663-0F79641B5442}"/>
                  </a:ext>
                </a:extLst>
              </p:cNvPr>
              <p:cNvSpPr txBox="1"/>
              <p:nvPr/>
            </p:nvSpPr>
            <p:spPr>
              <a:xfrm>
                <a:off x="1172222" y="3157481"/>
                <a:ext cx="76219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𝐴𝑅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𝑉𝑂𝐿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1B21181-60AF-473E-A663-0F79641B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22" y="3157481"/>
                <a:ext cx="762196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BFEB474E-6877-4F0B-AAD6-F0560AF8C8B6}"/>
              </a:ext>
            </a:extLst>
          </p:cNvPr>
          <p:cNvSpPr txBox="1"/>
          <p:nvPr/>
        </p:nvSpPr>
        <p:spPr>
          <a:xfrm>
            <a:off x="915652" y="3339132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2FDBA08-2575-42BE-B0E1-F06D9E25915F}"/>
                  </a:ext>
                </a:extLst>
              </p:cNvPr>
              <p:cNvSpPr txBox="1"/>
              <p:nvPr/>
            </p:nvSpPr>
            <p:spPr>
              <a:xfrm>
                <a:off x="2314765" y="3204737"/>
                <a:ext cx="484748" cy="63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de-DE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2FDBA08-2575-42BE-B0E1-F06D9E259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65" y="3204737"/>
                <a:ext cx="484748" cy="638123"/>
              </a:xfrm>
              <a:prstGeom prst="rect">
                <a:avLst/>
              </a:prstGeom>
              <a:blipFill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CE7E2753-F7EE-4BC1-97B7-F81F04BEBC3A}"/>
              </a:ext>
            </a:extLst>
          </p:cNvPr>
          <p:cNvSpPr txBox="1"/>
          <p:nvPr/>
        </p:nvSpPr>
        <p:spPr>
          <a:xfrm>
            <a:off x="2736488" y="3339132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096118F-F344-48A2-A5CA-F4814AA363FD}"/>
                  </a:ext>
                </a:extLst>
              </p:cNvPr>
              <p:cNvSpPr txBox="1"/>
              <p:nvPr/>
            </p:nvSpPr>
            <p:spPr>
              <a:xfrm>
                <a:off x="2975672" y="3147432"/>
                <a:ext cx="762195" cy="756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𝑉𝑂𝐿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096118F-F344-48A2-A5CA-F4814AA3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72" y="3147432"/>
                <a:ext cx="762195" cy="756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1CE5BC-0333-4A97-ACC7-0B14C7455DDA}"/>
                  </a:ext>
                </a:extLst>
              </p:cNvPr>
              <p:cNvSpPr txBox="1"/>
              <p:nvPr/>
            </p:nvSpPr>
            <p:spPr>
              <a:xfrm>
                <a:off x="4256042" y="3165847"/>
                <a:ext cx="990720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𝐹𝑖𝑟𝑠𝑡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𝐵𝑒𝑠𝑡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𝑊𝑜𝑟𝑠𝑡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1CE5BC-0333-4A97-ACC7-0B14C7455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42" y="3165847"/>
                <a:ext cx="990720" cy="71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24876E9-DE32-426D-AAE2-E14AD7DED2AE}"/>
                  </a:ext>
                </a:extLst>
              </p:cNvPr>
              <p:cNvSpPr txBox="1"/>
              <p:nvPr/>
            </p:nvSpPr>
            <p:spPr>
              <a:xfrm>
                <a:off x="5500564" y="3151973"/>
                <a:ext cx="1546064" cy="75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𝑉𝑂𝐿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𝐴𝑆𝑃𝐸𝐶𝑇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𝐿𝑂𝑁𝐺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𝑆𝐼𝐷𝐸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24876E9-DE32-426D-AAE2-E14AD7DED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64" y="3151973"/>
                <a:ext cx="1546064" cy="757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A6A9AC06-6D88-4599-9FFF-8D3A2225ADA7}"/>
              </a:ext>
            </a:extLst>
          </p:cNvPr>
          <p:cNvSpPr txBox="1"/>
          <p:nvPr/>
        </p:nvSpPr>
        <p:spPr>
          <a:xfrm>
            <a:off x="5225197" y="332908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D05341D-CD01-4A5B-AB13-CE06D208B136}"/>
                  </a:ext>
                </a:extLst>
              </p:cNvPr>
              <p:cNvSpPr txBox="1"/>
              <p:nvPr/>
            </p:nvSpPr>
            <p:spPr>
              <a:xfrm>
                <a:off x="7192726" y="3165847"/>
                <a:ext cx="197534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𝑆h𝑒𝑙𝑓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𝑀𝑎𝑥𝑅𝑒𝑐𝑡𝑎𝑛𝑔𝑙𝑒𝑠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𝑆𝑘𝑦𝑙𝑖𝑛𝑒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D05341D-CD01-4A5B-AB13-CE06D208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26" y="3165847"/>
                <a:ext cx="1975349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5DB6169-24D1-45A4-9396-B31568451D4A}"/>
                  </a:ext>
                </a:extLst>
              </p:cNvPr>
              <p:cNvSpPr txBox="1"/>
              <p:nvPr/>
            </p:nvSpPr>
            <p:spPr>
              <a:xfrm>
                <a:off x="9519952" y="2900553"/>
                <a:ext cx="990720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𝐹𝑖𝑟𝑠𝑡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𝐵𝑒𝑠𝑡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𝑊𝑜𝑟𝑠𝑡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5DB6169-24D1-45A4-9396-B3156845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952" y="2900553"/>
                <a:ext cx="990720" cy="715902"/>
              </a:xfrm>
              <a:prstGeom prst="rect">
                <a:avLst/>
              </a:prstGeom>
              <a:blipFill>
                <a:blip r:embed="rId9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9AF2691-8F3D-4CD5-9FB1-8E5C319BB90F}"/>
                  </a:ext>
                </a:extLst>
              </p:cNvPr>
              <p:cNvSpPr txBox="1"/>
              <p:nvPr/>
            </p:nvSpPr>
            <p:spPr>
              <a:xfrm>
                <a:off x="10838893" y="2912809"/>
                <a:ext cx="762195" cy="756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𝑉𝑂𝐿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9AF2691-8F3D-4CD5-9FB1-8E5C319B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893" y="2912809"/>
                <a:ext cx="762195" cy="7564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F1A34026-9DBF-4311-A497-89196A1A5021}"/>
              </a:ext>
            </a:extLst>
          </p:cNvPr>
          <p:cNvSpPr txBox="1"/>
          <p:nvPr/>
        </p:nvSpPr>
        <p:spPr>
          <a:xfrm>
            <a:off x="9220633" y="310032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172C41-147D-40AE-BE9A-B1F1EF39797C}"/>
              </a:ext>
            </a:extLst>
          </p:cNvPr>
          <p:cNvSpPr txBox="1"/>
          <p:nvPr/>
        </p:nvSpPr>
        <p:spPr>
          <a:xfrm>
            <a:off x="10515288" y="310768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7E944B2-A1C2-458D-B30E-81E1FC60E4C4}"/>
                  </a:ext>
                </a:extLst>
              </p:cNvPr>
              <p:cNvSpPr txBox="1"/>
              <p:nvPr/>
            </p:nvSpPr>
            <p:spPr>
              <a:xfrm>
                <a:off x="9502196" y="3713830"/>
                <a:ext cx="1599862" cy="74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𝐵𝑜𝑡𝑡𝑜𝑚𝐿𝑒𝑓𝑡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𝑀𝑎𝑥𝐶𝑜𝑛𝑡𝑎𝑐𝑡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𝐶𝑜𝑟𝑛𝑒𝑟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7E944B2-A1C2-458D-B30E-81E1FC60E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196" y="3713830"/>
                <a:ext cx="1599862" cy="7459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4D662CB0-69D2-4E64-A0F2-E74712E6245F}"/>
              </a:ext>
            </a:extLst>
          </p:cNvPr>
          <p:cNvSpPr txBox="1"/>
          <p:nvPr/>
        </p:nvSpPr>
        <p:spPr>
          <a:xfrm>
            <a:off x="9221515" y="370545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03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B2F7084-E9A2-4FC7-B769-C8DF07DABECB}"/>
              </a:ext>
            </a:extLst>
          </p:cNvPr>
          <p:cNvGraphicFramePr>
            <a:graphicFrameLocks noGrp="1"/>
          </p:cNvGraphicFramePr>
          <p:nvPr/>
        </p:nvGraphicFramePr>
        <p:xfrm>
          <a:off x="1343491" y="559872"/>
          <a:ext cx="2083288" cy="197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288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05197">
                <a:tc>
                  <a:txBody>
                    <a:bodyPr/>
                    <a:lstStyle/>
                    <a:p>
                      <a:r>
                        <a:rPr lang="de-DE" sz="1000" dirty="0"/>
                        <a:t>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de-DE" sz="1000" dirty="0"/>
                        <a:t>Order(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order_id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index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7286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032651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8BCC5B-2795-4978-91FA-9D085A98389B}"/>
              </a:ext>
            </a:extLst>
          </p:cNvPr>
          <p:cNvGraphicFramePr>
            <a:graphicFrameLocks noGrp="1"/>
          </p:cNvGraphicFramePr>
          <p:nvPr/>
        </p:nvGraphicFramePr>
        <p:xfrm>
          <a:off x="3808148" y="559872"/>
          <a:ext cx="245948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Tub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Tub(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tub_id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index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34048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F395BC2-1154-4A5A-BE0D-DD21DF8E9A78}"/>
              </a:ext>
            </a:extLst>
          </p:cNvPr>
          <p:cNvGraphicFramePr>
            <a:graphicFrameLocks noGrp="1"/>
          </p:cNvGraphicFramePr>
          <p:nvPr/>
        </p:nvGraphicFramePr>
        <p:xfrm>
          <a:off x="3808148" y="2592855"/>
          <a:ext cx="245948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OrderPosition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OrderPosition</a:t>
                      </a:r>
                      <a:r>
                        <a:rPr lang="de-DE" sz="1000" dirty="0"/>
                        <a:t>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article_id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amount</a:t>
                      </a:r>
                      <a:r>
                        <a:rPr lang="de-DE" sz="1000" dirty="0"/>
                        <a:t>, in </a:t>
                      </a:r>
                      <a:r>
                        <a:rPr lang="de-DE" sz="1000" dirty="0" err="1"/>
                        <a:t>tub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26357">
                <a:tc>
                  <a:txBody>
                    <a:bodyPr/>
                    <a:lstStyle/>
                    <a:p>
                      <a:r>
                        <a:rPr lang="de-DE" sz="1000" dirty="0" err="1"/>
                        <a:t>article_id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amount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3475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7DF133D-8777-42B0-843F-55491075489F}"/>
              </a:ext>
            </a:extLst>
          </p:cNvPr>
          <p:cNvGraphicFramePr>
            <a:graphicFrameLocks noGrp="1"/>
          </p:cNvGraphicFramePr>
          <p:nvPr/>
        </p:nvGraphicFramePr>
        <p:xfrm>
          <a:off x="6649003" y="559872"/>
          <a:ext cx="2100311" cy="259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11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4763">
                <a:tc>
                  <a:txBody>
                    <a:bodyPr/>
                    <a:lstStyle/>
                    <a:p>
                      <a:r>
                        <a:rPr lang="de-DE" sz="1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r>
                        <a:rPr lang="de-DE" sz="1000" dirty="0"/>
                        <a:t>Item(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article_id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amount</a:t>
                      </a:r>
                      <a:r>
                        <a:rPr lang="de-DE" sz="1000" dirty="0"/>
                        <a:t>, in </a:t>
                      </a:r>
                      <a:r>
                        <a:rPr lang="de-DE" sz="1000" dirty="0" err="1"/>
                        <a:t>tub</a:t>
                      </a:r>
                      <a:r>
                        <a:rPr lang="de-DE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r>
                        <a:rPr lang="de-DE" sz="1000" dirty="0" err="1"/>
                        <a:t>article_id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height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in_tub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33605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rotation_type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09959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position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8498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4FCD2DC-F06E-4AF2-8004-D2E96C975DDE}"/>
              </a:ext>
            </a:extLst>
          </p:cNvPr>
          <p:cNvGraphicFramePr>
            <a:graphicFrameLocks noGrp="1"/>
          </p:cNvGraphicFramePr>
          <p:nvPr/>
        </p:nvGraphicFramePr>
        <p:xfrm>
          <a:off x="207151" y="3553056"/>
          <a:ext cx="2100311" cy="289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11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24763">
                <a:tc>
                  <a:txBody>
                    <a:bodyPr/>
                    <a:lstStyle/>
                    <a:p>
                      <a:r>
                        <a:rPr lang="de-DE" sz="1000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83038">
                <a:tc>
                  <a:txBody>
                    <a:bodyPr/>
                    <a:lstStyle/>
                    <a:p>
                      <a:r>
                        <a:rPr lang="de-DE" sz="1000" dirty="0"/>
                        <a:t>Bin(</a:t>
                      </a:r>
                      <a:r>
                        <a:rPr lang="de-DE" sz="1000" dirty="0" err="1"/>
                        <a:t>name</a:t>
                      </a:r>
                      <a:r>
                        <a:rPr lang="de-DE" sz="1000" dirty="0"/>
                        <a:t>, type, </a:t>
                      </a:r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height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max_weight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weight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max_overhang_ratio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min_mounted_corners</a:t>
                      </a:r>
                      <a:r>
                        <a:rPr lang="de-DE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name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r>
                        <a:rPr lang="de-DE" sz="10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index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width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depth</a:t>
                      </a:r>
                      <a:r>
                        <a:rPr lang="de-DE" sz="1000" dirty="0"/>
                        <a:t> / </a:t>
                      </a:r>
                      <a:r>
                        <a:rPr lang="de-DE" sz="1000" dirty="0" err="1"/>
                        <a:t>height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max_weight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33605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09959"/>
                  </a:ext>
                </a:extLst>
              </a:tr>
              <a:tr h="224763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84986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E7D9CAC-FD1D-405C-890A-5182F6CCF650}"/>
              </a:ext>
            </a:extLst>
          </p:cNvPr>
          <p:cNvGraphicFramePr>
            <a:graphicFrameLocks noGrp="1"/>
          </p:cNvGraphicFramePr>
          <p:nvPr/>
        </p:nvGraphicFramePr>
        <p:xfrm>
          <a:off x="2671808" y="5321290"/>
          <a:ext cx="245948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86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OverhangRule</a:t>
                      </a:r>
                      <a:r>
                        <a:rPr lang="de-DE" sz="1000" dirty="0"/>
                        <a:t>(</a:t>
                      </a:r>
                      <a:r>
                        <a:rPr lang="de-DE" sz="1000" dirty="0" err="1"/>
                        <a:t>max_overhang_ratio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min_mounted_corners</a:t>
                      </a:r>
                      <a:r>
                        <a:rPr lang="de-DE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max_overhang_ratio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34048">
                <a:tc>
                  <a:txBody>
                    <a:bodyPr/>
                    <a:lstStyle/>
                    <a:p>
                      <a:r>
                        <a:rPr lang="de-DE" sz="1000" dirty="0" err="1"/>
                        <a:t>min_mounted_corners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</a:tbl>
          </a:graphicData>
        </a:graphic>
      </p:graphicFrame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745303F9-F748-4F25-9CBC-640B63EB56D4}"/>
              </a:ext>
            </a:extLst>
          </p:cNvPr>
          <p:cNvGraphicFramePr>
            <a:graphicFrameLocks noGrp="1"/>
          </p:cNvGraphicFramePr>
          <p:nvPr/>
        </p:nvGraphicFramePr>
        <p:xfrm>
          <a:off x="9901561" y="2498389"/>
          <a:ext cx="2083288" cy="39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288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05197">
                <a:tc>
                  <a:txBody>
                    <a:bodyPr/>
                    <a:lstStyle/>
                    <a:p>
                      <a:r>
                        <a:rPr lang="de-DE" sz="1000" dirty="0"/>
                        <a:t>Packer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de-DE" sz="1000" dirty="0"/>
                        <a:t>Packer()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5062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bin_sorting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item_sorting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bin_select_algorithm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bin_select_dimension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packing_algorithm</a:t>
                      </a:r>
                      <a:endParaRPr lang="de-DE" sz="1000" dirty="0"/>
                    </a:p>
                    <a:p>
                      <a:r>
                        <a:rPr lang="de-DE" sz="1000" dirty="0" err="1"/>
                        <a:t>packing_heuristic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7286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bin_types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283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4313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032651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tubs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6695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order_positions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5316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00555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items_to_pack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0649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bins_to_use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74213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sequence</a:t>
                      </a:r>
                      <a:r>
                        <a:rPr lang="de-DE" sz="10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691384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r>
                        <a:rPr lang="de-DE" sz="1000" dirty="0" err="1"/>
                        <a:t>assignment_matrix</a:t>
                      </a:r>
                      <a:r>
                        <a:rPr lang="de-DE" sz="1000" dirty="0"/>
                        <a:t>[][]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54602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CAB22A2-1602-4274-8DCA-8B8F9EC4636C}"/>
              </a:ext>
            </a:extLst>
          </p:cNvPr>
          <p:cNvGraphicFramePr>
            <a:graphicFrameLocks noGrp="1"/>
          </p:cNvGraphicFramePr>
          <p:nvPr/>
        </p:nvGraphicFramePr>
        <p:xfrm>
          <a:off x="7402858" y="3959455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BinSorting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C95DFA9-E38A-42FC-A27D-E96B4A39196B}"/>
              </a:ext>
            </a:extLst>
          </p:cNvPr>
          <p:cNvGraphicFramePr>
            <a:graphicFrameLocks noGrp="1"/>
          </p:cNvGraphicFramePr>
          <p:nvPr/>
        </p:nvGraphicFramePr>
        <p:xfrm>
          <a:off x="7402858" y="4626760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215389">
                <a:tc>
                  <a:txBody>
                    <a:bodyPr/>
                    <a:lstStyle/>
                    <a:p>
                      <a:r>
                        <a:rPr lang="de-DE" sz="1000" dirty="0" err="1"/>
                        <a:t>ItemSorting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4225DEA0-37FD-41F6-91AF-007CDB1768DA}"/>
              </a:ext>
            </a:extLst>
          </p:cNvPr>
          <p:cNvGraphicFramePr>
            <a:graphicFrameLocks noGrp="1"/>
          </p:cNvGraphicFramePr>
          <p:nvPr/>
        </p:nvGraphicFramePr>
        <p:xfrm>
          <a:off x="7402858" y="5294065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160255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BinSelectAlgorithm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16359290-909A-4188-99D8-93AEF51A835C}"/>
              </a:ext>
            </a:extLst>
          </p:cNvPr>
          <p:cNvGraphicFramePr>
            <a:graphicFrameLocks noGrp="1"/>
          </p:cNvGraphicFramePr>
          <p:nvPr/>
        </p:nvGraphicFramePr>
        <p:xfrm>
          <a:off x="7402858" y="5961370"/>
          <a:ext cx="21173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34">
                  <a:extLst>
                    <a:ext uri="{9D8B030D-6E8A-4147-A177-3AD203B41FA5}">
                      <a16:colId xmlns:a16="http://schemas.microsoft.com/office/drawing/2014/main" val="658512169"/>
                    </a:ext>
                  </a:extLst>
                </a:gridCol>
              </a:tblGrid>
              <a:tr h="160255">
                <a:tc>
                  <a:txBody>
                    <a:bodyPr/>
                    <a:lstStyle/>
                    <a:p>
                      <a:r>
                        <a:rPr lang="de-DE" sz="1000" dirty="0" err="1"/>
                        <a:t>FakeSkyline</a:t>
                      </a:r>
                      <a:endParaRPr lang="de-D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22882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0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Breitbild</PresentationFormat>
  <Paragraphs>217</Paragraphs>
  <Slides>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Simulation: 3D Bin Packing- Heuristiken</vt:lpstr>
      <vt:lpstr>Stand: Modellierung</vt:lpstr>
      <vt:lpstr>Stand: Modellierung</vt:lpstr>
      <vt:lpstr>Erste Erkenntnisse: 3D - Heuristiken</vt:lpstr>
      <vt:lpstr>Erste Erkenntnisse: 3D - Heuristiken</vt:lpstr>
      <vt:lpstr>Nächste Schritte: 3D - Heuristiken</vt:lpstr>
      <vt:lpstr>Framework - 3D Heuristiken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- 3D Heuristiken</dc:title>
  <dc:creator>Tobias Hirt</dc:creator>
  <cp:lastModifiedBy>Tobias Hirt</cp:lastModifiedBy>
  <cp:revision>14</cp:revision>
  <dcterms:created xsi:type="dcterms:W3CDTF">2021-02-17T22:22:45Z</dcterms:created>
  <dcterms:modified xsi:type="dcterms:W3CDTF">2021-03-25T13:19:18Z</dcterms:modified>
</cp:coreProperties>
</file>