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88" d="100"/>
          <a:sy n="88" d="100"/>
        </p:scale>
        <p:origin x="114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3938CC-03EB-B8D7-42A3-2F6481EE81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11DF3E6-2ABE-9A64-9F75-6A8CD5A3D9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FF681D3-C0EC-5BA2-F9FA-17FE8C03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1031934-107B-5434-A067-C7EBCE61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733DEA1-E252-A36C-B15A-623185740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429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5E3A3CD-A354-778E-FE27-188C27ABE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AAE240-2E88-30C9-B3F3-B9CF7022E0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5DE4686-0C1B-AD55-C521-AFFFDD405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8DFBCE-51D0-A8E5-6593-30808B10A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C7757B1-3DA2-59CC-1B42-FE08B08A5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1160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A403FC-B89B-A968-A548-FDDE39581C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5073085-2B27-B101-B451-E935E8B0C8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84A824F-B213-A1AB-8DFD-A14BD16041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21BD7EA-BBFE-5CD9-1E9D-D0772625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7A6556-1247-BF8B-11E7-C85790F70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76186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4DAA1C9-F391-E818-A535-0B77B8335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7C6599F-CB45-5745-A60B-14F6544184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9D9F1F7-FDB8-D5D1-0E75-3DE9C583B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A170269-DCAC-4A3D-8AFA-9F24DF607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4AEFE03-8753-51F9-888C-3BA95FD39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45529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B63E389-932C-5441-25F2-0EE4DA875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AD13215-CCC6-456F-CBDC-A6BCACC9D7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45ED0-DB06-39E1-287D-3BD614EDAA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93755D0-A600-15D5-CD8F-49D70F463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6784479-1B76-71B7-E8E4-0DBC66D5C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3152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8D5958-B260-16FF-14ED-3FF582219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5F60991-1309-6A6B-5B30-61C8469F04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BCC9744-6890-7FCA-5E0F-EC6C0C8E74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5731E1A-88A3-C2FF-11E7-8FCE8D64B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7015ACA-95E2-8DB8-61EF-02E521853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69B79E3-7960-CF27-BE01-66A599EAE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4254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11207F-FB12-30D5-62E8-A5C90D859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D2DE17CF-FA0F-E954-8DBC-0D89AE2286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C14A0E-FCA5-2287-F861-5D61EEAA17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B452CEEF-89A5-15CC-5F60-985446BCC7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8010C705-654B-4DDF-C3D0-B4CF3B5489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80D821-C66C-697F-3578-1C86614B37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5A4946E4-4B3C-F932-25D9-C84C24B51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40B8BA0-B494-224E-4EBB-82434FB0C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208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89B9251-FBB8-87AA-8AA8-497503744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8FD6405-865E-F536-ED1E-DE74A3349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D3B5DA20-A945-0A49-B1C4-93D2F4A0B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F4EFEAB-2A26-5A30-8DE9-26C255431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1555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D2503D7-496D-37A3-9359-B810F1B8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61FBA95A-A191-4995-88BD-5688B069B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DBD3B2B-F5A3-EAC5-5A13-15D9E278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638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26491A-2202-F06E-285D-CCA991132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01AC5BF-2BC5-D218-4194-8D071D4E1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4D287E-5808-8CDD-E845-4438D28CF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40A96745-0D91-E4E0-C52D-2E4C23A6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C38ABE91-546F-D88D-B309-B630CDA09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1DB58AA-0CBE-988C-5813-C8D660145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882163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CD556-7C62-EAFE-1765-57336EB8A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A5E082C-BC41-8F4E-31D9-8BE13DB45B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4A867CC0-1359-1237-ABFA-E02BE57A6C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F741601-8B64-A7EE-56AD-FD2D7110E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4B75E8E-6650-28C6-30C8-51DA9764F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B963D5C-0817-F67C-1BC1-3D3EF1806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17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46167A5-937C-5AE7-8B29-AFAFC1589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B52D50E-1528-FA86-0AA1-000DDCF56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58082-D17E-9020-6330-09F04253A6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8EC95B-38C7-4F51-B45A-EB018BB93970}" type="datetimeFigureOut">
              <a:rPr lang="de-DE" smtClean="0"/>
              <a:t>22.10.2025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59C029F-F2BD-207D-1235-C69D854AA3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2310504-80AB-D8EE-1F0E-C52E97BFAB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A249BA-1274-4D07-8FB0-00581E6B038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0390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996B16-5882-81AE-602F-F07A295536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e-DE" sz="5400" dirty="0"/>
              <a:t>A </a:t>
            </a:r>
            <a:r>
              <a:rPr lang="de-DE" sz="5400" dirty="0" err="1"/>
              <a:t>crucial</a:t>
            </a:r>
            <a:r>
              <a:rPr lang="de-DE" sz="5400" dirty="0"/>
              <a:t> </a:t>
            </a:r>
            <a:r>
              <a:rPr lang="de-DE" sz="5400" dirty="0" err="1"/>
              <a:t>skill</a:t>
            </a:r>
            <a:r>
              <a:rPr lang="de-DE" sz="5400" dirty="0"/>
              <a:t> in R </a:t>
            </a:r>
            <a:r>
              <a:rPr lang="de-DE" sz="5400" dirty="0" err="1"/>
              <a:t>coding</a:t>
            </a:r>
            <a:r>
              <a:rPr lang="de-DE" sz="5400" dirty="0"/>
              <a:t>/</a:t>
            </a:r>
            <a:r>
              <a:rPr lang="de-DE" sz="5400" dirty="0" err="1"/>
              <a:t>programming</a:t>
            </a:r>
            <a:r>
              <a:rPr lang="de-DE" sz="5400" dirty="0"/>
              <a:t>: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654821D5-4CA9-3A16-44BF-86F9E6929D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882876"/>
          </a:xfrm>
        </p:spPr>
        <p:txBody>
          <a:bodyPr>
            <a:normAutofit lnSpcReduction="10000"/>
          </a:bodyPr>
          <a:lstStyle/>
          <a:p>
            <a:r>
              <a:rPr lang="de-DE" sz="6000" dirty="0" err="1"/>
              <a:t>Merging</a:t>
            </a:r>
            <a:r>
              <a:rPr lang="de-DE" sz="6000" dirty="0"/>
              <a:t> </a:t>
            </a:r>
            <a:r>
              <a:rPr lang="de-DE" sz="6000" dirty="0" err="1"/>
              <a:t>of</a:t>
            </a:r>
            <a:r>
              <a:rPr lang="de-DE" sz="6000" dirty="0"/>
              <a:t> </a:t>
            </a:r>
            <a:r>
              <a:rPr lang="de-DE" sz="6000" dirty="0" err="1"/>
              <a:t>data</a:t>
            </a:r>
            <a:r>
              <a:rPr lang="de-DE" sz="6000" dirty="0"/>
              <a:t> </a:t>
            </a:r>
            <a:r>
              <a:rPr lang="de-DE" sz="6000" dirty="0" err="1"/>
              <a:t>sets</a:t>
            </a:r>
            <a:endParaRPr lang="de-DE" sz="6000" dirty="0"/>
          </a:p>
        </p:txBody>
      </p:sp>
      <p:sp>
        <p:nvSpPr>
          <p:cNvPr id="4" name="Untertitel 2">
            <a:extLst>
              <a:ext uri="{FF2B5EF4-FFF2-40B4-BE49-F238E27FC236}">
                <a16:creationId xmlns:a16="http://schemas.microsoft.com/office/drawing/2014/main" id="{3835F4DD-1715-44B8-0DDC-66E422644B4A}"/>
              </a:ext>
            </a:extLst>
          </p:cNvPr>
          <p:cNvSpPr txBox="1">
            <a:spLocks/>
          </p:cNvSpPr>
          <p:nvPr/>
        </p:nvSpPr>
        <p:spPr>
          <a:xfrm>
            <a:off x="1516744" y="4683352"/>
            <a:ext cx="9144000" cy="88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e-DE" sz="4400" dirty="0"/>
              <a:t>Tobias Niedermaier</a:t>
            </a:r>
          </a:p>
        </p:txBody>
      </p:sp>
    </p:spTree>
    <p:extLst>
      <p:ext uri="{BB962C8B-B14F-4D97-AF65-F5344CB8AC3E}">
        <p14:creationId xmlns:p14="http://schemas.microsoft.com/office/powerpoint/2010/main" val="20809836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F3A0E7E-EAF1-0A18-1376-93431E68F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Background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8AB8B83-7E76-F233-C4EB-1C6CBA54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Sometimes</a:t>
            </a:r>
            <a:r>
              <a:rPr lang="de-DE" dirty="0"/>
              <a:t>,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HUGE and </a:t>
            </a:r>
            <a:r>
              <a:rPr lang="de-DE" dirty="0" err="1"/>
              <a:t>contain</a:t>
            </a:r>
            <a:r>
              <a:rPr lang="de-DE" dirty="0"/>
              <a:t> </a:t>
            </a:r>
            <a:r>
              <a:rPr lang="de-DE" dirty="0" err="1"/>
              <a:t>hundreds</a:t>
            </a:r>
            <a:r>
              <a:rPr lang="de-DE" dirty="0"/>
              <a:t>, </a:t>
            </a:r>
            <a:r>
              <a:rPr lang="de-DE" dirty="0" err="1"/>
              <a:t>if</a:t>
            </a:r>
            <a:r>
              <a:rPr lang="de-DE" dirty="0"/>
              <a:t> not </a:t>
            </a:r>
            <a:r>
              <a:rPr lang="de-DE" dirty="0" err="1"/>
              <a:t>thousands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variables (</a:t>
            </a:r>
            <a:r>
              <a:rPr lang="de-DE" dirty="0" err="1"/>
              <a:t>columns</a:t>
            </a:r>
            <a:r>
              <a:rPr lang="de-DE" dirty="0"/>
              <a:t>).</a:t>
            </a:r>
          </a:p>
          <a:p>
            <a:r>
              <a:rPr lang="de-DE" dirty="0"/>
              <a:t>The </a:t>
            </a:r>
            <a:r>
              <a:rPr lang="de-DE" dirty="0" err="1"/>
              <a:t>researcher</a:t>
            </a:r>
            <a:r>
              <a:rPr lang="de-DE" dirty="0"/>
              <a:t> will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get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part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, i.e.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variables </a:t>
            </a:r>
            <a:r>
              <a:rPr lang="de-DE" dirty="0" err="1"/>
              <a:t>that</a:t>
            </a:r>
            <a:r>
              <a:rPr lang="de-DE" dirty="0"/>
              <a:t> he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his</a:t>
            </a:r>
            <a:r>
              <a:rPr lang="de-DE" dirty="0"/>
              <a:t> </a:t>
            </a:r>
            <a:r>
              <a:rPr lang="de-DE" dirty="0" err="1"/>
              <a:t>analysis</a:t>
            </a:r>
            <a:r>
              <a:rPr lang="de-DE" dirty="0"/>
              <a:t>.</a:t>
            </a:r>
          </a:p>
          <a:p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maybe</a:t>
            </a:r>
            <a:r>
              <a:rPr lang="de-DE" dirty="0"/>
              <a:t> he </a:t>
            </a:r>
            <a:r>
              <a:rPr lang="de-DE" dirty="0" err="1"/>
              <a:t>figures</a:t>
            </a:r>
            <a:r>
              <a:rPr lang="de-DE" dirty="0"/>
              <a:t> out </a:t>
            </a:r>
            <a:r>
              <a:rPr lang="de-DE" dirty="0" err="1"/>
              <a:t>that</a:t>
            </a:r>
            <a:r>
              <a:rPr lang="de-DE" dirty="0"/>
              <a:t> he </a:t>
            </a:r>
            <a:r>
              <a:rPr lang="de-DE" dirty="0" err="1"/>
              <a:t>needs</a:t>
            </a:r>
            <a:r>
              <a:rPr lang="de-DE" dirty="0"/>
              <a:t> additional </a:t>
            </a:r>
            <a:r>
              <a:rPr lang="de-DE" dirty="0" err="1"/>
              <a:t>data</a:t>
            </a:r>
            <a:r>
              <a:rPr lang="de-DE" dirty="0"/>
              <a:t> and </a:t>
            </a:r>
            <a:r>
              <a:rPr lang="de-DE" dirty="0" err="1"/>
              <a:t>receives</a:t>
            </a:r>
            <a:r>
              <a:rPr lang="de-DE" dirty="0"/>
              <a:t> an additional (partial)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further</a:t>
            </a:r>
            <a:r>
              <a:rPr lang="de-DE" dirty="0"/>
              <a:t> variables.</a:t>
            </a:r>
          </a:p>
          <a:p>
            <a:r>
              <a:rPr lang="de-DE" dirty="0" err="1"/>
              <a:t>Now</a:t>
            </a:r>
            <a:r>
              <a:rPr lang="de-DE" dirty="0"/>
              <a:t> he </a:t>
            </a:r>
            <a:r>
              <a:rPr lang="de-DE" dirty="0" err="1"/>
              <a:t>needs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merge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he </a:t>
            </a:r>
            <a:r>
              <a:rPr lang="de-DE" dirty="0" err="1"/>
              <a:t>has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big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work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0233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34E0D2E-C801-2927-AB03-1ABCA56EF7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DE" sz="4800" dirty="0"/>
              <a:t>DOs and DON‘Ts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9E2ADB0-DBDD-EC7F-EE3E-62C585669B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2" y="2340429"/>
            <a:ext cx="5415697" cy="2242458"/>
          </a:xfr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noProof="0" dirty="0"/>
              <a:t>DOs:</a:t>
            </a:r>
          </a:p>
          <a:p>
            <a:r>
              <a:rPr lang="en-US" sz="2000" noProof="0" dirty="0"/>
              <a:t>In every (partial) data set, there must be a unique </a:t>
            </a:r>
            <a:r>
              <a:rPr lang="en-US" sz="2000" b="1" noProof="0" dirty="0"/>
              <a:t>identifier</a:t>
            </a:r>
            <a:r>
              <a:rPr lang="en-US" sz="2000" noProof="0" dirty="0"/>
              <a:t> (ID) for every patient/subject.</a:t>
            </a:r>
          </a:p>
          <a:p>
            <a:r>
              <a:rPr lang="en-US" sz="2000" noProof="0" dirty="0"/>
              <a:t>You don‘t need to sort any of the (partial) data sets before merging them.</a:t>
            </a:r>
          </a:p>
          <a:p>
            <a:r>
              <a:rPr lang="en-US" sz="2000" noProof="0" dirty="0"/>
              <a:t>Even the column (variable) name of the identifier does not need to be the same in the two (or more) data sets. Use </a:t>
            </a:r>
            <a:r>
              <a:rPr lang="en-US" sz="2000" b="1" noProof="0" dirty="0"/>
              <a:t>merge()</a:t>
            </a:r>
            <a:r>
              <a:rPr lang="en-US" sz="2000" noProof="0" dirty="0"/>
              <a:t>.</a:t>
            </a:r>
          </a:p>
        </p:txBody>
      </p:sp>
      <p:pic>
        <p:nvPicPr>
          <p:cNvPr id="7" name="Grafik 6" descr="Ein Bild, das Text, Cowboy-Hut, Poster, Person enthält.&#10;&#10;KI-generierte Inhalte können fehlerhaft sein.">
            <a:extLst>
              <a:ext uri="{FF2B5EF4-FFF2-40B4-BE49-F238E27FC236}">
                <a16:creationId xmlns:a16="http://schemas.microsoft.com/office/drawing/2014/main" id="{55469E86-92CC-533D-6A8D-27F3CE1A30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1532" y="2624618"/>
            <a:ext cx="5150277" cy="3433517"/>
          </a:xfrm>
          <a:prstGeom prst="rect">
            <a:avLst/>
          </a:prstGeom>
        </p:spPr>
      </p:pic>
      <p:sp>
        <p:nvSpPr>
          <p:cNvPr id="23" name="Rectangle 17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3256011-B06F-5EA0-0C41-22629A4FAD55}"/>
              </a:ext>
            </a:extLst>
          </p:cNvPr>
          <p:cNvSpPr txBox="1"/>
          <p:nvPr/>
        </p:nvSpPr>
        <p:spPr>
          <a:xfrm>
            <a:off x="174282" y="4582887"/>
            <a:ext cx="5415697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noProof="0" dirty="0"/>
              <a:t>DON‘Ts: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Merging participants “by hand” in the </a:t>
            </a:r>
          </a:p>
          <a:p>
            <a:r>
              <a:rPr lang="en-US" sz="1800" noProof="0" dirty="0"/>
              <a:t>order in which they appear in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Sorting the data sets first and then merge them “by hand” or any other kind of “manual” merging.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F214F4C6-2512-28D3-8263-47D0BA8208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0327" y="3520379"/>
            <a:ext cx="500793" cy="494970"/>
          </a:xfrm>
          <a:prstGeom prst="rect">
            <a:avLst/>
          </a:prstGeom>
        </p:spPr>
      </p:pic>
      <p:pic>
        <p:nvPicPr>
          <p:cNvPr id="17" name="Grafik 16" descr="Ein Bild, das Clipart, Grafiken, Smiley, Cartoon enthält.&#10;&#10;KI-generierte Inhalte können fehlerhaft sein.">
            <a:extLst>
              <a:ext uri="{FF2B5EF4-FFF2-40B4-BE49-F238E27FC236}">
                <a16:creationId xmlns:a16="http://schemas.microsoft.com/office/drawing/2014/main" id="{DD4980AB-4841-6C80-C645-3F4E25D9F3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9841" r="9683" b="9365"/>
          <a:stretch>
            <a:fillRect/>
          </a:stretch>
        </p:blipFill>
        <p:spPr>
          <a:xfrm>
            <a:off x="4994995" y="4787121"/>
            <a:ext cx="542216" cy="542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377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8E31B-2950-99E4-BE66-B344A8F2E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0F991D-EE08-74BD-85C1-FEB1AD68B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de-DE" sz="4800" dirty="0"/>
              <a:t>DOs and DON‘Ts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1DD195A-7098-D968-BCCC-69D293B4FA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4282" y="2340429"/>
            <a:ext cx="5415697" cy="2242458"/>
          </a:xfrm>
          <a:solidFill>
            <a:schemeClr val="accent6">
              <a:lumMod val="40000"/>
              <a:lumOff val="60000"/>
            </a:schemeClr>
          </a:solidFill>
          <a:ln>
            <a:solidFill>
              <a:srgbClr val="FFFF00"/>
            </a:solidFill>
          </a:ln>
        </p:spPr>
        <p:txBody>
          <a:bodyPr anchor="ctr"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noProof="0" dirty="0"/>
              <a:t>DOs:</a:t>
            </a:r>
          </a:p>
          <a:p>
            <a:r>
              <a:rPr lang="en-US" sz="2000" noProof="0" dirty="0"/>
              <a:t>In every (partial) data set, there must be a unique </a:t>
            </a:r>
            <a:r>
              <a:rPr lang="en-US" sz="2000" b="1" noProof="0" dirty="0"/>
              <a:t>identifier</a:t>
            </a:r>
            <a:r>
              <a:rPr lang="en-US" sz="2000" noProof="0" dirty="0"/>
              <a:t> (ID) for every patient/subject.</a:t>
            </a:r>
          </a:p>
          <a:p>
            <a:r>
              <a:rPr lang="en-US" sz="2000" noProof="0" dirty="0"/>
              <a:t>You don‘t need to sort any of the (partial) data sets before merging them.</a:t>
            </a:r>
          </a:p>
          <a:p>
            <a:r>
              <a:rPr lang="en-US" sz="2000" noProof="0" dirty="0"/>
              <a:t>Even the column (variable) name of the identifier does not need to be the same in the two (or more) data sets. Use </a:t>
            </a:r>
            <a:r>
              <a:rPr lang="en-US" sz="2000" b="1" noProof="0" dirty="0"/>
              <a:t>merge()</a:t>
            </a:r>
            <a:r>
              <a:rPr lang="en-US" sz="2000" noProof="0" dirty="0"/>
              <a:t>.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8ED7659-17CB-A33C-5856-CF46FFA896D8}"/>
              </a:ext>
            </a:extLst>
          </p:cNvPr>
          <p:cNvSpPr txBox="1"/>
          <p:nvPr/>
        </p:nvSpPr>
        <p:spPr>
          <a:xfrm>
            <a:off x="174282" y="4582887"/>
            <a:ext cx="5415697" cy="1477328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800" noProof="0" dirty="0"/>
              <a:t>DON‘Ts: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Merging participants “by hand” in the </a:t>
            </a:r>
          </a:p>
          <a:p>
            <a:r>
              <a:rPr lang="en-US" sz="1800" noProof="0" dirty="0"/>
              <a:t>order in which they appear in the data set.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noProof="0" dirty="0"/>
              <a:t>Sorting the data sets first and then merge them “by hand” or any other kind of “manual” merging.</a:t>
            </a: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B12D5EAB-FD9A-6B51-C9C7-C0BC731A43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0326" y="3520379"/>
            <a:ext cx="500793" cy="494970"/>
          </a:xfrm>
          <a:prstGeom prst="rect">
            <a:avLst/>
          </a:prstGeom>
        </p:spPr>
      </p:pic>
      <p:pic>
        <p:nvPicPr>
          <p:cNvPr id="17" name="Grafik 16" descr="Ein Bild, das Clipart, Grafiken, Smiley, Cartoon enthält.&#10;&#10;KI-generierte Inhalte können fehlerhaft sein.">
            <a:extLst>
              <a:ext uri="{FF2B5EF4-FFF2-40B4-BE49-F238E27FC236}">
                <a16:creationId xmlns:a16="http://schemas.microsoft.com/office/drawing/2014/main" id="{97B04001-F168-9A81-1FF6-14A1AD1A9B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24" t="9841" r="9683" b="9365"/>
          <a:stretch>
            <a:fillRect/>
          </a:stretch>
        </p:blipFill>
        <p:spPr>
          <a:xfrm>
            <a:off x="4984108" y="4787121"/>
            <a:ext cx="542216" cy="542216"/>
          </a:xfrm>
          <a:prstGeom prst="rect">
            <a:avLst/>
          </a:prstGeom>
        </p:spPr>
      </p:pic>
      <p:pic>
        <p:nvPicPr>
          <p:cNvPr id="5" name="Grafik 4" descr="Ein Bild, das Text, Schrift, Rechteck, Poster enthält.&#10;&#10;KI-generierte Inhalte können fehlerhaft sein.">
            <a:extLst>
              <a:ext uri="{FF2B5EF4-FFF2-40B4-BE49-F238E27FC236}">
                <a16:creationId xmlns:a16="http://schemas.microsoft.com/office/drawing/2014/main" id="{54D6A46D-734D-F87E-FB25-589ACAB2EB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9042" y="2076044"/>
            <a:ext cx="5976257" cy="3984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0886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79BFA3-C400-1FE1-26F4-2F921607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0B951-23EF-B4DC-214A-F525DCAF9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Merging</a:t>
            </a:r>
            <a:r>
              <a:rPr lang="de-DE" dirty="0"/>
              <a:t> in </a:t>
            </a:r>
            <a:r>
              <a:rPr lang="de-DE" dirty="0" err="1"/>
              <a:t>practice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2580A7B-223F-6298-1E2C-99901BCC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e-DE" sz="2600" dirty="0"/>
              <a:t>dat &lt;- </a:t>
            </a:r>
            <a:r>
              <a:rPr lang="de-DE" sz="2600" dirty="0" err="1"/>
              <a:t>mtcars</a:t>
            </a:r>
            <a:endParaRPr lang="de-DE" sz="2600" dirty="0"/>
          </a:p>
          <a:p>
            <a:pPr marL="0" indent="0">
              <a:buNone/>
            </a:pPr>
            <a:r>
              <a:rPr lang="de-DE" sz="2600" dirty="0"/>
              <a:t>dat1 &lt;- dat[,c(1:6)]</a:t>
            </a:r>
          </a:p>
          <a:p>
            <a:pPr marL="0" indent="0">
              <a:buNone/>
            </a:pPr>
            <a:r>
              <a:rPr lang="de-DE" sz="2600" dirty="0"/>
              <a:t>dat2 &lt;- dat[,c(7:11)]</a:t>
            </a:r>
          </a:p>
          <a:p>
            <a:pPr marL="0" indent="0">
              <a:buNone/>
            </a:pPr>
            <a:r>
              <a:rPr lang="de-DE" sz="2600" dirty="0"/>
              <a:t>dat1 &lt;- </a:t>
            </a:r>
            <a:r>
              <a:rPr lang="de-DE" sz="2600" dirty="0" err="1"/>
              <a:t>data.frame</a:t>
            </a:r>
            <a:r>
              <a:rPr lang="de-DE" sz="2600" dirty="0"/>
              <a:t>(ID=1:32, dat1)</a:t>
            </a:r>
          </a:p>
          <a:p>
            <a:pPr marL="0" indent="0">
              <a:buNone/>
            </a:pPr>
            <a:r>
              <a:rPr lang="de-DE" sz="2600" dirty="0"/>
              <a:t>dat2 &lt;- </a:t>
            </a:r>
            <a:r>
              <a:rPr lang="de-DE" sz="2600" dirty="0" err="1"/>
              <a:t>data.frame</a:t>
            </a:r>
            <a:r>
              <a:rPr lang="de-DE" sz="2600" dirty="0"/>
              <a:t>(ID=1:32, dat2)</a:t>
            </a:r>
          </a:p>
          <a:p>
            <a:pPr marL="0" indent="0">
              <a:buNone/>
            </a:pPr>
            <a:r>
              <a:rPr lang="de-DE" sz="2600" dirty="0" err="1"/>
              <a:t>dat_merged</a:t>
            </a:r>
            <a:r>
              <a:rPr lang="de-DE" sz="2600" dirty="0"/>
              <a:t> &lt;- </a:t>
            </a:r>
            <a:r>
              <a:rPr lang="de-DE" sz="2600" dirty="0" err="1"/>
              <a:t>merge</a:t>
            </a:r>
            <a:r>
              <a:rPr lang="de-DE" sz="2600" dirty="0"/>
              <a:t>(dat1, dat2, </a:t>
            </a:r>
            <a:r>
              <a:rPr lang="de-DE" sz="2600" dirty="0" err="1"/>
              <a:t>by</a:t>
            </a:r>
            <a:r>
              <a:rPr lang="de-DE" sz="2600" dirty="0"/>
              <a:t>="ID")</a:t>
            </a:r>
          </a:p>
        </p:txBody>
      </p:sp>
      <p:graphicFrame>
        <p:nvGraphicFramePr>
          <p:cNvPr id="4" name="Tabelle 3">
            <a:extLst>
              <a:ext uri="{FF2B5EF4-FFF2-40B4-BE49-F238E27FC236}">
                <a16:creationId xmlns:a16="http://schemas.microsoft.com/office/drawing/2014/main" id="{2CB1E7C2-DDC1-1227-0B75-DDD85394FC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992535"/>
              </p:ext>
            </p:extLst>
          </p:nvPr>
        </p:nvGraphicFramePr>
        <p:xfrm>
          <a:off x="827316" y="1387317"/>
          <a:ext cx="1107077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35385">
                  <a:extLst>
                    <a:ext uri="{9D8B030D-6E8A-4147-A177-3AD203B41FA5}">
                      <a16:colId xmlns:a16="http://schemas.microsoft.com/office/drawing/2014/main" val="489412375"/>
                    </a:ext>
                  </a:extLst>
                </a:gridCol>
                <a:gridCol w="5535385">
                  <a:extLst>
                    <a:ext uri="{9D8B030D-6E8A-4147-A177-3AD203B41FA5}">
                      <a16:colId xmlns:a16="http://schemas.microsoft.com/office/drawing/2014/main" val="23761596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With </a:t>
                      </a:r>
                      <a:r>
                        <a:rPr lang="de-DE" sz="2400" dirty="0" err="1">
                          <a:solidFill>
                            <a:schemeClr val="tx1"/>
                          </a:solidFill>
                        </a:rPr>
                        <a:t>identical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2400" dirty="0" err="1">
                          <a:solidFill>
                            <a:schemeClr val="tx1"/>
                          </a:solidFill>
                        </a:rPr>
                        <a:t>identifiers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With different </a:t>
                      </a:r>
                      <a:r>
                        <a:rPr lang="de-DE" sz="2400" dirty="0" err="1">
                          <a:solidFill>
                            <a:schemeClr val="tx1"/>
                          </a:solidFill>
                        </a:rPr>
                        <a:t>identifiers</a:t>
                      </a:r>
                      <a:r>
                        <a:rPr lang="de-DE" sz="2400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6654157"/>
                  </a:ext>
                </a:extLst>
              </a:tr>
            </a:tbl>
          </a:graphicData>
        </a:graphic>
      </p:graphicFrame>
      <p:sp>
        <p:nvSpPr>
          <p:cNvPr id="5" name="Inhaltsplatzhalter 2">
            <a:extLst>
              <a:ext uri="{FF2B5EF4-FFF2-40B4-BE49-F238E27FC236}">
                <a16:creationId xmlns:a16="http://schemas.microsoft.com/office/drawing/2014/main" id="{F833459E-5223-2EC8-46F4-5A5AE10A6BA8}"/>
              </a:ext>
            </a:extLst>
          </p:cNvPr>
          <p:cNvSpPr txBox="1">
            <a:spLocks/>
          </p:cNvSpPr>
          <p:nvPr/>
        </p:nvSpPr>
        <p:spPr>
          <a:xfrm>
            <a:off x="6388099" y="1825625"/>
            <a:ext cx="55843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e-DE" sz="2600" dirty="0"/>
              <a:t>dat &lt;- </a:t>
            </a:r>
            <a:r>
              <a:rPr lang="de-DE" sz="2600" dirty="0" err="1"/>
              <a:t>mtcars</a:t>
            </a:r>
            <a:endParaRPr lang="de-DE" sz="2600" dirty="0"/>
          </a:p>
          <a:p>
            <a:pPr marL="0" indent="0">
              <a:buNone/>
            </a:pPr>
            <a:r>
              <a:rPr lang="de-DE" sz="2600" dirty="0"/>
              <a:t>dat1 &lt;- dat[,c(1:6)]</a:t>
            </a:r>
          </a:p>
          <a:p>
            <a:pPr marL="0" indent="0">
              <a:buNone/>
            </a:pPr>
            <a:r>
              <a:rPr lang="de-DE" sz="2600" dirty="0"/>
              <a:t>dat2 &lt;- dat[,c(7:11)]</a:t>
            </a:r>
          </a:p>
          <a:p>
            <a:pPr marL="0" indent="0">
              <a:buNone/>
            </a:pPr>
            <a:r>
              <a:rPr lang="de-DE" sz="2600" dirty="0"/>
              <a:t>dat1 &lt;- </a:t>
            </a:r>
            <a:r>
              <a:rPr lang="de-DE" sz="2600" dirty="0" err="1"/>
              <a:t>data.frame</a:t>
            </a:r>
            <a:r>
              <a:rPr lang="de-DE" sz="2600" dirty="0"/>
              <a:t>(ID=1:32, dat1)</a:t>
            </a:r>
          </a:p>
          <a:p>
            <a:pPr marL="0" indent="0">
              <a:buNone/>
            </a:pPr>
            <a:r>
              <a:rPr lang="de-DE" sz="2600" dirty="0"/>
              <a:t>dat2 &lt;- </a:t>
            </a:r>
            <a:r>
              <a:rPr lang="de-DE" sz="2600" dirty="0" err="1"/>
              <a:t>data.frame</a:t>
            </a:r>
            <a:r>
              <a:rPr lang="de-DE" sz="2600" dirty="0"/>
              <a:t>(</a:t>
            </a:r>
            <a:r>
              <a:rPr lang="de-DE" sz="2600" dirty="0" err="1"/>
              <a:t>id</a:t>
            </a:r>
            <a:r>
              <a:rPr lang="de-DE" sz="2600" dirty="0"/>
              <a:t>=1:32, dat2)</a:t>
            </a:r>
          </a:p>
          <a:p>
            <a:pPr marL="0" indent="0">
              <a:buNone/>
            </a:pPr>
            <a:r>
              <a:rPr lang="de-DE" sz="2600" dirty="0" err="1"/>
              <a:t>dat_merged</a:t>
            </a:r>
            <a:r>
              <a:rPr lang="de-DE" sz="2600" dirty="0"/>
              <a:t> &lt;- </a:t>
            </a:r>
            <a:r>
              <a:rPr lang="de-DE" sz="2600" dirty="0" err="1"/>
              <a:t>merge</a:t>
            </a:r>
            <a:r>
              <a:rPr lang="de-DE" sz="2600" dirty="0"/>
              <a:t>(dat1, dat2, </a:t>
            </a:r>
            <a:r>
              <a:rPr lang="de-DE" sz="2600" dirty="0" err="1"/>
              <a:t>by.x</a:t>
            </a:r>
            <a:r>
              <a:rPr lang="de-DE" sz="2600" dirty="0"/>
              <a:t>="ID", </a:t>
            </a:r>
            <a:r>
              <a:rPr lang="de-DE" sz="2600" dirty="0" err="1"/>
              <a:t>by.y</a:t>
            </a:r>
            <a:r>
              <a:rPr lang="de-DE" sz="2600" dirty="0"/>
              <a:t>="</a:t>
            </a:r>
            <a:r>
              <a:rPr lang="de-DE" sz="2600" dirty="0" err="1"/>
              <a:t>id</a:t>
            </a:r>
            <a:r>
              <a:rPr lang="de-DE" sz="2600" dirty="0"/>
              <a:t>")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003828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483</Words>
  <Application>Microsoft Office PowerPoint</Application>
  <PresentationFormat>Breitbild</PresentationFormat>
  <Paragraphs>41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</vt:lpstr>
      <vt:lpstr>A crucial skill in R coding/programming:</vt:lpstr>
      <vt:lpstr>Background</vt:lpstr>
      <vt:lpstr>DOs and DON‘Ts</vt:lpstr>
      <vt:lpstr>DOs and DON‘Ts</vt:lpstr>
      <vt:lpstr>Merging in practice</vt:lpstr>
    </vt:vector>
  </TitlesOfParts>
  <Company>LMU München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Niedermaier, Tobias</dc:creator>
  <cp:lastModifiedBy>Niedermaier, Tobias</cp:lastModifiedBy>
  <cp:revision>14</cp:revision>
  <dcterms:created xsi:type="dcterms:W3CDTF">2025-10-20T06:56:24Z</dcterms:created>
  <dcterms:modified xsi:type="dcterms:W3CDTF">2025-10-22T12:58:46Z</dcterms:modified>
</cp:coreProperties>
</file>