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A0EB866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DD1994-C510-40DF-AFEB-31AE66FBAC33}" name="Toby Nunn" initials="TN" userId="3a0aea3186ce866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84" autoAdjust="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2_A0EB86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48AAE0-FEBD-4B64-A51B-6A96E140BDD2}" authorId="{C2DD1994-C510-40DF-AFEB-31AE66FBAC33}" created="2025-02-12T11:20:45.6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</ac:deMkLst>
    <p188:txBody>
      <a:bodyPr/>
      <a:lstStyle/>
      <a:p>
        <a:r>
          <a:rPr lang="en-GB"/>
          <a:t>Resident / territorial / “readily take to nest boxes / breed at high density / cope well with monitering”</a:t>
        </a:r>
      </a:p>
    </p188:txBody>
  </p188:cm>
  <p188:cm id="{46EDB878-4A2F-4F71-AAE3-40CFAC59541A}" authorId="{C2DD1994-C510-40DF-AFEB-31AE66FBAC33}" created="2025-02-12T11:22:33.1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  <ac:txMk cp="16" len="18">
        <ac:context len="136" hash="2703073369"/>
      </ac:txMk>
    </ac:txMkLst>
    <p188:pos x="3337112" y="588122"/>
    <p188:txBody>
      <a:bodyPr/>
      <a:lstStyle/>
      <a:p>
        <a:r>
          <a:rPr lang="en-GB"/>
          <a:t>Past studies, specifically this one by Oxford over 75 years old as proof of these things as viable test subjects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913-3C6C-4BE4-BA6C-395EAE0E10F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B8CA-B64F-43B0-B425-E8A1D1BB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B8CA-B64F-43B0-B425-E8A1D1BBF0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1BFD-D50F-103D-9821-4D5B445F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E306-0524-663F-5138-3CE93663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DAA6-2569-FDF6-9309-360B765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771B-4731-4C22-9E7D-DEF4888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3E1E-BB07-CD57-F28B-98E8836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854-5640-EC0B-FAB1-EFAD120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321B-2777-3D62-90D2-072FABB6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665E-4D74-2751-86E4-1197A777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DDFD-A5F3-8CD9-10A7-37818970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6B9D-142B-4333-09C8-31F5B344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637D7-1014-76B6-1178-FC4A5F331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7714D-8E88-40CE-DA53-478D88A9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1B6C-AFEE-3777-3BF0-3741F4C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6847-E652-41B3-B303-D672CF86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080-12E3-C7C1-4102-B07760F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D7E-4E9F-6533-B886-EDAE92A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7B41-D7EE-1141-0AAF-D52B5D3B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7A95-A7E6-B05E-6AF8-CE6A4A9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02E4-B4B8-F926-5A35-749893C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868-A6FE-626B-A725-0830B727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171-2A6F-54D5-8828-96D3C5D3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3852-8D81-54E8-BF9A-883AB1EE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47C3-9B7E-8B15-19F4-1DD1A273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A9C-647F-B9D6-0BF3-CE78B33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412D-5F51-49CE-F3E0-DB1AB82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3A1-2B77-F46D-68CD-8099643F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43C0-0F6B-2D8A-6791-3DE8C4F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B796E-AC72-E35E-1016-138F02D3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04BB-C74B-96BF-3AD9-38403F5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0E0F-2A8C-F3A1-EB1F-3D66A90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C65CB-AA7C-8FC3-F935-41BD09E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313-88D4-1D79-708B-C2D576F5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CB46-E5D3-0A25-C632-8706F06A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6BA2-EBCB-4AF8-C72E-81E75D87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7B915-792B-7C36-6062-353826665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1A17-903F-FFD2-DB9A-6843A149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E2B41-55E5-095E-0575-D2BDF12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A4A49-AE14-9518-5265-36E17B6D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DEBE6-FCDA-EBFC-6CAA-09FC5C5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057-3F34-2FFF-4C52-7B94509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13C0-AE29-7956-67D6-0977D4EF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168D-064F-128F-0721-6BC1BFF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A390-F68F-A888-3F2D-5C94998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7F01A-2E21-C0EA-68C0-07ECD99E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DA2E-1154-12F0-1222-1204458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731C-0DB0-16A1-E729-DC656A9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3A54-7090-870F-5FDB-E7373443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0B07-82B7-C517-0A19-9DF116CA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1482-833D-4C7F-7298-2B8234D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F761-0A38-3729-F139-D187713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563B-17AD-F032-31A7-305E9B6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EA3D-A5A4-3980-FB52-8AF436F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F9AD-9C77-8403-1381-13ED9C98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83CF-C196-7C12-B600-0FDF3358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BBA3-A960-0D5A-A578-D86AF951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950A-9A4D-75AE-1BC4-B321AA37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6112-4D6C-6211-575B-C8B23DB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707D-A947-F5EE-5DD7-5C019C6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34587-0CE8-CDDE-1458-25FAEF89AF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47000">
                <a:schemeClr val="accent4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2C36B-1F01-581A-D02B-57214605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7611-7295-A74E-51E8-54B79B1B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E4C7-6780-5A8A-22B6-4931D2E4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8DCA6-5133-4AD8-BBEB-C5FC1F56D901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211E-0F76-F480-93DD-ED5DE440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3926-D1F9-A3E2-46C1-F073BDA6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spb.org.uk/birds-and-wildlife/great-t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2058-7058/33/5/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A0EB866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2058-7058/33/5/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C3AD7-193D-7438-6B0C-7ADCD2E3AD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47000">
                <a:schemeClr val="accent4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ird sitting on a branch&#10;&#10;AI-generated content may be incorrect.">
            <a:extLst>
              <a:ext uri="{FF2B5EF4-FFF2-40B4-BE49-F238E27FC236}">
                <a16:creationId xmlns:a16="http://schemas.microsoft.com/office/drawing/2014/main" id="{9ABC6C93-07AA-62F1-9FC2-F829652E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5999" r="4309" b="5715"/>
          <a:stretch/>
        </p:blipFill>
        <p:spPr>
          <a:xfrm>
            <a:off x="2773680" y="0"/>
            <a:ext cx="9418320" cy="6858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1629A-52F9-88DC-F0AB-A0E4A74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80" y="0"/>
            <a:ext cx="6548844" cy="1589746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C6EEE"/>
                </a:solidFill>
              </a:rPr>
              <a:t>Anthropogenic effects on bird song in great tits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F419-0C04-93C3-386F-071FD990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1714"/>
            <a:ext cx="9144000" cy="1267093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By: </a:t>
            </a:r>
            <a:r>
              <a:rPr lang="en-GB" dirty="0" err="1">
                <a:solidFill>
                  <a:schemeClr val="accent4">
                    <a:lumMod val="10000"/>
                  </a:schemeClr>
                </a:solidFill>
              </a:rPr>
              <a:t>bïrb</a:t>
            </a:r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 (song)</a:t>
            </a:r>
          </a:p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(was that the actual name?)</a:t>
            </a:r>
          </a:p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[names here]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7C686-BEE6-BE36-C7DE-64A24A1D373F}"/>
              </a:ext>
            </a:extLst>
          </p:cNvPr>
          <p:cNvSpPr txBox="1"/>
          <p:nvPr/>
        </p:nvSpPr>
        <p:spPr>
          <a:xfrm>
            <a:off x="0" y="39193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from </a:t>
            </a:r>
            <a:r>
              <a:rPr lang="en-GB" dirty="0">
                <a:hlinkClick r:id="rId4"/>
              </a:rPr>
              <a:t>RSPB website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52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8F0-425E-E13E-1D0D-BDE596A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2CAF-3B2A-631C-DD32-C92E894B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Jarman, S. (2020) ‘Pitch of birdsong is determined by body size’, </a:t>
            </a:r>
            <a:r>
              <a:rPr lang="en-US" i="1" dirty="0">
                <a:effectLst/>
              </a:rPr>
              <a:t>Physics World</a:t>
            </a:r>
            <a:r>
              <a:rPr lang="en-US" dirty="0">
                <a:effectLst/>
              </a:rPr>
              <a:t>, 33(5), p. 6. Available at: </a:t>
            </a:r>
            <a:r>
              <a:rPr lang="en-US" dirty="0">
                <a:effectLst/>
                <a:hlinkClick r:id="rId2"/>
              </a:rPr>
              <a:t>https://doi.org/10.1088/2058-7058/33/5/9</a:t>
            </a:r>
            <a:r>
              <a:rPr lang="en-US" dirty="0">
                <a:effectLst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3289-5208-FAD3-376C-58ABC2F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" y="221877"/>
            <a:ext cx="8048065" cy="1468811"/>
          </a:xfrm>
        </p:spPr>
        <p:txBody>
          <a:bodyPr>
            <a:normAutofit fontScale="90000"/>
          </a:bodyPr>
          <a:lstStyle/>
          <a:p>
            <a:r>
              <a:rPr lang="en-GB" dirty="0"/>
              <a:t>Background – [by nature broad, simple intro to the birds and the premise]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D55C-FDF1-FF9B-7A94-BAD145D9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097" cy="4351338"/>
          </a:xfrm>
        </p:spPr>
        <p:txBody>
          <a:bodyPr/>
          <a:lstStyle/>
          <a:p>
            <a:r>
              <a:rPr lang="en-GB" dirty="0"/>
              <a:t>A model species</a:t>
            </a:r>
          </a:p>
          <a:p>
            <a:pPr lvl="1"/>
            <a:r>
              <a:rPr lang="en-GB" dirty="0" err="1"/>
              <a:t>Wytham</a:t>
            </a:r>
            <a:r>
              <a:rPr lang="en-GB" dirty="0"/>
              <a:t> Tit Project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Urban vs rural</a:t>
            </a:r>
          </a:p>
          <a:p>
            <a:endParaRPr lang="en-GB" dirty="0"/>
          </a:p>
          <a:p>
            <a:r>
              <a:rPr lang="en-GB" dirty="0"/>
              <a:t>[something about globalisation and trying to understand it’s effects on wildlife]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CC2FC-E881-8F6C-5731-114E8809B53D}"/>
              </a:ext>
            </a:extLst>
          </p:cNvPr>
          <p:cNvSpPr/>
          <p:nvPr/>
        </p:nvSpPr>
        <p:spPr>
          <a:xfrm>
            <a:off x="8225182" y="221877"/>
            <a:ext cx="3664131" cy="611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 leaflet?</a:t>
            </a:r>
          </a:p>
        </p:txBody>
      </p:sp>
    </p:spTree>
    <p:extLst>
      <p:ext uri="{BB962C8B-B14F-4D97-AF65-F5344CB8AC3E}">
        <p14:creationId xmlns:p14="http://schemas.microsoft.com/office/powerpoint/2010/main" val="26997899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1EE9-4298-0F4F-3EA2-04F6609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– [more focussed on what this project is]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BEE4-E5B8-1D14-40C0-08FBAE4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[the importance of birds to the UK ecosystems]</a:t>
            </a:r>
          </a:p>
          <a:p>
            <a:endParaRPr lang="en-GB" dirty="0"/>
          </a:p>
          <a:p>
            <a:r>
              <a:rPr lang="en-GB" dirty="0"/>
              <a:t>[potential impacts of birds when interacting with humans / past events or extinctions?]</a:t>
            </a:r>
          </a:p>
          <a:p>
            <a:endParaRPr lang="en-GB" dirty="0"/>
          </a:p>
          <a:p>
            <a:r>
              <a:rPr lang="en-GB" dirty="0"/>
              <a:t>Our hypothesis: [city living causes tits to be louder / higher pitch]</a:t>
            </a:r>
          </a:p>
        </p:txBody>
      </p:sp>
    </p:spTree>
    <p:extLst>
      <p:ext uri="{BB962C8B-B14F-4D97-AF65-F5344CB8AC3E}">
        <p14:creationId xmlns:p14="http://schemas.microsoft.com/office/powerpoint/2010/main" val="420611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2E1D-C0BF-4D05-715B-2B87E21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1 -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DB7-F1F7-3A9F-6485-8D211140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468" cy="4351338"/>
          </a:xfrm>
        </p:spPr>
        <p:txBody>
          <a:bodyPr/>
          <a:lstStyle/>
          <a:p>
            <a:r>
              <a:rPr lang="en-GB" dirty="0"/>
              <a:t>Choosing a location:</a:t>
            </a:r>
          </a:p>
          <a:p>
            <a:pPr lvl="1"/>
            <a:r>
              <a:rPr lang="en-GB" dirty="0" err="1"/>
              <a:t>Ebird</a:t>
            </a:r>
            <a:r>
              <a:rPr lang="en-GB" dirty="0"/>
              <a:t> API map</a:t>
            </a:r>
          </a:p>
          <a:p>
            <a:pPr lvl="1"/>
            <a:r>
              <a:rPr lang="en-GB" dirty="0"/>
              <a:t>Major cities / forests</a:t>
            </a:r>
          </a:p>
          <a:p>
            <a:pPr lvl="1"/>
            <a:r>
              <a:rPr lang="en-GB" dirty="0"/>
              <a:t>Random sampling</a:t>
            </a:r>
          </a:p>
          <a:p>
            <a:pPr lvl="1"/>
            <a:r>
              <a:rPr lang="en-GB" dirty="0"/>
              <a:t>Repeats</a:t>
            </a:r>
          </a:p>
          <a:p>
            <a:pPr lvl="1"/>
            <a:endParaRPr lang="en-GB" dirty="0"/>
          </a:p>
          <a:p>
            <a:r>
              <a:rPr lang="en-GB" dirty="0"/>
              <a:t>Buying equipment:</a:t>
            </a:r>
          </a:p>
          <a:p>
            <a:pPr lvl="1"/>
            <a:r>
              <a:rPr lang="en-GB" dirty="0"/>
              <a:t>Trail cams, speakers and sound recorders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8209F-35CD-68B2-3307-35727257452C}"/>
              </a:ext>
            </a:extLst>
          </p:cNvPr>
          <p:cNvSpPr/>
          <p:nvPr/>
        </p:nvSpPr>
        <p:spPr>
          <a:xfrm>
            <a:off x="5595669" y="221877"/>
            <a:ext cx="6276392" cy="611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Integrate map. Maybe make the table one of areas of highest density, it would be hard, but fun and fucking metal</a:t>
            </a:r>
          </a:p>
        </p:txBody>
      </p:sp>
    </p:spTree>
    <p:extLst>
      <p:ext uri="{BB962C8B-B14F-4D97-AF65-F5344CB8AC3E}">
        <p14:creationId xmlns:p14="http://schemas.microsoft.com/office/powerpoint/2010/main" val="36274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3019-71DA-F69F-C1DA-0F29A9A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2 – experimental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225A-6512-CC0C-B402-CAEE9739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1838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 main experiment with two control groups</a:t>
            </a:r>
          </a:p>
          <a:p>
            <a:pPr lvl="1"/>
            <a:r>
              <a:rPr lang="en-GB" dirty="0"/>
              <a:t>Speakers and recorders in woods</a:t>
            </a:r>
          </a:p>
          <a:p>
            <a:pPr lvl="1"/>
            <a:r>
              <a:rPr lang="en-GB" dirty="0"/>
              <a:t>City observations</a:t>
            </a:r>
          </a:p>
          <a:p>
            <a:pPr lvl="1"/>
            <a:r>
              <a:rPr lang="en-GB" dirty="0"/>
              <a:t>Forest observations</a:t>
            </a:r>
          </a:p>
          <a:p>
            <a:endParaRPr lang="en-GB" dirty="0"/>
          </a:p>
          <a:p>
            <a:r>
              <a:rPr lang="en-GB" dirty="0"/>
              <a:t>Repeats [how many?]</a:t>
            </a:r>
          </a:p>
          <a:p>
            <a:endParaRPr lang="en-GB" dirty="0"/>
          </a:p>
          <a:p>
            <a:r>
              <a:rPr lang="en-GB" dirty="0"/>
              <a:t>Multiple sites across UK</a:t>
            </a:r>
          </a:p>
          <a:p>
            <a:endParaRPr lang="en-GB" dirty="0"/>
          </a:p>
          <a:p>
            <a:r>
              <a:rPr lang="en-GB" dirty="0"/>
              <a:t>[What call are we listening for?]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875CF-C11F-222C-B7BA-0F3B0E75873B}"/>
              </a:ext>
            </a:extLst>
          </p:cNvPr>
          <p:cNvSpPr/>
          <p:nvPr/>
        </p:nvSpPr>
        <p:spPr>
          <a:xfrm>
            <a:off x="7850038" y="5221857"/>
            <a:ext cx="3717223" cy="122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Recording of the call we </a:t>
            </a:r>
            <a:r>
              <a:rPr lang="en-GB" dirty="0" err="1"/>
              <a:t>wanna</a:t>
            </a:r>
            <a:r>
              <a:rPr lang="en-GB" dirty="0"/>
              <a:t> hear</a:t>
            </a:r>
          </a:p>
        </p:txBody>
      </p:sp>
    </p:spTree>
    <p:extLst>
      <p:ext uri="{BB962C8B-B14F-4D97-AF65-F5344CB8AC3E}">
        <p14:creationId xmlns:p14="http://schemas.microsoft.com/office/powerpoint/2010/main" val="17833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8A1-D003-E004-E671-86CB8DB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3 –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2FB0-383C-393A-7EDE-7B8429F7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196" cy="1774466"/>
          </a:xfrm>
        </p:spPr>
        <p:txBody>
          <a:bodyPr/>
          <a:lstStyle/>
          <a:p>
            <a:r>
              <a:rPr lang="en-GB" dirty="0"/>
              <a:t>Using R to construct tables and graphs from the data</a:t>
            </a:r>
          </a:p>
          <a:p>
            <a:endParaRPr lang="en-GB" dirty="0"/>
          </a:p>
          <a:p>
            <a:r>
              <a:rPr lang="en-GB" dirty="0"/>
              <a:t>The output of the recorders is a “spectrogram”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D5FF0-8FD9-2C94-2C84-7D2B4F8F1A38}"/>
              </a:ext>
            </a:extLst>
          </p:cNvPr>
          <p:cNvSpPr txBox="1">
            <a:spLocks/>
          </p:cNvSpPr>
          <p:nvPr/>
        </p:nvSpPr>
        <p:spPr>
          <a:xfrm>
            <a:off x="838200" y="3735028"/>
            <a:ext cx="4688457" cy="266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8E49B-46E4-CB7C-13D4-CA7322A7E61E}"/>
              </a:ext>
            </a:extLst>
          </p:cNvPr>
          <p:cNvSpPr/>
          <p:nvPr/>
        </p:nvSpPr>
        <p:spPr>
          <a:xfrm>
            <a:off x="6809117" y="3985404"/>
            <a:ext cx="5062944" cy="2354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Smol</a:t>
            </a:r>
            <a:r>
              <a:rPr lang="en-GB" dirty="0"/>
              <a:t> spectrogram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B574EA-35C9-F274-EF54-C3AEA53B3318}"/>
              </a:ext>
            </a:extLst>
          </p:cNvPr>
          <p:cNvSpPr txBox="1">
            <a:spLocks/>
          </p:cNvSpPr>
          <p:nvPr/>
        </p:nvSpPr>
        <p:spPr>
          <a:xfrm>
            <a:off x="838200" y="3806915"/>
            <a:ext cx="5568351" cy="25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Taking the average of each group and measuring highest – lowest, not just peak</a:t>
            </a:r>
          </a:p>
          <a:p>
            <a:endParaRPr lang="en-GB" dirty="0"/>
          </a:p>
          <a:p>
            <a:r>
              <a:rPr lang="en-GB" dirty="0"/>
              <a:t>[something?]</a:t>
            </a:r>
          </a:p>
        </p:txBody>
      </p:sp>
    </p:spTree>
    <p:extLst>
      <p:ext uri="{BB962C8B-B14F-4D97-AF65-F5344CB8AC3E}">
        <p14:creationId xmlns:p14="http://schemas.microsoft.com/office/powerpoint/2010/main" val="320280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DAE-7C91-E1A1-3D48-CCACB67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6308-3F1E-26B1-9C8F-25CCFA5F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catch and release means we cannot weigh birds (</a:t>
            </a:r>
            <a:r>
              <a:rPr lang="en-GB" dirty="0">
                <a:hlinkClick r:id="rId2"/>
              </a:rPr>
              <a:t>Jarman. 2020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Hard to estimate the distance a call is heard from [physics: wavelength decays and spreads out over distance, also have to account for blue / red shifting of sound if bird is moving]</a:t>
            </a:r>
          </a:p>
        </p:txBody>
      </p:sp>
    </p:spTree>
    <p:extLst>
      <p:ext uri="{BB962C8B-B14F-4D97-AF65-F5344CB8AC3E}">
        <p14:creationId xmlns:p14="http://schemas.microsoft.com/office/powerpoint/2010/main" val="36975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080-1F72-9D7C-17AC-EB32DD84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98F-D2A4-0B38-6231-D73942F5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272" cy="4351338"/>
          </a:xfrm>
        </p:spPr>
        <p:txBody>
          <a:bodyPr/>
          <a:lstStyle/>
          <a:p>
            <a:r>
              <a:rPr lang="en-GB" dirty="0"/>
              <a:t>Tables of the raw data</a:t>
            </a:r>
          </a:p>
          <a:p>
            <a:endParaRPr lang="en-GB" dirty="0"/>
          </a:p>
          <a:p>
            <a:r>
              <a:rPr lang="en-GB" dirty="0"/>
              <a:t>Boxplot with ANOVA[?]</a:t>
            </a:r>
          </a:p>
          <a:p>
            <a:endParaRPr lang="en-GB" dirty="0"/>
          </a:p>
          <a:p>
            <a:r>
              <a:rPr lang="en-GB" dirty="0"/>
              <a:t>Look at papers for plots tailored to this kind of work, shouldn’t be hard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A3559-4A18-4E8E-C210-C3532C709FED}"/>
              </a:ext>
            </a:extLst>
          </p:cNvPr>
          <p:cNvSpPr/>
          <p:nvPr/>
        </p:nvSpPr>
        <p:spPr>
          <a:xfrm>
            <a:off x="6688347" y="1500996"/>
            <a:ext cx="5062944" cy="4779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Examples of these</a:t>
            </a:r>
          </a:p>
        </p:txBody>
      </p:sp>
    </p:spTree>
    <p:extLst>
      <p:ext uri="{BB962C8B-B14F-4D97-AF65-F5344CB8AC3E}">
        <p14:creationId xmlns:p14="http://schemas.microsoft.com/office/powerpoint/2010/main" val="541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3D0-C4BC-8A44-20F8-AE2FC1CE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7DA0-0287-861C-997F-F3A61FD6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our hypothesis be found correct, it implies that these birds can learn and change, others cannot so may be at risk from cities</a:t>
            </a:r>
          </a:p>
          <a:p>
            <a:endParaRPr lang="en-GB" dirty="0"/>
          </a:p>
          <a:p>
            <a:r>
              <a:rPr lang="en-GB"/>
              <a:t>{?}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9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tit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E0E10"/>
      </a:accent1>
      <a:accent2>
        <a:srgbClr val="7689A1"/>
      </a:accent2>
      <a:accent3>
        <a:srgbClr val="E8CA12"/>
      </a:accent3>
      <a:accent4>
        <a:srgbClr val="EEEFF4"/>
      </a:accent4>
      <a:accent5>
        <a:srgbClr val="5B793E"/>
      </a:accent5>
      <a:accent6>
        <a:srgbClr val="BDBF9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Anthropogenic effects on bird song in great tits</vt:lpstr>
      <vt:lpstr>Background – [by nature broad, simple intro to the birds and the premise]</vt:lpstr>
      <vt:lpstr>Introduction – [more focussed on what this project is]</vt:lpstr>
      <vt:lpstr>Methods 1 - setup</vt:lpstr>
      <vt:lpstr>Methods 2 – experimental design </vt:lpstr>
      <vt:lpstr>Methods 3 – Statistical Analysis</vt:lpstr>
      <vt:lpstr>limitations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13</cp:revision>
  <dcterms:created xsi:type="dcterms:W3CDTF">2025-02-12T10:37:31Z</dcterms:created>
  <dcterms:modified xsi:type="dcterms:W3CDTF">2025-02-12T11:51:56Z</dcterms:modified>
</cp:coreProperties>
</file>