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2_A0EB8664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2" r:id="rId6"/>
    <p:sldId id="263" r:id="rId7"/>
    <p:sldId id="260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2DD1994-C510-40DF-AFEB-31AE66FBAC33}" name="Toby Nunn" initials="TN" userId="3a0aea3186ce866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4684" autoAdjust="0"/>
  </p:normalViewPr>
  <p:slideViewPr>
    <p:cSldViewPr snapToGrid="0">
      <p:cViewPr varScale="1">
        <p:scale>
          <a:sx n="112" d="100"/>
          <a:sy n="112" d="100"/>
        </p:scale>
        <p:origin x="91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modernComment_102_A0EB866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C48AAE0-FEBD-4B64-A51B-6A96E140BDD2}" authorId="{C2DD1994-C510-40DF-AFEB-31AE66FBAC33}" created="2025-02-12T11:20:45.67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699789924" sldId="258"/>
      <ac:spMk id="3" creationId="{5780D55C-FDF1-FF9B-7A94-BAD145D9FCBD}"/>
    </ac:deMkLst>
    <p188:txBody>
      <a:bodyPr/>
      <a:lstStyle/>
      <a:p>
        <a:r>
          <a:rPr lang="en-GB"/>
          <a:t>Resident / territorial / “readily take to nest boxes / breed at high density / cope well with monitering”</a:t>
        </a:r>
      </a:p>
    </p188:txBody>
  </p188:cm>
  <p188:cm id="{46EDB878-4A2F-4F71-AAE3-40CFAC59541A}" authorId="{C2DD1994-C510-40DF-AFEB-31AE66FBAC33}" created="2025-02-12T11:22:33.19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99789924" sldId="258"/>
      <ac:spMk id="3" creationId="{5780D55C-FDF1-FF9B-7A94-BAD145D9FCBD}"/>
      <ac:txMk cp="16" len="18">
        <ac:context len="136" hash="2703073369"/>
      </ac:txMk>
    </ac:txMkLst>
    <p188:pos x="3337112" y="588122"/>
    <p188:txBody>
      <a:bodyPr/>
      <a:lstStyle/>
      <a:p>
        <a:r>
          <a:rPr lang="en-GB"/>
          <a:t>Past studies, specifically this one by Oxford over 75 years old as proof of these things as viable test subjects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913-3C6C-4BE4-BA6C-395EAE0E10F1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2B8CA-B64F-43B0-B425-E8A1D1BBF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43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B8CA-B64F-43B0-B425-E8A1D1BBF0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43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1BFD-D50F-103D-9821-4D5B445F2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9E306-0524-663F-5138-3CE93663F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0DAA6-2569-FDF6-9309-360B7655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B22B-5B48-49AE-80A2-D69EB1B9F30A}" type="datetime1">
              <a:rPr lang="en-GB" smtClean="0"/>
              <a:t>16/02/2025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9771B-4731-4C22-9E7D-DEF4888C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3E1E-BB07-CD57-F28B-98E8836C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112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5854-5640-EC0B-FAB1-EFAD120C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2321B-2777-3D62-90D2-072FABB6E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E665E-4D74-2751-86E4-1197A777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43FE-69E0-40B4-8277-0722653483E0}" type="datetime1">
              <a:rPr lang="en-GB" smtClean="0"/>
              <a:t>16/02/2025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EDDFD-A5F3-8CD9-10A7-37818970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E6B9D-142B-4333-09C8-31F5B344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79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637D7-1014-76B6-1178-FC4A5F331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7714D-8E88-40CE-DA53-478D88A9C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1B6C-AFEE-3777-3BF0-3741F4CA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BF1A-198B-4E2B-8705-5165F77384BB}" type="datetime1">
              <a:rPr lang="en-GB" smtClean="0"/>
              <a:t>16/02/2025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E6847-E652-41B3-B303-D672CF86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BC080-12E3-C7C1-4102-B07760F6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53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1D7E-4E9F-6533-B886-EDAE92A3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47B41-D7EE-1141-0AAF-D52B5D3B1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A7A95-A7E6-B05E-6AF8-CE6A4A92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0781-7069-4C52-9986-F4D7100F7F0E}" type="datetime1">
              <a:rPr lang="en-GB" smtClean="0"/>
              <a:t>16/02/2025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02E4-B4B8-F926-5A35-749893CC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AA868-A6FE-626B-A725-0830B727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782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8171-2A6F-54D5-8828-96D3C5D3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53852-8D81-54E8-BF9A-883AB1EE8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647C3-9B7E-8B15-19F4-1DD1A273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2A19-9A1F-4D71-9631-1743592D9CF5}" type="datetime1">
              <a:rPr lang="en-GB" smtClean="0"/>
              <a:t>16/02/2025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02A9C-647F-B9D6-0BF3-CE78B330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5412D-5F51-49CE-F3E0-DB1AB82B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6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E3A1-2B77-F46D-68CD-8099643F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43C0-0F6B-2D8A-6791-3DE8C4F15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B796E-AC72-E35E-1016-138F02D38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204BB-C74B-96BF-3AD9-38403F50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73B8-5AC4-4DB4-BF63-75C77EB95D97}" type="datetime1">
              <a:rPr lang="en-GB" smtClean="0"/>
              <a:t>16/02/2025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80E0F-2A8C-F3A1-EB1F-3D66A90F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C65CB-AA7C-8FC3-F935-41BD09E8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98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A313-88D4-1D79-708B-C2D576F5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ACB46-E5D3-0A25-C632-8706F06A6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36BA2-EBCB-4AF8-C72E-81E75D87E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7B915-792B-7C36-6062-353826665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91A17-903F-FFD2-DB9A-6843A149D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E2B41-55E5-095E-0575-D2BDF127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12B9-2309-4057-B81D-CA46F3B1DD5F}" type="datetime1">
              <a:rPr lang="en-GB" smtClean="0"/>
              <a:t>16/02/2025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A4A49-AE14-9518-5265-36E17B6D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7DEBE6-FCDA-EBFC-6CAA-09FC5C5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42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4057-3F34-2FFF-4C52-7B945098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713C0-AE29-7956-67D6-0977D4EF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40F9-3D13-4BC4-83DB-96828BA6AB04}" type="datetime1">
              <a:rPr lang="en-GB" smtClean="0"/>
              <a:t>16/02/2025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C168D-064F-128F-0721-6BC1BFFB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1A390-F68F-A888-3F2D-5C949982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18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7F01A-2E21-C0EA-68C0-07ECD99E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9B2E-394C-480C-86ED-9B91ABAD25AC}" type="datetime1">
              <a:rPr lang="en-GB" smtClean="0"/>
              <a:t>16/02/2025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7DA2E-1154-12F0-1222-1204458F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8731C-0DB0-16A1-E729-DC656A99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49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3A54-7090-870F-5FDB-E7373443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B0B07-82B7-C517-0A19-9DF116CA6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A1482-833D-4C7F-7298-2B8234DB7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EF761-0A38-3729-F139-D1877134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7A03-4E2B-4644-8CA7-7F32E17E3A18}" type="datetime1">
              <a:rPr lang="en-GB" smtClean="0"/>
              <a:t>16/02/2025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9563B-17AD-F032-31A7-305E9B63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5EA3D-A5A4-3980-FB52-8AF436F4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27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F9AD-9C77-8403-1381-13ED9C98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3983CF-C196-7C12-B600-0FDF33581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1BBA3-A960-0D5A-A578-D86AF9516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3950A-9A4D-75AE-1BC4-B321AA37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29F3-B695-4E96-ABBD-EDF866E67F58}" type="datetime1">
              <a:rPr lang="en-GB" smtClean="0"/>
              <a:t>16/02/2025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56112-4D6C-6211-575B-C8B23DB3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8707D-A947-F5EE-5DD7-5C019C61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69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434587-0CE8-CDDE-1458-25FAEF89AF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2000">
                <a:schemeClr val="accent3">
                  <a:lumMod val="60000"/>
                  <a:lumOff val="40000"/>
                  <a:alpha val="75000"/>
                </a:schemeClr>
              </a:gs>
              <a:gs pos="100000">
                <a:schemeClr val="accent5">
                  <a:lumMod val="60000"/>
                  <a:lumOff val="40000"/>
                  <a:alpha val="75000"/>
                </a:schemeClr>
              </a:gs>
              <a:gs pos="47000">
                <a:schemeClr val="accent4">
                  <a:lumMod val="75000"/>
                  <a:alpha val="85000"/>
                </a:schemeClr>
              </a:gs>
              <a:gs pos="80000">
                <a:schemeClr val="accent6">
                  <a:lumMod val="60000"/>
                  <a:lumOff val="40000"/>
                  <a:alpha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2C36B-1F01-581A-D02B-57214605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47611-7295-A74E-51E8-54B79B1B5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2E4C7-6780-5A8A-22B6-4931D2E4C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1F9BA-D93D-4DD6-9C37-6FF4EB5FFAAC}" type="datetime1">
              <a:rPr lang="en-GB" smtClean="0"/>
              <a:t>16/02/2025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049983-6753-D429-E420-0F613427551F}"/>
              </a:ext>
            </a:extLst>
          </p:cNvPr>
          <p:cNvSpPr/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A211E-0F76-F480-93DD-ED5DE440C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SAMPLE 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49AA7B-D4B3-B0DB-0AB3-1B8B18EA2822}"/>
              </a:ext>
            </a:extLst>
          </p:cNvPr>
          <p:cNvSpPr/>
          <p:nvPr userDrawn="1"/>
        </p:nvSpPr>
        <p:spPr>
          <a:xfrm>
            <a:off x="10972798" y="6356350"/>
            <a:ext cx="381001" cy="365125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93926-D1F9-A3E2-46C1-F073BDA6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3618" y="6356350"/>
            <a:ext cx="490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206940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spb.org.uk/birds-and-wildlife/great-ti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88/2058-7058/33/5/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A0EB866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opscience.iop.org/article/10.1088/2058-7058/33/5/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4C3AD7-193D-7438-6B0C-7ADCD2E3AD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2000">
                <a:schemeClr val="accent3">
                  <a:lumMod val="60000"/>
                  <a:lumOff val="4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47000">
                <a:schemeClr val="accent4">
                  <a:lumMod val="75000"/>
                </a:schemeClr>
              </a:gs>
              <a:gs pos="8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bird sitting on a branch&#10;&#10;AI-generated content may be incorrect.">
            <a:extLst>
              <a:ext uri="{FF2B5EF4-FFF2-40B4-BE49-F238E27FC236}">
                <a16:creationId xmlns:a16="http://schemas.microsoft.com/office/drawing/2014/main" id="{9ABC6C93-07AA-62F1-9FC2-F829652E1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9" t="5999" r="4309" b="5715"/>
          <a:stretch/>
        </p:blipFill>
        <p:spPr>
          <a:xfrm>
            <a:off x="2806337" y="0"/>
            <a:ext cx="9418320" cy="685800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E1629A-52F9-88DC-F0AB-A0E4A747D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3680" y="0"/>
            <a:ext cx="6548844" cy="1589746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FC6EEE"/>
                </a:solidFill>
              </a:rPr>
              <a:t>Anthropogenic effects on bird song in great tits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AF419-0C04-93C3-386F-071FD9905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60391"/>
            <a:ext cx="9144000" cy="1267093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accent4">
                    <a:lumMod val="10000"/>
                  </a:schemeClr>
                </a:solidFill>
              </a:rPr>
              <a:t>By: </a:t>
            </a:r>
            <a:r>
              <a:rPr lang="en-GB" dirty="0" err="1">
                <a:solidFill>
                  <a:schemeClr val="accent4">
                    <a:lumMod val="10000"/>
                  </a:schemeClr>
                </a:solidFill>
              </a:rPr>
              <a:t>bïrb</a:t>
            </a:r>
            <a:r>
              <a:rPr lang="en-GB" dirty="0">
                <a:solidFill>
                  <a:schemeClr val="accent4">
                    <a:lumMod val="10000"/>
                  </a:schemeClr>
                </a:solidFill>
              </a:rPr>
              <a:t> (song)</a:t>
            </a:r>
          </a:p>
          <a:p>
            <a:r>
              <a:rPr lang="en-GB" dirty="0">
                <a:solidFill>
                  <a:schemeClr val="accent4">
                    <a:lumMod val="10000"/>
                  </a:schemeClr>
                </a:solidFill>
              </a:rPr>
              <a:t>(was that the actual name?)</a:t>
            </a:r>
          </a:p>
          <a:p>
            <a:r>
              <a:rPr lang="en-GB" dirty="0">
                <a:solidFill>
                  <a:schemeClr val="accent4">
                    <a:lumMod val="10000"/>
                  </a:schemeClr>
                </a:solidFill>
              </a:rPr>
              <a:t>[names here]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67C686-BEE6-BE36-C7DE-64A24A1D373F}"/>
              </a:ext>
            </a:extLst>
          </p:cNvPr>
          <p:cNvSpPr txBox="1"/>
          <p:nvPr/>
        </p:nvSpPr>
        <p:spPr>
          <a:xfrm>
            <a:off x="0" y="39193"/>
            <a:ext cx="270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 from </a:t>
            </a:r>
            <a:r>
              <a:rPr lang="en-GB" dirty="0">
                <a:hlinkClick r:id="rId4"/>
              </a:rPr>
              <a:t>RSPB website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BA9E7-B9C4-B239-BCA3-3E58FFC0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SAMPLE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01BE7-B2C4-DCAB-119E-0BE3BAC2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26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68F0-425E-E13E-1D0D-BDE596AA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52CAF-3B2A-631C-DD32-C92E894B2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Jarman, S. (2020) ‘Pitch of birdsong is determined by body size’, </a:t>
            </a:r>
            <a:r>
              <a:rPr lang="en-US" i="1" dirty="0">
                <a:effectLst/>
              </a:rPr>
              <a:t>Physics World</a:t>
            </a:r>
            <a:r>
              <a:rPr lang="en-US" dirty="0">
                <a:effectLst/>
              </a:rPr>
              <a:t>, 33(5), p. 6. Available at: </a:t>
            </a:r>
            <a:r>
              <a:rPr lang="en-US" dirty="0">
                <a:effectLst/>
                <a:hlinkClick r:id="rId2"/>
              </a:rPr>
              <a:t>https://doi.org/10.1088/2058-7058/33/5/9</a:t>
            </a:r>
            <a:r>
              <a:rPr lang="en-US" dirty="0">
                <a:effectLst/>
              </a:rPr>
              <a:t>.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0F5B2-54E4-6859-8042-3F434A76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DED65-5161-9330-57E9-16594B04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3289-5208-FAD3-376C-58ABC2F9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" y="221877"/>
            <a:ext cx="8048065" cy="1468811"/>
          </a:xfrm>
        </p:spPr>
        <p:txBody>
          <a:bodyPr>
            <a:normAutofit fontScale="90000"/>
          </a:bodyPr>
          <a:lstStyle/>
          <a:p>
            <a:r>
              <a:rPr lang="en-GB" dirty="0"/>
              <a:t>Background – [by nature broad, simple intro to the birds and the premise]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0D55C-FDF1-FF9B-7A94-BAD145D9F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01097" cy="4351338"/>
          </a:xfrm>
        </p:spPr>
        <p:txBody>
          <a:bodyPr/>
          <a:lstStyle/>
          <a:p>
            <a:r>
              <a:rPr lang="en-GB" dirty="0"/>
              <a:t>A model species</a:t>
            </a:r>
          </a:p>
          <a:p>
            <a:pPr lvl="1"/>
            <a:r>
              <a:rPr lang="en-GB" dirty="0" err="1"/>
              <a:t>Wytham</a:t>
            </a:r>
            <a:r>
              <a:rPr lang="en-GB" dirty="0"/>
              <a:t> Tit Project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Urban vs rural</a:t>
            </a:r>
          </a:p>
          <a:p>
            <a:endParaRPr lang="en-GB" dirty="0"/>
          </a:p>
          <a:p>
            <a:r>
              <a:rPr lang="en-GB" dirty="0"/>
              <a:t>[something about globalisation and trying to understand it’s effects on wildlife]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DCC2FC-E881-8F6C-5731-114E8809B53D}"/>
              </a:ext>
            </a:extLst>
          </p:cNvPr>
          <p:cNvSpPr/>
          <p:nvPr/>
        </p:nvSpPr>
        <p:spPr>
          <a:xfrm>
            <a:off x="8225182" y="221877"/>
            <a:ext cx="3664131" cy="61184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ID leaflet?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5582E-628B-69FE-C1E7-8D9DEBE6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94DD9-A542-0741-A71B-9A46E039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78992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1EE9-4298-0F4F-3EA2-04F6609A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[more focussed on what this project is]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BEE4-E5B8-1D14-40C0-08FBAE484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[the importance of birds to the UK ecosystems]</a:t>
            </a:r>
          </a:p>
          <a:p>
            <a:endParaRPr lang="en-GB" dirty="0"/>
          </a:p>
          <a:p>
            <a:r>
              <a:rPr lang="en-GB" dirty="0"/>
              <a:t>[potential impacts of birds when interacting with humans / past events or extinctions?]</a:t>
            </a:r>
          </a:p>
          <a:p>
            <a:endParaRPr lang="en-GB" dirty="0"/>
          </a:p>
          <a:p>
            <a:r>
              <a:rPr lang="en-GB" dirty="0"/>
              <a:t>Our hypothesis: [city living causes tits to be louder / higher pitch]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1DD38-BE42-99C8-A5EB-52817368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SAMPLE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9DC21-5C6A-7334-A187-7BDF8355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11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2E1D-C0BF-4D05-715B-2B87E217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1 -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28DB7-F1F7-3A9F-6485-8D2111402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468" cy="4351338"/>
          </a:xfrm>
        </p:spPr>
        <p:txBody>
          <a:bodyPr/>
          <a:lstStyle/>
          <a:p>
            <a:r>
              <a:rPr lang="en-GB" dirty="0"/>
              <a:t>Choosing a location:</a:t>
            </a:r>
          </a:p>
          <a:p>
            <a:pPr lvl="1"/>
            <a:r>
              <a:rPr lang="en-GB" dirty="0" err="1"/>
              <a:t>Ebird</a:t>
            </a:r>
            <a:r>
              <a:rPr lang="en-GB" dirty="0"/>
              <a:t> API map</a:t>
            </a:r>
          </a:p>
          <a:p>
            <a:pPr lvl="1"/>
            <a:r>
              <a:rPr lang="en-GB" dirty="0"/>
              <a:t>Major cities / forests</a:t>
            </a:r>
          </a:p>
          <a:p>
            <a:pPr lvl="1"/>
            <a:r>
              <a:rPr lang="en-GB" dirty="0"/>
              <a:t>Random sampling</a:t>
            </a:r>
          </a:p>
          <a:p>
            <a:pPr lvl="1"/>
            <a:r>
              <a:rPr lang="en-GB" dirty="0"/>
              <a:t>Repeats</a:t>
            </a:r>
          </a:p>
          <a:p>
            <a:pPr lvl="1"/>
            <a:endParaRPr lang="en-GB" dirty="0"/>
          </a:p>
          <a:p>
            <a:r>
              <a:rPr lang="en-GB" dirty="0"/>
              <a:t>Buying equipment:</a:t>
            </a:r>
          </a:p>
          <a:p>
            <a:pPr lvl="1"/>
            <a:r>
              <a:rPr lang="en-GB" dirty="0"/>
              <a:t>Trail cams, speakers and sound recorders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D8209F-35CD-68B2-3307-35727257452C}"/>
              </a:ext>
            </a:extLst>
          </p:cNvPr>
          <p:cNvSpPr/>
          <p:nvPr/>
        </p:nvSpPr>
        <p:spPr>
          <a:xfrm>
            <a:off x="5595669" y="221877"/>
            <a:ext cx="6276392" cy="61184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Integrate map. Maybe make the table one of areas of highest density, it would be hard, but fun and fucking metal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67B9D-7B2D-B663-71CD-51F76BFE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0A191-29E4-0085-0E4E-1E6F9282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47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3019-71DA-F69F-C1DA-0F29A9A8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2 – experimental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B225A-6512-CC0C-B402-CAEE9739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11838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1 main experiment with two control groups</a:t>
            </a:r>
          </a:p>
          <a:p>
            <a:pPr lvl="1"/>
            <a:r>
              <a:rPr lang="en-GB" dirty="0"/>
              <a:t>Speakers and recorders in woods</a:t>
            </a:r>
          </a:p>
          <a:p>
            <a:pPr lvl="1"/>
            <a:r>
              <a:rPr lang="en-GB" dirty="0"/>
              <a:t>City observations</a:t>
            </a:r>
          </a:p>
          <a:p>
            <a:pPr lvl="1"/>
            <a:r>
              <a:rPr lang="en-GB" dirty="0"/>
              <a:t>Forest observations</a:t>
            </a:r>
          </a:p>
          <a:p>
            <a:endParaRPr lang="en-GB" dirty="0"/>
          </a:p>
          <a:p>
            <a:r>
              <a:rPr lang="en-GB" dirty="0"/>
              <a:t>Repeats [how many?]</a:t>
            </a:r>
          </a:p>
          <a:p>
            <a:endParaRPr lang="en-GB" dirty="0"/>
          </a:p>
          <a:p>
            <a:r>
              <a:rPr lang="en-GB" dirty="0"/>
              <a:t>Multiple sites across UK</a:t>
            </a:r>
          </a:p>
          <a:p>
            <a:endParaRPr lang="en-GB" dirty="0"/>
          </a:p>
          <a:p>
            <a:r>
              <a:rPr lang="en-GB" dirty="0"/>
              <a:t>[What call are we listening for?]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1875CF-C11F-222C-B7BA-0F3B0E75873B}"/>
              </a:ext>
            </a:extLst>
          </p:cNvPr>
          <p:cNvSpPr/>
          <p:nvPr/>
        </p:nvSpPr>
        <p:spPr>
          <a:xfrm>
            <a:off x="7850038" y="5221857"/>
            <a:ext cx="3717223" cy="1221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Recording of the call we </a:t>
            </a:r>
            <a:r>
              <a:rPr lang="en-GB" dirty="0" err="1"/>
              <a:t>wanna</a:t>
            </a:r>
            <a:r>
              <a:rPr lang="en-GB" dirty="0"/>
              <a:t> hear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9CED4-E78E-51DC-5013-11F39FA5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B71F7-0F8A-FFF2-2D79-D3BFA5A6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33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A8A1-D003-E004-E671-86CB8DBA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3 – 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22FB0-383C-393A-7EDE-7B8429F7D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1196" cy="1774466"/>
          </a:xfrm>
        </p:spPr>
        <p:txBody>
          <a:bodyPr/>
          <a:lstStyle/>
          <a:p>
            <a:r>
              <a:rPr lang="en-GB" dirty="0"/>
              <a:t>Using R to construct tables and graphs from the data</a:t>
            </a:r>
          </a:p>
          <a:p>
            <a:endParaRPr lang="en-GB" dirty="0"/>
          </a:p>
          <a:p>
            <a:r>
              <a:rPr lang="en-GB" dirty="0"/>
              <a:t>The output of the recorders is a “spectrogram”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5D5FF0-8FD9-2C94-2C84-7D2B4F8F1A38}"/>
              </a:ext>
            </a:extLst>
          </p:cNvPr>
          <p:cNvSpPr txBox="1">
            <a:spLocks/>
          </p:cNvSpPr>
          <p:nvPr/>
        </p:nvSpPr>
        <p:spPr>
          <a:xfrm>
            <a:off x="838200" y="3735028"/>
            <a:ext cx="4688457" cy="266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98E49B-46E4-CB7C-13D4-CA7322A7E61E}"/>
              </a:ext>
            </a:extLst>
          </p:cNvPr>
          <p:cNvSpPr/>
          <p:nvPr/>
        </p:nvSpPr>
        <p:spPr>
          <a:xfrm>
            <a:off x="6809117" y="3985404"/>
            <a:ext cx="5062944" cy="2354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Smol</a:t>
            </a:r>
            <a:r>
              <a:rPr lang="en-GB" dirty="0"/>
              <a:t> spectrogram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B574EA-35C9-F274-EF54-C3AEA53B3318}"/>
              </a:ext>
            </a:extLst>
          </p:cNvPr>
          <p:cNvSpPr txBox="1">
            <a:spLocks/>
          </p:cNvSpPr>
          <p:nvPr/>
        </p:nvSpPr>
        <p:spPr>
          <a:xfrm>
            <a:off x="838200" y="3806915"/>
            <a:ext cx="5568351" cy="2521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Taking the average of each group and measuring highest – lowest, not just peak</a:t>
            </a:r>
          </a:p>
          <a:p>
            <a:endParaRPr lang="en-GB" dirty="0"/>
          </a:p>
          <a:p>
            <a:r>
              <a:rPr lang="en-GB" dirty="0"/>
              <a:t>[something?]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0F0FD-FFF5-1FA8-D236-24DAA64E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ECF3E-C7FF-1C5E-A1E9-112BCFD8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80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6DAE-7C91-E1A1-3D48-CCACB671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E6308-3F1E-26B1-9C8F-25CCFA5F5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catch and release means we cannot weigh birds (</a:t>
            </a:r>
            <a:r>
              <a:rPr lang="en-GB" dirty="0">
                <a:hlinkClick r:id="rId2"/>
              </a:rPr>
              <a:t>Jarman. 2020</a:t>
            </a:r>
            <a:r>
              <a:rPr lang="en-GB" dirty="0"/>
              <a:t>).</a:t>
            </a:r>
          </a:p>
          <a:p>
            <a:endParaRPr lang="en-GB" dirty="0"/>
          </a:p>
          <a:p>
            <a:r>
              <a:rPr lang="en-GB" dirty="0"/>
              <a:t>Hard to estimate the distance a call is heard from [physics: wavelength decays and spreads out over distance, also have to account for blue / red shifting of sound if bird is moving]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DCF60-BB62-D385-B4E1-3F3B51C9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9AB6A-E183-4B9D-7FEE-800EF5B9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57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C080-1F72-9D7C-17AC-EB32DD84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698F-D2A4-0B38-6231-D73942F5F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5272" cy="4351338"/>
          </a:xfrm>
        </p:spPr>
        <p:txBody>
          <a:bodyPr/>
          <a:lstStyle/>
          <a:p>
            <a:r>
              <a:rPr lang="en-GB" dirty="0"/>
              <a:t>Tables of the raw data</a:t>
            </a:r>
          </a:p>
          <a:p>
            <a:endParaRPr lang="en-GB" dirty="0"/>
          </a:p>
          <a:p>
            <a:r>
              <a:rPr lang="en-GB" dirty="0"/>
              <a:t>Boxplot with ANOVA[?]</a:t>
            </a:r>
          </a:p>
          <a:p>
            <a:endParaRPr lang="en-GB" dirty="0"/>
          </a:p>
          <a:p>
            <a:r>
              <a:rPr lang="en-GB" dirty="0"/>
              <a:t>Look at papers for plots tailored to this kind of work, shouldn’t be hard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1A3559-4A18-4E8E-C210-C3532C709FED}"/>
              </a:ext>
            </a:extLst>
          </p:cNvPr>
          <p:cNvSpPr/>
          <p:nvPr/>
        </p:nvSpPr>
        <p:spPr>
          <a:xfrm>
            <a:off x="6688347" y="1500996"/>
            <a:ext cx="5062944" cy="47790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Examples of these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E02DD-41C7-75CC-9753-76D1AE03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27E92-81AC-6E87-6116-4D754E21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37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33D0-C4BC-8A44-20F8-AE2FC1CE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67DA0-0287-861C-997F-F3A61FD6E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Should our hypothesis be found correct, it implies that these birds can learn and change, others cannot so may be at risk from cities</a:t>
            </a:r>
          </a:p>
          <a:p>
            <a:endParaRPr lang="en-GB" dirty="0"/>
          </a:p>
          <a:p>
            <a:r>
              <a:rPr lang="en-GB"/>
              <a:t>{?} 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D3D22-1051-686E-7119-7570BD14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FE187-759D-C4EA-B0EE-B87B904E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96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tits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0E0E10"/>
      </a:accent1>
      <a:accent2>
        <a:srgbClr val="7689A1"/>
      </a:accent2>
      <a:accent3>
        <a:srgbClr val="E8CA12"/>
      </a:accent3>
      <a:accent4>
        <a:srgbClr val="EEEFF4"/>
      </a:accent4>
      <a:accent5>
        <a:srgbClr val="5B793E"/>
      </a:accent5>
      <a:accent6>
        <a:srgbClr val="BDBF93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Widescreen</PresentationFormat>
  <Paragraphs>89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Anthropogenic effects on bird song in great tits</vt:lpstr>
      <vt:lpstr>Background – [by nature broad, simple intro to the birds and the premise]</vt:lpstr>
      <vt:lpstr>Introduction – [more focussed on what this project is]</vt:lpstr>
      <vt:lpstr>Methods 1 - setup</vt:lpstr>
      <vt:lpstr>Methods 2 – experimental design </vt:lpstr>
      <vt:lpstr>Methods 3 – Statistical Analysis</vt:lpstr>
      <vt:lpstr>limitations</vt:lpstr>
      <vt:lpstr>Results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Nunn</dc:creator>
  <cp:lastModifiedBy>Toby Nunn</cp:lastModifiedBy>
  <cp:revision>22</cp:revision>
  <dcterms:created xsi:type="dcterms:W3CDTF">2025-02-12T10:37:31Z</dcterms:created>
  <dcterms:modified xsi:type="dcterms:W3CDTF">2025-02-16T17:40:29Z</dcterms:modified>
</cp:coreProperties>
</file>