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94B5"/>
    <a:srgbClr val="A9C0D5"/>
    <a:srgbClr val="0F296B"/>
    <a:srgbClr val="5481AB"/>
    <a:srgbClr val="DFAC00"/>
    <a:srgbClr val="DB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F7A6-5FC2-FAA7-BE22-E19124F46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AC4A-DBF3-3278-DD8D-918C7C32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6868-DA8B-06C2-0C05-25442916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44E7-ED6E-5230-F767-5AEED75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F05E-42F5-A0B4-C7AF-5CFD7EEF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7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1E28-657E-6F00-1C14-ABBB2C14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87780-C360-ABB0-F960-4267EFC7F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7980-75C9-BE9D-908D-68D653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5ED0-2371-5368-4633-AF26FA7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DCB1-0EC0-A494-C8AD-15BDB7A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6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C4CF7-CB1C-1295-57FD-7A4461CB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024E-6FEE-978E-4D01-0B8DDD168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17EF-F9FE-A9B7-D919-73306824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FB4A-B901-E718-A62A-1D487E37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089-22AE-1BB1-10FE-266EA1C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12A8-B89D-1072-C092-850F479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E8D1-B62F-ED90-867D-CA08A884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34AA-3C9D-6F5B-1CB5-068C4478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7151-3146-BAD2-0180-A2D2213C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AE75-578F-60C8-36E4-5024A06A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136B-5C1C-93C0-9AAD-F773A0F1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61A87-4A81-7BC4-B9B2-F33730DB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77ED-489B-EA2A-B0E6-1493A98B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CF72-FC80-CCC8-6490-3A67F0B7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1196-7D5A-3362-E2FA-95DDF55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111-0939-5C25-56DD-A9B08AC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F2D9-4821-7BDA-1E64-8B0817F80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E93E-90B3-63CD-0E86-4F0E732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503D-3532-2F13-D42B-7B9239FC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D4E-E802-C572-CE70-69074D98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9CCC-EBDF-DC2E-6A09-A5C0E51F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B8E2-8296-8B9A-F2C5-2306FCE9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D197-E6B5-5825-809A-6D2C5711A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D74F-8B6E-BF9A-8133-E0CBE527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96533-58A7-D7BC-B346-09533D93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5C730-3130-619C-AA6F-9FB04938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BD935-DF2F-23EF-6FD4-ED3E8F75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82C7-39C7-5551-DD52-9DFD011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4E169-56DB-E16D-2C04-24F7AF45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D603-F662-54AE-A5C8-FD8A6543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31A27-F079-40C5-E211-69BE76C9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9AC42-5420-13CB-413D-3934FCE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B15F-98F2-0831-54AE-2E9F764F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9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48330-0649-F58A-0AFB-1360F19E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439EA-72CB-A1BC-D8E9-B3EF2AFB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2052-BF89-618C-43A7-9C3AD33D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5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E089-8509-B32E-3D1A-3F7A4900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F0C3-6EB5-FA88-860B-BC3C552C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9ED7-57C5-04D7-A316-79CA4C26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2F3-1678-BF97-03DB-03E3A797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1FB1B-003B-7627-F98A-F8EB0F7C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3203-47B8-9B1B-A643-6D1A9A2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31B4-993F-7B96-4165-863B7ADD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FC75E-2F86-5849-B7AF-9F5ECD14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6517-9730-8F51-1F20-F423207F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2174E-C1CD-90EC-C4EF-C18459E9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93A5-8AA9-DC54-EA20-54232B17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3D29-83D2-5E96-3DDA-D665A05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70EF3-4783-F014-86CD-A3122073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ECD7-24F1-DADA-4F41-E2EB4330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1278-C0B5-6788-2E43-61883828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C63F1-1467-4B40-81F5-9E42679AB802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8E64-5318-69F6-3EA0-A845C4A2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1861-E2E2-DB52-733A-F99F7353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530564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7D03-23A5-3837-9855-B24D2B8CB8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rgbClr val="5481AB"/>
              </a:gs>
              <a:gs pos="25000">
                <a:srgbClr val="0F296B"/>
              </a:gs>
              <a:gs pos="0">
                <a:schemeClr val="tx1"/>
              </a:gs>
              <a:gs pos="73000">
                <a:srgbClr val="DFAC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ue and yellow frog on a rock&#10;&#10;Description automatically generated">
            <a:extLst>
              <a:ext uri="{FF2B5EF4-FFF2-40B4-BE49-F238E27FC236}">
                <a16:creationId xmlns:a16="http://schemas.microsoft.com/office/drawing/2014/main" id="{0EC5297F-B3DC-F82A-8F46-4F6B8AD3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2995"/>
          <a:stretch/>
        </p:blipFill>
        <p:spPr>
          <a:xfrm>
            <a:off x="543339" y="-2829"/>
            <a:ext cx="11105322" cy="686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C9878-AE98-67DD-8828-0BE32A297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help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897F-74BD-1627-3DA1-235DFCE5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file you go to when you are stuck that explains what things are, what they do and how they relate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E24D6-4822-F7B3-E2CA-4020A620C64D}"/>
              </a:ext>
            </a:extLst>
          </p:cNvPr>
          <p:cNvSpPr txBox="1"/>
          <p:nvPr/>
        </p:nvSpPr>
        <p:spPr>
          <a:xfrm>
            <a:off x="7769014" y="6204375"/>
            <a:ext cx="45990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By Bernard DUPONT from FRANCE - Dyeing Poison Frog (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</a:rPr>
              <a:t>Dendrobates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 tinctorius), CC BY-SA 2.0,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https://commons.wikimedia.org/w/index.php?curid=65305644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7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A2F6-083E-24EA-64ED-56A2DBF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things are/do -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872294-73D8-C8D6-BC8B-AD64A548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29868"/>
              </p:ext>
            </p:extLst>
          </p:nvPr>
        </p:nvGraphicFramePr>
        <p:xfrm>
          <a:off x="215347" y="1643270"/>
          <a:ext cx="11724861" cy="460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287">
                  <a:extLst>
                    <a:ext uri="{9D8B030D-6E8A-4147-A177-3AD203B41FA5}">
                      <a16:colId xmlns:a16="http://schemas.microsoft.com/office/drawing/2014/main" val="4266719829"/>
                    </a:ext>
                  </a:extLst>
                </a:gridCol>
                <a:gridCol w="2482575">
                  <a:extLst>
                    <a:ext uri="{9D8B030D-6E8A-4147-A177-3AD203B41FA5}">
                      <a16:colId xmlns:a16="http://schemas.microsoft.com/office/drawing/2014/main" val="195907187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393090376"/>
                    </a:ext>
                  </a:extLst>
                </a:gridCol>
              </a:tblGrid>
              <a:tr h="482155">
                <a:tc>
                  <a:txBody>
                    <a:bodyPr/>
                    <a:lstStyle/>
                    <a:p>
                      <a:r>
                        <a:rPr lang="en-GB" sz="2300" dirty="0"/>
                        <a:t>File name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File type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Brief description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22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300" dirty="0"/>
                        <a:t>Notebook_.</a:t>
                      </a:r>
                      <a:r>
                        <a:rPr lang="en-GB" sz="2300" dirty="0" err="1"/>
                        <a:t>Rmd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Markdown files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There are multiple of these files, but they all do the same thing, they give accounts of what I have done(1 and 2 are general, 3 and 4 are for the big heatmap-generating analyses and there is one for the literature reading)</a:t>
                      </a:r>
                    </a:p>
                  </a:txBody>
                  <a:tcPr marL="118232" marR="118232" marT="59116" marB="59116">
                    <a:solidFill>
                      <a:srgbClr val="0F296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82748"/>
                  </a:ext>
                </a:extLst>
              </a:tr>
              <a:tr h="414066">
                <a:tc>
                  <a:txBody>
                    <a:bodyPr/>
                    <a:lstStyle/>
                    <a:p>
                      <a:r>
                        <a:rPr lang="en-GB" sz="2300" dirty="0" err="1"/>
                        <a:t>KEGG_pipeline___.R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scripts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How I go from the .xlsx files output from eggnog to the heatmaps, I split it into 3 stages for efficiency and simplicity (titled: enrich, aggregate and heatmap)</a:t>
                      </a:r>
                    </a:p>
                  </a:txBody>
                  <a:tcPr marL="118232" marR="118232" marT="59116" marB="59116">
                    <a:solidFill>
                      <a:srgbClr val="5481A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64339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r>
                        <a:rPr lang="en-GB" sz="2300" dirty="0"/>
                        <a:t>NCBI___</a:t>
                      </a:r>
                      <a:r>
                        <a:rPr lang="en-GB" sz="2300" dirty="0" err="1"/>
                        <a:t>collector.R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scripts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Two files, they both call the NCBI REST API to get different things off of the NCBI website, one gathers the </a:t>
                      </a:r>
                      <a:r>
                        <a:rPr lang="en-GB" sz="1100" dirty="0" err="1"/>
                        <a:t>fasta</a:t>
                      </a:r>
                      <a:r>
                        <a:rPr lang="en-GB" sz="1100" dirty="0"/>
                        <a:t> files to be ran through eggnog-mapper, the other gets the JSON files for metadata that can be added to heatmaps and phylogenetic trees.</a:t>
                      </a:r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77052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748124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23651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31179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12818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0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6D28-479D-79FC-12CC-B3B4FFB9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1325563"/>
          </a:xfrm>
        </p:spPr>
        <p:txBody>
          <a:bodyPr/>
          <a:lstStyle/>
          <a:p>
            <a:r>
              <a:rPr lang="en-GB" dirty="0"/>
              <a:t>How they relate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5820D-45F5-BAE7-C1CF-127C3443062B}"/>
              </a:ext>
            </a:extLst>
          </p:cNvPr>
          <p:cNvSpPr/>
          <p:nvPr/>
        </p:nvSpPr>
        <p:spPr>
          <a:xfrm>
            <a:off x="516835" y="1690688"/>
            <a:ext cx="4684643" cy="4810539"/>
          </a:xfrm>
          <a:prstGeom prst="rect">
            <a:avLst/>
          </a:prstGeom>
          <a:solidFill>
            <a:srgbClr val="A9C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CC742-AECD-7063-63B5-239074F90123}"/>
              </a:ext>
            </a:extLst>
          </p:cNvPr>
          <p:cNvSpPr/>
          <p:nvPr/>
        </p:nvSpPr>
        <p:spPr>
          <a:xfrm>
            <a:off x="6937513" y="1682336"/>
            <a:ext cx="4684643" cy="4810539"/>
          </a:xfrm>
          <a:prstGeom prst="rect">
            <a:avLst/>
          </a:prstGeom>
          <a:solidFill>
            <a:srgbClr val="8794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6A41F-18E0-50E1-4478-F5EC0E1E792F}"/>
              </a:ext>
            </a:extLst>
          </p:cNvPr>
          <p:cNvSpPr txBox="1"/>
          <p:nvPr/>
        </p:nvSpPr>
        <p:spPr>
          <a:xfrm>
            <a:off x="1530626" y="1762539"/>
            <a:ext cx="265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Machine / R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3B9C-DEC9-7503-BF3C-513CFCE35344}"/>
              </a:ext>
            </a:extLst>
          </p:cNvPr>
          <p:cNvSpPr txBox="1"/>
          <p:nvPr/>
        </p:nvSpPr>
        <p:spPr>
          <a:xfrm>
            <a:off x="8640416" y="1762539"/>
            <a:ext cx="12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SCW hawk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C8AA32-B379-0FBF-F9AB-3D36052EBE0C}"/>
              </a:ext>
            </a:extLst>
          </p:cNvPr>
          <p:cNvSpPr/>
          <p:nvPr/>
        </p:nvSpPr>
        <p:spPr>
          <a:xfrm>
            <a:off x="5983358" y="221352"/>
            <a:ext cx="821634" cy="287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Script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2AC9B2-7111-DBF8-3217-1CC4303D3066}"/>
              </a:ext>
            </a:extLst>
          </p:cNvPr>
          <p:cNvSpPr/>
          <p:nvPr/>
        </p:nvSpPr>
        <p:spPr>
          <a:xfrm>
            <a:off x="8875643" y="221352"/>
            <a:ext cx="1013792" cy="321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process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46DE8-AE5E-5DE1-7033-A457849C35FE}"/>
              </a:ext>
            </a:extLst>
          </p:cNvPr>
          <p:cNvSpPr/>
          <p:nvPr/>
        </p:nvSpPr>
        <p:spPr>
          <a:xfrm>
            <a:off x="3296882" y="2268812"/>
            <a:ext cx="1638583" cy="448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NCBIfastacollector.R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6DC169-231F-54C5-9EA6-3E29792977E0}"/>
              </a:ext>
            </a:extLst>
          </p:cNvPr>
          <p:cNvSpPr/>
          <p:nvPr/>
        </p:nvSpPr>
        <p:spPr>
          <a:xfrm>
            <a:off x="5201478" y="955985"/>
            <a:ext cx="1736035" cy="4818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54DB7-46A7-85D4-4717-EBB93CECE9AE}"/>
              </a:ext>
            </a:extLst>
          </p:cNvPr>
          <p:cNvSpPr txBox="1"/>
          <p:nvPr/>
        </p:nvSpPr>
        <p:spPr>
          <a:xfrm>
            <a:off x="5267738" y="1001925"/>
            <a:ext cx="16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NCBI website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65B3D7-AA18-7285-933C-4AB1AB47BCF7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V="1">
            <a:off x="4116174" y="1371257"/>
            <a:ext cx="1953321" cy="89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D2137F1-8D39-53D3-2CE5-DFAA90B9C924}"/>
              </a:ext>
            </a:extLst>
          </p:cNvPr>
          <p:cNvSpPr/>
          <p:nvPr/>
        </p:nvSpPr>
        <p:spPr>
          <a:xfrm>
            <a:off x="4548807" y="1330773"/>
            <a:ext cx="1013792" cy="321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API call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A30C5F-B03C-911E-3B9E-05D5343ABE68}"/>
              </a:ext>
            </a:extLst>
          </p:cNvPr>
          <p:cNvSpPr/>
          <p:nvPr/>
        </p:nvSpPr>
        <p:spPr>
          <a:xfrm>
            <a:off x="784625" y="2268812"/>
            <a:ext cx="1219483" cy="448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NCBImetadatacollector.R</a:t>
            </a:r>
            <a:endParaRPr lang="en-GB" sz="12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BAF633B-2EBD-7B08-A247-3E33B5CF50B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530626" y="1196923"/>
            <a:ext cx="3670852" cy="1142086"/>
          </a:xfrm>
          <a:prstGeom prst="curvedConnector3">
            <a:avLst>
              <a:gd name="adj1" fmla="val 1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6EAD19-8F61-DC44-3934-753FDF64EB2F}"/>
              </a:ext>
            </a:extLst>
          </p:cNvPr>
          <p:cNvCxnSpPr>
            <a:cxnSpLocks/>
            <a:stCxn id="14" idx="2"/>
            <a:endCxn id="54" idx="3"/>
          </p:cNvCxnSpPr>
          <p:nvPr/>
        </p:nvCxnSpPr>
        <p:spPr>
          <a:xfrm>
            <a:off x="4116174" y="2717041"/>
            <a:ext cx="37130" cy="23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43678E-B5A5-0F3D-DAA9-1DF084F8990B}"/>
              </a:ext>
            </a:extLst>
          </p:cNvPr>
          <p:cNvCxnSpPr>
            <a:cxnSpLocks/>
            <a:stCxn id="20" idx="2"/>
            <a:endCxn id="55" idx="3"/>
          </p:cNvCxnSpPr>
          <p:nvPr/>
        </p:nvCxnSpPr>
        <p:spPr>
          <a:xfrm>
            <a:off x="1394367" y="2717041"/>
            <a:ext cx="209550" cy="31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1752BC-F34C-283C-B276-EA669C3C1521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5009725" y="2708341"/>
            <a:ext cx="2424745" cy="409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A609588E-FAB6-6764-0C1D-1374CE437CA7}"/>
              </a:ext>
            </a:extLst>
          </p:cNvPr>
          <p:cNvSpPr/>
          <p:nvPr/>
        </p:nvSpPr>
        <p:spPr>
          <a:xfrm>
            <a:off x="7328453" y="221352"/>
            <a:ext cx="993915" cy="28754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folder</a:t>
            </a: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1EDAF130-C9BE-9ADF-84A0-6DBA80FD7136}"/>
              </a:ext>
            </a:extLst>
          </p:cNvPr>
          <p:cNvSpPr/>
          <p:nvPr/>
        </p:nvSpPr>
        <p:spPr>
          <a:xfrm>
            <a:off x="7434470" y="2564568"/>
            <a:ext cx="993915" cy="28754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Fasta_files</a:t>
            </a:r>
            <a:endParaRPr lang="en-GB" sz="1200" dirty="0"/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5551D5BF-CC91-069F-3C3F-187FB17A888A}"/>
              </a:ext>
            </a:extLst>
          </p:cNvPr>
          <p:cNvSpPr/>
          <p:nvPr/>
        </p:nvSpPr>
        <p:spPr>
          <a:xfrm>
            <a:off x="3296882" y="2954813"/>
            <a:ext cx="1712843" cy="3255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ncbi_stuff</a:t>
            </a:r>
            <a:r>
              <a:rPr lang="en-GB" sz="1200" dirty="0"/>
              <a:t>/</a:t>
            </a:r>
            <a:r>
              <a:rPr lang="en-GB" sz="1200" dirty="0" err="1"/>
              <a:t>fasta</a:t>
            </a:r>
            <a:endParaRPr lang="en-GB" sz="1200" dirty="0"/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944D7D9D-2ED9-AD04-27BA-D0E7B4C571EC}"/>
              </a:ext>
            </a:extLst>
          </p:cNvPr>
          <p:cNvSpPr/>
          <p:nvPr/>
        </p:nvSpPr>
        <p:spPr>
          <a:xfrm>
            <a:off x="784625" y="3036472"/>
            <a:ext cx="1638583" cy="3255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ncbi_stuff</a:t>
            </a:r>
            <a:r>
              <a:rPr lang="en-GB" sz="1200" dirty="0"/>
              <a:t>/</a:t>
            </a:r>
            <a:r>
              <a:rPr lang="en-GB" sz="1200" dirty="0" err="1"/>
              <a:t>json</a:t>
            </a:r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656D78-8175-6131-E730-C8B34D26471F}"/>
              </a:ext>
            </a:extLst>
          </p:cNvPr>
          <p:cNvSpPr/>
          <p:nvPr/>
        </p:nvSpPr>
        <p:spPr>
          <a:xfrm>
            <a:off x="8980004" y="2492926"/>
            <a:ext cx="1096618" cy="481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Eggnog V2.1.12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C2CE1E-DED4-843F-EEF5-29A9CE0806CE}"/>
              </a:ext>
            </a:extLst>
          </p:cNvPr>
          <p:cNvCxnSpPr>
            <a:cxnSpLocks/>
            <a:stCxn id="48" idx="0"/>
            <a:endCxn id="59" idx="2"/>
          </p:cNvCxnSpPr>
          <p:nvPr/>
        </p:nvCxnSpPr>
        <p:spPr>
          <a:xfrm>
            <a:off x="8428385" y="2708341"/>
            <a:ext cx="551619" cy="25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66295919-79C2-2D54-BB2D-88109059BFC4}"/>
              </a:ext>
            </a:extLst>
          </p:cNvPr>
          <p:cNvSpPr/>
          <p:nvPr/>
        </p:nvSpPr>
        <p:spPr>
          <a:xfrm>
            <a:off x="8704194" y="3219105"/>
            <a:ext cx="1656523" cy="26621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eggnog_annotations</a:t>
            </a:r>
            <a:endParaRPr lang="en-GB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61EDDB-4931-A3E1-1ACD-0B02B9041339}"/>
              </a:ext>
            </a:extLst>
          </p:cNvPr>
          <p:cNvCxnSpPr>
            <a:cxnSpLocks/>
            <a:stCxn id="59" idx="4"/>
            <a:endCxn id="63" idx="3"/>
          </p:cNvCxnSpPr>
          <p:nvPr/>
        </p:nvCxnSpPr>
        <p:spPr>
          <a:xfrm>
            <a:off x="9528313" y="2974629"/>
            <a:ext cx="4143" cy="24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9418FA6-EC7F-574F-0F17-9D9368C3EEEB}"/>
              </a:ext>
            </a:extLst>
          </p:cNvPr>
          <p:cNvSpPr/>
          <p:nvPr/>
        </p:nvSpPr>
        <p:spPr>
          <a:xfrm>
            <a:off x="10060471" y="2136117"/>
            <a:ext cx="1420466" cy="266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Slurmsquared.sh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F4A0766-468F-5B47-F5B3-6A80639D630D}"/>
              </a:ext>
            </a:extLst>
          </p:cNvPr>
          <p:cNvSpPr/>
          <p:nvPr/>
        </p:nvSpPr>
        <p:spPr>
          <a:xfrm>
            <a:off x="10222395" y="2677610"/>
            <a:ext cx="1096618" cy="358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Eggnogslurmrunner.sh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549ECA-F0F0-F4E3-3FED-4A7EC66005B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770704" y="2402335"/>
            <a:ext cx="0" cy="27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F794C22-578B-63AD-CA9A-9E1C93923743}"/>
              </a:ext>
            </a:extLst>
          </p:cNvPr>
          <p:cNvCxnSpPr>
            <a:cxnSpLocks/>
            <a:stCxn id="72" idx="1"/>
            <a:endCxn id="59" idx="6"/>
          </p:cNvCxnSpPr>
          <p:nvPr/>
        </p:nvCxnSpPr>
        <p:spPr>
          <a:xfrm flipH="1" flipV="1">
            <a:off x="10076622" y="2733778"/>
            <a:ext cx="145773" cy="12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E3C83E-9981-7F1A-FA4D-B409AB133AC3}"/>
              </a:ext>
            </a:extLst>
          </p:cNvPr>
          <p:cNvCxnSpPr>
            <a:cxnSpLocks/>
            <a:stCxn id="63" idx="2"/>
            <a:endCxn id="84" idx="0"/>
          </p:cNvCxnSpPr>
          <p:nvPr/>
        </p:nvCxnSpPr>
        <p:spPr>
          <a:xfrm flipH="1">
            <a:off x="4967707" y="3352214"/>
            <a:ext cx="3736487" cy="382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: Single Corner Snipped 83">
            <a:extLst>
              <a:ext uri="{FF2B5EF4-FFF2-40B4-BE49-F238E27FC236}">
                <a16:creationId xmlns:a16="http://schemas.microsoft.com/office/drawing/2014/main" id="{78770F94-EBEE-5F21-200A-389D4DDAEE0E}"/>
              </a:ext>
            </a:extLst>
          </p:cNvPr>
          <p:cNvSpPr/>
          <p:nvPr/>
        </p:nvSpPr>
        <p:spPr>
          <a:xfrm>
            <a:off x="3407667" y="3457434"/>
            <a:ext cx="1560040" cy="55481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eggnog_stuff</a:t>
            </a:r>
            <a:r>
              <a:rPr lang="en-GB" sz="1200" dirty="0"/>
              <a:t>/</a:t>
            </a:r>
            <a:r>
              <a:rPr lang="en-GB" sz="1200" dirty="0" err="1"/>
              <a:t>eggnog_outputs</a:t>
            </a:r>
            <a:endParaRPr lang="en-GB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850FE45-026E-88AD-F3AA-90DD6EB475D9}"/>
              </a:ext>
            </a:extLst>
          </p:cNvPr>
          <p:cNvSpPr/>
          <p:nvPr/>
        </p:nvSpPr>
        <p:spPr>
          <a:xfrm>
            <a:off x="838200" y="4246011"/>
            <a:ext cx="1070113" cy="441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KEGG_pipeline_pt1_enrich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0FCFB77-EFDE-EA3C-C59F-6109FB521961}"/>
              </a:ext>
            </a:extLst>
          </p:cNvPr>
          <p:cNvSpPr/>
          <p:nvPr/>
        </p:nvSpPr>
        <p:spPr>
          <a:xfrm>
            <a:off x="2170043" y="4247321"/>
            <a:ext cx="1070113" cy="440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KEGG_pipeline_pt2_aggregate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98D22-5801-9EB0-15B2-4AE0DC14FD37}"/>
              </a:ext>
            </a:extLst>
          </p:cNvPr>
          <p:cNvSpPr/>
          <p:nvPr/>
        </p:nvSpPr>
        <p:spPr>
          <a:xfrm>
            <a:off x="3506856" y="4247321"/>
            <a:ext cx="1070113" cy="440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KEGG_pipeline_pt3_heatmap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FAE792-9D29-11AC-00A3-D73A5D3EAC81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flipH="1">
            <a:off x="1373257" y="3734840"/>
            <a:ext cx="2034410" cy="511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782AE8D-EB78-6A49-7FEC-EE628367DF4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3240156" y="446744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40B9CE3-8DB8-57CB-F60A-8FFC742ACDCB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1908313" y="4466794"/>
            <a:ext cx="261730" cy="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Flowchart: Off-page Connector 102">
            <a:extLst>
              <a:ext uri="{FF2B5EF4-FFF2-40B4-BE49-F238E27FC236}">
                <a16:creationId xmlns:a16="http://schemas.microsoft.com/office/drawing/2014/main" id="{13B035B6-B730-0A9D-4FA8-9F51882E9E9A}"/>
              </a:ext>
            </a:extLst>
          </p:cNvPr>
          <p:cNvSpPr/>
          <p:nvPr/>
        </p:nvSpPr>
        <p:spPr>
          <a:xfrm>
            <a:off x="10467561" y="83307"/>
            <a:ext cx="641074" cy="872678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output</a:t>
            </a:r>
          </a:p>
        </p:txBody>
      </p:sp>
      <p:sp>
        <p:nvSpPr>
          <p:cNvPr id="104" name="Flowchart: Off-page Connector 103">
            <a:extLst>
              <a:ext uri="{FF2B5EF4-FFF2-40B4-BE49-F238E27FC236}">
                <a16:creationId xmlns:a16="http://schemas.microsoft.com/office/drawing/2014/main" id="{8782B8F0-8E17-EBF0-0C91-42062312323B}"/>
              </a:ext>
            </a:extLst>
          </p:cNvPr>
          <p:cNvSpPr/>
          <p:nvPr/>
        </p:nvSpPr>
        <p:spPr>
          <a:xfrm>
            <a:off x="3616599" y="4935910"/>
            <a:ext cx="850625" cy="490862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heatmaps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EF33C0-EFAD-08A3-A376-7573B375CEF3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4041912" y="4687576"/>
            <a:ext cx="1" cy="248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74403B77-A31F-7954-5865-AEA7E6BC5C60}"/>
              </a:ext>
            </a:extLst>
          </p:cNvPr>
          <p:cNvSpPr/>
          <p:nvPr/>
        </p:nvSpPr>
        <p:spPr>
          <a:xfrm>
            <a:off x="430696" y="781878"/>
            <a:ext cx="11443252" cy="4962939"/>
          </a:xfrm>
          <a:custGeom>
            <a:avLst/>
            <a:gdLst>
              <a:gd name="connsiteX0" fmla="*/ 4459356 w 11443252"/>
              <a:gd name="connsiteY0" fmla="*/ 0 h 4962939"/>
              <a:gd name="connsiteX1" fmla="*/ 3631095 w 11443252"/>
              <a:gd name="connsiteY1" fmla="*/ 1325218 h 4962939"/>
              <a:gd name="connsiteX2" fmla="*/ 2319130 w 11443252"/>
              <a:gd name="connsiteY2" fmla="*/ 1431235 h 4962939"/>
              <a:gd name="connsiteX3" fmla="*/ 2173356 w 11443252"/>
              <a:gd name="connsiteY3" fmla="*/ 2975113 h 4962939"/>
              <a:gd name="connsiteX4" fmla="*/ 0 w 11443252"/>
              <a:gd name="connsiteY4" fmla="*/ 3458818 h 4962939"/>
              <a:gd name="connsiteX5" fmla="*/ 516834 w 11443252"/>
              <a:gd name="connsiteY5" fmla="*/ 4147931 h 4962939"/>
              <a:gd name="connsiteX6" fmla="*/ 2882347 w 11443252"/>
              <a:gd name="connsiteY6" fmla="*/ 4141305 h 4962939"/>
              <a:gd name="connsiteX7" fmla="*/ 3286539 w 11443252"/>
              <a:gd name="connsiteY7" fmla="*/ 4962939 h 4962939"/>
              <a:gd name="connsiteX8" fmla="*/ 4234069 w 11443252"/>
              <a:gd name="connsiteY8" fmla="*/ 4923183 h 4962939"/>
              <a:gd name="connsiteX9" fmla="*/ 4618382 w 11443252"/>
              <a:gd name="connsiteY9" fmla="*/ 3266661 h 4962939"/>
              <a:gd name="connsiteX10" fmla="*/ 10701130 w 11443252"/>
              <a:gd name="connsiteY10" fmla="*/ 2835965 h 4962939"/>
              <a:gd name="connsiteX11" fmla="*/ 11443252 w 11443252"/>
              <a:gd name="connsiteY11" fmla="*/ 1192696 h 4962939"/>
              <a:gd name="connsiteX12" fmla="*/ 9462052 w 11443252"/>
              <a:gd name="connsiteY12" fmla="*/ 1292087 h 4962939"/>
              <a:gd name="connsiteX13" fmla="*/ 4625008 w 11443252"/>
              <a:gd name="connsiteY13" fmla="*/ 2020957 h 4962939"/>
              <a:gd name="connsiteX14" fmla="*/ 4770782 w 11443252"/>
              <a:gd name="connsiteY14" fmla="*/ 1265583 h 4962939"/>
              <a:gd name="connsiteX15" fmla="*/ 6924261 w 11443252"/>
              <a:gd name="connsiteY15" fmla="*/ 576470 h 4962939"/>
              <a:gd name="connsiteX16" fmla="*/ 6732104 w 11443252"/>
              <a:gd name="connsiteY16" fmla="*/ 46383 h 4962939"/>
              <a:gd name="connsiteX17" fmla="*/ 4459356 w 11443252"/>
              <a:gd name="connsiteY17" fmla="*/ 0 h 49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3252" h="4962939">
                <a:moveTo>
                  <a:pt x="4459356" y="0"/>
                </a:moveTo>
                <a:lnTo>
                  <a:pt x="3631095" y="1325218"/>
                </a:lnTo>
                <a:lnTo>
                  <a:pt x="2319130" y="1431235"/>
                </a:lnTo>
                <a:lnTo>
                  <a:pt x="2173356" y="2975113"/>
                </a:lnTo>
                <a:lnTo>
                  <a:pt x="0" y="3458818"/>
                </a:lnTo>
                <a:lnTo>
                  <a:pt x="516834" y="4147931"/>
                </a:lnTo>
                <a:lnTo>
                  <a:pt x="2882347" y="4141305"/>
                </a:lnTo>
                <a:lnTo>
                  <a:pt x="3286539" y="4962939"/>
                </a:lnTo>
                <a:lnTo>
                  <a:pt x="4234069" y="4923183"/>
                </a:lnTo>
                <a:lnTo>
                  <a:pt x="4618382" y="3266661"/>
                </a:lnTo>
                <a:lnTo>
                  <a:pt x="10701130" y="2835965"/>
                </a:lnTo>
                <a:lnTo>
                  <a:pt x="11443252" y="1192696"/>
                </a:lnTo>
                <a:lnTo>
                  <a:pt x="9462052" y="1292087"/>
                </a:lnTo>
                <a:lnTo>
                  <a:pt x="4625008" y="2020957"/>
                </a:lnTo>
                <a:lnTo>
                  <a:pt x="4770782" y="1265583"/>
                </a:lnTo>
                <a:lnTo>
                  <a:pt x="6924261" y="576470"/>
                </a:lnTo>
                <a:lnTo>
                  <a:pt x="6732104" y="46383"/>
                </a:lnTo>
                <a:lnTo>
                  <a:pt x="4459356" y="0"/>
                </a:lnTo>
                <a:close/>
              </a:path>
            </a:pathLst>
          </a:custGeom>
          <a:solidFill>
            <a:srgbClr val="C0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D7748B-3DF2-35A7-F6E6-2DF1089C62E1}"/>
              </a:ext>
            </a:extLst>
          </p:cNvPr>
          <p:cNvSpPr txBox="1"/>
          <p:nvPr/>
        </p:nvSpPr>
        <p:spPr>
          <a:xfrm>
            <a:off x="8580413" y="875981"/>
            <a:ext cx="1398841" cy="276999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Heatmap pipeline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2C423F-1874-C612-23BC-5D3647E558C8}"/>
              </a:ext>
            </a:extLst>
          </p:cNvPr>
          <p:cNvSpPr/>
          <p:nvPr/>
        </p:nvSpPr>
        <p:spPr>
          <a:xfrm>
            <a:off x="2151541" y="2327256"/>
            <a:ext cx="1070112" cy="484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GTDB-TK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ADBBC-2998-01EB-30AE-C75BE4CE0E10}"/>
              </a:ext>
            </a:extLst>
          </p:cNvPr>
          <p:cNvCxnSpPr>
            <a:cxnSpLocks/>
            <a:stCxn id="3" idx="4"/>
            <a:endCxn id="20" idx="3"/>
          </p:cNvCxnSpPr>
          <p:nvPr/>
        </p:nvCxnSpPr>
        <p:spPr>
          <a:xfrm flipH="1" flipV="1">
            <a:off x="2004108" y="2492927"/>
            <a:ext cx="682489" cy="318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3A5F9C-89FE-93C6-78CE-12531671F4D1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 flipV="1">
            <a:off x="3221653" y="2492927"/>
            <a:ext cx="75229" cy="7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2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3DF1-D0CC-3955-6C6F-4C9DBE39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common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714D-7EFC-7C11-204D-2DE45404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call – non-computer experts won’t know what this means, and that is ok. An API call is basically running commands on a database from a code file. In R I do this with the package httr2(look it up). I pass in a URL with the command I want to use, (i.e. pull file down*).</a:t>
            </a:r>
          </a:p>
          <a:p>
            <a:r>
              <a:rPr lang="en-GB" dirty="0"/>
              <a:t>KEGG pathways and map IDs – [</a:t>
            </a:r>
            <a:r>
              <a:rPr lang="en-GB" dirty="0">
                <a:highlight>
                  <a:srgbClr val="FFFF00"/>
                </a:highlight>
              </a:rPr>
              <a:t>explain</a:t>
            </a:r>
            <a:r>
              <a:rPr lang="en-GB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ED6D5-FD3B-4B7D-5796-4E9BC607DA6F}"/>
              </a:ext>
            </a:extLst>
          </p:cNvPr>
          <p:cNvSpPr txBox="1"/>
          <p:nvPr/>
        </p:nvSpPr>
        <p:spPr>
          <a:xfrm>
            <a:off x="79513" y="6341165"/>
            <a:ext cx="12052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 Exact command I used is seen in </a:t>
            </a:r>
            <a:r>
              <a:rPr lang="en-GB" sz="1100" dirty="0" err="1"/>
              <a:t>Notebook.R</a:t>
            </a:r>
            <a:r>
              <a:rPr lang="en-GB" sz="1100" dirty="0"/>
              <a:t>, as is a link to the NCBI REST API to see the full list of things that can be done</a:t>
            </a:r>
          </a:p>
        </p:txBody>
      </p:sp>
    </p:spTree>
    <p:extLst>
      <p:ext uri="{BB962C8B-B14F-4D97-AF65-F5344CB8AC3E}">
        <p14:creationId xmlns:p14="http://schemas.microsoft.com/office/powerpoint/2010/main" val="297021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Project help file</vt:lpstr>
      <vt:lpstr>What things are/do - table</vt:lpstr>
      <vt:lpstr>How they relate</vt:lpstr>
      <vt:lpstr>Complex common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11</cp:revision>
  <dcterms:created xsi:type="dcterms:W3CDTF">2025-02-02T10:17:38Z</dcterms:created>
  <dcterms:modified xsi:type="dcterms:W3CDTF">2025-02-05T20:21:34Z</dcterms:modified>
</cp:coreProperties>
</file>