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0" r:id="rId4"/>
    <p:sldId id="262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1AB"/>
    <a:srgbClr val="DFAC00"/>
    <a:srgbClr val="8794B5"/>
    <a:srgbClr val="A9C0D5"/>
    <a:srgbClr val="0F296B"/>
    <a:srgbClr val="DB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>
        <p:scale>
          <a:sx n="80" d="100"/>
          <a:sy n="80" d="100"/>
        </p:scale>
        <p:origin x="450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2BB41-E5FE-4762-B217-ABB3FF3317C9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E87B4-5E8D-409D-BC10-9EE84D32B2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714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1E87B4-5E8D-409D-BC10-9EE84D32B27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659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F7A6-5FC2-FAA7-BE22-E19124F46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6AC4A-DBF3-3278-DD8D-918C7C3282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B6868-DA8B-06C2-0C05-254429162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444E7-ED6E-5230-F767-5AEED75E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3F05E-42F5-A0B4-C7AF-5CFD7EEF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872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91E28-657E-6F00-1C14-ABBB2C14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87780-C360-ABB0-F960-4267EFC7F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87980-75C9-BE9D-908D-68D653C1B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35ED0-2371-5368-4633-AF26FA70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0DCB1-0EC0-A494-C8AD-15BDB7A2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1868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C4CF7-CB1C-1295-57FD-7A4461CB2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E024E-6FEE-978E-4D01-0B8DDD168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017EF-F9FE-A9B7-D919-733068247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2FB4A-B901-E718-A62A-1D487E37A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C8089-22AE-1BB1-10FE-266EA1C8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55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812A8-B89D-1072-C092-850F4790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4E8D1-B62F-ED90-867D-CA08A884E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34AA-3C9D-6F5B-1CB5-068C4478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B7151-3146-BAD2-0180-A2D2213C3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DAE75-578F-60C8-36E4-5024A06A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623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6136B-5C1C-93C0-9AAD-F773A0F1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61A87-4A81-7BC4-B9B2-F33730DB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477ED-489B-EA2A-B0E6-1493A98B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7CF72-FC80-CCC8-6490-3A67F0B7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01196-7D5A-3362-E2FA-95DDF55B0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66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81111-0939-5C25-56DD-A9B08ACF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F2D9-4821-7BDA-1E64-8B0817F80E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4E93E-90B3-63CD-0E86-4F0E73274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5503D-3532-2F13-D42B-7B9239FC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276D4E-E802-C572-CE70-69074D98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39CCC-EBDF-DC2E-6A09-A5C0E51FF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AB8E2-8296-8B9A-F2C5-2306FCE9E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1D197-E6B5-5825-809A-6D2C5711A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7D74F-8B6E-BF9A-8133-E0CBE5273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496533-58A7-D7BC-B346-09533D93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5C730-3130-619C-AA6F-9FB049382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BD935-DF2F-23EF-6FD4-ED3E8F75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182C7-39C7-5551-DD52-9DFD0116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4E169-56DB-E16D-2C04-24F7AF45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89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D603-F662-54AE-A5C8-FD8A6543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431A27-F079-40C5-E211-69BE76C9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9AC42-5420-13CB-413D-3934FCE2D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6B15F-98F2-0831-54AE-2E9F764F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91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748330-0649-F58A-0AFB-1360F19E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439EA-72CB-A1BC-D8E9-B3EF2AFB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2052-BF89-618C-43A7-9C3AD33D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151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E089-8509-B32E-3D1A-3F7A4900F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FF0C3-6EB5-FA88-860B-BC3C552C0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69ED7-57C5-04D7-A316-79CA4C26C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15D2F3-1678-BF97-03DB-03E3A7971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1FB1B-003B-7627-F98A-F8EB0F7C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3203-47B8-9B1B-A643-6D1A9A2DC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854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E31B4-993F-7B96-4165-863B7ADDA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FC75E-2F86-5849-B7AF-9F5ECD14F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6517-9730-8F51-1F20-F423207F2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2174E-C1CD-90EC-C4EF-C18459E9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B993A5-8AA9-DC54-EA20-54232B17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13D29-83D2-5E96-3DDA-D665A056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2311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70EF3-4783-F014-86CD-A3122073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ECD7-24F1-DADA-4F41-E2EB4330A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91278-C0B5-6788-2E43-618838289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CC63F1-1467-4B40-81F5-9E42679AB802}" type="datetimeFigureOut">
              <a:rPr lang="en-GB" smtClean="0"/>
              <a:t>12/04/2025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18E64-5318-69F6-3EA0-A845C4A2B4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D1861-E2E2-DB52-733A-F99F735365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AD1B68-A15D-48DA-8665-8BD7DFDF90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436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530564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BDF7D03-23A5-3837-9855-B24D2B8CB8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52000">
                <a:srgbClr val="5481AB"/>
              </a:gs>
              <a:gs pos="25000">
                <a:srgbClr val="0F296B"/>
              </a:gs>
              <a:gs pos="0">
                <a:schemeClr val="tx1"/>
              </a:gs>
              <a:gs pos="73000">
                <a:srgbClr val="DFAC00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 descr="A blue and yellow frog on a rock&#10;&#10;Description automatically generated">
            <a:extLst>
              <a:ext uri="{FF2B5EF4-FFF2-40B4-BE49-F238E27FC236}">
                <a16:creationId xmlns:a16="http://schemas.microsoft.com/office/drawing/2014/main" id="{0EC5297F-B3DC-F82A-8F46-4F6B8AD33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40" b="2995"/>
          <a:stretch/>
        </p:blipFill>
        <p:spPr>
          <a:xfrm>
            <a:off x="543339" y="-2829"/>
            <a:ext cx="11105322" cy="68608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C9878-AE98-67DD-8828-0BE32A297E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Project help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2897F-74BD-1627-3DA1-235DFCE5C2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The file you go to when you are stuck that explains what things are, what they do and how they relate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E24D6-4822-F7B3-E2CA-4020A620C64D}"/>
              </a:ext>
            </a:extLst>
          </p:cNvPr>
          <p:cNvSpPr txBox="1"/>
          <p:nvPr/>
        </p:nvSpPr>
        <p:spPr>
          <a:xfrm>
            <a:off x="7769014" y="6204375"/>
            <a:ext cx="45990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By Bernard DUPONT from FRANCE - Dyeing Poison Frog (</a:t>
            </a:r>
            <a:r>
              <a:rPr lang="en-US" sz="1100" dirty="0" err="1">
                <a:solidFill>
                  <a:schemeClr val="bg2">
                    <a:lumMod val="50000"/>
                  </a:schemeClr>
                </a:solidFill>
              </a:rPr>
              <a:t>Dendrobates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</a:rPr>
              <a:t> tinctorius), CC BY-SA 2.0, </a:t>
            </a:r>
            <a:r>
              <a:rPr lang="en-US" sz="1100" dirty="0">
                <a:solidFill>
                  <a:schemeClr val="bg2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https://commons.wikimedia.org/w/index.php?curid=65305644</a:t>
            </a:r>
            <a:endParaRPr lang="en-GB" sz="11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174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AA2F6-083E-24EA-64ED-56A2DBF21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things are/do -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9872294-73D8-C8D6-BC8B-AD64A548E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29868"/>
              </p:ext>
            </p:extLst>
          </p:nvPr>
        </p:nvGraphicFramePr>
        <p:xfrm>
          <a:off x="215347" y="1643270"/>
          <a:ext cx="11724861" cy="460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8287">
                  <a:extLst>
                    <a:ext uri="{9D8B030D-6E8A-4147-A177-3AD203B41FA5}">
                      <a16:colId xmlns:a16="http://schemas.microsoft.com/office/drawing/2014/main" val="4266719829"/>
                    </a:ext>
                  </a:extLst>
                </a:gridCol>
                <a:gridCol w="2482575">
                  <a:extLst>
                    <a:ext uri="{9D8B030D-6E8A-4147-A177-3AD203B41FA5}">
                      <a16:colId xmlns:a16="http://schemas.microsoft.com/office/drawing/2014/main" val="195907187"/>
                    </a:ext>
                  </a:extLst>
                </a:gridCol>
                <a:gridCol w="5333999">
                  <a:extLst>
                    <a:ext uri="{9D8B030D-6E8A-4147-A177-3AD203B41FA5}">
                      <a16:colId xmlns:a16="http://schemas.microsoft.com/office/drawing/2014/main" val="393090376"/>
                    </a:ext>
                  </a:extLst>
                </a:gridCol>
              </a:tblGrid>
              <a:tr h="482155">
                <a:tc>
                  <a:txBody>
                    <a:bodyPr/>
                    <a:lstStyle/>
                    <a:p>
                      <a:r>
                        <a:rPr lang="en-GB" sz="2300" dirty="0"/>
                        <a:t>File name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File type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Brief description</a:t>
                      </a:r>
                    </a:p>
                  </a:txBody>
                  <a:tcPr marL="118232" marR="118232" marT="59116" marB="59116">
                    <a:solidFill>
                      <a:srgbClr val="0F296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1322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300" dirty="0"/>
                        <a:t>Notebook_.</a:t>
                      </a:r>
                      <a:r>
                        <a:rPr lang="en-GB" sz="2300" dirty="0" err="1"/>
                        <a:t>Rmd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Markdown files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There are multiple of these files, but they all do the same thing, they give accounts of what I have done(1 and 2 are general, 3 and 4 are for the big heatmap-generating analyses and there is one for the literature reading)</a:t>
                      </a:r>
                    </a:p>
                  </a:txBody>
                  <a:tcPr marL="118232" marR="118232" marT="59116" marB="59116">
                    <a:solidFill>
                      <a:srgbClr val="0F296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482748"/>
                  </a:ext>
                </a:extLst>
              </a:tr>
              <a:tr h="414066">
                <a:tc>
                  <a:txBody>
                    <a:bodyPr/>
                    <a:lstStyle/>
                    <a:p>
                      <a:r>
                        <a:rPr lang="en-GB" sz="2300" dirty="0" err="1"/>
                        <a:t>KEGG_pipeline___.R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scripts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How I go from the .xlsx files output from eggnog to the heatmaps, I split it into 3 stages for efficiency and simplicity (titled: enrich, aggregate and heatmap)</a:t>
                      </a:r>
                    </a:p>
                  </a:txBody>
                  <a:tcPr marL="118232" marR="118232" marT="59116" marB="59116">
                    <a:solidFill>
                      <a:srgbClr val="5481AB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64339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r>
                        <a:rPr lang="en-GB" sz="2300" dirty="0"/>
                        <a:t>NCBI___</a:t>
                      </a:r>
                      <a:r>
                        <a:rPr lang="en-GB" sz="2300" dirty="0" err="1"/>
                        <a:t>collector.R</a:t>
                      </a:r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 scripts</a:t>
                      </a:r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r>
                        <a:rPr lang="en-GB" sz="1100" dirty="0"/>
                        <a:t>Two files, they both call the NCBI REST API to get different things off of the NCBI website, one gathers the </a:t>
                      </a:r>
                      <a:r>
                        <a:rPr lang="en-GB" sz="1100" dirty="0" err="1"/>
                        <a:t>fasta</a:t>
                      </a:r>
                      <a:r>
                        <a:rPr lang="en-GB" sz="1100" dirty="0"/>
                        <a:t> files to be ran through eggnog-mapper, the other gets the JSON files for metadata that can be added to heatmaps and phylogenetic trees.</a:t>
                      </a:r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577052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748124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923651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831179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8794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412818"/>
                  </a:ext>
                </a:extLst>
              </a:tr>
              <a:tr h="482155"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/>
                    </a:p>
                  </a:txBody>
                  <a:tcPr marL="118232" marR="118232" marT="59116" marB="59116"/>
                </a:tc>
                <a:tc>
                  <a:txBody>
                    <a:bodyPr/>
                    <a:lstStyle/>
                    <a:p>
                      <a:endParaRPr lang="en-GB" sz="2300" dirty="0"/>
                    </a:p>
                  </a:txBody>
                  <a:tcPr marL="118232" marR="118232" marT="59116" marB="59116">
                    <a:solidFill>
                      <a:srgbClr val="A9C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4001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8249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DD41-0EE2-A8BB-ACD0-F9D7A3A6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0F7535-9FED-AE28-8FD8-277BDCA4DA0C}"/>
              </a:ext>
            </a:extLst>
          </p:cNvPr>
          <p:cNvSpPr/>
          <p:nvPr/>
        </p:nvSpPr>
        <p:spPr>
          <a:xfrm>
            <a:off x="516835" y="1690688"/>
            <a:ext cx="4684643" cy="4810539"/>
          </a:xfrm>
          <a:prstGeom prst="rect">
            <a:avLst/>
          </a:prstGeom>
          <a:solidFill>
            <a:srgbClr val="A9C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EE0150-F1C3-3CEE-37CB-8AB114D2DD34}"/>
              </a:ext>
            </a:extLst>
          </p:cNvPr>
          <p:cNvSpPr/>
          <p:nvPr/>
        </p:nvSpPr>
        <p:spPr>
          <a:xfrm>
            <a:off x="6937513" y="1682336"/>
            <a:ext cx="4684643" cy="4810539"/>
          </a:xfrm>
          <a:prstGeom prst="rect">
            <a:avLst/>
          </a:prstGeom>
          <a:solidFill>
            <a:srgbClr val="8794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00E01-2BC3-223D-089D-72560A9D0DF6}"/>
              </a:ext>
            </a:extLst>
          </p:cNvPr>
          <p:cNvSpPr txBox="1"/>
          <p:nvPr/>
        </p:nvSpPr>
        <p:spPr>
          <a:xfrm>
            <a:off x="1530626" y="1762539"/>
            <a:ext cx="265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Machine / R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95DBFB-1EF5-64D1-CED6-B48B42759B3E}"/>
              </a:ext>
            </a:extLst>
          </p:cNvPr>
          <p:cNvSpPr txBox="1"/>
          <p:nvPr/>
        </p:nvSpPr>
        <p:spPr>
          <a:xfrm>
            <a:off x="8640416" y="1762539"/>
            <a:ext cx="12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SCW hawk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CBBA389-C14D-D7C9-FD6C-65F7C75B4D91}"/>
              </a:ext>
            </a:extLst>
          </p:cNvPr>
          <p:cNvSpPr/>
          <p:nvPr/>
        </p:nvSpPr>
        <p:spPr>
          <a:xfrm>
            <a:off x="6000611" y="243364"/>
            <a:ext cx="821634" cy="287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Script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ADAEE6-19C9-ED1F-B59A-4B831A11AA8A}"/>
              </a:ext>
            </a:extLst>
          </p:cNvPr>
          <p:cNvSpPr/>
          <p:nvPr/>
        </p:nvSpPr>
        <p:spPr>
          <a:xfrm>
            <a:off x="8892896" y="243364"/>
            <a:ext cx="1013792" cy="321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process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9D67C-9531-5AF4-0FF5-81B402912FDB}"/>
              </a:ext>
            </a:extLst>
          </p:cNvPr>
          <p:cNvSpPr/>
          <p:nvPr/>
        </p:nvSpPr>
        <p:spPr>
          <a:xfrm>
            <a:off x="3296882" y="2268812"/>
            <a:ext cx="1638583" cy="448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NCBIfastacollector.R</a:t>
            </a:r>
            <a:endParaRPr lang="en-GB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A188B10-5CD7-FC05-2BF0-0DC8B13A6308}"/>
              </a:ext>
            </a:extLst>
          </p:cNvPr>
          <p:cNvGrpSpPr/>
          <p:nvPr/>
        </p:nvGrpSpPr>
        <p:grpSpPr>
          <a:xfrm>
            <a:off x="838200" y="416117"/>
            <a:ext cx="1736035" cy="481876"/>
            <a:chOff x="5201478" y="955985"/>
            <a:chExt cx="1736035" cy="4818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01532F5-F470-DC5F-2E04-45FBA90B96B7}"/>
                </a:ext>
              </a:extLst>
            </p:cNvPr>
            <p:cNvSpPr/>
            <p:nvPr/>
          </p:nvSpPr>
          <p:spPr>
            <a:xfrm>
              <a:off x="5201478" y="955985"/>
              <a:ext cx="1736035" cy="48187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C33FDC1-B4C6-AE71-D5A3-4E1AF5137ED4}"/>
                </a:ext>
              </a:extLst>
            </p:cNvPr>
            <p:cNvSpPr txBox="1"/>
            <p:nvPr/>
          </p:nvSpPr>
          <p:spPr>
            <a:xfrm>
              <a:off x="5267738" y="1001925"/>
              <a:ext cx="16035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NCBI website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2B9565-04B2-BFF8-2B2C-5F3876B5BCBB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H="1" flipV="1">
            <a:off x="1706217" y="831389"/>
            <a:ext cx="2409957" cy="1437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B27DE42-D782-FCDF-75ED-0D05935816AB}"/>
              </a:ext>
            </a:extLst>
          </p:cNvPr>
          <p:cNvSpPr/>
          <p:nvPr/>
        </p:nvSpPr>
        <p:spPr>
          <a:xfrm>
            <a:off x="4548807" y="1330773"/>
            <a:ext cx="1013792" cy="321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API call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7486E8-9F0E-9F69-DAB7-CC60C8CD3BE3}"/>
              </a:ext>
            </a:extLst>
          </p:cNvPr>
          <p:cNvSpPr/>
          <p:nvPr/>
        </p:nvSpPr>
        <p:spPr>
          <a:xfrm>
            <a:off x="784625" y="2268812"/>
            <a:ext cx="1219483" cy="448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NCBImetadatacollector.R</a:t>
            </a:r>
            <a:endParaRPr lang="en-GB" sz="12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DE6AF9BA-78BA-2A40-30D9-3CC57188CBB0}"/>
              </a:ext>
            </a:extLst>
          </p:cNvPr>
          <p:cNvCxnSpPr>
            <a:cxnSpLocks/>
            <a:stCxn id="20" idx="0"/>
            <a:endCxn id="15" idx="1"/>
          </p:cNvCxnSpPr>
          <p:nvPr/>
        </p:nvCxnSpPr>
        <p:spPr>
          <a:xfrm rot="16200000" flipV="1">
            <a:off x="310406" y="1184850"/>
            <a:ext cx="1611757" cy="556167"/>
          </a:xfrm>
          <a:prstGeom prst="curvedConnector4">
            <a:avLst>
              <a:gd name="adj1" fmla="val 42526"/>
              <a:gd name="adj2" fmla="val 15073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60A2EE3-6A29-BC1A-721C-E36BC07F6BB3}"/>
              </a:ext>
            </a:extLst>
          </p:cNvPr>
          <p:cNvCxnSpPr>
            <a:cxnSpLocks/>
            <a:stCxn id="14" idx="2"/>
            <a:endCxn id="54" idx="3"/>
          </p:cNvCxnSpPr>
          <p:nvPr/>
        </p:nvCxnSpPr>
        <p:spPr>
          <a:xfrm>
            <a:off x="4116174" y="2717041"/>
            <a:ext cx="37130" cy="23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6197EC-8935-F863-7E03-78E31E69F7F7}"/>
              </a:ext>
            </a:extLst>
          </p:cNvPr>
          <p:cNvCxnSpPr>
            <a:cxnSpLocks/>
            <a:stCxn id="20" idx="2"/>
            <a:endCxn id="55" idx="3"/>
          </p:cNvCxnSpPr>
          <p:nvPr/>
        </p:nvCxnSpPr>
        <p:spPr>
          <a:xfrm>
            <a:off x="1394367" y="2717041"/>
            <a:ext cx="209550" cy="31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D89BEB-9407-9AC5-6E07-656CDC1DAA6A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5009725" y="2708341"/>
            <a:ext cx="2424745" cy="409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E2718566-A121-D8B8-DA94-6353D9192F22}"/>
              </a:ext>
            </a:extLst>
          </p:cNvPr>
          <p:cNvSpPr/>
          <p:nvPr/>
        </p:nvSpPr>
        <p:spPr>
          <a:xfrm>
            <a:off x="7345706" y="243364"/>
            <a:ext cx="993915" cy="28754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folder</a:t>
            </a: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8F5AE4AD-98B2-6ED3-25E2-48ED69440A34}"/>
              </a:ext>
            </a:extLst>
          </p:cNvPr>
          <p:cNvSpPr/>
          <p:nvPr/>
        </p:nvSpPr>
        <p:spPr>
          <a:xfrm>
            <a:off x="7434470" y="2564568"/>
            <a:ext cx="993915" cy="28754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Fasta_files</a:t>
            </a:r>
            <a:endParaRPr lang="en-GB" sz="1200" dirty="0"/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54CF5EC7-B077-145F-ED5E-2AEA41777FD4}"/>
              </a:ext>
            </a:extLst>
          </p:cNvPr>
          <p:cNvSpPr/>
          <p:nvPr/>
        </p:nvSpPr>
        <p:spPr>
          <a:xfrm>
            <a:off x="3296882" y="2954813"/>
            <a:ext cx="1712843" cy="3255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ncbi_stuff</a:t>
            </a:r>
            <a:r>
              <a:rPr lang="en-GB" sz="1200" dirty="0"/>
              <a:t>/</a:t>
            </a:r>
            <a:r>
              <a:rPr lang="en-GB" sz="1200" dirty="0" err="1"/>
              <a:t>fasta</a:t>
            </a:r>
            <a:endParaRPr lang="en-GB" sz="1200" dirty="0"/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B582B18B-8C3A-1757-57BB-632DB8889EF6}"/>
              </a:ext>
            </a:extLst>
          </p:cNvPr>
          <p:cNvSpPr/>
          <p:nvPr/>
        </p:nvSpPr>
        <p:spPr>
          <a:xfrm>
            <a:off x="784625" y="3036472"/>
            <a:ext cx="1638583" cy="3255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ncbi_stuff</a:t>
            </a:r>
            <a:r>
              <a:rPr lang="en-GB" sz="1200" dirty="0"/>
              <a:t>/</a:t>
            </a:r>
            <a:r>
              <a:rPr lang="en-GB" sz="1200" dirty="0" err="1"/>
              <a:t>json</a:t>
            </a:r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82D4A0A-F400-A77D-6CA5-EDC8BDF9A049}"/>
              </a:ext>
            </a:extLst>
          </p:cNvPr>
          <p:cNvSpPr/>
          <p:nvPr/>
        </p:nvSpPr>
        <p:spPr>
          <a:xfrm>
            <a:off x="8980004" y="2492926"/>
            <a:ext cx="1096618" cy="481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Eggnog V2.1.12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F206621-75CF-087F-9E54-DBFA86DC498A}"/>
              </a:ext>
            </a:extLst>
          </p:cNvPr>
          <p:cNvCxnSpPr>
            <a:cxnSpLocks/>
            <a:stCxn id="48" idx="0"/>
            <a:endCxn id="59" idx="2"/>
          </p:cNvCxnSpPr>
          <p:nvPr/>
        </p:nvCxnSpPr>
        <p:spPr>
          <a:xfrm>
            <a:off x="8428385" y="2708341"/>
            <a:ext cx="551619" cy="25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3CF759FC-B320-55BA-3FD3-992812276E67}"/>
              </a:ext>
            </a:extLst>
          </p:cNvPr>
          <p:cNvSpPr/>
          <p:nvPr/>
        </p:nvSpPr>
        <p:spPr>
          <a:xfrm>
            <a:off x="8704194" y="3219105"/>
            <a:ext cx="1656523" cy="26621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eggnog_annotations</a:t>
            </a:r>
            <a:endParaRPr lang="en-GB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1183FA2-C253-ADA6-4F93-E878D536A3E8}"/>
              </a:ext>
            </a:extLst>
          </p:cNvPr>
          <p:cNvCxnSpPr>
            <a:cxnSpLocks/>
            <a:stCxn id="59" idx="4"/>
            <a:endCxn id="63" idx="3"/>
          </p:cNvCxnSpPr>
          <p:nvPr/>
        </p:nvCxnSpPr>
        <p:spPr>
          <a:xfrm>
            <a:off x="9528313" y="2974629"/>
            <a:ext cx="4143" cy="24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FF8EDF-B80F-B90F-C25D-4A50FE6FDD05}"/>
              </a:ext>
            </a:extLst>
          </p:cNvPr>
          <p:cNvSpPr/>
          <p:nvPr/>
        </p:nvSpPr>
        <p:spPr>
          <a:xfrm>
            <a:off x="10060471" y="2136117"/>
            <a:ext cx="1420466" cy="266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Slurmsquared.sh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B3B9BF8-3E62-486B-BE05-087E18E415F1}"/>
              </a:ext>
            </a:extLst>
          </p:cNvPr>
          <p:cNvSpPr/>
          <p:nvPr/>
        </p:nvSpPr>
        <p:spPr>
          <a:xfrm>
            <a:off x="10222395" y="2677610"/>
            <a:ext cx="1096618" cy="358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Eggnogslurmrunner.sh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A5F1A8E-D4C6-30C2-BAF9-369BBE7A4B4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770704" y="2402335"/>
            <a:ext cx="0" cy="27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D290505-BADB-1369-5280-EBF84A5BCB9B}"/>
              </a:ext>
            </a:extLst>
          </p:cNvPr>
          <p:cNvCxnSpPr>
            <a:cxnSpLocks/>
            <a:stCxn id="72" idx="1"/>
            <a:endCxn id="59" idx="6"/>
          </p:cNvCxnSpPr>
          <p:nvPr/>
        </p:nvCxnSpPr>
        <p:spPr>
          <a:xfrm flipH="1" flipV="1">
            <a:off x="10076622" y="2733778"/>
            <a:ext cx="145773" cy="12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D0237980-FBE3-8768-32A1-B7248C175A6D}"/>
              </a:ext>
            </a:extLst>
          </p:cNvPr>
          <p:cNvCxnSpPr>
            <a:cxnSpLocks/>
            <a:stCxn id="63" idx="2"/>
            <a:endCxn id="84" idx="0"/>
          </p:cNvCxnSpPr>
          <p:nvPr/>
        </p:nvCxnSpPr>
        <p:spPr>
          <a:xfrm flipH="1">
            <a:off x="4967707" y="3352214"/>
            <a:ext cx="3736487" cy="382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: Single Corner Snipped 83">
            <a:extLst>
              <a:ext uri="{FF2B5EF4-FFF2-40B4-BE49-F238E27FC236}">
                <a16:creationId xmlns:a16="http://schemas.microsoft.com/office/drawing/2014/main" id="{57AA310E-A877-BED1-F744-8C5A63911FAA}"/>
              </a:ext>
            </a:extLst>
          </p:cNvPr>
          <p:cNvSpPr/>
          <p:nvPr/>
        </p:nvSpPr>
        <p:spPr>
          <a:xfrm>
            <a:off x="3407667" y="3457434"/>
            <a:ext cx="1560040" cy="55481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eggnog_stuff</a:t>
            </a:r>
            <a:r>
              <a:rPr lang="en-GB" sz="1200" dirty="0"/>
              <a:t>/</a:t>
            </a:r>
            <a:r>
              <a:rPr lang="en-GB" sz="1200" dirty="0" err="1"/>
              <a:t>eggnog_outputs</a:t>
            </a:r>
            <a:endParaRPr lang="en-GB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1ACF3331-B080-33F1-0666-563DF45D087A}"/>
              </a:ext>
            </a:extLst>
          </p:cNvPr>
          <p:cNvSpPr/>
          <p:nvPr/>
        </p:nvSpPr>
        <p:spPr>
          <a:xfrm>
            <a:off x="838200" y="4246011"/>
            <a:ext cx="1070113" cy="441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KEGG_pipeline_pt1_enrich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2510B8D1-9A33-7AA6-DCE8-3FB998BBBFB7}"/>
              </a:ext>
            </a:extLst>
          </p:cNvPr>
          <p:cNvSpPr/>
          <p:nvPr/>
        </p:nvSpPr>
        <p:spPr>
          <a:xfrm>
            <a:off x="2170043" y="4247321"/>
            <a:ext cx="1070113" cy="440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KEGG_pipeline_pt2_aggregate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5253372-5AD7-4C98-8568-4BC4BC1A14A7}"/>
              </a:ext>
            </a:extLst>
          </p:cNvPr>
          <p:cNvSpPr/>
          <p:nvPr/>
        </p:nvSpPr>
        <p:spPr>
          <a:xfrm>
            <a:off x="3506856" y="4247321"/>
            <a:ext cx="1070113" cy="440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KEGG_pipeline_pt3_heatmap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9B6E7096-DFFF-9E34-225F-28673079DD8A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flipH="1">
            <a:off x="1373257" y="3734840"/>
            <a:ext cx="2034410" cy="511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CB7536D-ECBD-79F6-6965-147DBA969C93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3240156" y="446744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7BF558-B082-D509-F98C-F2B93C791C43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1908313" y="4466794"/>
            <a:ext cx="261730" cy="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Flowchart: Off-page Connector 102">
            <a:extLst>
              <a:ext uri="{FF2B5EF4-FFF2-40B4-BE49-F238E27FC236}">
                <a16:creationId xmlns:a16="http://schemas.microsoft.com/office/drawing/2014/main" id="{C238617A-4583-4233-7E2A-25DF32D5C91F}"/>
              </a:ext>
            </a:extLst>
          </p:cNvPr>
          <p:cNvSpPr/>
          <p:nvPr/>
        </p:nvSpPr>
        <p:spPr>
          <a:xfrm>
            <a:off x="10484814" y="105319"/>
            <a:ext cx="641074" cy="872678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output</a:t>
            </a:r>
          </a:p>
        </p:txBody>
      </p:sp>
      <p:sp>
        <p:nvSpPr>
          <p:cNvPr id="104" name="Flowchart: Off-page Connector 103">
            <a:extLst>
              <a:ext uri="{FF2B5EF4-FFF2-40B4-BE49-F238E27FC236}">
                <a16:creationId xmlns:a16="http://schemas.microsoft.com/office/drawing/2014/main" id="{0D2B25ED-0165-3A51-8426-61A4421D14CC}"/>
              </a:ext>
            </a:extLst>
          </p:cNvPr>
          <p:cNvSpPr/>
          <p:nvPr/>
        </p:nvSpPr>
        <p:spPr>
          <a:xfrm>
            <a:off x="3616599" y="4935910"/>
            <a:ext cx="850625" cy="490862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heatmaps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309F860-0934-E628-5DDA-940A3FEDAE76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4041912" y="4687576"/>
            <a:ext cx="1" cy="248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3B80E8BE-F88D-C683-2506-C051430F3038}"/>
              </a:ext>
            </a:extLst>
          </p:cNvPr>
          <p:cNvSpPr/>
          <p:nvPr/>
        </p:nvSpPr>
        <p:spPr>
          <a:xfrm>
            <a:off x="2151541" y="2327256"/>
            <a:ext cx="1070112" cy="484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GTDB-TK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EE5724-8388-D5E8-E10F-230AAB3F1CDA}"/>
              </a:ext>
            </a:extLst>
          </p:cNvPr>
          <p:cNvCxnSpPr>
            <a:cxnSpLocks/>
            <a:stCxn id="3" idx="4"/>
            <a:endCxn id="20" idx="3"/>
          </p:cNvCxnSpPr>
          <p:nvPr/>
        </p:nvCxnSpPr>
        <p:spPr>
          <a:xfrm flipH="1" flipV="1">
            <a:off x="2004108" y="2492927"/>
            <a:ext cx="682489" cy="318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7DA67E-7750-F7D9-1786-853D0567716E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 flipV="1">
            <a:off x="3221653" y="2492927"/>
            <a:ext cx="75229" cy="7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748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key">
            <a:extLst>
              <a:ext uri="{FF2B5EF4-FFF2-40B4-BE49-F238E27FC236}">
                <a16:creationId xmlns:a16="http://schemas.microsoft.com/office/drawing/2014/main" id="{A99AA528-A911-CB38-3BD7-7A21B3591001}"/>
              </a:ext>
            </a:extLst>
          </p:cNvPr>
          <p:cNvGrpSpPr/>
          <p:nvPr/>
        </p:nvGrpSpPr>
        <p:grpSpPr>
          <a:xfrm>
            <a:off x="11010340" y="158320"/>
            <a:ext cx="1013792" cy="3906165"/>
            <a:chOff x="11051828" y="2705935"/>
            <a:chExt cx="1013792" cy="3906165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7CB2FEB-C544-E863-EC04-E2485C49765A}"/>
                </a:ext>
              </a:extLst>
            </p:cNvPr>
            <p:cNvSpPr/>
            <p:nvPr/>
          </p:nvSpPr>
          <p:spPr>
            <a:xfrm>
              <a:off x="11157845" y="3605669"/>
              <a:ext cx="821634" cy="28754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Script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5327736D-B844-D98F-289E-B1DE73D9B23A}"/>
                </a:ext>
              </a:extLst>
            </p:cNvPr>
            <p:cNvSpPr/>
            <p:nvPr/>
          </p:nvSpPr>
          <p:spPr>
            <a:xfrm>
              <a:off x="11051828" y="5005211"/>
              <a:ext cx="1013792" cy="32198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process</a:t>
              </a:r>
            </a:p>
          </p:txBody>
        </p:sp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C6FEEDF2-67ED-B770-2F22-CCCA284DB130}"/>
                </a:ext>
              </a:extLst>
            </p:cNvPr>
            <p:cNvSpPr/>
            <p:nvPr/>
          </p:nvSpPr>
          <p:spPr>
            <a:xfrm>
              <a:off x="11071705" y="4305440"/>
              <a:ext cx="993915" cy="287545"/>
            </a:xfrm>
            <a:prstGeom prst="snip1Rect">
              <a:avLst>
                <a:gd name="adj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folder</a:t>
              </a:r>
            </a:p>
          </p:txBody>
        </p:sp>
        <p:sp>
          <p:nvSpPr>
            <p:cNvPr id="5" name="Flowchart: Off-page Connector 4">
              <a:extLst>
                <a:ext uri="{FF2B5EF4-FFF2-40B4-BE49-F238E27FC236}">
                  <a16:creationId xmlns:a16="http://schemas.microsoft.com/office/drawing/2014/main" id="{070322CC-EB66-F480-3812-8EDDB51724E8}"/>
                </a:ext>
              </a:extLst>
            </p:cNvPr>
            <p:cNvSpPr/>
            <p:nvPr/>
          </p:nvSpPr>
          <p:spPr>
            <a:xfrm>
              <a:off x="11238187" y="5739422"/>
              <a:ext cx="641074" cy="872678"/>
            </a:xfrm>
            <a:prstGeom prst="flowChartOffpage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dirty="0"/>
                <a:t>output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CB8745-B0CC-4B23-8FFD-BCB93F8F5B07}"/>
                </a:ext>
              </a:extLst>
            </p:cNvPr>
            <p:cNvGrpSpPr/>
            <p:nvPr/>
          </p:nvGrpSpPr>
          <p:grpSpPr>
            <a:xfrm>
              <a:off x="11135321" y="2705935"/>
              <a:ext cx="866681" cy="487508"/>
              <a:chOff x="11135321" y="2725010"/>
              <a:chExt cx="866681" cy="487508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29621AC-E79E-73AA-A3BA-97304B5EC073}"/>
                  </a:ext>
                </a:extLst>
              </p:cNvPr>
              <p:cNvSpPr/>
              <p:nvPr/>
            </p:nvSpPr>
            <p:spPr>
              <a:xfrm>
                <a:off x="11135321" y="2725010"/>
                <a:ext cx="866681" cy="487508"/>
              </a:xfrm>
              <a:prstGeom prst="rect">
                <a:avLst/>
              </a:prstGeom>
              <a:gradFill flip="none" rotWithShape="1">
                <a:gsLst>
                  <a:gs pos="52000">
                    <a:srgbClr val="5481AB"/>
                  </a:gs>
                  <a:gs pos="25000">
                    <a:srgbClr val="0F296B"/>
                  </a:gs>
                  <a:gs pos="0">
                    <a:schemeClr val="tx1"/>
                  </a:gs>
                  <a:gs pos="73000">
                    <a:srgbClr val="DFAC00"/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1C1B6C-4A83-4AFB-1881-BEFB869D878A}"/>
                  </a:ext>
                </a:extLst>
              </p:cNvPr>
              <p:cNvSpPr txBox="1"/>
              <p:nvPr/>
            </p:nvSpPr>
            <p:spPr>
              <a:xfrm>
                <a:off x="11287372" y="2784098"/>
                <a:ext cx="5625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key</a:t>
                </a:r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625FBB0-5964-C3FA-36D3-AD1FC74EBE31}"/>
              </a:ext>
            </a:extLst>
          </p:cNvPr>
          <p:cNvGrpSpPr/>
          <p:nvPr/>
        </p:nvGrpSpPr>
        <p:grpSpPr>
          <a:xfrm>
            <a:off x="-30778" y="5583384"/>
            <a:ext cx="12222778" cy="1274616"/>
            <a:chOff x="-30778" y="5583384"/>
            <a:chExt cx="12222778" cy="127461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A02645-1637-03B3-E6CB-F318A7F760F9}"/>
                </a:ext>
              </a:extLst>
            </p:cNvPr>
            <p:cNvSpPr/>
            <p:nvPr/>
          </p:nvSpPr>
          <p:spPr>
            <a:xfrm>
              <a:off x="0" y="5598240"/>
              <a:ext cx="12192000" cy="1259760"/>
            </a:xfrm>
            <a:prstGeom prst="rect">
              <a:avLst/>
            </a:prstGeom>
            <a:solidFill>
              <a:srgbClr val="DFAC00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AA40D7-1309-73E3-AF77-BE278151C5E0}"/>
                </a:ext>
              </a:extLst>
            </p:cNvPr>
            <p:cNvSpPr txBox="1"/>
            <p:nvPr/>
          </p:nvSpPr>
          <p:spPr>
            <a:xfrm>
              <a:off x="-30778" y="5583384"/>
              <a:ext cx="1259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outputs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29C8A7-81AF-D1B9-2A01-B43CDFBF6A5C}"/>
              </a:ext>
            </a:extLst>
          </p:cNvPr>
          <p:cNvGrpSpPr/>
          <p:nvPr/>
        </p:nvGrpSpPr>
        <p:grpSpPr>
          <a:xfrm>
            <a:off x="-30778" y="4338478"/>
            <a:ext cx="12222778" cy="1259760"/>
            <a:chOff x="-30778" y="5598240"/>
            <a:chExt cx="12222778" cy="125976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FF8285-B806-F12F-F184-F3FE70FA5123}"/>
                </a:ext>
              </a:extLst>
            </p:cNvPr>
            <p:cNvSpPr/>
            <p:nvPr/>
          </p:nvSpPr>
          <p:spPr>
            <a:xfrm>
              <a:off x="0" y="5598240"/>
              <a:ext cx="12192000" cy="1259760"/>
            </a:xfrm>
            <a:prstGeom prst="rect">
              <a:avLst/>
            </a:prstGeom>
            <a:solidFill>
              <a:srgbClr val="5481AB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AF10F2-8734-81FF-532C-0CD34D4BD0E8}"/>
                </a:ext>
              </a:extLst>
            </p:cNvPr>
            <p:cNvSpPr txBox="1"/>
            <p:nvPr/>
          </p:nvSpPr>
          <p:spPr>
            <a:xfrm>
              <a:off x="-30778" y="5627955"/>
              <a:ext cx="12597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End-pipeline files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8A70EF-E518-7C82-4EB9-5158C80D68E0}"/>
              </a:ext>
            </a:extLst>
          </p:cNvPr>
          <p:cNvGrpSpPr/>
          <p:nvPr/>
        </p:nvGrpSpPr>
        <p:grpSpPr>
          <a:xfrm>
            <a:off x="-30778" y="3079832"/>
            <a:ext cx="11041118" cy="1259760"/>
            <a:chOff x="-30778" y="5598240"/>
            <a:chExt cx="12222778" cy="125976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A14D3A-133B-2CC1-9C1A-BBBAF49AC163}"/>
                </a:ext>
              </a:extLst>
            </p:cNvPr>
            <p:cNvSpPr/>
            <p:nvPr/>
          </p:nvSpPr>
          <p:spPr>
            <a:xfrm>
              <a:off x="0" y="5598240"/>
              <a:ext cx="12192000" cy="1259760"/>
            </a:xfrm>
            <a:prstGeom prst="rect">
              <a:avLst/>
            </a:prstGeom>
            <a:solidFill>
              <a:schemeClr val="accent5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7E32C0-4F62-1E79-0F7D-9F3FE0C23820}"/>
                </a:ext>
              </a:extLst>
            </p:cNvPr>
            <p:cNvSpPr txBox="1"/>
            <p:nvPr/>
          </p:nvSpPr>
          <p:spPr>
            <a:xfrm>
              <a:off x="-30778" y="5627955"/>
              <a:ext cx="139458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Middle-pipeline files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DDFC374-2BFB-150C-C693-901E61881CA7}"/>
              </a:ext>
            </a:extLst>
          </p:cNvPr>
          <p:cNvGrpSpPr/>
          <p:nvPr/>
        </p:nvGrpSpPr>
        <p:grpSpPr>
          <a:xfrm>
            <a:off x="-30778" y="1821480"/>
            <a:ext cx="11041118" cy="1259760"/>
            <a:chOff x="-30778" y="5598240"/>
            <a:chExt cx="12222778" cy="12597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585ADBE-427F-DBE0-DCE9-FE8B1F60B4F4}"/>
                </a:ext>
              </a:extLst>
            </p:cNvPr>
            <p:cNvSpPr/>
            <p:nvPr/>
          </p:nvSpPr>
          <p:spPr>
            <a:xfrm>
              <a:off x="-1" y="5598240"/>
              <a:ext cx="12192001" cy="1259760"/>
            </a:xfrm>
            <a:prstGeom prst="rect">
              <a:avLst/>
            </a:prstGeom>
            <a:solidFill>
              <a:schemeClr val="tx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C4F8B2-D9E6-13A3-84B4-5486AD17CA9C}"/>
                </a:ext>
              </a:extLst>
            </p:cNvPr>
            <p:cNvSpPr txBox="1"/>
            <p:nvPr/>
          </p:nvSpPr>
          <p:spPr>
            <a:xfrm>
              <a:off x="-30778" y="5812622"/>
              <a:ext cx="139458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Source files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8AC920F-12B4-C792-AD09-E2091440A9A0}"/>
              </a:ext>
            </a:extLst>
          </p:cNvPr>
          <p:cNvGrpSpPr/>
          <p:nvPr/>
        </p:nvGrpSpPr>
        <p:grpSpPr>
          <a:xfrm>
            <a:off x="-30326" y="833717"/>
            <a:ext cx="11041119" cy="987761"/>
            <a:chOff x="-30778" y="5598240"/>
            <a:chExt cx="12222778" cy="125976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2DC8FD6-14EE-67C5-161A-E8511056C801}"/>
                </a:ext>
              </a:extLst>
            </p:cNvPr>
            <p:cNvSpPr/>
            <p:nvPr/>
          </p:nvSpPr>
          <p:spPr>
            <a:xfrm>
              <a:off x="-1" y="5598240"/>
              <a:ext cx="12192001" cy="1259760"/>
            </a:xfrm>
            <a:prstGeom prst="rect">
              <a:avLst/>
            </a:prstGeom>
            <a:solidFill>
              <a:schemeClr val="accent3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66B1946-1E50-519E-75C2-CB8F4C48567B}"/>
                </a:ext>
              </a:extLst>
            </p:cNvPr>
            <p:cNvSpPr txBox="1"/>
            <p:nvPr/>
          </p:nvSpPr>
          <p:spPr>
            <a:xfrm>
              <a:off x="-30778" y="5997288"/>
              <a:ext cx="14775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Sources</a:t>
              </a:r>
            </a:p>
          </p:txBody>
        </p: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F3E681A9-52BE-A049-E3DB-CC911BC418D9}"/>
              </a:ext>
            </a:extLst>
          </p:cNvPr>
          <p:cNvSpPr txBox="1">
            <a:spLocks/>
          </p:cNvSpPr>
          <p:nvPr/>
        </p:nvSpPr>
        <p:spPr>
          <a:xfrm>
            <a:off x="0" y="112618"/>
            <a:ext cx="11010340" cy="721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Prototype - flowchart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ADC70DC-4FBE-874D-52B8-B02C3F0B4C78}"/>
              </a:ext>
            </a:extLst>
          </p:cNvPr>
          <p:cNvGrpSpPr/>
          <p:nvPr/>
        </p:nvGrpSpPr>
        <p:grpSpPr>
          <a:xfrm>
            <a:off x="1348372" y="836925"/>
            <a:ext cx="2249089" cy="914400"/>
            <a:chOff x="1564341" y="870397"/>
            <a:chExt cx="2249089" cy="914400"/>
          </a:xfrm>
        </p:grpSpPr>
        <p:pic>
          <p:nvPicPr>
            <p:cNvPr id="33" name="Graphic 32" descr="Database with solid fill">
              <a:extLst>
                <a:ext uri="{FF2B5EF4-FFF2-40B4-BE49-F238E27FC236}">
                  <a16:creationId xmlns:a16="http://schemas.microsoft.com/office/drawing/2014/main" id="{06A5D898-8CE9-79BD-E25A-5D962270A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64341" y="870397"/>
              <a:ext cx="914400" cy="914400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AFED00-BAE1-C7D0-AE7B-E809045CA8F7}"/>
                </a:ext>
              </a:extLst>
            </p:cNvPr>
            <p:cNvSpPr txBox="1"/>
            <p:nvPr/>
          </p:nvSpPr>
          <p:spPr>
            <a:xfrm>
              <a:off x="2478741" y="1078769"/>
              <a:ext cx="133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NCBI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60CB3DF-7321-CCB2-55A4-566824DC8C16}"/>
              </a:ext>
            </a:extLst>
          </p:cNvPr>
          <p:cNvGrpSpPr/>
          <p:nvPr/>
        </p:nvGrpSpPr>
        <p:grpSpPr>
          <a:xfrm>
            <a:off x="3711150" y="855530"/>
            <a:ext cx="2249089" cy="914400"/>
            <a:chOff x="1564341" y="870397"/>
            <a:chExt cx="2249089" cy="914400"/>
          </a:xfrm>
        </p:grpSpPr>
        <p:pic>
          <p:nvPicPr>
            <p:cNvPr id="39" name="Graphic 38" descr="Database with solid fill">
              <a:extLst>
                <a:ext uri="{FF2B5EF4-FFF2-40B4-BE49-F238E27FC236}">
                  <a16:creationId xmlns:a16="http://schemas.microsoft.com/office/drawing/2014/main" id="{2600356E-85E5-81C7-E9D9-E93695B13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564341" y="870397"/>
              <a:ext cx="914400" cy="914400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EF15523-E8D6-49FB-D5E8-75134F310514}"/>
                </a:ext>
              </a:extLst>
            </p:cNvPr>
            <p:cNvSpPr txBox="1"/>
            <p:nvPr/>
          </p:nvSpPr>
          <p:spPr>
            <a:xfrm>
              <a:off x="2478741" y="1078769"/>
              <a:ext cx="13346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KEGG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5DC85F-336C-6FF9-EFF7-27AC86665B1F}"/>
              </a:ext>
            </a:extLst>
          </p:cNvPr>
          <p:cNvGrpSpPr/>
          <p:nvPr/>
        </p:nvGrpSpPr>
        <p:grpSpPr>
          <a:xfrm>
            <a:off x="6073928" y="892740"/>
            <a:ext cx="2384474" cy="914400"/>
            <a:chOff x="7491972" y="878479"/>
            <a:chExt cx="2384474" cy="914400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AA764A8-90F7-A3DD-66D6-10CFE41E885A}"/>
                </a:ext>
              </a:extLst>
            </p:cNvPr>
            <p:cNvSpPr txBox="1"/>
            <p:nvPr/>
          </p:nvSpPr>
          <p:spPr>
            <a:xfrm>
              <a:off x="8406372" y="894102"/>
              <a:ext cx="1470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Frog </a:t>
              </a:r>
            </a:p>
            <a:p>
              <a:pPr algn="ctr"/>
              <a:r>
                <a:rPr lang="en-GB" sz="2400" dirty="0"/>
                <a:t>samples</a:t>
              </a:r>
            </a:p>
          </p:txBody>
        </p:sp>
        <p:pic>
          <p:nvPicPr>
            <p:cNvPr id="47" name="Graphic 46" descr="Frog with solid fill">
              <a:extLst>
                <a:ext uri="{FF2B5EF4-FFF2-40B4-BE49-F238E27FC236}">
                  <a16:creationId xmlns:a16="http://schemas.microsoft.com/office/drawing/2014/main" id="{5718CC39-EFEC-BB86-368C-D09CEAB3C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91972" y="878479"/>
              <a:ext cx="914400" cy="914400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81B7B6A9-912D-4C9C-02DD-1617FE4BA097}"/>
              </a:ext>
            </a:extLst>
          </p:cNvPr>
          <p:cNvSpPr/>
          <p:nvPr/>
        </p:nvSpPr>
        <p:spPr>
          <a:xfrm>
            <a:off x="0" y="854481"/>
            <a:ext cx="1297081" cy="600351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EBA22C4-D568-DD18-36A5-33B794605472}"/>
              </a:ext>
            </a:extLst>
          </p:cNvPr>
          <p:cNvGrpSpPr/>
          <p:nvPr/>
        </p:nvGrpSpPr>
        <p:grpSpPr>
          <a:xfrm>
            <a:off x="8572092" y="874135"/>
            <a:ext cx="2398375" cy="914400"/>
            <a:chOff x="8572092" y="843425"/>
            <a:chExt cx="2398375" cy="91440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1266304-8AC8-DCEA-BA15-B3599C220DCE}"/>
                </a:ext>
              </a:extLst>
            </p:cNvPr>
            <p:cNvSpPr txBox="1"/>
            <p:nvPr/>
          </p:nvSpPr>
          <p:spPr>
            <a:xfrm>
              <a:off x="9500393" y="878627"/>
              <a:ext cx="14700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Fly</a:t>
              </a:r>
            </a:p>
            <a:p>
              <a:pPr algn="ctr"/>
              <a:r>
                <a:rPr lang="en-GB" sz="2400" dirty="0"/>
                <a:t>samples</a:t>
              </a:r>
            </a:p>
          </p:txBody>
        </p:sp>
        <p:pic>
          <p:nvPicPr>
            <p:cNvPr id="54" name="Graphic 53" descr="Bug under magnifying glass with solid fill">
              <a:extLst>
                <a:ext uri="{FF2B5EF4-FFF2-40B4-BE49-F238E27FC236}">
                  <a16:creationId xmlns:a16="http://schemas.microsoft.com/office/drawing/2014/main" id="{88743398-8E15-DA9E-F6F5-7E857D9BF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72092" y="843425"/>
              <a:ext cx="914400" cy="914400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294AC59-2282-4F2E-ADA5-98D95C3B3468}"/>
              </a:ext>
            </a:extLst>
          </p:cNvPr>
          <p:cNvCxnSpPr>
            <a:cxnSpLocks/>
          </p:cNvCxnSpPr>
          <p:nvPr/>
        </p:nvCxnSpPr>
        <p:spPr>
          <a:xfrm>
            <a:off x="3597461" y="839619"/>
            <a:ext cx="0" cy="981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53640FB-8B27-F5A5-6E95-82380401A4FE}"/>
              </a:ext>
            </a:extLst>
          </p:cNvPr>
          <p:cNvCxnSpPr>
            <a:cxnSpLocks/>
          </p:cNvCxnSpPr>
          <p:nvPr/>
        </p:nvCxnSpPr>
        <p:spPr>
          <a:xfrm>
            <a:off x="5861049" y="842042"/>
            <a:ext cx="0" cy="105955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3BE9D1-553D-6890-9194-92C6D84DAFDD}"/>
              </a:ext>
            </a:extLst>
          </p:cNvPr>
          <p:cNvCxnSpPr>
            <a:cxnSpLocks/>
          </p:cNvCxnSpPr>
          <p:nvPr/>
        </p:nvCxnSpPr>
        <p:spPr>
          <a:xfrm>
            <a:off x="8458402" y="839618"/>
            <a:ext cx="0" cy="98186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923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3DF1-D0CC-3955-6C6F-4C9DBE39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Complex common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5714D-7EFC-7C11-204D-2DE454049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API call – non-computer experts won’t know what this means, and that is ok. An API call is basically running commands on a database from a code file. In R I do this with the package httr2(look it up). I pass in a URL with the command I want to use, (i.e. pull file down*).</a:t>
            </a:r>
          </a:p>
          <a:p>
            <a:r>
              <a:rPr lang="en-GB" dirty="0"/>
              <a:t>KEGG pathways and map IDs – [</a:t>
            </a:r>
            <a:r>
              <a:rPr lang="en-GB" dirty="0">
                <a:highlight>
                  <a:srgbClr val="FFFF00"/>
                </a:highlight>
              </a:rPr>
              <a:t>explain</a:t>
            </a:r>
            <a:r>
              <a:rPr lang="en-GB" dirty="0"/>
              <a:t>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8ED6D5-FD3B-4B7D-5796-4E9BC607DA6F}"/>
              </a:ext>
            </a:extLst>
          </p:cNvPr>
          <p:cNvSpPr txBox="1"/>
          <p:nvPr/>
        </p:nvSpPr>
        <p:spPr>
          <a:xfrm>
            <a:off x="79513" y="6341165"/>
            <a:ext cx="12052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 Exact command I used is seen in </a:t>
            </a:r>
            <a:r>
              <a:rPr lang="en-GB" sz="1100" dirty="0" err="1"/>
              <a:t>Notebook.R</a:t>
            </a:r>
            <a:r>
              <a:rPr lang="en-GB" sz="1100" dirty="0"/>
              <a:t>, as is a link to the NCBI REST API to see the full list of things that can be done</a:t>
            </a:r>
          </a:p>
        </p:txBody>
      </p:sp>
    </p:spTree>
    <p:extLst>
      <p:ext uri="{BB962C8B-B14F-4D97-AF65-F5344CB8AC3E}">
        <p14:creationId xmlns:p14="http://schemas.microsoft.com/office/powerpoint/2010/main" val="297021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B6D28-479D-79FC-12CC-B3B4FFB9F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33800" cy="1325563"/>
          </a:xfrm>
        </p:spPr>
        <p:txBody>
          <a:bodyPr/>
          <a:lstStyle/>
          <a:p>
            <a:r>
              <a:rPr lang="en-GB" dirty="0"/>
              <a:t>How they relate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75820D-45F5-BAE7-C1CF-127C3443062B}"/>
              </a:ext>
            </a:extLst>
          </p:cNvPr>
          <p:cNvSpPr/>
          <p:nvPr/>
        </p:nvSpPr>
        <p:spPr>
          <a:xfrm>
            <a:off x="516835" y="1690688"/>
            <a:ext cx="4684643" cy="4810539"/>
          </a:xfrm>
          <a:prstGeom prst="rect">
            <a:avLst/>
          </a:prstGeom>
          <a:solidFill>
            <a:srgbClr val="A9C0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CC742-AECD-7063-63B5-239074F90123}"/>
              </a:ext>
            </a:extLst>
          </p:cNvPr>
          <p:cNvSpPr/>
          <p:nvPr/>
        </p:nvSpPr>
        <p:spPr>
          <a:xfrm>
            <a:off x="6937513" y="1682336"/>
            <a:ext cx="4684643" cy="4810539"/>
          </a:xfrm>
          <a:prstGeom prst="rect">
            <a:avLst/>
          </a:prstGeom>
          <a:solidFill>
            <a:srgbClr val="8794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6A41F-18E0-50E1-4478-F5EC0E1E792F}"/>
              </a:ext>
            </a:extLst>
          </p:cNvPr>
          <p:cNvSpPr txBox="1"/>
          <p:nvPr/>
        </p:nvSpPr>
        <p:spPr>
          <a:xfrm>
            <a:off x="1530626" y="1762539"/>
            <a:ext cx="265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Machine / R studio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6B3B9C-DEC9-7503-BF3C-513CFCE35344}"/>
              </a:ext>
            </a:extLst>
          </p:cNvPr>
          <p:cNvSpPr txBox="1"/>
          <p:nvPr/>
        </p:nvSpPr>
        <p:spPr>
          <a:xfrm>
            <a:off x="8640416" y="1762539"/>
            <a:ext cx="127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SCW hawk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C8AA32-B379-0FBF-F9AB-3D36052EBE0C}"/>
              </a:ext>
            </a:extLst>
          </p:cNvPr>
          <p:cNvSpPr/>
          <p:nvPr/>
        </p:nvSpPr>
        <p:spPr>
          <a:xfrm>
            <a:off x="5983358" y="221352"/>
            <a:ext cx="821634" cy="2875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Script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C2AC9B2-7111-DBF8-3217-1CC4303D3066}"/>
              </a:ext>
            </a:extLst>
          </p:cNvPr>
          <p:cNvSpPr/>
          <p:nvPr/>
        </p:nvSpPr>
        <p:spPr>
          <a:xfrm>
            <a:off x="8875643" y="221352"/>
            <a:ext cx="1013792" cy="321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process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146DE8-AE5E-5DE1-7033-A457849C35FE}"/>
              </a:ext>
            </a:extLst>
          </p:cNvPr>
          <p:cNvSpPr/>
          <p:nvPr/>
        </p:nvSpPr>
        <p:spPr>
          <a:xfrm>
            <a:off x="3296882" y="2268812"/>
            <a:ext cx="1638583" cy="448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NCBIfastacollector.R</a:t>
            </a:r>
            <a:endParaRPr lang="en-GB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6DC169-231F-54C5-9EA6-3E29792977E0}"/>
              </a:ext>
            </a:extLst>
          </p:cNvPr>
          <p:cNvSpPr/>
          <p:nvPr/>
        </p:nvSpPr>
        <p:spPr>
          <a:xfrm>
            <a:off x="5201478" y="955985"/>
            <a:ext cx="1736035" cy="48187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654DB7-46A7-85D4-4717-EBB93CECE9AE}"/>
              </a:ext>
            </a:extLst>
          </p:cNvPr>
          <p:cNvSpPr txBox="1"/>
          <p:nvPr/>
        </p:nvSpPr>
        <p:spPr>
          <a:xfrm>
            <a:off x="5267738" y="1001925"/>
            <a:ext cx="1603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NCBI website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65B3D7-AA18-7285-933C-4AB1AB47BCF7}"/>
              </a:ext>
            </a:extLst>
          </p:cNvPr>
          <p:cNvCxnSpPr>
            <a:stCxn id="14" idx="0"/>
            <a:endCxn id="16" idx="2"/>
          </p:cNvCxnSpPr>
          <p:nvPr/>
        </p:nvCxnSpPr>
        <p:spPr>
          <a:xfrm flipV="1">
            <a:off x="4116174" y="1371257"/>
            <a:ext cx="1953321" cy="897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4D2137F1-8D39-53D3-2CE5-DFAA90B9C924}"/>
              </a:ext>
            </a:extLst>
          </p:cNvPr>
          <p:cNvSpPr/>
          <p:nvPr/>
        </p:nvSpPr>
        <p:spPr>
          <a:xfrm>
            <a:off x="4548807" y="1330773"/>
            <a:ext cx="1013792" cy="3219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API call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4A30C5F-B03C-911E-3B9E-05D5343ABE68}"/>
              </a:ext>
            </a:extLst>
          </p:cNvPr>
          <p:cNvSpPr/>
          <p:nvPr/>
        </p:nvSpPr>
        <p:spPr>
          <a:xfrm>
            <a:off x="784625" y="2268812"/>
            <a:ext cx="1219483" cy="4482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NCBImetadatacollector.R</a:t>
            </a:r>
            <a:endParaRPr lang="en-GB" sz="1200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BAF633B-2EBD-7B08-A247-3E33B5CF50B8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530626" y="1196923"/>
            <a:ext cx="3670852" cy="1142086"/>
          </a:xfrm>
          <a:prstGeom prst="curvedConnector3">
            <a:avLst>
              <a:gd name="adj1" fmla="val 18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6EAD19-8F61-DC44-3934-753FDF64EB2F}"/>
              </a:ext>
            </a:extLst>
          </p:cNvPr>
          <p:cNvCxnSpPr>
            <a:cxnSpLocks/>
            <a:stCxn id="14" idx="2"/>
            <a:endCxn id="54" idx="3"/>
          </p:cNvCxnSpPr>
          <p:nvPr/>
        </p:nvCxnSpPr>
        <p:spPr>
          <a:xfrm>
            <a:off x="4116174" y="2717041"/>
            <a:ext cx="37130" cy="2377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D43678E-B5A5-0F3D-DAA9-1DF084F8990B}"/>
              </a:ext>
            </a:extLst>
          </p:cNvPr>
          <p:cNvCxnSpPr>
            <a:cxnSpLocks/>
            <a:stCxn id="20" idx="2"/>
            <a:endCxn id="55" idx="3"/>
          </p:cNvCxnSpPr>
          <p:nvPr/>
        </p:nvCxnSpPr>
        <p:spPr>
          <a:xfrm>
            <a:off x="1394367" y="2717041"/>
            <a:ext cx="209550" cy="31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01752BC-F34C-283C-B276-EA669C3C1521}"/>
              </a:ext>
            </a:extLst>
          </p:cNvPr>
          <p:cNvCxnSpPr>
            <a:cxnSpLocks/>
            <a:stCxn id="54" idx="0"/>
            <a:endCxn id="48" idx="2"/>
          </p:cNvCxnSpPr>
          <p:nvPr/>
        </p:nvCxnSpPr>
        <p:spPr>
          <a:xfrm flipV="1">
            <a:off x="5009725" y="2708341"/>
            <a:ext cx="2424745" cy="4092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ctangle: Single Corner Snipped 46">
            <a:extLst>
              <a:ext uri="{FF2B5EF4-FFF2-40B4-BE49-F238E27FC236}">
                <a16:creationId xmlns:a16="http://schemas.microsoft.com/office/drawing/2014/main" id="{A609588E-FAB6-6764-0C1D-1374CE437CA7}"/>
              </a:ext>
            </a:extLst>
          </p:cNvPr>
          <p:cNvSpPr/>
          <p:nvPr/>
        </p:nvSpPr>
        <p:spPr>
          <a:xfrm>
            <a:off x="7328453" y="221352"/>
            <a:ext cx="993915" cy="28754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folder</a:t>
            </a:r>
          </a:p>
        </p:txBody>
      </p:sp>
      <p:sp>
        <p:nvSpPr>
          <p:cNvPr id="48" name="Rectangle: Single Corner Snipped 47">
            <a:extLst>
              <a:ext uri="{FF2B5EF4-FFF2-40B4-BE49-F238E27FC236}">
                <a16:creationId xmlns:a16="http://schemas.microsoft.com/office/drawing/2014/main" id="{1EDAF130-C9BE-9ADF-84A0-6DBA80FD7136}"/>
              </a:ext>
            </a:extLst>
          </p:cNvPr>
          <p:cNvSpPr/>
          <p:nvPr/>
        </p:nvSpPr>
        <p:spPr>
          <a:xfrm>
            <a:off x="7434470" y="2564568"/>
            <a:ext cx="993915" cy="287545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Fasta_files</a:t>
            </a:r>
            <a:endParaRPr lang="en-GB" sz="1200" dirty="0"/>
          </a:p>
        </p:txBody>
      </p:sp>
      <p:sp>
        <p:nvSpPr>
          <p:cNvPr id="54" name="Rectangle: Single Corner Snipped 53">
            <a:extLst>
              <a:ext uri="{FF2B5EF4-FFF2-40B4-BE49-F238E27FC236}">
                <a16:creationId xmlns:a16="http://schemas.microsoft.com/office/drawing/2014/main" id="{5551D5BF-CC91-069F-3C3F-187FB17A888A}"/>
              </a:ext>
            </a:extLst>
          </p:cNvPr>
          <p:cNvSpPr/>
          <p:nvPr/>
        </p:nvSpPr>
        <p:spPr>
          <a:xfrm>
            <a:off x="3296882" y="2954813"/>
            <a:ext cx="1712843" cy="3255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ncbi_stuff</a:t>
            </a:r>
            <a:r>
              <a:rPr lang="en-GB" sz="1200" dirty="0"/>
              <a:t>/</a:t>
            </a:r>
            <a:r>
              <a:rPr lang="en-GB" sz="1200" dirty="0" err="1"/>
              <a:t>fasta</a:t>
            </a:r>
            <a:endParaRPr lang="en-GB" sz="1200" dirty="0"/>
          </a:p>
        </p:txBody>
      </p:sp>
      <p:sp>
        <p:nvSpPr>
          <p:cNvPr id="55" name="Rectangle: Single Corner Snipped 54">
            <a:extLst>
              <a:ext uri="{FF2B5EF4-FFF2-40B4-BE49-F238E27FC236}">
                <a16:creationId xmlns:a16="http://schemas.microsoft.com/office/drawing/2014/main" id="{944D7D9D-2ED9-AD04-27BA-D0E7B4C571EC}"/>
              </a:ext>
            </a:extLst>
          </p:cNvPr>
          <p:cNvSpPr/>
          <p:nvPr/>
        </p:nvSpPr>
        <p:spPr>
          <a:xfrm>
            <a:off x="784625" y="3036472"/>
            <a:ext cx="1638583" cy="325541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ncbi_stuff</a:t>
            </a:r>
            <a:r>
              <a:rPr lang="en-GB" sz="1200" dirty="0"/>
              <a:t>/</a:t>
            </a:r>
            <a:r>
              <a:rPr lang="en-GB" sz="1200" dirty="0" err="1"/>
              <a:t>json</a:t>
            </a:r>
            <a:endParaRPr lang="en-GB" sz="1200" dirty="0"/>
          </a:p>
          <a:p>
            <a:pPr algn="ctr"/>
            <a:endParaRPr lang="en-GB" sz="12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7656D78-8175-6131-E730-C8B34D26471F}"/>
              </a:ext>
            </a:extLst>
          </p:cNvPr>
          <p:cNvSpPr/>
          <p:nvPr/>
        </p:nvSpPr>
        <p:spPr>
          <a:xfrm>
            <a:off x="8980004" y="2492926"/>
            <a:ext cx="1096618" cy="48170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Eggnog V2.1.12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C2CE1E-DED4-843F-EEF5-29A9CE0806CE}"/>
              </a:ext>
            </a:extLst>
          </p:cNvPr>
          <p:cNvCxnSpPr>
            <a:cxnSpLocks/>
            <a:stCxn id="48" idx="0"/>
            <a:endCxn id="59" idx="2"/>
          </p:cNvCxnSpPr>
          <p:nvPr/>
        </p:nvCxnSpPr>
        <p:spPr>
          <a:xfrm>
            <a:off x="8428385" y="2708341"/>
            <a:ext cx="551619" cy="25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: Single Corner Snipped 62">
            <a:extLst>
              <a:ext uri="{FF2B5EF4-FFF2-40B4-BE49-F238E27FC236}">
                <a16:creationId xmlns:a16="http://schemas.microsoft.com/office/drawing/2014/main" id="{66295919-79C2-2D54-BB2D-88109059BFC4}"/>
              </a:ext>
            </a:extLst>
          </p:cNvPr>
          <p:cNvSpPr/>
          <p:nvPr/>
        </p:nvSpPr>
        <p:spPr>
          <a:xfrm>
            <a:off x="8704194" y="3219105"/>
            <a:ext cx="1656523" cy="266218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/>
              <a:t>eggnog_annotations</a:t>
            </a:r>
            <a:endParaRPr lang="en-GB" sz="1200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261EDDB-4931-A3E1-1ACD-0B02B9041339}"/>
              </a:ext>
            </a:extLst>
          </p:cNvPr>
          <p:cNvCxnSpPr>
            <a:cxnSpLocks/>
            <a:stCxn id="59" idx="4"/>
            <a:endCxn id="63" idx="3"/>
          </p:cNvCxnSpPr>
          <p:nvPr/>
        </p:nvCxnSpPr>
        <p:spPr>
          <a:xfrm>
            <a:off x="9528313" y="2974629"/>
            <a:ext cx="4143" cy="244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9418FA6-EC7F-574F-0F17-9D9368C3EEEB}"/>
              </a:ext>
            </a:extLst>
          </p:cNvPr>
          <p:cNvSpPr/>
          <p:nvPr/>
        </p:nvSpPr>
        <p:spPr>
          <a:xfrm>
            <a:off x="10060471" y="2136117"/>
            <a:ext cx="1420466" cy="2662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Slurmsquared.sh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5F4A0766-468F-5B47-F5B3-6A80639D630D}"/>
              </a:ext>
            </a:extLst>
          </p:cNvPr>
          <p:cNvSpPr/>
          <p:nvPr/>
        </p:nvSpPr>
        <p:spPr>
          <a:xfrm>
            <a:off x="10222395" y="2677610"/>
            <a:ext cx="1096618" cy="35886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Eggnogslurmrunner.sh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D549ECA-F0F0-F4E3-3FED-4A7EC66005B8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>
            <a:off x="10770704" y="2402335"/>
            <a:ext cx="0" cy="275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F794C22-578B-63AD-CA9A-9E1C93923743}"/>
              </a:ext>
            </a:extLst>
          </p:cNvPr>
          <p:cNvCxnSpPr>
            <a:cxnSpLocks/>
            <a:stCxn id="72" idx="1"/>
            <a:endCxn id="59" idx="6"/>
          </p:cNvCxnSpPr>
          <p:nvPr/>
        </p:nvCxnSpPr>
        <p:spPr>
          <a:xfrm flipH="1" flipV="1">
            <a:off x="10076622" y="2733778"/>
            <a:ext cx="145773" cy="123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4E3C83E-9981-7F1A-FA4D-B409AB133AC3}"/>
              </a:ext>
            </a:extLst>
          </p:cNvPr>
          <p:cNvCxnSpPr>
            <a:cxnSpLocks/>
            <a:stCxn id="63" idx="2"/>
            <a:endCxn id="84" idx="0"/>
          </p:cNvCxnSpPr>
          <p:nvPr/>
        </p:nvCxnSpPr>
        <p:spPr>
          <a:xfrm flipH="1">
            <a:off x="4967707" y="3352214"/>
            <a:ext cx="3736487" cy="382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Rectangle: Single Corner Snipped 83">
            <a:extLst>
              <a:ext uri="{FF2B5EF4-FFF2-40B4-BE49-F238E27FC236}">
                <a16:creationId xmlns:a16="http://schemas.microsoft.com/office/drawing/2014/main" id="{78770F94-EBEE-5F21-200A-389D4DDAEE0E}"/>
              </a:ext>
            </a:extLst>
          </p:cNvPr>
          <p:cNvSpPr/>
          <p:nvPr/>
        </p:nvSpPr>
        <p:spPr>
          <a:xfrm>
            <a:off x="3407667" y="3457434"/>
            <a:ext cx="1560040" cy="554812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02…/</a:t>
            </a:r>
            <a:r>
              <a:rPr lang="en-GB" sz="1200" dirty="0" err="1"/>
              <a:t>eggnog_stuff</a:t>
            </a:r>
            <a:r>
              <a:rPr lang="en-GB" sz="1200" dirty="0"/>
              <a:t>/</a:t>
            </a:r>
            <a:r>
              <a:rPr lang="en-GB" sz="1200" dirty="0" err="1"/>
              <a:t>eggnog_outputs</a:t>
            </a:r>
            <a:endParaRPr lang="en-GB" sz="1200" dirty="0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850FE45-026E-88AD-F3AA-90DD6EB475D9}"/>
              </a:ext>
            </a:extLst>
          </p:cNvPr>
          <p:cNvSpPr/>
          <p:nvPr/>
        </p:nvSpPr>
        <p:spPr>
          <a:xfrm>
            <a:off x="838200" y="4246011"/>
            <a:ext cx="1070113" cy="4415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KEGG_pipeline_pt1_enrich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F0FCFB77-EFDE-EA3C-C59F-6109FB521961}"/>
              </a:ext>
            </a:extLst>
          </p:cNvPr>
          <p:cNvSpPr/>
          <p:nvPr/>
        </p:nvSpPr>
        <p:spPr>
          <a:xfrm>
            <a:off x="2170043" y="4247321"/>
            <a:ext cx="1070113" cy="440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KEGG_pipeline_pt2_aggregate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B2998D22-5801-9EB0-15B2-4AE0DC14FD37}"/>
              </a:ext>
            </a:extLst>
          </p:cNvPr>
          <p:cNvSpPr/>
          <p:nvPr/>
        </p:nvSpPr>
        <p:spPr>
          <a:xfrm>
            <a:off x="3506856" y="4247321"/>
            <a:ext cx="1070113" cy="4402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KEGG_pipeline_pt3_heatmap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DFAE792-9D29-11AC-00A3-D73A5D3EAC81}"/>
              </a:ext>
            </a:extLst>
          </p:cNvPr>
          <p:cNvCxnSpPr>
            <a:cxnSpLocks/>
            <a:stCxn id="84" idx="2"/>
            <a:endCxn id="91" idx="0"/>
          </p:cNvCxnSpPr>
          <p:nvPr/>
        </p:nvCxnSpPr>
        <p:spPr>
          <a:xfrm flipH="1">
            <a:off x="1373257" y="3734840"/>
            <a:ext cx="2034410" cy="511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782AE8D-EB78-6A49-7FEC-EE628367DF46}"/>
              </a:ext>
            </a:extLst>
          </p:cNvPr>
          <p:cNvCxnSpPr>
            <a:cxnSpLocks/>
            <a:stCxn id="92" idx="3"/>
            <a:endCxn id="93" idx="1"/>
          </p:cNvCxnSpPr>
          <p:nvPr/>
        </p:nvCxnSpPr>
        <p:spPr>
          <a:xfrm>
            <a:off x="3240156" y="4467449"/>
            <a:ext cx="2667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40B9CE3-8DB8-57CB-F60A-8FFC742ACDCB}"/>
              </a:ext>
            </a:extLst>
          </p:cNvPr>
          <p:cNvCxnSpPr>
            <a:cxnSpLocks/>
            <a:stCxn id="91" idx="3"/>
            <a:endCxn id="92" idx="1"/>
          </p:cNvCxnSpPr>
          <p:nvPr/>
        </p:nvCxnSpPr>
        <p:spPr>
          <a:xfrm>
            <a:off x="1908313" y="4466794"/>
            <a:ext cx="261730" cy="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Flowchart: Off-page Connector 102">
            <a:extLst>
              <a:ext uri="{FF2B5EF4-FFF2-40B4-BE49-F238E27FC236}">
                <a16:creationId xmlns:a16="http://schemas.microsoft.com/office/drawing/2014/main" id="{13B035B6-B730-0A9D-4FA8-9F51882E9E9A}"/>
              </a:ext>
            </a:extLst>
          </p:cNvPr>
          <p:cNvSpPr/>
          <p:nvPr/>
        </p:nvSpPr>
        <p:spPr>
          <a:xfrm>
            <a:off x="10467561" y="83307"/>
            <a:ext cx="641074" cy="872678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output</a:t>
            </a:r>
          </a:p>
        </p:txBody>
      </p:sp>
      <p:sp>
        <p:nvSpPr>
          <p:cNvPr id="104" name="Flowchart: Off-page Connector 103">
            <a:extLst>
              <a:ext uri="{FF2B5EF4-FFF2-40B4-BE49-F238E27FC236}">
                <a16:creationId xmlns:a16="http://schemas.microsoft.com/office/drawing/2014/main" id="{8782B8F0-8E17-EBF0-0C91-42062312323B}"/>
              </a:ext>
            </a:extLst>
          </p:cNvPr>
          <p:cNvSpPr/>
          <p:nvPr/>
        </p:nvSpPr>
        <p:spPr>
          <a:xfrm>
            <a:off x="3616599" y="4935910"/>
            <a:ext cx="850625" cy="490862"/>
          </a:xfrm>
          <a:prstGeom prst="flowChartOffpage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heatmaps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BEF33C0-EFAD-08A3-A376-7573B375CEF3}"/>
              </a:ext>
            </a:extLst>
          </p:cNvPr>
          <p:cNvCxnSpPr>
            <a:cxnSpLocks/>
            <a:stCxn id="93" idx="2"/>
            <a:endCxn id="104" idx="0"/>
          </p:cNvCxnSpPr>
          <p:nvPr/>
        </p:nvCxnSpPr>
        <p:spPr>
          <a:xfrm flipH="1">
            <a:off x="4041912" y="4687576"/>
            <a:ext cx="1" cy="248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74403B77-A31F-7954-5865-AEA7E6BC5C60}"/>
              </a:ext>
            </a:extLst>
          </p:cNvPr>
          <p:cNvSpPr/>
          <p:nvPr/>
        </p:nvSpPr>
        <p:spPr>
          <a:xfrm>
            <a:off x="430696" y="781878"/>
            <a:ext cx="11443252" cy="4962939"/>
          </a:xfrm>
          <a:custGeom>
            <a:avLst/>
            <a:gdLst>
              <a:gd name="connsiteX0" fmla="*/ 4459356 w 11443252"/>
              <a:gd name="connsiteY0" fmla="*/ 0 h 4962939"/>
              <a:gd name="connsiteX1" fmla="*/ 3631095 w 11443252"/>
              <a:gd name="connsiteY1" fmla="*/ 1325218 h 4962939"/>
              <a:gd name="connsiteX2" fmla="*/ 2319130 w 11443252"/>
              <a:gd name="connsiteY2" fmla="*/ 1431235 h 4962939"/>
              <a:gd name="connsiteX3" fmla="*/ 2173356 w 11443252"/>
              <a:gd name="connsiteY3" fmla="*/ 2975113 h 4962939"/>
              <a:gd name="connsiteX4" fmla="*/ 0 w 11443252"/>
              <a:gd name="connsiteY4" fmla="*/ 3458818 h 4962939"/>
              <a:gd name="connsiteX5" fmla="*/ 516834 w 11443252"/>
              <a:gd name="connsiteY5" fmla="*/ 4147931 h 4962939"/>
              <a:gd name="connsiteX6" fmla="*/ 2882347 w 11443252"/>
              <a:gd name="connsiteY6" fmla="*/ 4141305 h 4962939"/>
              <a:gd name="connsiteX7" fmla="*/ 3286539 w 11443252"/>
              <a:gd name="connsiteY7" fmla="*/ 4962939 h 4962939"/>
              <a:gd name="connsiteX8" fmla="*/ 4234069 w 11443252"/>
              <a:gd name="connsiteY8" fmla="*/ 4923183 h 4962939"/>
              <a:gd name="connsiteX9" fmla="*/ 4618382 w 11443252"/>
              <a:gd name="connsiteY9" fmla="*/ 3266661 h 4962939"/>
              <a:gd name="connsiteX10" fmla="*/ 10701130 w 11443252"/>
              <a:gd name="connsiteY10" fmla="*/ 2835965 h 4962939"/>
              <a:gd name="connsiteX11" fmla="*/ 11443252 w 11443252"/>
              <a:gd name="connsiteY11" fmla="*/ 1192696 h 4962939"/>
              <a:gd name="connsiteX12" fmla="*/ 9462052 w 11443252"/>
              <a:gd name="connsiteY12" fmla="*/ 1292087 h 4962939"/>
              <a:gd name="connsiteX13" fmla="*/ 4625008 w 11443252"/>
              <a:gd name="connsiteY13" fmla="*/ 2020957 h 4962939"/>
              <a:gd name="connsiteX14" fmla="*/ 4770782 w 11443252"/>
              <a:gd name="connsiteY14" fmla="*/ 1265583 h 4962939"/>
              <a:gd name="connsiteX15" fmla="*/ 6924261 w 11443252"/>
              <a:gd name="connsiteY15" fmla="*/ 576470 h 4962939"/>
              <a:gd name="connsiteX16" fmla="*/ 6732104 w 11443252"/>
              <a:gd name="connsiteY16" fmla="*/ 46383 h 4962939"/>
              <a:gd name="connsiteX17" fmla="*/ 4459356 w 11443252"/>
              <a:gd name="connsiteY17" fmla="*/ 0 h 4962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43252" h="4962939">
                <a:moveTo>
                  <a:pt x="4459356" y="0"/>
                </a:moveTo>
                <a:lnTo>
                  <a:pt x="3631095" y="1325218"/>
                </a:lnTo>
                <a:lnTo>
                  <a:pt x="2319130" y="1431235"/>
                </a:lnTo>
                <a:lnTo>
                  <a:pt x="2173356" y="2975113"/>
                </a:lnTo>
                <a:lnTo>
                  <a:pt x="0" y="3458818"/>
                </a:lnTo>
                <a:lnTo>
                  <a:pt x="516834" y="4147931"/>
                </a:lnTo>
                <a:lnTo>
                  <a:pt x="2882347" y="4141305"/>
                </a:lnTo>
                <a:lnTo>
                  <a:pt x="3286539" y="4962939"/>
                </a:lnTo>
                <a:lnTo>
                  <a:pt x="4234069" y="4923183"/>
                </a:lnTo>
                <a:lnTo>
                  <a:pt x="4618382" y="3266661"/>
                </a:lnTo>
                <a:lnTo>
                  <a:pt x="10701130" y="2835965"/>
                </a:lnTo>
                <a:lnTo>
                  <a:pt x="11443252" y="1192696"/>
                </a:lnTo>
                <a:lnTo>
                  <a:pt x="9462052" y="1292087"/>
                </a:lnTo>
                <a:lnTo>
                  <a:pt x="4625008" y="2020957"/>
                </a:lnTo>
                <a:lnTo>
                  <a:pt x="4770782" y="1265583"/>
                </a:lnTo>
                <a:lnTo>
                  <a:pt x="6924261" y="576470"/>
                </a:lnTo>
                <a:lnTo>
                  <a:pt x="6732104" y="46383"/>
                </a:lnTo>
                <a:lnTo>
                  <a:pt x="4459356" y="0"/>
                </a:lnTo>
                <a:close/>
              </a:path>
            </a:pathLst>
          </a:custGeom>
          <a:solidFill>
            <a:srgbClr val="C00000">
              <a:alpha val="1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FD7748B-3DF2-35A7-F6E6-2DF1089C62E1}"/>
              </a:ext>
            </a:extLst>
          </p:cNvPr>
          <p:cNvSpPr txBox="1"/>
          <p:nvPr/>
        </p:nvSpPr>
        <p:spPr>
          <a:xfrm>
            <a:off x="8580413" y="875981"/>
            <a:ext cx="1398841" cy="276999"/>
          </a:xfrm>
          <a:prstGeom prst="rect">
            <a:avLst/>
          </a:prstGeom>
          <a:solidFill>
            <a:srgbClr val="C00000">
              <a:alpha val="12000"/>
            </a:srgbClr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Heatmap pipeline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42C423F-1874-C612-23BC-5D3647E558C8}"/>
              </a:ext>
            </a:extLst>
          </p:cNvPr>
          <p:cNvSpPr/>
          <p:nvPr/>
        </p:nvSpPr>
        <p:spPr>
          <a:xfrm>
            <a:off x="2151541" y="2327256"/>
            <a:ext cx="1070112" cy="4845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GTDB-TK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CADBBC-2998-01EB-30AE-C75BE4CE0E10}"/>
              </a:ext>
            </a:extLst>
          </p:cNvPr>
          <p:cNvCxnSpPr>
            <a:cxnSpLocks/>
            <a:stCxn id="3" idx="4"/>
            <a:endCxn id="20" idx="3"/>
          </p:cNvCxnSpPr>
          <p:nvPr/>
        </p:nvCxnSpPr>
        <p:spPr>
          <a:xfrm flipH="1" flipV="1">
            <a:off x="2004108" y="2492927"/>
            <a:ext cx="682489" cy="3189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73A5F9C-89FE-93C6-78CE-12531671F4D1}"/>
              </a:ext>
            </a:extLst>
          </p:cNvPr>
          <p:cNvCxnSpPr>
            <a:cxnSpLocks/>
            <a:stCxn id="3" idx="6"/>
            <a:endCxn id="14" idx="1"/>
          </p:cNvCxnSpPr>
          <p:nvPr/>
        </p:nvCxnSpPr>
        <p:spPr>
          <a:xfrm flipV="1">
            <a:off x="3221653" y="2492927"/>
            <a:ext cx="75229" cy="766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722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</p:childTnLst>
        </p:cTn>
      </p:par>
    </p:tnLst>
    <p:bldLst>
      <p:bldP spid="10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Office PowerPoint</Application>
  <PresentationFormat>Widescreen</PresentationFormat>
  <Paragraphs>86</Paragraphs>
  <Slides>6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Project help file</vt:lpstr>
      <vt:lpstr>What things are/do - table</vt:lpstr>
      <vt:lpstr>PowerPoint Presentation</vt:lpstr>
      <vt:lpstr>PowerPoint Presentation</vt:lpstr>
      <vt:lpstr>Complex common things</vt:lpstr>
      <vt:lpstr>How they relate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Nunn</dc:creator>
  <cp:lastModifiedBy>Toby Nunn</cp:lastModifiedBy>
  <cp:revision>13</cp:revision>
  <dcterms:created xsi:type="dcterms:W3CDTF">2025-02-02T10:17:38Z</dcterms:created>
  <dcterms:modified xsi:type="dcterms:W3CDTF">2025-04-12T13:50:39Z</dcterms:modified>
</cp:coreProperties>
</file>