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3" r:id="rId6"/>
    <p:sldId id="264" r:id="rId7"/>
    <p:sldId id="265" r:id="rId8"/>
    <p:sldId id="266" r:id="rId9"/>
    <p:sldId id="267" r:id="rId10"/>
    <p:sldId id="259" r:id="rId11"/>
    <p:sldId id="260"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91" d="100"/>
          <a:sy n="91" d="100"/>
        </p:scale>
        <p:origin x="69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746E-33EC-B6D0-646C-D5ACD0FC90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F39E486-AAD5-6D4D-6C71-70C5799CE6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8EAEFB5-8482-D8A0-7B96-98FD246F06EE}"/>
              </a:ext>
            </a:extLst>
          </p:cNvPr>
          <p:cNvSpPr>
            <a:spLocks noGrp="1"/>
          </p:cNvSpPr>
          <p:nvPr>
            <p:ph type="dt" sz="half" idx="10"/>
          </p:nvPr>
        </p:nvSpPr>
        <p:spPr/>
        <p:txBody>
          <a:bodyPr/>
          <a:lstStyle/>
          <a:p>
            <a:fld id="{6A1B377F-046E-4B32-A3E7-5F51D184938C}" type="datetimeFigureOut">
              <a:rPr lang="en-GB" smtClean="0"/>
              <a:t>07/06/2025</a:t>
            </a:fld>
            <a:endParaRPr lang="en-GB"/>
          </a:p>
        </p:txBody>
      </p:sp>
      <p:sp>
        <p:nvSpPr>
          <p:cNvPr id="5" name="Footer Placeholder 4">
            <a:extLst>
              <a:ext uri="{FF2B5EF4-FFF2-40B4-BE49-F238E27FC236}">
                <a16:creationId xmlns:a16="http://schemas.microsoft.com/office/drawing/2014/main" id="{47B253CC-83D3-7B9D-002D-9B44F67BCF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42DA41-D174-A206-A761-7F2EFBDF5C71}"/>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077795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E9FB-1DF3-1127-656E-0F521F3575C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2700F09-4C34-0721-320F-751AE81F16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642DF7-8977-CC30-0FEB-9948AF25D891}"/>
              </a:ext>
            </a:extLst>
          </p:cNvPr>
          <p:cNvSpPr>
            <a:spLocks noGrp="1"/>
          </p:cNvSpPr>
          <p:nvPr>
            <p:ph type="dt" sz="half" idx="10"/>
          </p:nvPr>
        </p:nvSpPr>
        <p:spPr/>
        <p:txBody>
          <a:bodyPr/>
          <a:lstStyle/>
          <a:p>
            <a:fld id="{6A1B377F-046E-4B32-A3E7-5F51D184938C}" type="datetimeFigureOut">
              <a:rPr lang="en-GB" smtClean="0"/>
              <a:t>07/06/2025</a:t>
            </a:fld>
            <a:endParaRPr lang="en-GB"/>
          </a:p>
        </p:txBody>
      </p:sp>
      <p:sp>
        <p:nvSpPr>
          <p:cNvPr id="5" name="Footer Placeholder 4">
            <a:extLst>
              <a:ext uri="{FF2B5EF4-FFF2-40B4-BE49-F238E27FC236}">
                <a16:creationId xmlns:a16="http://schemas.microsoft.com/office/drawing/2014/main" id="{8EF99FC0-FB87-A14F-D454-8E2EA89312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E2DC7E-2059-562F-7715-C01A60896A93}"/>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811497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C19CAC-DD45-4E22-DCE8-F9A5E16E7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6B4612F-999F-04B2-7E71-5A1BAEAB9C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61450E-6E61-6AF8-B7AF-BF65A3E29E4B}"/>
              </a:ext>
            </a:extLst>
          </p:cNvPr>
          <p:cNvSpPr>
            <a:spLocks noGrp="1"/>
          </p:cNvSpPr>
          <p:nvPr>
            <p:ph type="dt" sz="half" idx="10"/>
          </p:nvPr>
        </p:nvSpPr>
        <p:spPr/>
        <p:txBody>
          <a:bodyPr/>
          <a:lstStyle/>
          <a:p>
            <a:fld id="{6A1B377F-046E-4B32-A3E7-5F51D184938C}" type="datetimeFigureOut">
              <a:rPr lang="en-GB" smtClean="0"/>
              <a:t>07/06/2025</a:t>
            </a:fld>
            <a:endParaRPr lang="en-GB"/>
          </a:p>
        </p:txBody>
      </p:sp>
      <p:sp>
        <p:nvSpPr>
          <p:cNvPr id="5" name="Footer Placeholder 4">
            <a:extLst>
              <a:ext uri="{FF2B5EF4-FFF2-40B4-BE49-F238E27FC236}">
                <a16:creationId xmlns:a16="http://schemas.microsoft.com/office/drawing/2014/main" id="{39CA5147-0A8C-1BB9-5D31-ADDC924BE9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EAF3A0-7FE8-7947-B16D-44F7888F32FB}"/>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111253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E05F-1F58-CC97-F3E0-B5F91876C80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0582D-C062-25F0-6285-179DEFFC80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7A182B-E871-8326-6657-B54D9416BED8}"/>
              </a:ext>
            </a:extLst>
          </p:cNvPr>
          <p:cNvSpPr>
            <a:spLocks noGrp="1"/>
          </p:cNvSpPr>
          <p:nvPr>
            <p:ph type="dt" sz="half" idx="10"/>
          </p:nvPr>
        </p:nvSpPr>
        <p:spPr/>
        <p:txBody>
          <a:bodyPr/>
          <a:lstStyle/>
          <a:p>
            <a:fld id="{6A1B377F-046E-4B32-A3E7-5F51D184938C}" type="datetimeFigureOut">
              <a:rPr lang="en-GB" smtClean="0"/>
              <a:t>07/06/2025</a:t>
            </a:fld>
            <a:endParaRPr lang="en-GB"/>
          </a:p>
        </p:txBody>
      </p:sp>
      <p:sp>
        <p:nvSpPr>
          <p:cNvPr id="5" name="Footer Placeholder 4">
            <a:extLst>
              <a:ext uri="{FF2B5EF4-FFF2-40B4-BE49-F238E27FC236}">
                <a16:creationId xmlns:a16="http://schemas.microsoft.com/office/drawing/2014/main" id="{60EED8BB-7704-2F2B-A664-FE5E87C7B2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B4CD37-F3BA-BC05-E566-F5D0EF17E6AC}"/>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193624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3D0BA-84F7-C576-4A16-33A37B1C48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8F51DA-D282-933F-5095-C75E3988AFA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6A6CF6-D419-04E6-ACBB-F7EDF0B6A0BD}"/>
              </a:ext>
            </a:extLst>
          </p:cNvPr>
          <p:cNvSpPr>
            <a:spLocks noGrp="1"/>
          </p:cNvSpPr>
          <p:nvPr>
            <p:ph type="dt" sz="half" idx="10"/>
          </p:nvPr>
        </p:nvSpPr>
        <p:spPr/>
        <p:txBody>
          <a:bodyPr/>
          <a:lstStyle/>
          <a:p>
            <a:fld id="{6A1B377F-046E-4B32-A3E7-5F51D184938C}" type="datetimeFigureOut">
              <a:rPr lang="en-GB" smtClean="0"/>
              <a:t>07/06/2025</a:t>
            </a:fld>
            <a:endParaRPr lang="en-GB"/>
          </a:p>
        </p:txBody>
      </p:sp>
      <p:sp>
        <p:nvSpPr>
          <p:cNvPr id="5" name="Footer Placeholder 4">
            <a:extLst>
              <a:ext uri="{FF2B5EF4-FFF2-40B4-BE49-F238E27FC236}">
                <a16:creationId xmlns:a16="http://schemas.microsoft.com/office/drawing/2014/main" id="{3404CF95-C5DB-5571-243E-1FB9FBCB2B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85EEA6-DD73-0E74-CB6B-F5C095C7E489}"/>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315547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1F08-0037-DC43-545C-5E4CBCECFF9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4FE0DFA-D333-B8F3-6EBE-B0E5B73104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09E9181-484C-D722-2B4A-84F8337F29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3A0B8C9-A00C-C051-F0FC-231C4490378D}"/>
              </a:ext>
            </a:extLst>
          </p:cNvPr>
          <p:cNvSpPr>
            <a:spLocks noGrp="1"/>
          </p:cNvSpPr>
          <p:nvPr>
            <p:ph type="dt" sz="half" idx="10"/>
          </p:nvPr>
        </p:nvSpPr>
        <p:spPr/>
        <p:txBody>
          <a:bodyPr/>
          <a:lstStyle/>
          <a:p>
            <a:fld id="{6A1B377F-046E-4B32-A3E7-5F51D184938C}" type="datetimeFigureOut">
              <a:rPr lang="en-GB" smtClean="0"/>
              <a:t>07/06/2025</a:t>
            </a:fld>
            <a:endParaRPr lang="en-GB"/>
          </a:p>
        </p:txBody>
      </p:sp>
      <p:sp>
        <p:nvSpPr>
          <p:cNvPr id="6" name="Footer Placeholder 5">
            <a:extLst>
              <a:ext uri="{FF2B5EF4-FFF2-40B4-BE49-F238E27FC236}">
                <a16:creationId xmlns:a16="http://schemas.microsoft.com/office/drawing/2014/main" id="{A2C2771E-6D3A-AA8D-0CC0-79D23C4A9B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DD5658-6399-8481-90CA-9D7D6A2FE30B}"/>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823554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B96C-5BA6-AAEA-8D4B-5A7B2E3EEC1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93E36C-C51D-1B70-0C48-3B352B0C5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0CE4D2-4DF2-6947-BF80-00DFD9E512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CF59201-CAAB-9E0C-1D15-3E9E0A395A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B521AC-B220-C55F-A562-BC4FFED122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3F7E972-D439-D8AF-B68B-8E834E9DE539}"/>
              </a:ext>
            </a:extLst>
          </p:cNvPr>
          <p:cNvSpPr>
            <a:spLocks noGrp="1"/>
          </p:cNvSpPr>
          <p:nvPr>
            <p:ph type="dt" sz="half" idx="10"/>
          </p:nvPr>
        </p:nvSpPr>
        <p:spPr/>
        <p:txBody>
          <a:bodyPr/>
          <a:lstStyle/>
          <a:p>
            <a:fld id="{6A1B377F-046E-4B32-A3E7-5F51D184938C}" type="datetimeFigureOut">
              <a:rPr lang="en-GB" smtClean="0"/>
              <a:t>07/06/2025</a:t>
            </a:fld>
            <a:endParaRPr lang="en-GB"/>
          </a:p>
        </p:txBody>
      </p:sp>
      <p:sp>
        <p:nvSpPr>
          <p:cNvPr id="8" name="Footer Placeholder 7">
            <a:extLst>
              <a:ext uri="{FF2B5EF4-FFF2-40B4-BE49-F238E27FC236}">
                <a16:creationId xmlns:a16="http://schemas.microsoft.com/office/drawing/2014/main" id="{0F3A7D35-1EAF-8ABD-6A43-F81E58697F8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2858380-C191-4A11-504B-68E8FA67D711}"/>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383533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E49F-F07F-B71C-485F-955D9727715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3FF7A56-F3B5-B15D-4424-835D03C4C7EB}"/>
              </a:ext>
            </a:extLst>
          </p:cNvPr>
          <p:cNvSpPr>
            <a:spLocks noGrp="1"/>
          </p:cNvSpPr>
          <p:nvPr>
            <p:ph type="dt" sz="half" idx="10"/>
          </p:nvPr>
        </p:nvSpPr>
        <p:spPr/>
        <p:txBody>
          <a:bodyPr/>
          <a:lstStyle/>
          <a:p>
            <a:fld id="{6A1B377F-046E-4B32-A3E7-5F51D184938C}" type="datetimeFigureOut">
              <a:rPr lang="en-GB" smtClean="0"/>
              <a:t>07/06/2025</a:t>
            </a:fld>
            <a:endParaRPr lang="en-GB"/>
          </a:p>
        </p:txBody>
      </p:sp>
      <p:sp>
        <p:nvSpPr>
          <p:cNvPr id="4" name="Footer Placeholder 3">
            <a:extLst>
              <a:ext uri="{FF2B5EF4-FFF2-40B4-BE49-F238E27FC236}">
                <a16:creationId xmlns:a16="http://schemas.microsoft.com/office/drawing/2014/main" id="{A0A4C600-DAEB-373F-0C5D-25BE377A86C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1253A14-5C4B-365F-DAF1-986393D5EA50}"/>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647762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9AFAFB-2FAB-3882-C723-BA3D97ACDA3A}"/>
              </a:ext>
            </a:extLst>
          </p:cNvPr>
          <p:cNvSpPr>
            <a:spLocks noGrp="1"/>
          </p:cNvSpPr>
          <p:nvPr>
            <p:ph type="dt" sz="half" idx="10"/>
          </p:nvPr>
        </p:nvSpPr>
        <p:spPr/>
        <p:txBody>
          <a:bodyPr/>
          <a:lstStyle/>
          <a:p>
            <a:fld id="{6A1B377F-046E-4B32-A3E7-5F51D184938C}" type="datetimeFigureOut">
              <a:rPr lang="en-GB" smtClean="0"/>
              <a:t>07/06/2025</a:t>
            </a:fld>
            <a:endParaRPr lang="en-GB"/>
          </a:p>
        </p:txBody>
      </p:sp>
      <p:sp>
        <p:nvSpPr>
          <p:cNvPr id="3" name="Footer Placeholder 2">
            <a:extLst>
              <a:ext uri="{FF2B5EF4-FFF2-40B4-BE49-F238E27FC236}">
                <a16:creationId xmlns:a16="http://schemas.microsoft.com/office/drawing/2014/main" id="{5974AD83-F041-7665-CB09-B52AEB7236A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A3348B4-6A23-DFDB-A2D5-05F2B41A1F1E}"/>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15094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7750-F3C4-2FF5-FF55-86840CF8A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5EDDB26-C67E-0AD8-D63F-89063A6100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0BF4C6C-48B7-D65E-D208-89075B8089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FEDE30-BEF0-9BF7-B68A-63B8340A5088}"/>
              </a:ext>
            </a:extLst>
          </p:cNvPr>
          <p:cNvSpPr>
            <a:spLocks noGrp="1"/>
          </p:cNvSpPr>
          <p:nvPr>
            <p:ph type="dt" sz="half" idx="10"/>
          </p:nvPr>
        </p:nvSpPr>
        <p:spPr/>
        <p:txBody>
          <a:bodyPr/>
          <a:lstStyle/>
          <a:p>
            <a:fld id="{6A1B377F-046E-4B32-A3E7-5F51D184938C}" type="datetimeFigureOut">
              <a:rPr lang="en-GB" smtClean="0"/>
              <a:t>07/06/2025</a:t>
            </a:fld>
            <a:endParaRPr lang="en-GB"/>
          </a:p>
        </p:txBody>
      </p:sp>
      <p:sp>
        <p:nvSpPr>
          <p:cNvPr id="6" name="Footer Placeholder 5">
            <a:extLst>
              <a:ext uri="{FF2B5EF4-FFF2-40B4-BE49-F238E27FC236}">
                <a16:creationId xmlns:a16="http://schemas.microsoft.com/office/drawing/2014/main" id="{CB0E4384-197C-3221-7E2F-7A9BC80EBB5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DCDA3A3-BC2F-F879-4780-2CAA071DF438}"/>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98542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CBE7-7F33-8FD8-C3B8-136D03A970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7ACE94A-E0EB-C345-5EB2-62D5A2264D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1CCD048-8D55-A31D-9706-F631CB85E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E95046-5762-B8B3-6851-0B8E99A33FED}"/>
              </a:ext>
            </a:extLst>
          </p:cNvPr>
          <p:cNvSpPr>
            <a:spLocks noGrp="1"/>
          </p:cNvSpPr>
          <p:nvPr>
            <p:ph type="dt" sz="half" idx="10"/>
          </p:nvPr>
        </p:nvSpPr>
        <p:spPr/>
        <p:txBody>
          <a:bodyPr/>
          <a:lstStyle/>
          <a:p>
            <a:fld id="{6A1B377F-046E-4B32-A3E7-5F51D184938C}" type="datetimeFigureOut">
              <a:rPr lang="en-GB" smtClean="0"/>
              <a:t>07/06/2025</a:t>
            </a:fld>
            <a:endParaRPr lang="en-GB"/>
          </a:p>
        </p:txBody>
      </p:sp>
      <p:sp>
        <p:nvSpPr>
          <p:cNvPr id="6" name="Footer Placeholder 5">
            <a:extLst>
              <a:ext uri="{FF2B5EF4-FFF2-40B4-BE49-F238E27FC236}">
                <a16:creationId xmlns:a16="http://schemas.microsoft.com/office/drawing/2014/main" id="{75415F2D-4362-07B8-0E2C-D5BC4DB182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AA3DDD5-7056-7BC2-75F2-1E8482E23008}"/>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177628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A92FE0-4724-8DEA-96D7-8973BEF16C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0BB340-BAEF-8556-7E86-0FBD1D49E0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66FFCF-D314-3F87-81E7-6C8EC6A477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A1B377F-046E-4B32-A3E7-5F51D184938C}" type="datetimeFigureOut">
              <a:rPr lang="en-GB" smtClean="0"/>
              <a:t>07/06/2025</a:t>
            </a:fld>
            <a:endParaRPr lang="en-GB"/>
          </a:p>
        </p:txBody>
      </p:sp>
      <p:sp>
        <p:nvSpPr>
          <p:cNvPr id="5" name="Footer Placeholder 4">
            <a:extLst>
              <a:ext uri="{FF2B5EF4-FFF2-40B4-BE49-F238E27FC236}">
                <a16:creationId xmlns:a16="http://schemas.microsoft.com/office/drawing/2014/main" id="{909834BE-8FB4-0FDC-CE94-8E464CDB3F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1D06D3A-48A5-F07E-4189-A6FF17BCA1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FB8E237-40CB-49AE-BA64-FF0B1E8EB128}" type="slidenum">
              <a:rPr lang="en-GB" smtClean="0"/>
              <a:t>‹#›</a:t>
            </a:fld>
            <a:endParaRPr lang="en-GB"/>
          </a:p>
        </p:txBody>
      </p:sp>
    </p:spTree>
    <p:extLst>
      <p:ext uri="{BB962C8B-B14F-4D97-AF65-F5344CB8AC3E}">
        <p14:creationId xmlns:p14="http://schemas.microsoft.com/office/powerpoint/2010/main" val="1737368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5F3E-DAA1-0785-65FC-D7C484EC4425}"/>
              </a:ext>
            </a:extLst>
          </p:cNvPr>
          <p:cNvSpPr>
            <a:spLocks noGrp="1"/>
          </p:cNvSpPr>
          <p:nvPr>
            <p:ph type="ctrTitle"/>
          </p:nvPr>
        </p:nvSpPr>
        <p:spPr/>
        <p:txBody>
          <a:bodyPr/>
          <a:lstStyle/>
          <a:p>
            <a:r>
              <a:rPr lang="en-GB" dirty="0"/>
              <a:t>Dissertation plan</a:t>
            </a:r>
          </a:p>
        </p:txBody>
      </p:sp>
      <p:sp>
        <p:nvSpPr>
          <p:cNvPr id="3" name="Subtitle 2">
            <a:extLst>
              <a:ext uri="{FF2B5EF4-FFF2-40B4-BE49-F238E27FC236}">
                <a16:creationId xmlns:a16="http://schemas.microsoft.com/office/drawing/2014/main" id="{293BA05C-A9A1-F537-E6D4-1FC43BEC199D}"/>
              </a:ext>
            </a:extLst>
          </p:cNvPr>
          <p:cNvSpPr>
            <a:spLocks noGrp="1"/>
          </p:cNvSpPr>
          <p:nvPr>
            <p:ph type="subTitle" idx="1"/>
          </p:nvPr>
        </p:nvSpPr>
        <p:spPr/>
        <p:txBody>
          <a:bodyPr/>
          <a:lstStyle/>
          <a:p>
            <a:r>
              <a:rPr lang="en-GB" dirty="0"/>
              <a:t>Get an idea of what its </a:t>
            </a:r>
            <a:r>
              <a:rPr lang="en-GB" dirty="0" err="1"/>
              <a:t>gonna</a:t>
            </a:r>
            <a:r>
              <a:rPr lang="en-GB" dirty="0"/>
              <a:t> look like before I start</a:t>
            </a:r>
          </a:p>
        </p:txBody>
      </p:sp>
    </p:spTree>
    <p:extLst>
      <p:ext uri="{BB962C8B-B14F-4D97-AF65-F5344CB8AC3E}">
        <p14:creationId xmlns:p14="http://schemas.microsoft.com/office/powerpoint/2010/main" val="943335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CCA1-F5BC-ABBA-608D-6DF33AE4AD07}"/>
              </a:ext>
            </a:extLst>
          </p:cNvPr>
          <p:cNvSpPr>
            <a:spLocks noGrp="1"/>
          </p:cNvSpPr>
          <p:nvPr>
            <p:ph type="title"/>
          </p:nvPr>
        </p:nvSpPr>
        <p:spPr/>
        <p:txBody>
          <a:bodyPr/>
          <a:lstStyle/>
          <a:p>
            <a:r>
              <a:rPr lang="en-GB" dirty="0"/>
              <a:t>What I want the outputs to look like</a:t>
            </a:r>
          </a:p>
        </p:txBody>
      </p:sp>
      <p:sp>
        <p:nvSpPr>
          <p:cNvPr id="3" name="Content Placeholder 2">
            <a:extLst>
              <a:ext uri="{FF2B5EF4-FFF2-40B4-BE49-F238E27FC236}">
                <a16:creationId xmlns:a16="http://schemas.microsoft.com/office/drawing/2014/main" id="{16D75308-A4C6-08E4-F14E-076DB8422302}"/>
              </a:ext>
            </a:extLst>
          </p:cNvPr>
          <p:cNvSpPr>
            <a:spLocks noGrp="1"/>
          </p:cNvSpPr>
          <p:nvPr>
            <p:ph idx="1"/>
          </p:nvPr>
        </p:nvSpPr>
        <p:spPr/>
        <p:txBody>
          <a:bodyPr>
            <a:normAutofit fontScale="92500" lnSpcReduction="10000"/>
          </a:bodyPr>
          <a:lstStyle/>
          <a:p>
            <a:r>
              <a:rPr lang="en-GB" dirty="0"/>
              <a:t>What is needed to answer the hypothesis?</a:t>
            </a:r>
          </a:p>
          <a:p>
            <a:pPr lvl="1"/>
            <a:r>
              <a:rPr lang="en-US" sz="1600" dirty="0">
                <a:effectLst/>
                <a:latin typeface="Aptos" panose="020B0004020202020204" pitchFamily="34" charset="0"/>
                <a:ea typeface="Aptos" panose="020B0004020202020204" pitchFamily="34" charset="0"/>
                <a:cs typeface="Times New Roman" panose="02020603050405020304" pitchFamily="18" charset="0"/>
              </a:rPr>
              <a:t>Do bacterial species and genera significantly differ in gene function, beyond what would be expected from evolutionary history alone, such as by host environment or geographic location? Yes, I expect they adapt</a:t>
            </a:r>
            <a:endParaRPr lang="en-GB" sz="1600" dirty="0">
              <a:effectLst/>
              <a:latin typeface="Aptos" panose="020B0004020202020204" pitchFamily="34" charset="0"/>
              <a:ea typeface="Aptos" panose="020B0004020202020204" pitchFamily="34" charset="0"/>
              <a:cs typeface="Times New Roman" panose="02020603050405020304" pitchFamily="18" charset="0"/>
            </a:endParaRPr>
          </a:p>
          <a:p>
            <a:r>
              <a:rPr lang="en-GB" sz="2400" dirty="0"/>
              <a:t>Visuals to display results</a:t>
            </a:r>
          </a:p>
          <a:p>
            <a:pPr lvl="1"/>
            <a:r>
              <a:rPr lang="en-GB" sz="2000" dirty="0">
                <a:effectLst/>
                <a:ea typeface="Times New Roman" panose="02020603050405020304" pitchFamily="18" charset="0"/>
                <a:cs typeface="Times New Roman" panose="02020603050405020304" pitchFamily="18" charset="0"/>
              </a:rPr>
              <a:t>Show trends where there are functional differences where there are correlations with </a:t>
            </a:r>
            <a:r>
              <a:rPr lang="en-GB" sz="2000" dirty="0">
                <a:ea typeface="Times New Roman" panose="02020603050405020304" pitchFamily="18" charset="0"/>
                <a:cs typeface="Times New Roman" panose="02020603050405020304" pitchFamily="18" charset="0"/>
              </a:rPr>
              <a:t>different hosts or geographies</a:t>
            </a:r>
          </a:p>
          <a:p>
            <a:pPr lvl="2"/>
            <a:r>
              <a:rPr lang="en-GB" sz="1600" dirty="0">
                <a:effectLst/>
                <a:ea typeface="Times New Roman" panose="02020603050405020304" pitchFamily="18" charset="0"/>
                <a:cs typeface="Times New Roman" panose="02020603050405020304" pitchFamily="18" charset="0"/>
              </a:rPr>
              <a:t>Like with geography or host</a:t>
            </a:r>
          </a:p>
          <a:p>
            <a:r>
              <a:rPr lang="en-GB" sz="2400" dirty="0">
                <a:effectLst/>
                <a:ea typeface="Times New Roman" panose="02020603050405020304" pitchFamily="18" charset="0"/>
                <a:cs typeface="Times New Roman" panose="02020603050405020304" pitchFamily="18" charset="0"/>
              </a:rPr>
              <a:t>Also, need data of just evolution and phylogeny to compare against, so I can see if a change is by the factor, or just through evo differences.</a:t>
            </a:r>
          </a:p>
          <a:p>
            <a:pPr lvl="1"/>
            <a:r>
              <a:rPr lang="en-GB" sz="2000" dirty="0">
                <a:effectLst/>
                <a:ea typeface="Times New Roman" panose="02020603050405020304" pitchFamily="18" charset="0"/>
                <a:cs typeface="Times New Roman" panose="02020603050405020304" pitchFamily="18" charset="0"/>
              </a:rPr>
              <a:t>Possibly more </a:t>
            </a:r>
            <a:r>
              <a:rPr lang="en-GB" sz="2000" dirty="0" err="1">
                <a:effectLst/>
                <a:ea typeface="Times New Roman" panose="02020603050405020304" pitchFamily="18" charset="0"/>
                <a:cs typeface="Times New Roman" panose="02020603050405020304" pitchFamily="18" charset="0"/>
              </a:rPr>
              <a:t>phylo</a:t>
            </a:r>
            <a:r>
              <a:rPr lang="en-GB" sz="2000" dirty="0">
                <a:effectLst/>
                <a:ea typeface="Times New Roman" panose="02020603050405020304" pitchFamily="18" charset="0"/>
                <a:cs typeface="Times New Roman" panose="02020603050405020304" pitchFamily="18" charset="0"/>
              </a:rPr>
              <a:t> trees, a heatmap just for evo diffs, like the one from Y2</a:t>
            </a:r>
          </a:p>
          <a:p>
            <a:pPr lvl="1"/>
            <a:r>
              <a:rPr lang="en-GB" sz="2000" dirty="0">
                <a:ea typeface="Times New Roman" panose="02020603050405020304" pitchFamily="18" charset="0"/>
                <a:cs typeface="Times New Roman" panose="02020603050405020304" pitchFamily="18" charset="0"/>
              </a:rPr>
              <a:t>Maybe give this data its own dashboard</a:t>
            </a:r>
          </a:p>
          <a:p>
            <a:r>
              <a:rPr lang="en-GB" sz="2400" dirty="0">
                <a:ea typeface="Times New Roman" panose="02020603050405020304" pitchFamily="18" charset="0"/>
                <a:cs typeface="Times New Roman" panose="02020603050405020304" pitchFamily="18" charset="0"/>
              </a:rPr>
              <a:t>Maybe like a database of all the differences, some way to compare all the differences found in the heatmaps. Run different queries on the same subjects. Some final way of combining the data from the three sources into one comparison.</a:t>
            </a:r>
            <a:endParaRPr lang="en-GB" sz="24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8474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F947A-8850-D5D1-5EEE-E7A99C3827EF}"/>
              </a:ext>
            </a:extLst>
          </p:cNvPr>
          <p:cNvSpPr>
            <a:spLocks noGrp="1"/>
          </p:cNvSpPr>
          <p:nvPr>
            <p:ph type="title"/>
          </p:nvPr>
        </p:nvSpPr>
        <p:spPr/>
        <p:txBody>
          <a:bodyPr/>
          <a:lstStyle/>
          <a:p>
            <a:r>
              <a:rPr lang="en-GB" dirty="0"/>
              <a:t>visuals</a:t>
            </a:r>
          </a:p>
        </p:txBody>
      </p:sp>
      <p:sp>
        <p:nvSpPr>
          <p:cNvPr id="3" name="Content Placeholder 2">
            <a:extLst>
              <a:ext uri="{FF2B5EF4-FFF2-40B4-BE49-F238E27FC236}">
                <a16:creationId xmlns:a16="http://schemas.microsoft.com/office/drawing/2014/main" id="{C4D6343C-155B-33F0-525A-DB102A4DCF08}"/>
              </a:ext>
            </a:extLst>
          </p:cNvPr>
          <p:cNvSpPr>
            <a:spLocks noGrp="1"/>
          </p:cNvSpPr>
          <p:nvPr>
            <p:ph idx="1"/>
          </p:nvPr>
        </p:nvSpPr>
        <p:spPr/>
        <p:txBody>
          <a:bodyPr>
            <a:normAutofit fontScale="92500" lnSpcReduction="10000"/>
          </a:bodyPr>
          <a:lstStyle/>
          <a:p>
            <a:r>
              <a:rPr lang="en-GB" dirty="0"/>
              <a:t>Heatmap of host against KEGG-pathway</a:t>
            </a:r>
          </a:p>
          <a:p>
            <a:pPr lvl="1"/>
            <a:r>
              <a:rPr lang="en-GB" dirty="0"/>
              <a:t>Colour is based on number of samples which contain that KEGG pathway with that host</a:t>
            </a:r>
          </a:p>
          <a:p>
            <a:pPr lvl="1"/>
            <a:r>
              <a:rPr lang="en-GB" dirty="0"/>
              <a:t>Brighter colours = more proportional samples with mammalian hosts have that pathway than is seen in fish, thus I conclude it is an adaptation to mammalian skin etc</a:t>
            </a:r>
          </a:p>
          <a:p>
            <a:r>
              <a:rPr lang="en-GB" dirty="0"/>
              <a:t>Heatmap of geography against KEGG-pathway</a:t>
            </a:r>
          </a:p>
          <a:p>
            <a:pPr lvl="1"/>
            <a:r>
              <a:rPr lang="en-GB" dirty="0"/>
              <a:t>Colour is based on number of samples which contain that KEGG pathway for that region</a:t>
            </a:r>
          </a:p>
          <a:p>
            <a:pPr lvl="1"/>
            <a:r>
              <a:rPr lang="en-GB" dirty="0"/>
              <a:t>Brighter colours = more proportional samples in NA than SA, thus I conclude it is an adaptation to NA etc</a:t>
            </a:r>
          </a:p>
          <a:p>
            <a:r>
              <a:rPr lang="en-GB" dirty="0"/>
              <a:t>This relates to how I want to do dashboards for both of these variables with more metadata on these and user-driven engagement stuff</a:t>
            </a:r>
          </a:p>
          <a:p>
            <a:endParaRPr lang="en-GB" dirty="0"/>
          </a:p>
        </p:txBody>
      </p:sp>
    </p:spTree>
    <p:extLst>
      <p:ext uri="{BB962C8B-B14F-4D97-AF65-F5344CB8AC3E}">
        <p14:creationId xmlns:p14="http://schemas.microsoft.com/office/powerpoint/2010/main" val="3391963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27633-1B42-F5CA-11A9-675C9D3DE43B}"/>
              </a:ext>
            </a:extLst>
          </p:cNvPr>
          <p:cNvSpPr>
            <a:spLocks noGrp="1"/>
          </p:cNvSpPr>
          <p:nvPr>
            <p:ph type="title"/>
          </p:nvPr>
        </p:nvSpPr>
        <p:spPr/>
        <p:txBody>
          <a:bodyPr/>
          <a:lstStyle/>
          <a:p>
            <a:r>
              <a:rPr lang="en-GB" dirty="0"/>
              <a:t>Other outputs</a:t>
            </a:r>
          </a:p>
        </p:txBody>
      </p:sp>
      <p:sp>
        <p:nvSpPr>
          <p:cNvPr id="3" name="Content Placeholder 2">
            <a:extLst>
              <a:ext uri="{FF2B5EF4-FFF2-40B4-BE49-F238E27FC236}">
                <a16:creationId xmlns:a16="http://schemas.microsoft.com/office/drawing/2014/main" id="{36D9298F-0394-BFAE-FCAF-C5B610185FC0}"/>
              </a:ext>
            </a:extLst>
          </p:cNvPr>
          <p:cNvSpPr>
            <a:spLocks noGrp="1"/>
          </p:cNvSpPr>
          <p:nvPr>
            <p:ph idx="1"/>
          </p:nvPr>
        </p:nvSpPr>
        <p:spPr/>
        <p:txBody>
          <a:bodyPr/>
          <a:lstStyle/>
          <a:p>
            <a:r>
              <a:rPr lang="en-GB" dirty="0"/>
              <a:t>Comparison of samples with hosts or specific hosts vs env samples for a genus, or just include “environmental” as a host in the heatmap.</a:t>
            </a:r>
          </a:p>
        </p:txBody>
      </p:sp>
    </p:spTree>
    <p:extLst>
      <p:ext uri="{BB962C8B-B14F-4D97-AF65-F5344CB8AC3E}">
        <p14:creationId xmlns:p14="http://schemas.microsoft.com/office/powerpoint/2010/main" val="2110318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0DB8-90AF-2FCD-6656-A38C04DBDFCB}"/>
              </a:ext>
            </a:extLst>
          </p:cNvPr>
          <p:cNvSpPr>
            <a:spLocks noGrp="1"/>
          </p:cNvSpPr>
          <p:nvPr>
            <p:ph type="title"/>
          </p:nvPr>
        </p:nvSpPr>
        <p:spPr/>
        <p:txBody>
          <a:bodyPr/>
          <a:lstStyle/>
          <a:p>
            <a:r>
              <a:rPr lang="en-GB" dirty="0"/>
              <a:t>What I have</a:t>
            </a:r>
          </a:p>
        </p:txBody>
      </p:sp>
      <p:sp>
        <p:nvSpPr>
          <p:cNvPr id="3" name="Content Placeholder 2">
            <a:extLst>
              <a:ext uri="{FF2B5EF4-FFF2-40B4-BE49-F238E27FC236}">
                <a16:creationId xmlns:a16="http://schemas.microsoft.com/office/drawing/2014/main" id="{4158F20B-A976-D9EF-45D4-41F4EAE9AB23}"/>
              </a:ext>
            </a:extLst>
          </p:cNvPr>
          <p:cNvSpPr>
            <a:spLocks noGrp="1"/>
          </p:cNvSpPr>
          <p:nvPr>
            <p:ph idx="1"/>
          </p:nvPr>
        </p:nvSpPr>
        <p:spPr/>
        <p:txBody>
          <a:bodyPr/>
          <a:lstStyle/>
          <a:p>
            <a:r>
              <a:rPr lang="en-GB" dirty="0"/>
              <a:t>Genomes and metadata on NCBI</a:t>
            </a:r>
          </a:p>
          <a:p>
            <a:r>
              <a:rPr lang="en-GB" dirty="0"/>
              <a:t>Previous code from Y2</a:t>
            </a:r>
          </a:p>
          <a:p>
            <a:r>
              <a:rPr lang="en-GB" dirty="0"/>
              <a:t>Annotations on NCBI</a:t>
            </a:r>
          </a:p>
          <a:p>
            <a:r>
              <a:rPr lang="en-GB" dirty="0"/>
              <a:t>10 samples from Bangor, more pending (maybe use, maybe not)</a:t>
            </a:r>
          </a:p>
          <a:p>
            <a:r>
              <a:rPr lang="en-GB" dirty="0"/>
              <a:t>Existing title (</a:t>
            </a:r>
            <a:r>
              <a:rPr lang="en-US" sz="1800" kern="1400" spc="-50" dirty="0">
                <a:effectLst/>
                <a:latin typeface="Aptos Display" panose="020B0004020202020204" pitchFamily="34" charset="0"/>
                <a:ea typeface="Times New Roman" panose="02020603050405020304" pitchFamily="18" charset="0"/>
                <a:cs typeface="Times New Roman" panose="02020603050405020304" pitchFamily="18" charset="0"/>
              </a:rPr>
              <a:t>Functional variation among bacterial taxa within host-associated microbiomes</a:t>
            </a:r>
            <a:r>
              <a:rPr lang="en-GB" dirty="0"/>
              <a:t>)</a:t>
            </a:r>
          </a:p>
          <a:p>
            <a:endParaRPr lang="en-GB" dirty="0"/>
          </a:p>
        </p:txBody>
      </p:sp>
    </p:spTree>
    <p:extLst>
      <p:ext uri="{BB962C8B-B14F-4D97-AF65-F5344CB8AC3E}">
        <p14:creationId xmlns:p14="http://schemas.microsoft.com/office/powerpoint/2010/main" val="2240182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3B4A-32E1-DB33-0BDC-81BE84DEF158}"/>
              </a:ext>
            </a:extLst>
          </p:cNvPr>
          <p:cNvSpPr>
            <a:spLocks noGrp="1"/>
          </p:cNvSpPr>
          <p:nvPr>
            <p:ph type="title"/>
          </p:nvPr>
        </p:nvSpPr>
        <p:spPr/>
        <p:txBody>
          <a:bodyPr/>
          <a:lstStyle/>
          <a:p>
            <a:r>
              <a:rPr lang="en-GB" dirty="0"/>
              <a:t>hypothesis</a:t>
            </a:r>
          </a:p>
        </p:txBody>
      </p:sp>
      <p:sp>
        <p:nvSpPr>
          <p:cNvPr id="3" name="Content Placeholder 2">
            <a:extLst>
              <a:ext uri="{FF2B5EF4-FFF2-40B4-BE49-F238E27FC236}">
                <a16:creationId xmlns:a16="http://schemas.microsoft.com/office/drawing/2014/main" id="{FD911808-5E0C-F07C-33F9-824E8C37CFA0}"/>
              </a:ext>
            </a:extLst>
          </p:cNvPr>
          <p:cNvSpPr>
            <a:spLocks noGrp="1"/>
          </p:cNvSpPr>
          <p:nvPr>
            <p:ph idx="1"/>
          </p:nvPr>
        </p:nvSpPr>
        <p:spPr/>
        <p:txBody>
          <a:bodyPr>
            <a:normAutofit lnSpcReduction="10000"/>
          </a:bodyPr>
          <a:lstStyle/>
          <a:p>
            <a:pPr>
              <a:spcBef>
                <a:spcPts val="800"/>
              </a:spcBef>
              <a:spcAft>
                <a:spcPts val="400"/>
              </a:spcAft>
              <a:buNone/>
            </a:pPr>
            <a:r>
              <a:rPr lang="en-US"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Previously stated Aims </a:t>
            </a:r>
            <a:endParaRPr lang="en-GB"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a:spcBef>
                <a:spcPts val="900"/>
              </a:spcBef>
              <a:spcAft>
                <a:spcPts val="9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Aim 1: determine whether bacterial genera living on or in different hosts have different genomic functional capacities. (bacterial species/genera adapt to their host)</a:t>
            </a:r>
            <a:endParaRPr lang="en-GB" sz="1800" dirty="0">
              <a:effectLst/>
              <a:latin typeface="Aptos" panose="020B0004020202020204" pitchFamily="34" charset="0"/>
              <a:ea typeface="Aptos" panose="020B0004020202020204" pitchFamily="34" charset="0"/>
              <a:cs typeface="Times New Roman" panose="02020603050405020304" pitchFamily="18" charset="0"/>
            </a:endParaRPr>
          </a:p>
          <a:p>
            <a:pPr>
              <a:spcBef>
                <a:spcPts val="900"/>
              </a:spcBef>
              <a:spcAft>
                <a:spcPts val="9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Aim 2: determine whether different bacterial taxa (genera or families) differ in their predicted functional capacity independent of their host environment. (the adapt to other factors than host)</a:t>
            </a:r>
          </a:p>
          <a:p>
            <a:pPr>
              <a:spcBef>
                <a:spcPts val="800"/>
              </a:spcBef>
              <a:spcAft>
                <a:spcPts val="400"/>
              </a:spcAft>
              <a:buNone/>
            </a:pPr>
            <a:r>
              <a:rPr lang="en-US"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H</a:t>
            </a:r>
            <a:r>
              <a:rPr lang="en-GB" sz="1800" b="1" dirty="0" err="1">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ypothesis</a:t>
            </a:r>
            <a:r>
              <a:rPr lang="en-GB"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 idea 1</a:t>
            </a:r>
          </a:p>
          <a:p>
            <a:pPr>
              <a:spcBef>
                <a:spcPts val="800"/>
              </a:spcBef>
              <a:spcAft>
                <a:spcPts val="4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Do bacterial species and genera significantly differ in gene function based on host environment or other factors such as evolutionary history or geographic location? I expect that all of these variables will have an effect on what genes are majorly represented in a species or genus.</a:t>
            </a:r>
          </a:p>
          <a:p>
            <a:pPr marL="0" indent="0">
              <a:spcBef>
                <a:spcPts val="800"/>
              </a:spcBef>
              <a:spcAft>
                <a:spcPts val="400"/>
              </a:spcAft>
              <a:buNone/>
            </a:pPr>
            <a:r>
              <a:rPr lang="en-US"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H</a:t>
            </a:r>
            <a:r>
              <a:rPr lang="en-GB" sz="1800" b="1" dirty="0" err="1">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ypothesis</a:t>
            </a:r>
            <a:r>
              <a:rPr lang="en-GB"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 idea 2</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a:spcBef>
                <a:spcPts val="800"/>
              </a:spcBef>
              <a:spcAft>
                <a:spcPts val="4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Do bacterial species and genera significantly differ in gene function, beyond what would be expected from evolutionary history alone, such as by host environment or geographic location? Yes, I expect they adapt</a:t>
            </a:r>
            <a:endParaRPr lang="en-GB"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4218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578A-D658-A932-FDC2-BD2828894178}"/>
              </a:ext>
            </a:extLst>
          </p:cNvPr>
          <p:cNvSpPr>
            <a:spLocks noGrp="1"/>
          </p:cNvSpPr>
          <p:nvPr>
            <p:ph type="title"/>
          </p:nvPr>
        </p:nvSpPr>
        <p:spPr/>
        <p:txBody>
          <a:bodyPr/>
          <a:lstStyle/>
          <a:p>
            <a:r>
              <a:rPr lang="en-GB" dirty="0"/>
              <a:t>Which bacteria to start with?</a:t>
            </a:r>
          </a:p>
        </p:txBody>
      </p:sp>
      <p:sp>
        <p:nvSpPr>
          <p:cNvPr id="3" name="Content Placeholder 2">
            <a:extLst>
              <a:ext uri="{FF2B5EF4-FFF2-40B4-BE49-F238E27FC236}">
                <a16:creationId xmlns:a16="http://schemas.microsoft.com/office/drawing/2014/main" id="{48EE4DAF-3EA5-6C33-AF90-DD3B4133B9FE}"/>
              </a:ext>
            </a:extLst>
          </p:cNvPr>
          <p:cNvSpPr>
            <a:spLocks noGrp="1"/>
          </p:cNvSpPr>
          <p:nvPr>
            <p:ph idx="1"/>
          </p:nvPr>
        </p:nvSpPr>
        <p:spPr/>
        <p:txBody>
          <a:bodyPr/>
          <a:lstStyle/>
          <a:p>
            <a:r>
              <a:rPr lang="en-GB" dirty="0"/>
              <a:t>Compare species within a genus with each other</a:t>
            </a:r>
          </a:p>
          <a:p>
            <a:pPr lvl="1"/>
            <a:r>
              <a:rPr lang="en-GB" dirty="0"/>
              <a:t>(once beyond family level any differences due to env or host likely drowned out by evolutionary distance, so keeping at the genus level good)</a:t>
            </a:r>
          </a:p>
          <a:p>
            <a:pPr lvl="1"/>
            <a:r>
              <a:rPr lang="en-GB" dirty="0"/>
              <a:t>Genus wants to be well studied, with plentiful samples from hosts across phyla and orders, from all around the world.</a:t>
            </a:r>
          </a:p>
          <a:p>
            <a:pPr lvl="1"/>
            <a:r>
              <a:rPr lang="en-GB" dirty="0"/>
              <a:t>E. coli?</a:t>
            </a:r>
          </a:p>
        </p:txBody>
      </p:sp>
    </p:spTree>
    <p:extLst>
      <p:ext uri="{BB962C8B-B14F-4D97-AF65-F5344CB8AC3E}">
        <p14:creationId xmlns:p14="http://schemas.microsoft.com/office/powerpoint/2010/main" val="3035047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5190D-35F1-E4E6-E289-8D9343D4E256}"/>
              </a:ext>
            </a:extLst>
          </p:cNvPr>
          <p:cNvSpPr>
            <a:spLocks noGrp="1"/>
          </p:cNvSpPr>
          <p:nvPr>
            <p:ph type="title"/>
          </p:nvPr>
        </p:nvSpPr>
        <p:spPr/>
        <p:txBody>
          <a:bodyPr/>
          <a:lstStyle/>
          <a:p>
            <a:r>
              <a:rPr lang="en-GB" dirty="0"/>
              <a:t>Major problems (1)</a:t>
            </a:r>
          </a:p>
        </p:txBody>
      </p:sp>
      <p:sp>
        <p:nvSpPr>
          <p:cNvPr id="3" name="Content Placeholder 2">
            <a:extLst>
              <a:ext uri="{FF2B5EF4-FFF2-40B4-BE49-F238E27FC236}">
                <a16:creationId xmlns:a16="http://schemas.microsoft.com/office/drawing/2014/main" id="{3FD52212-9464-658C-73F7-05B14F9917D8}"/>
              </a:ext>
            </a:extLst>
          </p:cNvPr>
          <p:cNvSpPr>
            <a:spLocks noGrp="1"/>
          </p:cNvSpPr>
          <p:nvPr>
            <p:ph idx="1"/>
          </p:nvPr>
        </p:nvSpPr>
        <p:spPr/>
        <p:txBody>
          <a:bodyPr>
            <a:normAutofit fontScale="92500" lnSpcReduction="10000"/>
          </a:bodyPr>
          <a:lstStyle/>
          <a:p>
            <a:r>
              <a:rPr lang="en-GB" dirty="0"/>
              <a:t>Problem 1: very, very few samples (for the bacterial species I have looked at so far) have decent host information, and very few of them have non-plant hosts. </a:t>
            </a:r>
          </a:p>
          <a:p>
            <a:r>
              <a:rPr lang="en-GB" dirty="0"/>
              <a:t>Potential solutions 1: Maybe the genera I have looked at are </a:t>
            </a:r>
            <a:r>
              <a:rPr lang="en-GB" dirty="0" err="1"/>
              <a:t>pooly</a:t>
            </a:r>
            <a:r>
              <a:rPr lang="en-GB" dirty="0"/>
              <a:t> studied and there are more common lineages that have a wider variety of information / Maybe I will end up having to group samples by just host because combining by host and species will be too hard, though that might get odd.</a:t>
            </a:r>
          </a:p>
          <a:p>
            <a:r>
              <a:rPr lang="en-GB" dirty="0"/>
              <a:t>Next steps 1: look at the NCBI website for more common genera, like maybe it would be good to start with </a:t>
            </a:r>
            <a:r>
              <a:rPr lang="en-GB" i="1" dirty="0"/>
              <a:t>E. coli </a:t>
            </a:r>
            <a:r>
              <a:rPr lang="en-GB" dirty="0"/>
              <a:t>because it is very common, find the host info, which will involve downloading all the metadata and then querying the host info.</a:t>
            </a:r>
            <a:endParaRPr lang="en-GB" i="1" dirty="0"/>
          </a:p>
        </p:txBody>
      </p:sp>
    </p:spTree>
    <p:extLst>
      <p:ext uri="{BB962C8B-B14F-4D97-AF65-F5344CB8AC3E}">
        <p14:creationId xmlns:p14="http://schemas.microsoft.com/office/powerpoint/2010/main" val="2312607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104C3-5E5F-C1D9-7D0F-0E4884F17CE6}"/>
              </a:ext>
            </a:extLst>
          </p:cNvPr>
          <p:cNvSpPr>
            <a:spLocks noGrp="1"/>
          </p:cNvSpPr>
          <p:nvPr>
            <p:ph type="title"/>
          </p:nvPr>
        </p:nvSpPr>
        <p:spPr/>
        <p:txBody>
          <a:bodyPr/>
          <a:lstStyle/>
          <a:p>
            <a:r>
              <a:rPr lang="en-GB" dirty="0"/>
              <a:t>Major problems (2)</a:t>
            </a:r>
          </a:p>
        </p:txBody>
      </p:sp>
      <p:sp>
        <p:nvSpPr>
          <p:cNvPr id="3" name="Content Placeholder 2">
            <a:extLst>
              <a:ext uri="{FF2B5EF4-FFF2-40B4-BE49-F238E27FC236}">
                <a16:creationId xmlns:a16="http://schemas.microsoft.com/office/drawing/2014/main" id="{075140A5-0E42-AE8F-5076-2AD67334A379}"/>
              </a:ext>
            </a:extLst>
          </p:cNvPr>
          <p:cNvSpPr>
            <a:spLocks noGrp="1"/>
          </p:cNvSpPr>
          <p:nvPr>
            <p:ph idx="1"/>
          </p:nvPr>
        </p:nvSpPr>
        <p:spPr/>
        <p:txBody>
          <a:bodyPr/>
          <a:lstStyle/>
          <a:p>
            <a:r>
              <a:rPr lang="en-GB" dirty="0"/>
              <a:t>Problem 2: obtaining the KEGG pathways at scale is very manual and difficult, even with the semi-automated approach used in Y2. It takes a long time and takes a lot of resources on Hawk.</a:t>
            </a:r>
          </a:p>
          <a:p>
            <a:r>
              <a:rPr lang="en-GB" dirty="0"/>
              <a:t>Potential Solutions 2: make use of the annotations already done on the NCBI website to map to KEGG pathways (Claude.ai has suggested this is possible, so we’ll have to see).</a:t>
            </a:r>
          </a:p>
          <a:p>
            <a:r>
              <a:rPr lang="en-GB" dirty="0"/>
              <a:t>Next steps 2: investigate the annotation section that exists for many online samples, see if it can be used to shortcut the annotation process.</a:t>
            </a:r>
          </a:p>
        </p:txBody>
      </p:sp>
    </p:spTree>
    <p:extLst>
      <p:ext uri="{BB962C8B-B14F-4D97-AF65-F5344CB8AC3E}">
        <p14:creationId xmlns:p14="http://schemas.microsoft.com/office/powerpoint/2010/main" val="917335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7B767-31F4-A750-EA3C-58E878CC26AE}"/>
              </a:ext>
            </a:extLst>
          </p:cNvPr>
          <p:cNvSpPr>
            <a:spLocks noGrp="1"/>
          </p:cNvSpPr>
          <p:nvPr>
            <p:ph type="title"/>
          </p:nvPr>
        </p:nvSpPr>
        <p:spPr/>
        <p:txBody>
          <a:bodyPr/>
          <a:lstStyle/>
          <a:p>
            <a:r>
              <a:rPr lang="en-GB" dirty="0"/>
              <a:t>Minor problems</a:t>
            </a:r>
          </a:p>
        </p:txBody>
      </p:sp>
      <p:sp>
        <p:nvSpPr>
          <p:cNvPr id="3" name="Content Placeholder 2">
            <a:extLst>
              <a:ext uri="{FF2B5EF4-FFF2-40B4-BE49-F238E27FC236}">
                <a16:creationId xmlns:a16="http://schemas.microsoft.com/office/drawing/2014/main" id="{2F781494-2410-08B9-1441-D71A5882E932}"/>
              </a:ext>
            </a:extLst>
          </p:cNvPr>
          <p:cNvSpPr>
            <a:spLocks noGrp="1"/>
          </p:cNvSpPr>
          <p:nvPr>
            <p:ph idx="1"/>
          </p:nvPr>
        </p:nvSpPr>
        <p:spPr/>
        <p:txBody>
          <a:bodyPr/>
          <a:lstStyle/>
          <a:p>
            <a:r>
              <a:rPr lang="en-GB" dirty="0"/>
              <a:t>Host info is </a:t>
            </a:r>
            <a:r>
              <a:rPr lang="en-GB" dirty="0" err="1"/>
              <a:t>freetext</a:t>
            </a:r>
            <a:r>
              <a:rPr lang="en-GB" dirty="0"/>
              <a:t>, so will need to be messed with so it can be used, at scale mapping things like “homo </a:t>
            </a:r>
            <a:r>
              <a:rPr lang="en-GB" dirty="0" err="1"/>
              <a:t>sapien</a:t>
            </a:r>
            <a:r>
              <a:rPr lang="en-GB" dirty="0"/>
              <a:t> = mammal” and “human = homo </a:t>
            </a:r>
            <a:r>
              <a:rPr lang="en-GB" dirty="0" err="1"/>
              <a:t>sapien</a:t>
            </a:r>
            <a:r>
              <a:rPr lang="en-GB" dirty="0"/>
              <a:t>” wants to be automated. This may just be something that has to be brute forced.</a:t>
            </a:r>
          </a:p>
        </p:txBody>
      </p:sp>
    </p:spTree>
    <p:extLst>
      <p:ext uri="{BB962C8B-B14F-4D97-AF65-F5344CB8AC3E}">
        <p14:creationId xmlns:p14="http://schemas.microsoft.com/office/powerpoint/2010/main" val="1692796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7B3D-B8A0-7FA7-49C0-8744E7A390E8}"/>
              </a:ext>
            </a:extLst>
          </p:cNvPr>
          <p:cNvSpPr>
            <a:spLocks noGrp="1"/>
          </p:cNvSpPr>
          <p:nvPr>
            <p:ph type="title"/>
          </p:nvPr>
        </p:nvSpPr>
        <p:spPr/>
        <p:txBody>
          <a:bodyPr/>
          <a:lstStyle/>
          <a:p>
            <a:r>
              <a:rPr lang="en-GB" dirty="0"/>
              <a:t>First steps – answer major problem 1</a:t>
            </a:r>
          </a:p>
        </p:txBody>
      </p:sp>
      <p:sp>
        <p:nvSpPr>
          <p:cNvPr id="3" name="Content Placeholder 2">
            <a:extLst>
              <a:ext uri="{FF2B5EF4-FFF2-40B4-BE49-F238E27FC236}">
                <a16:creationId xmlns:a16="http://schemas.microsoft.com/office/drawing/2014/main" id="{1A06D989-5BB2-1AAC-6CBB-AE98AE0DE476}"/>
              </a:ext>
            </a:extLst>
          </p:cNvPr>
          <p:cNvSpPr>
            <a:spLocks noGrp="1"/>
          </p:cNvSpPr>
          <p:nvPr>
            <p:ph idx="1"/>
          </p:nvPr>
        </p:nvSpPr>
        <p:spPr/>
        <p:txBody>
          <a:bodyPr>
            <a:normAutofit fontScale="85000" lnSpcReduction="20000"/>
          </a:bodyPr>
          <a:lstStyle/>
          <a:p>
            <a:pPr marL="514350" indent="-514350">
              <a:buFont typeface="+mj-lt"/>
              <a:buAutoNum type="arabicPeriod"/>
            </a:pPr>
            <a:r>
              <a:rPr lang="en-GB" dirty="0"/>
              <a:t>Characterise host information currently held</a:t>
            </a:r>
          </a:p>
          <a:p>
            <a:pPr marL="971550" lvl="1" indent="-514350">
              <a:buFont typeface="+mj-lt"/>
              <a:buAutoNum type="arabicPeriod"/>
            </a:pPr>
            <a:r>
              <a:rPr lang="en-GB" dirty="0"/>
              <a:t>I have host info, I don’t think it looks good, but I don’t have anything else to compare it against, no metrics.</a:t>
            </a:r>
          </a:p>
          <a:p>
            <a:pPr marL="971550" lvl="1" indent="-514350">
              <a:buFont typeface="+mj-lt"/>
              <a:buAutoNum type="arabicPeriod"/>
            </a:pPr>
            <a:r>
              <a:rPr lang="en-GB" dirty="0"/>
              <a:t>Load metadata into SQL database for query,</a:t>
            </a:r>
          </a:p>
          <a:p>
            <a:pPr marL="971550" lvl="1" indent="-514350">
              <a:buFont typeface="+mj-lt"/>
              <a:buAutoNum type="arabicPeriod"/>
            </a:pPr>
            <a:r>
              <a:rPr lang="en-GB" dirty="0"/>
              <a:t>Manually categorise host information, because I cant think of a better way</a:t>
            </a:r>
          </a:p>
          <a:p>
            <a:pPr marL="971550" lvl="1" indent="-514350">
              <a:buFont typeface="+mj-lt"/>
              <a:buAutoNum type="arabicPeriod"/>
            </a:pPr>
            <a:r>
              <a:rPr lang="en-GB" dirty="0"/>
              <a:t>Produce some tables / a dashboard for information like “how many samples have hosts?”, “how many hosts are animal?”, “how many classes are represented?”</a:t>
            </a:r>
          </a:p>
          <a:p>
            <a:pPr marL="971550" lvl="1" indent="-514350">
              <a:buFont typeface="+mj-lt"/>
              <a:buAutoNum type="arabicPeriod"/>
            </a:pPr>
            <a:r>
              <a:rPr lang="en-GB" dirty="0"/>
              <a:t>This will give me metrics that I can compare new data with to help me see if new genera are improvements.</a:t>
            </a:r>
          </a:p>
          <a:p>
            <a:pPr marL="514350" indent="-514350">
              <a:buFont typeface="+mj-lt"/>
              <a:buAutoNum type="arabicPeriod"/>
            </a:pPr>
            <a:r>
              <a:rPr lang="en-GB" dirty="0"/>
              <a:t>Find good looking genus, I think the best to start with is </a:t>
            </a:r>
            <a:r>
              <a:rPr lang="en-GB" i="1" dirty="0"/>
              <a:t>E. coli</a:t>
            </a:r>
            <a:endParaRPr lang="en-GB" dirty="0"/>
          </a:p>
          <a:p>
            <a:pPr marL="971550" lvl="1" indent="-514350">
              <a:buFont typeface="+mj-lt"/>
              <a:buAutoNum type="arabicPeriod"/>
            </a:pPr>
            <a:r>
              <a:rPr lang="en-GB" dirty="0"/>
              <a:t>Perform the same analysis described above and compare the metrics</a:t>
            </a:r>
          </a:p>
          <a:p>
            <a:pPr marL="971550" lvl="1" indent="-514350">
              <a:buFont typeface="+mj-lt"/>
              <a:buAutoNum type="arabicPeriod"/>
            </a:pPr>
            <a:r>
              <a:rPr lang="en-GB" dirty="0"/>
              <a:t>If it isn’t better, look for the genus with the most samples on NCBI and try some more until a good one is found.</a:t>
            </a:r>
          </a:p>
          <a:p>
            <a:pPr marL="971550" lvl="1" indent="-514350">
              <a:buFont typeface="+mj-lt"/>
              <a:buAutoNum type="arabicPeriod"/>
            </a:pPr>
            <a:r>
              <a:rPr lang="en-GB" dirty="0"/>
              <a:t>If E. coli is the one, then I hit problem 2, how do I get all the KEGG pathways in a non-painful manner</a:t>
            </a:r>
          </a:p>
        </p:txBody>
      </p:sp>
    </p:spTree>
    <p:extLst>
      <p:ext uri="{BB962C8B-B14F-4D97-AF65-F5344CB8AC3E}">
        <p14:creationId xmlns:p14="http://schemas.microsoft.com/office/powerpoint/2010/main" val="2037494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95F75-71B3-AC40-50DE-2AF524F8D368}"/>
              </a:ext>
            </a:extLst>
          </p:cNvPr>
          <p:cNvSpPr>
            <a:spLocks noGrp="1"/>
          </p:cNvSpPr>
          <p:nvPr>
            <p:ph type="title"/>
          </p:nvPr>
        </p:nvSpPr>
        <p:spPr/>
        <p:txBody>
          <a:bodyPr/>
          <a:lstStyle/>
          <a:p>
            <a:r>
              <a:rPr lang="en-GB" dirty="0"/>
              <a:t>First steps – answer major problem 2</a:t>
            </a:r>
          </a:p>
        </p:txBody>
      </p:sp>
      <p:sp>
        <p:nvSpPr>
          <p:cNvPr id="3" name="Content Placeholder 2">
            <a:extLst>
              <a:ext uri="{FF2B5EF4-FFF2-40B4-BE49-F238E27FC236}">
                <a16:creationId xmlns:a16="http://schemas.microsoft.com/office/drawing/2014/main" id="{1B278A58-95F2-89E7-A233-DF748BE8271B}"/>
              </a:ext>
            </a:extLst>
          </p:cNvPr>
          <p:cNvSpPr>
            <a:spLocks noGrp="1"/>
          </p:cNvSpPr>
          <p:nvPr>
            <p:ph idx="1"/>
          </p:nvPr>
        </p:nvSpPr>
        <p:spPr/>
        <p:txBody>
          <a:bodyPr/>
          <a:lstStyle/>
          <a:p>
            <a:pPr marL="514350" indent="-514350">
              <a:buFont typeface="+mj-lt"/>
              <a:buAutoNum type="arabicPeriod"/>
            </a:pPr>
            <a:r>
              <a:rPr lang="en-GB" dirty="0"/>
              <a:t>I have the annotated protein </a:t>
            </a:r>
            <a:r>
              <a:rPr lang="en-GB" dirty="0" err="1"/>
              <a:t>fastas</a:t>
            </a:r>
            <a:r>
              <a:rPr lang="en-GB" dirty="0"/>
              <a:t> from </a:t>
            </a:r>
            <a:r>
              <a:rPr lang="en-GB" dirty="0" err="1"/>
              <a:t>EggNOG</a:t>
            </a:r>
            <a:r>
              <a:rPr lang="en-GB" dirty="0"/>
              <a:t>-mapper for my samples taken last year. </a:t>
            </a:r>
          </a:p>
          <a:p>
            <a:pPr marL="514350" indent="-514350">
              <a:buFont typeface="+mj-lt"/>
              <a:buAutoNum type="arabicPeriod"/>
            </a:pPr>
            <a:r>
              <a:rPr lang="en-GB" dirty="0"/>
              <a:t>I can compare this KEGG information with KEGG information derived from whatever weird shortcut route Claude.ai helps me go down. </a:t>
            </a:r>
          </a:p>
          <a:p>
            <a:pPr marL="514350" indent="-514350">
              <a:buFont typeface="+mj-lt"/>
              <a:buAutoNum type="arabicPeriod"/>
            </a:pPr>
            <a:r>
              <a:rPr lang="en-GB" dirty="0"/>
              <a:t>If this demonstrates good similarity in results, I can use this hopefully much faster method to obtain KEGG pathway information for the genus selected in Major Problem 1</a:t>
            </a:r>
          </a:p>
          <a:p>
            <a:pPr marL="514350" indent="-514350">
              <a:buFont typeface="+mj-lt"/>
              <a:buAutoNum type="arabicPeriod"/>
            </a:pPr>
            <a:r>
              <a:rPr lang="en-GB" dirty="0"/>
              <a:t>If it does not, likely </a:t>
            </a:r>
            <a:r>
              <a:rPr lang="en-GB" dirty="0" err="1"/>
              <a:t>EggNOG</a:t>
            </a:r>
            <a:r>
              <a:rPr lang="en-GB" dirty="0"/>
              <a:t>-mapper is the only viable solution and I will have to accept that the process will be </a:t>
            </a:r>
            <a:r>
              <a:rPr lang="en-GB" dirty="0" err="1"/>
              <a:t>grueling</a:t>
            </a:r>
            <a:r>
              <a:rPr lang="en-GB"/>
              <a:t>.</a:t>
            </a:r>
            <a:endParaRPr lang="en-GB" dirty="0"/>
          </a:p>
        </p:txBody>
      </p:sp>
    </p:spTree>
    <p:extLst>
      <p:ext uri="{BB962C8B-B14F-4D97-AF65-F5344CB8AC3E}">
        <p14:creationId xmlns:p14="http://schemas.microsoft.com/office/powerpoint/2010/main" val="1552344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1198</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Times New Roman</vt:lpstr>
      <vt:lpstr>Office Theme</vt:lpstr>
      <vt:lpstr>Dissertation plan</vt:lpstr>
      <vt:lpstr>What I have</vt:lpstr>
      <vt:lpstr>hypothesis</vt:lpstr>
      <vt:lpstr>Which bacteria to start with?</vt:lpstr>
      <vt:lpstr>Major problems (1)</vt:lpstr>
      <vt:lpstr>Major problems (2)</vt:lpstr>
      <vt:lpstr>Minor problems</vt:lpstr>
      <vt:lpstr>First steps – answer major problem 1</vt:lpstr>
      <vt:lpstr>First steps – answer major problem 2</vt:lpstr>
      <vt:lpstr>What I want the outputs to look like</vt:lpstr>
      <vt:lpstr>visuals</vt:lpstr>
      <vt:lpstr>Other outputs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Toby Nunn</dc:creator>
  <cp:lastModifiedBy>Toby Nunn</cp:lastModifiedBy>
  <cp:revision>17</cp:revision>
  <dcterms:created xsi:type="dcterms:W3CDTF">2025-06-07T08:34:47Z</dcterms:created>
  <dcterms:modified xsi:type="dcterms:W3CDTF">2025-06-07T10:26:43Z</dcterms:modified>
</cp:coreProperties>
</file>