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1" r:id="rId8"/>
    <p:sldId id="263" r:id="rId9"/>
    <p:sldId id="264" r:id="rId10"/>
    <p:sldId id="274" r:id="rId11"/>
    <p:sldId id="265" r:id="rId12"/>
    <p:sldId id="273" r:id="rId13"/>
    <p:sldId id="266" r:id="rId14"/>
    <p:sldId id="267" r:id="rId15"/>
    <p:sldId id="259" r:id="rId16"/>
    <p:sldId id="260" r:id="rId17"/>
    <p:sldId id="262"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17/06/2025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17/06/2025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CEAA-9481-E73B-D5D4-6DBAEB852DEC}"/>
              </a:ext>
            </a:extLst>
          </p:cNvPr>
          <p:cNvSpPr>
            <a:spLocks noGrp="1"/>
          </p:cNvSpPr>
          <p:nvPr>
            <p:ph type="title"/>
          </p:nvPr>
        </p:nvSpPr>
        <p:spPr/>
        <p:txBody>
          <a:bodyPr/>
          <a:lstStyle/>
          <a:p>
            <a:r>
              <a:rPr lang="en-GB" dirty="0"/>
              <a:t>Major Problems (3)</a:t>
            </a:r>
          </a:p>
        </p:txBody>
      </p:sp>
      <p:sp>
        <p:nvSpPr>
          <p:cNvPr id="3" name="Content Placeholder 2">
            <a:extLst>
              <a:ext uri="{FF2B5EF4-FFF2-40B4-BE49-F238E27FC236}">
                <a16:creationId xmlns:a16="http://schemas.microsoft.com/office/drawing/2014/main" id="{ACEFF39B-8B14-ED8B-3D51-96D679D6560C}"/>
              </a:ext>
            </a:extLst>
          </p:cNvPr>
          <p:cNvSpPr>
            <a:spLocks noGrp="1"/>
          </p:cNvSpPr>
          <p:nvPr>
            <p:ph idx="1"/>
          </p:nvPr>
        </p:nvSpPr>
        <p:spPr/>
        <p:txBody>
          <a:bodyPr>
            <a:normAutofit fontScale="77500" lnSpcReduction="20000"/>
          </a:bodyPr>
          <a:lstStyle/>
          <a:p>
            <a:r>
              <a:rPr lang="en-GB" dirty="0"/>
              <a:t>Problem 3: There is an acceptable amount of decent host information, as I concluded from answering MP1. However, this information is not acceptably distributed between taxa. Specifically, there is usually next to no amphibian or reptile hosts in the genera I have studied previously. Finding genera that have more even and diverse host information would be ideal for study, so that a wider range of hosts can be studied, which will improve analysis. In summary, the answer to MP1 was getting more annotations of the same genera. However, this does not answer the new problem that creates of (what if the amount of reptile and amphibian hosts does not improve to within acceptable margins?)</a:t>
            </a:r>
          </a:p>
          <a:p>
            <a:r>
              <a:rPr lang="en-GB" dirty="0"/>
              <a:t>Potential solutions 3: I may need fresh genera that have been previously studied in more diverse hosts. just read and look around for more bacterial genera to try</a:t>
            </a:r>
          </a:p>
          <a:p>
            <a:r>
              <a:rPr lang="en-GB" dirty="0"/>
              <a:t>Next steps 3: Once the pipeline is up and major problem 2 is </a:t>
            </a:r>
            <a:r>
              <a:rPr lang="en-GB" dirty="0" err="1"/>
              <a:t>answerd</a:t>
            </a:r>
            <a:r>
              <a:rPr lang="en-GB" dirty="0"/>
              <a:t>, just keep trying genera until I hit one with a diverse host-set. Look into FTP (File Transfer Protocol) NCBI site. It has zip files on /</a:t>
            </a:r>
            <a:r>
              <a:rPr lang="en-GB" dirty="0" err="1"/>
              <a:t>biosample</a:t>
            </a:r>
            <a:r>
              <a:rPr lang="en-GB" dirty="0"/>
              <a:t>/</a:t>
            </a:r>
            <a:r>
              <a:rPr lang="en-GB" dirty="0" err="1"/>
              <a:t>biosample_set</a:t>
            </a:r>
            <a:r>
              <a:rPr lang="en-GB" dirty="0"/>
              <a:t> which may prove useful, and may require </a:t>
            </a:r>
            <a:r>
              <a:rPr lang="en-GB" dirty="0" err="1"/>
              <a:t>linux</a:t>
            </a:r>
            <a:r>
              <a:rPr lang="en-GB" dirty="0"/>
              <a:t> or python tools to </a:t>
            </a:r>
            <a:r>
              <a:rPr lang="en-GB"/>
              <a:t>properly explore.</a:t>
            </a:r>
            <a:endParaRPr lang="en-GB" dirty="0"/>
          </a:p>
        </p:txBody>
      </p:sp>
    </p:spTree>
    <p:extLst>
      <p:ext uri="{BB962C8B-B14F-4D97-AF65-F5344CB8AC3E}">
        <p14:creationId xmlns:p14="http://schemas.microsoft.com/office/powerpoint/2010/main" val="28868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a:p>
            <a:r>
              <a:rPr lang="en-GB" dirty="0"/>
              <a:t>Need to decide on format I want to write the dissertation in, as all of these problems are likely going to be Chapter 1, so I want to be writing it up as I go. </a:t>
            </a:r>
          </a:p>
          <a:p>
            <a:pPr lvl="1"/>
            <a:r>
              <a:rPr lang="en-GB" dirty="0"/>
              <a:t>My choice at the moment is between Quarto book and Quarto manuscript.</a:t>
            </a:r>
          </a:p>
          <a:p>
            <a:r>
              <a:rPr lang="en-GB" dirty="0"/>
              <a:t>The whole GCF / GCA </a:t>
            </a:r>
            <a:r>
              <a:rPr lang="en-GB" dirty="0" err="1"/>
              <a:t>debaucle</a:t>
            </a:r>
            <a:r>
              <a:rPr lang="en-GB" dirty="0"/>
              <a:t> </a:t>
            </a:r>
          </a:p>
        </p:txBody>
      </p:sp>
    </p:spTree>
    <p:extLst>
      <p:ext uri="{BB962C8B-B14F-4D97-AF65-F5344CB8AC3E}">
        <p14:creationId xmlns:p14="http://schemas.microsoft.com/office/powerpoint/2010/main" val="169279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54BF-20A7-E2D6-AAF3-A7840D985014}"/>
              </a:ext>
            </a:extLst>
          </p:cNvPr>
          <p:cNvSpPr>
            <a:spLocks noGrp="1"/>
          </p:cNvSpPr>
          <p:nvPr>
            <p:ph type="title"/>
          </p:nvPr>
        </p:nvSpPr>
        <p:spPr/>
        <p:txBody>
          <a:bodyPr/>
          <a:lstStyle/>
          <a:p>
            <a:r>
              <a:rPr lang="en-GB" dirty="0"/>
              <a:t>More problems (?)</a:t>
            </a:r>
          </a:p>
        </p:txBody>
      </p:sp>
      <p:sp>
        <p:nvSpPr>
          <p:cNvPr id="3" name="Content Placeholder 2">
            <a:extLst>
              <a:ext uri="{FF2B5EF4-FFF2-40B4-BE49-F238E27FC236}">
                <a16:creationId xmlns:a16="http://schemas.microsoft.com/office/drawing/2014/main" id="{D492E436-811C-27D4-F252-F94FBB03CD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8966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dirty="0"/>
              <a:t>.</a:t>
            </a:r>
          </a:p>
        </p:txBody>
      </p:sp>
    </p:spTree>
    <p:extLst>
      <p:ext uri="{BB962C8B-B14F-4D97-AF65-F5344CB8AC3E}">
        <p14:creationId xmlns:p14="http://schemas.microsoft.com/office/powerpoint/2010/main" val="155234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735-4641-FB0D-CEC9-A53DA634D058}"/>
              </a:ext>
            </a:extLst>
          </p:cNvPr>
          <p:cNvSpPr>
            <a:spLocks noGrp="1"/>
          </p:cNvSpPr>
          <p:nvPr>
            <p:ph type="title"/>
          </p:nvPr>
        </p:nvSpPr>
        <p:spPr/>
        <p:txBody>
          <a:bodyPr/>
          <a:lstStyle/>
          <a:p>
            <a:endParaRPr lang="en-GB"/>
          </a:p>
        </p:txBody>
      </p:sp>
      <p:sp>
        <p:nvSpPr>
          <p:cNvPr id="4" name="Rectangle 3">
            <a:extLst>
              <a:ext uri="{FF2B5EF4-FFF2-40B4-BE49-F238E27FC236}">
                <a16:creationId xmlns:a16="http://schemas.microsoft.com/office/drawing/2014/main" id="{6A70935E-9B22-227E-8D02-6CE873EFE57F}"/>
              </a:ext>
            </a:extLst>
          </p:cNvPr>
          <p:cNvSpPr/>
          <p:nvPr/>
        </p:nvSpPr>
        <p:spPr>
          <a:xfrm>
            <a:off x="506084" y="2018581"/>
            <a:ext cx="3755366" cy="268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Hypothesis: </a:t>
            </a: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ctr"/>
            <a:endParaRPr lang="en-GB" dirty="0"/>
          </a:p>
        </p:txBody>
      </p:sp>
      <p:cxnSp>
        <p:nvCxnSpPr>
          <p:cNvPr id="6" name="Straight Arrow Connector 5">
            <a:extLst>
              <a:ext uri="{FF2B5EF4-FFF2-40B4-BE49-F238E27FC236}">
                <a16:creationId xmlns:a16="http://schemas.microsoft.com/office/drawing/2014/main" id="{3FE25FC7-0879-1BE1-9D27-C104F20C8FEE}"/>
              </a:ext>
            </a:extLst>
          </p:cNvPr>
          <p:cNvCxnSpPr>
            <a:cxnSpLocks/>
            <a:stCxn id="4" idx="3"/>
            <a:endCxn id="7" idx="1"/>
          </p:cNvCxnSpPr>
          <p:nvPr/>
        </p:nvCxnSpPr>
        <p:spPr>
          <a:xfrm flipV="1">
            <a:off x="4261450" y="3361426"/>
            <a:ext cx="26109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3DB8681-39C8-74F0-7362-B3E8A32E1D3F}"/>
              </a:ext>
            </a:extLst>
          </p:cNvPr>
          <p:cNvSpPr/>
          <p:nvPr/>
        </p:nvSpPr>
        <p:spPr>
          <a:xfrm>
            <a:off x="6872377" y="2216988"/>
            <a:ext cx="4721525" cy="22888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“findings indicate that there is significant differences between groups based on host or geography”</a:t>
            </a:r>
          </a:p>
        </p:txBody>
      </p:sp>
      <p:sp>
        <p:nvSpPr>
          <p:cNvPr id="9" name="TextBox 8">
            <a:extLst>
              <a:ext uri="{FF2B5EF4-FFF2-40B4-BE49-F238E27FC236}">
                <a16:creationId xmlns:a16="http://schemas.microsoft.com/office/drawing/2014/main" id="{D70FEC2E-998B-BB8E-A44B-C7EEBCC8E194}"/>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sp>
        <p:nvSpPr>
          <p:cNvPr id="11" name="TextBox 10">
            <a:extLst>
              <a:ext uri="{FF2B5EF4-FFF2-40B4-BE49-F238E27FC236}">
                <a16:creationId xmlns:a16="http://schemas.microsoft.com/office/drawing/2014/main" id="{C7E7ABE5-CCE4-9F42-052D-F3578577E81F}"/>
              </a:ext>
            </a:extLst>
          </p:cNvPr>
          <p:cNvSpPr txBox="1"/>
          <p:nvPr/>
        </p:nvSpPr>
        <p:spPr>
          <a:xfrm>
            <a:off x="4704272" y="3407344"/>
            <a:ext cx="1874807" cy="369332"/>
          </a:xfrm>
          <a:prstGeom prst="rect">
            <a:avLst/>
          </a:prstGeom>
          <a:noFill/>
        </p:spPr>
        <p:txBody>
          <a:bodyPr wrap="square" rtlCol="0">
            <a:spAutoFit/>
          </a:bodyPr>
          <a:lstStyle/>
          <a:p>
            <a:pPr algn="ctr"/>
            <a:r>
              <a:rPr lang="en-GB" dirty="0"/>
              <a:t>How?</a:t>
            </a:r>
          </a:p>
        </p:txBody>
      </p:sp>
      <p:cxnSp>
        <p:nvCxnSpPr>
          <p:cNvPr id="13" name="Straight Arrow Connector 12">
            <a:extLst>
              <a:ext uri="{FF2B5EF4-FFF2-40B4-BE49-F238E27FC236}">
                <a16:creationId xmlns:a16="http://schemas.microsoft.com/office/drawing/2014/main" id="{AB777A72-4D57-EF7A-65B1-5657A093F620}"/>
              </a:ext>
            </a:extLst>
          </p:cNvPr>
          <p:cNvCxnSpPr>
            <a:stCxn id="11" idx="2"/>
          </p:cNvCxnSpPr>
          <p:nvPr/>
        </p:nvCxnSpPr>
        <p:spPr>
          <a:xfrm flipH="1">
            <a:off x="5641675" y="3776676"/>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76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98E-6E90-9B40-6175-CC804183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9B00D-57FF-55A6-D364-621B4A875B00}"/>
              </a:ext>
            </a:extLst>
          </p:cNvPr>
          <p:cNvSpPr>
            <a:spLocks noGrp="1"/>
          </p:cNvSpPr>
          <p:nvPr>
            <p:ph type="title"/>
          </p:nvPr>
        </p:nvSpPr>
        <p:spPr/>
        <p:txBody>
          <a:bodyPr/>
          <a:lstStyle/>
          <a:p>
            <a:endParaRPr lang="en-GB"/>
          </a:p>
        </p:txBody>
      </p:sp>
      <p:cxnSp>
        <p:nvCxnSpPr>
          <p:cNvPr id="6" name="Straight Arrow Connector 5">
            <a:extLst>
              <a:ext uri="{FF2B5EF4-FFF2-40B4-BE49-F238E27FC236}">
                <a16:creationId xmlns:a16="http://schemas.microsoft.com/office/drawing/2014/main" id="{EC617268-5D68-4FFC-06DF-600558290F56}"/>
              </a:ext>
            </a:extLst>
          </p:cNvPr>
          <p:cNvCxnSpPr>
            <a:cxnSpLocks/>
            <a:stCxn id="9" idx="2"/>
            <a:endCxn id="8" idx="0"/>
          </p:cNvCxnSpPr>
          <p:nvPr/>
        </p:nvCxnSpPr>
        <p:spPr>
          <a:xfrm flipH="1">
            <a:off x="3142891" y="3204458"/>
            <a:ext cx="2498785" cy="41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0FE9CC3-CF70-C31C-5671-F96B037E1F53}"/>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cxnSp>
        <p:nvCxnSpPr>
          <p:cNvPr id="13" name="Straight Arrow Connector 12">
            <a:extLst>
              <a:ext uri="{FF2B5EF4-FFF2-40B4-BE49-F238E27FC236}">
                <a16:creationId xmlns:a16="http://schemas.microsoft.com/office/drawing/2014/main" id="{57BA0BCD-930F-4F23-B3A0-23731660FA12}"/>
              </a:ext>
            </a:extLst>
          </p:cNvPr>
          <p:cNvCxnSpPr>
            <a:cxnSpLocks/>
          </p:cNvCxnSpPr>
          <p:nvPr/>
        </p:nvCxnSpPr>
        <p:spPr>
          <a:xfrm flipH="1">
            <a:off x="5641675" y="-1077094"/>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D9C965-DEC4-EBE3-1609-529574FAEE09}"/>
              </a:ext>
            </a:extLst>
          </p:cNvPr>
          <p:cNvSpPr/>
          <p:nvPr/>
        </p:nvSpPr>
        <p:spPr>
          <a:xfrm>
            <a:off x="1736785" y="362309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Source of gene functions, the NCBI website. These will need to be gathered or created one way or another to see how a species could adapt to the host</a:t>
            </a:r>
          </a:p>
        </p:txBody>
      </p:sp>
      <p:sp>
        <p:nvSpPr>
          <p:cNvPr id="12" name="Rectangle 11">
            <a:extLst>
              <a:ext uri="{FF2B5EF4-FFF2-40B4-BE49-F238E27FC236}">
                <a16:creationId xmlns:a16="http://schemas.microsoft.com/office/drawing/2014/main" id="{0C8E224E-AEFC-4DDD-0CB2-EC9D7A66549B}"/>
              </a:ext>
            </a:extLst>
          </p:cNvPr>
          <p:cNvSpPr/>
          <p:nvPr/>
        </p:nvSpPr>
        <p:spPr>
          <a:xfrm>
            <a:off x="4701396" y="362766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host. This will need to be grouped so as to act as categories for the aforementioned gene function</a:t>
            </a:r>
          </a:p>
        </p:txBody>
      </p:sp>
      <p:cxnSp>
        <p:nvCxnSpPr>
          <p:cNvPr id="15" name="Straight Arrow Connector 14">
            <a:extLst>
              <a:ext uri="{FF2B5EF4-FFF2-40B4-BE49-F238E27FC236}">
                <a16:creationId xmlns:a16="http://schemas.microsoft.com/office/drawing/2014/main" id="{35DED919-8E0F-A493-ECC4-2945BC365519}"/>
              </a:ext>
            </a:extLst>
          </p:cNvPr>
          <p:cNvCxnSpPr>
            <a:stCxn id="9" idx="2"/>
            <a:endCxn id="12" idx="0"/>
          </p:cNvCxnSpPr>
          <p:nvPr/>
        </p:nvCxnSpPr>
        <p:spPr>
          <a:xfrm>
            <a:off x="5641676" y="3204458"/>
            <a:ext cx="465826" cy="42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997CD6B-8D6F-3FFB-42D8-9B418410FC23}"/>
              </a:ext>
            </a:extLst>
          </p:cNvPr>
          <p:cNvSpPr/>
          <p:nvPr/>
        </p:nvSpPr>
        <p:spPr>
          <a:xfrm>
            <a:off x="7873042" y="3623093"/>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geography. This will need to be grouped so as to act as categories for the aforementioned gene function</a:t>
            </a:r>
          </a:p>
        </p:txBody>
      </p:sp>
      <p:cxnSp>
        <p:nvCxnSpPr>
          <p:cNvPr id="17" name="Straight Arrow Connector 16">
            <a:extLst>
              <a:ext uri="{FF2B5EF4-FFF2-40B4-BE49-F238E27FC236}">
                <a16:creationId xmlns:a16="http://schemas.microsoft.com/office/drawing/2014/main" id="{0BA631D6-0C2D-57E5-EB16-2EBA1D4C47D9}"/>
              </a:ext>
            </a:extLst>
          </p:cNvPr>
          <p:cNvCxnSpPr>
            <a:cxnSpLocks/>
            <a:stCxn id="9" idx="2"/>
            <a:endCxn id="16" idx="0"/>
          </p:cNvCxnSpPr>
          <p:nvPr/>
        </p:nvCxnSpPr>
        <p:spPr>
          <a:xfrm>
            <a:off x="5641676" y="3204458"/>
            <a:ext cx="3637472" cy="418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EFC77B-8936-CF98-4E06-8E97975CEDD0}"/>
              </a:ext>
            </a:extLst>
          </p:cNvPr>
          <p:cNvCxnSpPr>
            <a:cxnSpLocks/>
            <a:stCxn id="9" idx="3"/>
            <a:endCxn id="23" idx="1"/>
          </p:cNvCxnSpPr>
          <p:nvPr/>
        </p:nvCxnSpPr>
        <p:spPr>
          <a:xfrm flipV="1">
            <a:off x="6579079" y="1712299"/>
            <a:ext cx="2235680" cy="1307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FEFE7C-DE24-C656-5E93-C0C7AD0E4929}"/>
              </a:ext>
            </a:extLst>
          </p:cNvPr>
          <p:cNvSpPr/>
          <p:nvPr/>
        </p:nvSpPr>
        <p:spPr>
          <a:xfrm>
            <a:off x="8814759" y="439858"/>
            <a:ext cx="2963165" cy="2544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Comparisons between genera or species to see how they differ purely evolutionarily.</a:t>
            </a:r>
          </a:p>
        </p:txBody>
      </p:sp>
    </p:spTree>
    <p:extLst>
      <p:ext uri="{BB962C8B-B14F-4D97-AF65-F5344CB8AC3E}">
        <p14:creationId xmlns:p14="http://schemas.microsoft.com/office/powerpoint/2010/main" val="151790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452A-6743-EFD2-0C1E-FC87B24267D0}"/>
              </a:ext>
            </a:extLst>
          </p:cNvPr>
          <p:cNvSpPr>
            <a:spLocks noGrp="1"/>
          </p:cNvSpPr>
          <p:nvPr>
            <p:ph type="title"/>
          </p:nvPr>
        </p:nvSpPr>
        <p:spPr/>
        <p:txBody>
          <a:bodyPr/>
          <a:lstStyle/>
          <a:p>
            <a:r>
              <a:rPr lang="en-GB" dirty="0"/>
              <a:t>Hypothesis – more ideas</a:t>
            </a:r>
          </a:p>
        </p:txBody>
      </p:sp>
      <p:sp>
        <p:nvSpPr>
          <p:cNvPr id="3" name="Content Placeholder 2">
            <a:extLst>
              <a:ext uri="{FF2B5EF4-FFF2-40B4-BE49-F238E27FC236}">
                <a16:creationId xmlns:a16="http://schemas.microsoft.com/office/drawing/2014/main" id="{CB64B4DE-7C50-46A5-2654-8DABE9E37B90}"/>
              </a:ext>
            </a:extLst>
          </p:cNvPr>
          <p:cNvSpPr>
            <a:spLocks noGrp="1"/>
          </p:cNvSpPr>
          <p:nvPr>
            <p:ph idx="1"/>
          </p:nvPr>
        </p:nvSpPr>
        <p:spPr/>
        <p:txBody>
          <a:bodyPr/>
          <a:lstStyle/>
          <a:p>
            <a:r>
              <a:rPr lang="en-GB" dirty="0"/>
              <a:t>Do bacteria that have known effects as part of the microbiome of one species exhibit different traits when found in the microbiome of another species that is exposed to different pressures or a different environment?</a:t>
            </a:r>
          </a:p>
          <a:p>
            <a:r>
              <a:rPr lang="en-GB" dirty="0"/>
              <a:t>Do bacterial species adapt to pathogen pressures in their hosts?</a:t>
            </a:r>
          </a:p>
          <a:p>
            <a:endParaRPr lang="en-GB" dirty="0"/>
          </a:p>
          <a:p>
            <a:r>
              <a:rPr lang="en-GB" dirty="0"/>
              <a:t>It all just feels too small, maybe I need to do some reading around to get some better ideas</a:t>
            </a:r>
          </a:p>
          <a:p>
            <a:endParaRPr lang="en-GB" dirty="0"/>
          </a:p>
          <a:p>
            <a:endParaRPr lang="en-GB" dirty="0"/>
          </a:p>
        </p:txBody>
      </p:sp>
    </p:spTree>
    <p:extLst>
      <p:ext uri="{BB962C8B-B14F-4D97-AF65-F5344CB8AC3E}">
        <p14:creationId xmlns:p14="http://schemas.microsoft.com/office/powerpoint/2010/main" val="13024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593-A997-3918-6D10-32A91CE71CE5}"/>
              </a:ext>
            </a:extLst>
          </p:cNvPr>
          <p:cNvSpPr>
            <a:spLocks noGrp="1"/>
          </p:cNvSpPr>
          <p:nvPr>
            <p:ph type="title"/>
          </p:nvPr>
        </p:nvSpPr>
        <p:spPr/>
        <p:txBody>
          <a:bodyPr/>
          <a:lstStyle/>
          <a:p>
            <a:r>
              <a:rPr lang="en-GB" dirty="0"/>
              <a:t>Bigger ideas – likely too big</a:t>
            </a:r>
          </a:p>
        </p:txBody>
      </p:sp>
      <p:sp>
        <p:nvSpPr>
          <p:cNvPr id="3" name="Content Placeholder 2">
            <a:extLst>
              <a:ext uri="{FF2B5EF4-FFF2-40B4-BE49-F238E27FC236}">
                <a16:creationId xmlns:a16="http://schemas.microsoft.com/office/drawing/2014/main" id="{F7B96731-5EDC-4DF1-EA1F-AE335459B11C}"/>
              </a:ext>
            </a:extLst>
          </p:cNvPr>
          <p:cNvSpPr>
            <a:spLocks noGrp="1"/>
          </p:cNvSpPr>
          <p:nvPr>
            <p:ph idx="1"/>
          </p:nvPr>
        </p:nvSpPr>
        <p:spPr/>
        <p:txBody>
          <a:bodyPr/>
          <a:lstStyle/>
          <a:p>
            <a:r>
              <a:rPr lang="en-GB" dirty="0"/>
              <a:t>A review on how different bacterial species change to benefit their host when found in a host-associated microbiome, compared with their potential roles in the environment</a:t>
            </a:r>
          </a:p>
          <a:p>
            <a:endParaRPr lang="en-GB" dirty="0"/>
          </a:p>
          <a:p>
            <a:r>
              <a:rPr lang="en-GB" dirty="0"/>
              <a:t>Continuing last year: how 10 bacterial isolates interact in the host-associated microbiome they were sampled from, understanding their environmental function and interplay from their genetic dissimilarities. </a:t>
            </a:r>
          </a:p>
        </p:txBody>
      </p:sp>
    </p:spTree>
    <p:extLst>
      <p:ext uri="{BB962C8B-B14F-4D97-AF65-F5344CB8AC3E}">
        <p14:creationId xmlns:p14="http://schemas.microsoft.com/office/powerpoint/2010/main" val="1515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4FA-D4EA-EE01-26CD-9F9EBD0948C0}"/>
              </a:ext>
            </a:extLst>
          </p:cNvPr>
          <p:cNvSpPr>
            <a:spLocks noGrp="1"/>
          </p:cNvSpPr>
          <p:nvPr>
            <p:ph type="title"/>
          </p:nvPr>
        </p:nvSpPr>
        <p:spPr/>
        <p:txBody>
          <a:bodyPr/>
          <a:lstStyle/>
          <a:p>
            <a:r>
              <a:rPr lang="en-GB" dirty="0"/>
              <a:t>More ideas</a:t>
            </a:r>
          </a:p>
        </p:txBody>
      </p:sp>
      <p:sp>
        <p:nvSpPr>
          <p:cNvPr id="3" name="Content Placeholder 2">
            <a:extLst>
              <a:ext uri="{FF2B5EF4-FFF2-40B4-BE49-F238E27FC236}">
                <a16:creationId xmlns:a16="http://schemas.microsoft.com/office/drawing/2014/main" id="{EE38CAB7-F43F-791B-33B9-B0E48C0305AF}"/>
              </a:ext>
            </a:extLst>
          </p:cNvPr>
          <p:cNvSpPr>
            <a:spLocks noGrp="1"/>
          </p:cNvSpPr>
          <p:nvPr>
            <p:ph idx="1"/>
          </p:nvPr>
        </p:nvSpPr>
        <p:spPr/>
        <p:txBody>
          <a:bodyPr/>
          <a:lstStyle/>
          <a:p>
            <a:r>
              <a:rPr lang="en-GB" dirty="0"/>
              <a:t>Pan-genomics: illuminating the pan-genome for [bacterial species(plural?)], the core genes shared by all serotypes and those that flux based on host-environment or geographic location.</a:t>
            </a:r>
          </a:p>
        </p:txBody>
      </p:sp>
    </p:spTree>
    <p:extLst>
      <p:ext uri="{BB962C8B-B14F-4D97-AF65-F5344CB8AC3E}">
        <p14:creationId xmlns:p14="http://schemas.microsoft.com/office/powerpoint/2010/main" val="19061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1794</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Dissertation plan</vt:lpstr>
      <vt:lpstr>What I have</vt:lpstr>
      <vt:lpstr>hypothesis</vt:lpstr>
      <vt:lpstr>Hypothesis – more ideas</vt:lpstr>
      <vt:lpstr>Bigger ideas – likely too big</vt:lpstr>
      <vt:lpstr>More ideas</vt:lpstr>
      <vt:lpstr>Which bacteria to start with?</vt:lpstr>
      <vt:lpstr>Major problems (1)</vt:lpstr>
      <vt:lpstr>Major problems (2)</vt:lpstr>
      <vt:lpstr>Major Problems (3)</vt:lpstr>
      <vt:lpstr>Minor problems</vt:lpstr>
      <vt:lpstr>More problems (?)</vt:lpstr>
      <vt:lpstr>First steps – answer major problem 1</vt:lpstr>
      <vt:lpstr>First steps – answer major problem 2</vt:lpstr>
      <vt:lpstr>What I want the outputs to look like</vt:lpstr>
      <vt:lpstr>visuals</vt:lpstr>
      <vt:lpstr>Other 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29</cp:revision>
  <dcterms:created xsi:type="dcterms:W3CDTF">2025-06-07T08:34:47Z</dcterms:created>
  <dcterms:modified xsi:type="dcterms:W3CDTF">2025-06-17T10:03:32Z</dcterms:modified>
</cp:coreProperties>
</file>