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1C41-68A2-4AAB-86EB-67DCF50E6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D19D4-D880-459B-8C26-EA9F62911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FC5D-AC19-4582-9F11-0B23783EA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5DBD-EFF3-4821-8C10-C334468AEE6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F0EFA-09B1-46CC-85A4-359DED0F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920EE-E8E2-47DE-AB1D-21E9A60B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0739-4B2C-4E23-B1BC-BD33E62F8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4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D6F0B-1A9E-400D-99E5-53998B18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787C7-A9FC-48C0-8BFC-34B14BA7D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B8400-323A-4AA1-85A8-62E85F7A2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5DBD-EFF3-4821-8C10-C334468AEE6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DFAB4-FF99-4107-8DF0-C211DE05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BF15E-B4AA-4149-93BD-14D00AE4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0739-4B2C-4E23-B1BC-BD33E62F8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5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5F8D40-41E1-4DB2-87E9-19A69C445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5BA33-74F8-478F-83A7-417F9E344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AE79-1DF3-4C84-9B6A-DAF7355C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5DBD-EFF3-4821-8C10-C334468AEE6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E37D0-2557-4519-888F-1E647ED0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69F8E-430C-4D08-8703-255B8514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0739-4B2C-4E23-B1BC-BD33E62F8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1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7F4C-9FFC-4D50-B290-A72AC6A09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B5B8D-4410-4BB4-8448-5171C9933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2B157-98DE-4621-91D3-43747B36B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5DBD-EFF3-4821-8C10-C334468AEE6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8C072-ACC1-45A9-8BF0-9D717A4D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9D642-19A2-45F6-8AC4-58814409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0739-4B2C-4E23-B1BC-BD33E62F8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3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F1F1-B933-4957-BAB0-168B0337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2E3E7-D597-46C4-A761-23FC091E8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17B62-E1F7-4BB3-92E7-8E82B574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5DBD-EFF3-4821-8C10-C334468AEE6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06783-D243-44F5-8A16-47C0F9E7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72265-0A86-4438-9530-19097862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0739-4B2C-4E23-B1BC-BD33E62F8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3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CCEB-41B7-4045-B295-CBBB18B4C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B73E4-3539-4535-BCD7-33DEBB7A5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BC85D-5CFE-4A2F-BB10-2D6BA2C5A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EB57D-64D5-4B2E-AF7D-554FA98A2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5DBD-EFF3-4821-8C10-C334468AEE6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61C7A-824A-4E7C-BA96-A814B1C0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97C26-FE34-49DE-9695-60797B03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0739-4B2C-4E23-B1BC-BD33E62F8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6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767C-3273-4A09-B070-5D5F4DE0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455D2-6D83-4764-8570-5B37C5958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9EF6C-5020-41D2-9229-40F0F19CA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2FACE-032C-4FC4-B835-222AA9681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C86DF-D12C-485E-9190-F3D8FCCBA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7FD299-7004-4FD3-9402-25F6D278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5DBD-EFF3-4821-8C10-C334468AEE6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34FA0-B88C-40F0-B550-4CE4B3003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B22F2-05F5-4802-9DD4-6DD98D3C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0739-4B2C-4E23-B1BC-BD33E62F8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06AE-65B1-40DA-947B-BFAE053C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39B42C-C695-4E1A-B69F-5C7CDD07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5DBD-EFF3-4821-8C10-C334468AEE6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20CC0-41D2-4FA9-A82B-B105E089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F810D-6231-4EBE-9335-93198759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0739-4B2C-4E23-B1BC-BD33E62F8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2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50796-7E2D-4A37-8605-E8C62693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5DBD-EFF3-4821-8C10-C334468AEE6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24EADE-BBE8-40D1-B5FE-D679A39A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399F7-4D14-4AA6-B411-C2699BAE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0739-4B2C-4E23-B1BC-BD33E62F8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6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505E-16CD-4608-89C8-03A91698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74C2-3750-4278-BF1A-961779471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A7D95-639C-4190-88CC-C5949AD56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E0614-0BC6-478E-9D3C-122F4660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5DBD-EFF3-4821-8C10-C334468AEE6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D5C69-3CF8-42C7-A0C5-4E533EF3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88788-4BCF-4F20-8CF8-6FFA8B04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0739-4B2C-4E23-B1BC-BD33E62F8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9F39-E809-45EC-8F6E-BBBB8E03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48A221-4169-4554-B0F5-E29DD0A2D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4D8DB-65A4-4CEE-9B8E-A13C3737A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B8651-3468-4F1A-8F53-13B6BA9F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5DBD-EFF3-4821-8C10-C334468AEE6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D7454-ECE6-4387-A84E-BF7214F8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70A80-A72A-446A-8017-95458420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0739-4B2C-4E23-B1BC-BD33E62F8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2E3E4-2823-4783-9934-C6D124B9E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1CF94-D77A-42B9-8984-4A471DDBE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78B4F-D39D-4A27-8797-DBFBC0853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E5DBD-EFF3-4821-8C10-C334468AEE6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3412F-C9C2-4BC7-B435-736DAF605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AD63C-9B36-4F41-8101-46618E56C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90739-4B2C-4E23-B1BC-BD33E62F8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2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095002-EFFF-4822-AD05-6CB5CF45B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20791"/>
              </p:ext>
            </p:extLst>
          </p:nvPr>
        </p:nvGraphicFramePr>
        <p:xfrm>
          <a:off x="1711562" y="1558925"/>
          <a:ext cx="8702677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7419">
                  <a:extLst>
                    <a:ext uri="{9D8B030D-6E8A-4147-A177-3AD203B41FA5}">
                      <a16:colId xmlns:a16="http://schemas.microsoft.com/office/drawing/2014/main" val="4018623684"/>
                    </a:ext>
                  </a:extLst>
                </a:gridCol>
                <a:gridCol w="1392958">
                  <a:extLst>
                    <a:ext uri="{9D8B030D-6E8A-4147-A177-3AD203B41FA5}">
                      <a16:colId xmlns:a16="http://schemas.microsoft.com/office/drawing/2014/main" val="2834417827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60548192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799617516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72005195"/>
                    </a:ext>
                  </a:extLst>
                </a:gridCol>
              </a:tblGrid>
              <a:tr h="536575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Value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err="1"/>
                        <a:t>Error</a:t>
                      </a:r>
                      <a:r>
                        <a:rPr lang="da-DK" dirty="0"/>
                        <a:t> (SD)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p &gt; 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36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Volume.change.between.1st.and.2nd.DAS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0.33 ml/ml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 ml/ml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0.08</a:t>
                      </a:r>
                      <a:r>
                        <a:rPr lang="da-DK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71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X2nd.DSA.Venous.drainage..0.superficial..1.deep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-0.50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0.06</a:t>
                      </a:r>
                      <a:r>
                        <a:rPr lang="da-DK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new.draining.vein.compared.to.1st.DSA..0.No..1.yes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0.04</a:t>
                      </a:r>
                      <a:r>
                        <a:rPr lang="da-DK" dirty="0">
                          <a:solidFill>
                            <a:srgbClr val="FF0000"/>
                          </a:solidFill>
                        </a:rPr>
                        <a:t>**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5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Report..</a:t>
                      </a:r>
                      <a:r>
                        <a:rPr lang="en-US" dirty="0" err="1"/>
                        <a:t>New.nidus</a:t>
                      </a:r>
                      <a:r>
                        <a:rPr lang="en-US" dirty="0"/>
                        <a:t>...0.no..1.yes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-0.38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0.06</a:t>
                      </a:r>
                      <a:r>
                        <a:rPr lang="da-DK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394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485152-B08D-447F-95FB-1C119C2EC259}"/>
              </a:ext>
            </a:extLst>
          </p:cNvPr>
          <p:cNvSpPr txBox="1"/>
          <p:nvPr/>
        </p:nvSpPr>
        <p:spPr>
          <a:xfrm>
            <a:off x="1736723" y="4655185"/>
            <a:ext cx="415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Significance</a:t>
            </a:r>
            <a:r>
              <a:rPr lang="da-DK" dirty="0"/>
              <a:t> </a:t>
            </a:r>
            <a:r>
              <a:rPr lang="da-DK" dirty="0" err="1"/>
              <a:t>level</a:t>
            </a:r>
            <a:r>
              <a:rPr lang="da-DK" dirty="0"/>
              <a:t>: </a:t>
            </a:r>
            <a:r>
              <a:rPr lang="da-DK" dirty="0">
                <a:solidFill>
                  <a:srgbClr val="FF0000"/>
                </a:solidFill>
              </a:rPr>
              <a:t>  *</a:t>
            </a:r>
            <a:r>
              <a:rPr lang="da-DK" dirty="0"/>
              <a:t> p &lt; 0.1      </a:t>
            </a:r>
            <a:r>
              <a:rPr lang="da-DK" dirty="0">
                <a:solidFill>
                  <a:srgbClr val="FF0000"/>
                </a:solidFill>
              </a:rPr>
              <a:t>**</a:t>
            </a:r>
            <a:r>
              <a:rPr lang="da-DK" dirty="0"/>
              <a:t> p &lt; 0.05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FE3A38-6086-4185-B85C-1618D27B5408}"/>
                  </a:ext>
                </a:extLst>
              </p:cNvPr>
              <p:cNvSpPr txBox="1"/>
              <p:nvPr/>
            </p:nvSpPr>
            <p:spPr>
              <a:xfrm>
                <a:off x="1914283" y="672465"/>
                <a:ext cx="84999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𝑉𝑜𝑙𝑢𝑚𝑒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𝐻𝑒𝑚𝑜𝑟𝑟h𝑎𝑔𝑒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𝑚𝑙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𝑉𝑎𝑙𝑢𝑒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 ∗ 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𝑃𝑎𝑟𝑎𝑚𝑒𝑡𝑒𝑟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𝑉𝑎𝑙𝑢𝑒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 ∗ 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𝑃𝑎𝑟𝑎𝑚𝑒𝑡𝑒𝑟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+ ….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FE3A38-6086-4185-B85C-1618D27B5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283" y="672465"/>
                <a:ext cx="8499956" cy="276999"/>
              </a:xfrm>
              <a:prstGeom prst="rect">
                <a:avLst/>
              </a:prstGeom>
              <a:blipFill>
                <a:blip r:embed="rId2"/>
                <a:stretch>
                  <a:fillRect l="-1004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55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51509-FA1A-4623-8F27-4C11177B0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43624"/>
              </p:ext>
            </p:extLst>
          </p:nvPr>
        </p:nvGraphicFramePr>
        <p:xfrm>
          <a:off x="584200" y="212725"/>
          <a:ext cx="3321050" cy="629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650">
                  <a:extLst>
                    <a:ext uri="{9D8B030D-6E8A-4147-A177-3AD203B41FA5}">
                      <a16:colId xmlns:a16="http://schemas.microsoft.com/office/drawing/2014/main" val="298290572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416295007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4289056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 err="1"/>
                        <a:t>Correlation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 &gt; 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840895"/>
                  </a:ext>
                </a:extLst>
              </a:tr>
              <a:tr h="233469">
                <a:tc>
                  <a:txBody>
                    <a:bodyPr/>
                    <a:lstStyle/>
                    <a:p>
                      <a:r>
                        <a:rPr lang="en-US" sz="900" dirty="0"/>
                        <a:t>Surgery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80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err="1"/>
                        <a:t>Embo</a:t>
                      </a:r>
                      <a:r>
                        <a:rPr lang="en-US" sz="9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113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err="1"/>
                        <a:t>Time.between.H.and.DSA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167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err="1"/>
                        <a:t>Time.between.H.and.DSA</a:t>
                      </a:r>
                      <a:r>
                        <a:rPr lang="en-US" sz="900" dirty="0"/>
                        <a:t>...7.days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01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Time.between.1st.and.2nd.DSA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0.09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92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Time.between.1st.and.last.DSA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0.09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16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Date.of.1st.EVT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0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err="1"/>
                        <a:t>Take.really.part.to.the.study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1st.DSA.Nidus.height..mm.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21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1st.DSA.Nidus.width..mm.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58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1st.DSA.Nidus.depth..mm.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17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1st.DSA.Nidus.Volumen..ml.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8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1st.DSA.Venous.drainage..0.superficial..1.deep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1st.DSA.eloquence..0.No..1.yes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992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1st.DSA.Spetzler.Martin.Grade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76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obvious.intranidal.aneurysm..0.No..1.yes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68215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163ED4-F264-4B3E-A6F1-6B75DCFCC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128878"/>
              </p:ext>
            </p:extLst>
          </p:nvPr>
        </p:nvGraphicFramePr>
        <p:xfrm>
          <a:off x="4146550" y="212725"/>
          <a:ext cx="3197225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2982905724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4162950074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4289056651"/>
                    </a:ext>
                  </a:extLst>
                </a:gridCol>
              </a:tblGrid>
              <a:tr h="354885">
                <a:tc>
                  <a:txBody>
                    <a:bodyPr/>
                    <a:lstStyle/>
                    <a:p>
                      <a:r>
                        <a:rPr lang="da-DK" dirty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 &gt; 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840895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r>
                        <a:rPr lang="en-US" sz="900" dirty="0" err="1"/>
                        <a:t>venous.outpouching.of.main.draining.vein</a:t>
                      </a:r>
                      <a:r>
                        <a:rPr lang="en-US" sz="9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804747"/>
                  </a:ext>
                </a:extLst>
              </a:tr>
              <a:tr h="354885">
                <a:tc>
                  <a:txBody>
                    <a:bodyPr/>
                    <a:lstStyle/>
                    <a:p>
                      <a:r>
                        <a:rPr lang="en-US" sz="900" dirty="0" err="1"/>
                        <a:t>deep.feeding.artery</a:t>
                      </a:r>
                      <a:r>
                        <a:rPr lang="en-US" sz="900" dirty="0"/>
                        <a:t>...perforating.artery..0.No..1.yes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113318"/>
                  </a:ext>
                </a:extLst>
              </a:tr>
              <a:tr h="354885">
                <a:tc>
                  <a:txBody>
                    <a:bodyPr/>
                    <a:lstStyle/>
                    <a:p>
                      <a:r>
                        <a:rPr lang="en-US" sz="900" dirty="0"/>
                        <a:t>en.passant.vessels..0.No..1.yes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167233"/>
                  </a:ext>
                </a:extLst>
              </a:tr>
              <a:tr h="354885">
                <a:tc>
                  <a:txBody>
                    <a:bodyPr/>
                    <a:lstStyle/>
                    <a:p>
                      <a:r>
                        <a:rPr lang="en-US" sz="900" dirty="0"/>
                        <a:t>2nd.DSA.Nidus.height..mm.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014352"/>
                  </a:ext>
                </a:extLst>
              </a:tr>
              <a:tr h="354885">
                <a:tc>
                  <a:txBody>
                    <a:bodyPr/>
                    <a:lstStyle/>
                    <a:p>
                      <a:r>
                        <a:rPr lang="en-US" sz="900" dirty="0"/>
                        <a:t>2nd.DSA.Nidus.width..mm.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920138"/>
                  </a:ext>
                </a:extLst>
              </a:tr>
              <a:tr h="354885">
                <a:tc>
                  <a:txBody>
                    <a:bodyPr/>
                    <a:lstStyle/>
                    <a:p>
                      <a:r>
                        <a:rPr lang="en-US" sz="900" dirty="0"/>
                        <a:t>2nd.DSA.Nidus.depth..mm.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166747"/>
                  </a:ext>
                </a:extLst>
              </a:tr>
              <a:tr h="354885">
                <a:tc>
                  <a:txBody>
                    <a:bodyPr/>
                    <a:lstStyle/>
                    <a:p>
                      <a:r>
                        <a:rPr lang="en-US" sz="900" dirty="0"/>
                        <a:t>2nd.DSA.Nidus.Volumen..ml.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06745"/>
                  </a:ext>
                </a:extLst>
              </a:tr>
              <a:tr h="354885">
                <a:tc>
                  <a:txBody>
                    <a:bodyPr/>
                    <a:lstStyle/>
                    <a:p>
                      <a:r>
                        <a:rPr lang="en-US" sz="900" dirty="0"/>
                        <a:t>Volume.change.between.1st.and.2nd.DAS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0051"/>
                  </a:ext>
                </a:extLst>
              </a:tr>
              <a:tr h="354885">
                <a:tc>
                  <a:txBody>
                    <a:bodyPr/>
                    <a:lstStyle/>
                    <a:p>
                      <a:r>
                        <a:rPr lang="en-US" sz="900" dirty="0" err="1"/>
                        <a:t>Volume.change</a:t>
                      </a:r>
                      <a:r>
                        <a:rPr lang="en-US" sz="9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212933"/>
                  </a:ext>
                </a:extLst>
              </a:tr>
              <a:tr h="354885">
                <a:tc>
                  <a:txBody>
                    <a:bodyPr/>
                    <a:lstStyle/>
                    <a:p>
                      <a:r>
                        <a:rPr lang="en-US" sz="900" dirty="0"/>
                        <a:t>2nd.DSA.Venous.drainage..0.superficial..1.deep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-0.09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580948"/>
                  </a:ext>
                </a:extLst>
              </a:tr>
              <a:tr h="354885">
                <a:tc>
                  <a:txBody>
                    <a:bodyPr/>
                    <a:lstStyle/>
                    <a:p>
                      <a:r>
                        <a:rPr lang="es-ES" sz="900" dirty="0"/>
                        <a:t>2nd.DSA.eloquence..0.No..1.yes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173066"/>
                  </a:ext>
                </a:extLst>
              </a:tr>
              <a:tr h="354885">
                <a:tc>
                  <a:txBody>
                    <a:bodyPr/>
                    <a:lstStyle/>
                    <a:p>
                      <a:r>
                        <a:rPr lang="en-US" sz="900" dirty="0"/>
                        <a:t>2nd.DSA.Spetzler.Martin.Grade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80979"/>
                  </a:ext>
                </a:extLst>
              </a:tr>
              <a:tr h="354885">
                <a:tc>
                  <a:txBody>
                    <a:bodyPr/>
                    <a:lstStyle/>
                    <a:p>
                      <a:r>
                        <a:rPr lang="en-US" sz="900" dirty="0"/>
                        <a:t>flow.associated.aneurysm.of.feeding.artery..0.No..1.yes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525"/>
                  </a:ext>
                </a:extLst>
              </a:tr>
              <a:tr h="354885">
                <a:tc>
                  <a:txBody>
                    <a:bodyPr/>
                    <a:lstStyle/>
                    <a:p>
                      <a:r>
                        <a:rPr lang="en-US" sz="900" dirty="0"/>
                        <a:t>venous.stenosis..70....0.No..1.yes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dirty="0">
                          <a:solidFill>
                            <a:srgbClr val="FF0000"/>
                          </a:solidFill>
                        </a:rPr>
                        <a:t>&lt; 0.05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761698"/>
                  </a:ext>
                </a:extLst>
              </a:tr>
              <a:tr h="354885">
                <a:tc>
                  <a:txBody>
                    <a:bodyPr/>
                    <a:lstStyle/>
                    <a:p>
                      <a:r>
                        <a:rPr lang="en-US" sz="900" dirty="0" err="1"/>
                        <a:t>deep.feeding.artery</a:t>
                      </a:r>
                      <a:r>
                        <a:rPr lang="en-US" sz="900" dirty="0"/>
                        <a:t>...perforating.artery..0.No..1.yes.1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68215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38DF1BE-A6E8-4F20-97AD-8D4D34960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50953"/>
              </p:ext>
            </p:extLst>
          </p:nvPr>
        </p:nvGraphicFramePr>
        <p:xfrm>
          <a:off x="7708900" y="212725"/>
          <a:ext cx="3197225" cy="683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750">
                  <a:extLst>
                    <a:ext uri="{9D8B030D-6E8A-4147-A177-3AD203B41FA5}">
                      <a16:colId xmlns:a16="http://schemas.microsoft.com/office/drawing/2014/main" val="298290572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4162950074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4289056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 &gt; 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840895"/>
                  </a:ext>
                </a:extLst>
              </a:tr>
              <a:tr h="233469">
                <a:tc>
                  <a:txBody>
                    <a:bodyPr/>
                    <a:lstStyle/>
                    <a:p>
                      <a:r>
                        <a:rPr lang="en-US" sz="900" dirty="0"/>
                        <a:t>en.passant.vessels..0.No..1.yes.1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80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new.feeding.arteries.compared.to.1st.DSA..0.No..1.yes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113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new.draining.vein.compared.to.1st.DSA..0.No..1.yes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167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Changes.between.first.and.2nd.DSA..0.no..1.yes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dirty="0">
                          <a:solidFill>
                            <a:srgbClr val="FF0000"/>
                          </a:solidFill>
                        </a:rPr>
                        <a:t>&lt; 0.05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01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err="1"/>
                        <a:t>Report..Bigger</a:t>
                      </a:r>
                      <a:r>
                        <a:rPr lang="en-US" sz="900" dirty="0"/>
                        <a:t>...0.no..1.yes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92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err="1"/>
                        <a:t>Report..Smaller</a:t>
                      </a:r>
                      <a:r>
                        <a:rPr lang="en-US" sz="900" dirty="0"/>
                        <a:t>...0.no..1.yes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dirty="0">
                          <a:solidFill>
                            <a:srgbClr val="FF0000"/>
                          </a:solidFill>
                        </a:rPr>
                        <a:t>&lt; 0.05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16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err="1"/>
                        <a:t>Report..Same</a:t>
                      </a:r>
                      <a:r>
                        <a:rPr lang="en-US" sz="900" dirty="0"/>
                        <a:t>...0.no..1.yes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0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Report..</a:t>
                      </a:r>
                      <a:r>
                        <a:rPr lang="en-US" sz="900" dirty="0" err="1"/>
                        <a:t>New.nidus</a:t>
                      </a:r>
                      <a:r>
                        <a:rPr lang="en-US" sz="900" dirty="0"/>
                        <a:t>...0.no..1.yes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err="1"/>
                        <a:t>Time.last.DSA</a:t>
                      </a:r>
                      <a:r>
                        <a:rPr lang="en-US" sz="9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21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Last.DSA..</a:t>
                      </a:r>
                      <a:r>
                        <a:rPr lang="en-US" sz="900" dirty="0" err="1"/>
                        <a:t>complete.occlusion</a:t>
                      </a:r>
                      <a:r>
                        <a:rPr lang="en-US" sz="9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58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17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8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992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76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682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927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723</Words>
  <Application>Microsoft Office PowerPoint</Application>
  <PresentationFormat>Widescreen</PresentationFormat>
  <Paragraphs>156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Piechowiak</dc:creator>
  <cp:lastModifiedBy>Tobias Piechowiak</cp:lastModifiedBy>
  <cp:revision>16</cp:revision>
  <dcterms:created xsi:type="dcterms:W3CDTF">2019-05-03T12:46:51Z</dcterms:created>
  <dcterms:modified xsi:type="dcterms:W3CDTF">2019-05-21T10:09:44Z</dcterms:modified>
</cp:coreProperties>
</file>