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8846"/>
  </p:normalViewPr>
  <p:slideViewPr>
    <p:cSldViewPr snapToGrid="0">
      <p:cViewPr varScale="1">
        <p:scale>
          <a:sx n="85" d="100"/>
          <a:sy n="85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190B-E092-BD46-995A-C1CFF631AF84}" type="datetimeFigureOut">
              <a:rPr lang="en-DE" smtClean="0"/>
              <a:t>01/09/2025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7DCE-CD42-064F-96DA-441DF0E120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5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58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LSTM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(128, activation='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input_shape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=(1,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X_train_seq.shape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[2])): This defines the first layer, which is a Long Short-Term Memory (LSTM) layer with 128 units and 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activation function. The input shape is set to (1,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X_train_seq.shape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[2]), which means the model expects a sequence of length 1 with the same number of features as the training data.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Dropout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(0.3): This adds a dropout layer with a dropout rate of 0.3 to the model, which helps prevent overfitting.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Dense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(1): The final dense layer with a single output unit, which represents the predicted sales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64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model is compiled with the following settings: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optimizer='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adam</a:t>
            </a: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GB" b="0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Adam optimization algorithm is used to update the model's weights during training.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loss='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mse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mean squared error (MSE) loss function is used to measure the difference between the predicted and actual sales values.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metrics=['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mean_absolute_percentage_error</a:t>
            </a: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  <a:r>
              <a:rPr lang="en-GB" b="0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(MAPE) metric is used to evaluate the model's performance during training and validation.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list includes two important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EarlyStopping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(monitor='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val_loss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patience=20,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restore_best_weights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=True)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This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monitors the validation loss and stops the training if the validation loss does not improve for 20 epochs. It also restores the weights of the best-performing model.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ModelCheckpoint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('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best_model.keras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monitor='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val_loss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save_best_only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=True)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This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saves the best-performing model (based on the validation loss) to the file 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best_model.keras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model.fit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() function is called to train the model. It takes the following arguments: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 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and 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y_train_seq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training input and target data.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epochs=150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number of training epochs.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batch_size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=32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batch size used during training.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validation_data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=(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X_val_seq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y_val_seq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validation input and target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8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0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87D-823A-43F9-91AF-E56A9ED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882E-89C8-4E7F-8ADC-F7596CD6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7A2A-5AB1-442C-98C0-6C75DE73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DBD1-B02D-0043-B815-2D15432837C3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D297-EBB2-491C-818D-56B8E7D7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E853-4A17-4D05-B916-814AF28E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60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D717-9522-49F6-A980-57D484DF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03CC-37AC-4277-B1B4-8ABB0560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4BD7-B6CC-4ED2-AD5C-79903CE9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B028-96D4-C048-B3DE-88313198AF18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0F05-6B59-4537-9E4D-D72B037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526F-F285-4631-988A-DE2B3E2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24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29A5C-DAB2-4DDB-AD03-137E9C9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C1A78-C4CE-443E-AF0B-A2FC933A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2393-2252-472C-8A84-FCD78BC5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FCC-D9CC-DB4E-9116-0F42AE22B912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CE6C-D7D8-40EE-827B-F86D9A1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8D01-234F-4E78-9812-4B6DFF4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2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F4E-54BD-4BDA-B065-BA0F5102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9C90-0EAC-4549-895C-EBDBDA44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7B5C-2B0E-4F6D-8309-55ECB2F9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9837-2DBD-BB44-8C54-8C8265751F70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1B37-BBB8-4D18-8BEF-69EAC9EB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5642-0DC4-46E5-BA62-E7029843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56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AA7B-E35D-4BDA-94EC-5BF87446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938FA-63BE-4E90-8BF3-4BC9661D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E4FD-F2B9-4BFA-B0F9-A5B2ECAC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3F9F-921E-484C-A6B8-A35BCC2252AB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AEE2-3373-4637-B5BA-6BBE02EC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121C-D38F-43A2-A233-F434B032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35D-AAB1-49B7-AE06-58916B0B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BAAC-D0C7-4BAD-A047-A7D05DE68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2B3B-8D88-4CD9-AC43-B4371956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6EAB-B46C-4250-A966-9F2B319E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8897-F86C-B946-8023-C7E3C13CF6B4}" type="datetime1">
              <a:rPr lang="de-DE" smtClean="0"/>
              <a:t>09.01.2025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6446-E2EA-4539-8554-BD71627B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ED06-E879-4D9D-A3D7-7D5EE3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72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812-8FF9-4A98-950B-0608AED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0743-5854-48CE-83AB-22E765B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B3EEA-D3D5-45E9-9DC3-4AA348C0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2E8-D360-4ACE-8653-D0F2FD93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92551-FC36-4B72-8E66-FEACB9E28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0C7A-3166-486E-9EBB-15CCD519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6F75-F01C-D243-83B4-A4F7F79FEF45}" type="datetime1">
              <a:rPr lang="de-DE" smtClean="0"/>
              <a:t>09.01.2025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9B7AE-A73C-4B29-ABF9-0C22F01C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29916-9A46-4F42-ADF4-6118FB56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26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D34A-D064-48FF-8078-A93AF7F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2058-5A1D-47BC-B685-84760FF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C07-8947-8E45-BFB8-20F2C8840F7E}" type="datetime1">
              <a:rPr lang="de-DE" smtClean="0"/>
              <a:t>09.01.2025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325E-3130-40BF-BD2E-4D331382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E37C-A866-4C79-BC8E-260BBC40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79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B2A52-A174-4DA3-8FCA-7F2659C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C1D3-A4A0-0749-97E2-20BF42AECAD2}" type="datetime1">
              <a:rPr lang="de-DE" smtClean="0"/>
              <a:t>09.01.2025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62B22-9DEC-44CC-8FAB-19B7F6E0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358D8-BB2C-4F23-9D3B-88F9B515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76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D07D-EB91-49B7-9812-437DF5FB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AA80-AEBC-4FF5-A84A-C54BB99F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ACC8E-1F05-4BF7-B2D7-2450BD5E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641-93EC-4C09-9FBA-DC27098F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C23A-534C-2F43-8630-C2E7BE5C44EB}" type="datetime1">
              <a:rPr lang="de-DE" smtClean="0"/>
              <a:t>09.01.2025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255B-6561-418E-B475-BBD7415D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DF48-FC0D-4365-BFCD-D728C2E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2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E2C-A6A8-460F-844F-91AC0939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4056-58E8-46F6-84F7-C5734780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1529-20F3-4332-AC24-A567BE5A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0503-825D-4343-88F3-1B4AFDC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2EA1-3F7C-E64E-9E34-7BABAFF1F4E4}" type="datetime1">
              <a:rPr lang="de-DE" smtClean="0"/>
              <a:t>09.01.2025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8A9D-4922-4569-B484-36CA4C89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7D8B-9748-4840-A37A-2BED725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65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52B9B-0F3B-4D1B-8AE5-FD6A27D1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DFF1-661A-4118-A2BC-46AF3399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7224-2D0A-466B-BBFE-D1DDDAD27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DD5B-6F55-9F40-97E3-F2B29B754559}" type="datetime1">
              <a:rPr lang="de-DE" smtClean="0"/>
              <a:t>09.01.2025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19B2-74E6-44CD-8D75-3A3054E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0067-3997-4DFE-A625-A0BC929F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3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ries GIFs | Tenor">
            <a:extLst>
              <a:ext uri="{FF2B5EF4-FFF2-40B4-BE49-F238E27FC236}">
                <a16:creationId xmlns:a16="http://schemas.microsoft.com/office/drawing/2014/main" id="{F4C98316-6E50-6149-9DBD-44F1F70E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021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51692-54F7-47CA-B38A-7AA0EEDB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5" y="2500997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Bakery sales predictions</a:t>
            </a:r>
            <a:endParaRPr lang="LID4096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07F0-3D0F-48AF-B87E-FA2FAC3B8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45" y="4980672"/>
            <a:ext cx="9144000" cy="1655762"/>
          </a:xfrm>
        </p:spPr>
        <p:txBody>
          <a:bodyPr/>
          <a:lstStyle/>
          <a:p>
            <a:pPr algn="r"/>
            <a:r>
              <a:rPr lang="en-US" spc="110" dirty="0">
                <a:latin typeface="Lato" panose="020F0502020204030203" pitchFamily="34" charset="77"/>
              </a:rPr>
              <a:t>Karolina and Tobias </a:t>
            </a:r>
            <a:r>
              <a:rPr lang="en-US" spc="110" dirty="0" err="1">
                <a:latin typeface="Lato" panose="020F0502020204030203" pitchFamily="34" charset="77"/>
              </a:rPr>
              <a:t>Saegner</a:t>
            </a:r>
            <a:endParaRPr lang="en-US" spc="110" dirty="0">
              <a:latin typeface="Lato" panose="020F0502020204030203" pitchFamily="34" charset="77"/>
            </a:endParaRPr>
          </a:p>
          <a:p>
            <a:pPr algn="r"/>
            <a:r>
              <a:rPr lang="en-US" spc="110" dirty="0">
                <a:latin typeface="Lato" panose="020F0502020204030203" pitchFamily="34" charset="77"/>
              </a:rPr>
              <a:t>09 01 2025</a:t>
            </a:r>
          </a:p>
          <a:p>
            <a:pPr algn="r"/>
            <a:r>
              <a:rPr lang="en-US" spc="110" dirty="0">
                <a:latin typeface="Lato" panose="020F0502020204030203" pitchFamily="34" charset="77"/>
              </a:rPr>
              <a:t>Kiel</a:t>
            </a:r>
          </a:p>
        </p:txBody>
      </p:sp>
    </p:spTree>
    <p:extLst>
      <p:ext uri="{BB962C8B-B14F-4D97-AF65-F5344CB8AC3E}">
        <p14:creationId xmlns:p14="http://schemas.microsoft.com/office/powerpoint/2010/main" val="44056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D76D-5C72-4595-9658-BFE4D846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Lato" panose="020F0502020204030203" pitchFamily="34" charset="77"/>
              </a:rPr>
              <a:t>Worst fail: </a:t>
            </a:r>
            <a:r>
              <a:rPr lang="en-US" sz="2400" dirty="0">
                <a:latin typeface="Lato" panose="020F0502020204030203" pitchFamily="34" charset="77"/>
              </a:rPr>
              <a:t>insufficient data inspection/visualization</a:t>
            </a:r>
          </a:p>
          <a:p>
            <a:pPr lvl="1"/>
            <a:r>
              <a:rPr lang="en-US" sz="2000" i="1" dirty="0">
                <a:latin typeface="Lato" panose="020F0502020204030203" pitchFamily="34" charset="77"/>
              </a:rPr>
              <a:t>“Hey Steffen, </a:t>
            </a:r>
            <a:r>
              <a:rPr lang="en-US" sz="2000" i="1" dirty="0" err="1">
                <a:latin typeface="Lato" panose="020F0502020204030203" pitchFamily="34" charset="77"/>
              </a:rPr>
              <a:t>kann</a:t>
            </a:r>
            <a:r>
              <a:rPr lang="en-US" sz="2000" i="1" dirty="0">
                <a:latin typeface="Lato" panose="020F0502020204030203" pitchFamily="34" charset="77"/>
              </a:rPr>
              <a:t> es sein, </a:t>
            </a:r>
            <a:r>
              <a:rPr lang="en-US" sz="2000" i="1" dirty="0" err="1">
                <a:latin typeface="Lato" panose="020F0502020204030203" pitchFamily="34" charset="77"/>
              </a:rPr>
              <a:t>dass</a:t>
            </a:r>
            <a:r>
              <a:rPr lang="en-US" sz="2000" i="1" dirty="0">
                <a:latin typeface="Lato" panose="020F0502020204030203" pitchFamily="34" charset="77"/>
              </a:rPr>
              <a:t> da </a:t>
            </a:r>
            <a:r>
              <a:rPr lang="en-US" sz="2000" i="1" dirty="0" err="1">
                <a:latin typeface="Lato" panose="020F0502020204030203" pitchFamily="34" charset="77"/>
              </a:rPr>
              <a:t>Daten</a:t>
            </a:r>
            <a:r>
              <a:rPr lang="en-US" sz="2000" i="1" dirty="0">
                <a:latin typeface="Lato" panose="020F0502020204030203" pitchFamily="34" charset="77"/>
              </a:rPr>
              <a:t> </a:t>
            </a:r>
            <a:r>
              <a:rPr lang="en-US" sz="2000" i="1" dirty="0" err="1">
                <a:latin typeface="Lato" panose="020F0502020204030203" pitchFamily="34" charset="77"/>
              </a:rPr>
              <a:t>fehlen</a:t>
            </a:r>
            <a:r>
              <a:rPr lang="en-US" sz="2000" i="1" dirty="0">
                <a:latin typeface="Lato" panose="020F0502020204030203" pitchFamily="34" charset="77"/>
              </a:rPr>
              <a:t>?”</a:t>
            </a:r>
          </a:p>
          <a:p>
            <a:pPr lvl="1"/>
            <a:r>
              <a:rPr lang="en-US" sz="2000" i="1" dirty="0" err="1">
                <a:latin typeface="Lato" panose="020F0502020204030203" pitchFamily="34" charset="77"/>
              </a:rPr>
              <a:t>Warengruppe</a:t>
            </a:r>
            <a:r>
              <a:rPr lang="en-US" sz="2000" i="1" dirty="0">
                <a:latin typeface="Lato" panose="020F0502020204030203" pitchFamily="34" charset="77"/>
              </a:rPr>
              <a:t> 6 (MAPE 50%)</a:t>
            </a:r>
          </a:p>
          <a:p>
            <a:pPr marL="0" indent="0">
              <a:buNone/>
            </a:pPr>
            <a:endParaRPr lang="en-US" sz="2400" dirty="0">
              <a:latin typeface="Lato" panose="020F0502020204030203" pitchFamily="34" charset="77"/>
            </a:endParaRPr>
          </a:p>
          <a:p>
            <a:pPr marL="0" indent="0">
              <a:buNone/>
            </a:pPr>
            <a:r>
              <a:rPr lang="en-US" sz="2400" b="1" dirty="0">
                <a:latin typeface="Lato" panose="020F0502020204030203" pitchFamily="34" charset="77"/>
              </a:rPr>
              <a:t>Best improvement:</a:t>
            </a:r>
            <a:r>
              <a:rPr lang="en-US" sz="2400" dirty="0">
                <a:latin typeface="Lato" panose="020F0502020204030203" pitchFamily="34" charset="77"/>
              </a:rPr>
              <a:t> </a:t>
            </a:r>
          </a:p>
          <a:p>
            <a:pPr lvl="1"/>
            <a:r>
              <a:rPr lang="en-US" sz="2000" dirty="0">
                <a:latin typeface="Lato" panose="020F0502020204030203" pitchFamily="34" charset="77"/>
              </a:rPr>
              <a:t>learning rate scheduler:</a:t>
            </a:r>
          </a:p>
          <a:p>
            <a:pPr marL="457200" lvl="1" indent="0">
              <a:buNone/>
            </a:pP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lr_schedule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initial_lr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Start with this learning rate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decay_rate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Decay rate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decay_steps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Epochs after which to decay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initial_lr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decay_rate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decay_steps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endParaRPr lang="LID4096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5A4548-7612-F142-8F93-CECCC5F370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>
                <a:latin typeface="Lato" panose="020F0502020204030203" pitchFamily="34" charset="77"/>
              </a:rPr>
              <a:t>Worst Fail / Best Improvement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0E49E6-F5C1-654C-BFC4-33C9D68F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34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E799F-FECA-40C1-8033-0B1A0C6B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4" y="1081984"/>
            <a:ext cx="6772817" cy="5410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7FBF6-688E-40E2-BED3-004C4987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859"/>
          </a:xfrm>
        </p:spPr>
        <p:txBody>
          <a:bodyPr/>
          <a:lstStyle/>
          <a:p>
            <a:r>
              <a:rPr lang="en-US" spc="120" dirty="0">
                <a:latin typeface="Lato" panose="020F0502020204030203" pitchFamily="34" charset="77"/>
              </a:rPr>
              <a:t>Derived variables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5C3-081D-4541-ADD5-E1D82EA9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98034" cy="4351338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77"/>
              </a:rPr>
              <a:t>Day of the week (Monday – Sunday)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Day_0 … Day_7; type – Boolean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66B6-EF00-0941-8E0C-3CC0FDAD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86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10F-CD18-44AB-89F1-44C1EE95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98" y="1834418"/>
            <a:ext cx="4208930" cy="4351338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77"/>
              </a:rPr>
              <a:t>Month (January – December)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Month_1 … Month_12; type – Boolean </a:t>
            </a:r>
          </a:p>
          <a:p>
            <a:endParaRPr lang="LID4096" dirty="0">
              <a:latin typeface="Lato" panose="020F050202020403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FCF6C-72BA-4F0A-B77A-F482E227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28" y="1561514"/>
            <a:ext cx="6937635" cy="50995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F9F4D0-5308-8B45-8E95-F17E659D06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>
                <a:latin typeface="Lato" panose="020F0502020204030203" pitchFamily="34" charset="77"/>
              </a:rPr>
              <a:t>Derived variables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8780A-5FF1-FF4D-81AC-F9CC64A0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84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190E-0664-4E4E-971F-FD338E8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022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Umsatz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191.44 + 27.53*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Temperatur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- 0.85*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Bewoelkung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+ 1.10*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Windgeschwindigkeit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+ 0.12*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Wettercode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+ 2.41*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KielerWoche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+ 19.36*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DayOfWeek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+ 1.18*Month - 70.76*Warengruppe_1 + 218.50*Warengruppe_2 - 27.95*Warengruppe_3 - 103.67*Warengruppe_4 + 88.80*Warengruppe_5 - 104.93*Warengruppe_6</a:t>
            </a:r>
          </a:p>
          <a:p>
            <a:pPr marL="0" indent="0">
              <a:buNone/>
            </a:pPr>
            <a:endParaRPr lang="en-GB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GB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Adjusted R²: 0.69</a:t>
            </a:r>
          </a:p>
          <a:p>
            <a:pPr marL="0" indent="0">
              <a:buNone/>
            </a:pPr>
            <a:endParaRPr lang="LID4096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AFB50C-6926-5E4A-A9F6-2A3CAB74EC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5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 err="1">
                <a:latin typeface="Lato" panose="020F0502020204030203" pitchFamily="34" charset="77"/>
              </a:rPr>
              <a:t>Optimierung</a:t>
            </a:r>
            <a:r>
              <a:rPr lang="en-US" spc="120" dirty="0">
                <a:latin typeface="Lato" panose="020F0502020204030203" pitchFamily="34" charset="77"/>
              </a:rPr>
              <a:t> des </a:t>
            </a:r>
            <a:r>
              <a:rPr lang="en-US" spc="120" dirty="0" err="1">
                <a:latin typeface="Lato" panose="020F0502020204030203" pitchFamily="34" charset="77"/>
              </a:rPr>
              <a:t>linearen</a:t>
            </a:r>
            <a:r>
              <a:rPr lang="en-US" spc="120" dirty="0">
                <a:latin typeface="Lato" panose="020F0502020204030203" pitchFamily="34" charset="77"/>
              </a:rPr>
              <a:t> </a:t>
            </a:r>
            <a:r>
              <a:rPr lang="en-US" spc="120" dirty="0" err="1">
                <a:latin typeface="Lato" panose="020F0502020204030203" pitchFamily="34" charset="77"/>
              </a:rPr>
              <a:t>Modells</a:t>
            </a:r>
            <a:r>
              <a:rPr lang="en-US" spc="120" dirty="0">
                <a:latin typeface="Lato" panose="020F0502020204030203" pitchFamily="34" charset="77"/>
              </a:rPr>
              <a:t>: </a:t>
            </a:r>
            <a:r>
              <a:rPr lang="en-GB" spc="120" dirty="0" err="1">
                <a:latin typeface="Lato" panose="020F0502020204030203" pitchFamily="34" charset="77"/>
              </a:rPr>
              <a:t>Modellgleichung</a:t>
            </a:r>
            <a:r>
              <a:rPr lang="en-GB" spc="120" dirty="0">
                <a:latin typeface="Lato" panose="020F0502020204030203" pitchFamily="34" charset="77"/>
              </a:rPr>
              <a:t> und adjusted r²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E61B-E172-8F4D-B97A-6E664023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4</a:t>
            </a:fld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C3307-04A8-4C89-A752-B87B613F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222" y="2194902"/>
            <a:ext cx="4850251" cy="35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CA6981-0114-ED40-A702-B49226758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LID4096" altLang="LID4096" sz="4400" b="0" i="0" u="none" strike="noStrike" cap="none" spc="120" normalizeH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</a:rPr>
              <a:t>Art der Missing Value Imputation</a:t>
            </a:r>
            <a:r>
              <a:rPr kumimoji="0" lang="en-GB" altLang="LID4096" sz="4400" b="0" i="0" u="none" strike="noStrike" cap="none" spc="120" normalizeH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</a:rPr>
              <a:t> - </a:t>
            </a:r>
            <a:r>
              <a:rPr kumimoji="0" lang="en-GB" altLang="LID4096" sz="4400" b="1" i="0" u="none" strike="noStrike" cap="none" spc="120" normalizeH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</a:rPr>
              <a:t>KNN </a:t>
            </a:r>
            <a:endParaRPr lang="LID4096" b="1" spc="120" dirty="0">
              <a:latin typeface="Lato" panose="020F0502020204030203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6D82E3-9703-904C-8C87-EA2219F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5</a:t>
            </a:fld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E1920-E5A6-4B88-9EA8-BC20495B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7" y="2915927"/>
            <a:ext cx="7091486" cy="3942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F310CF-4A71-43C1-9AF8-22281AE9CC8B}"/>
              </a:ext>
            </a:extLst>
          </p:cNvPr>
          <p:cNvSpPr txBox="1"/>
          <p:nvPr/>
        </p:nvSpPr>
        <p:spPr>
          <a:xfrm>
            <a:off x="838200" y="1161601"/>
            <a:ext cx="8207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Replace </a:t>
            </a:r>
            <a:r>
              <a:rPr lang="en-GB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NaNs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using KNN Imputer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numerical_cols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Temperatur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Windgeschwindigkeit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Bewoelkung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Wettercode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IsWeekend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knn_imputer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KNNImputer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data[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numerical_cols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knn_imputer.fit_transform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numerical_cols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2681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081984"/>
            <a:ext cx="10467535" cy="509497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Source Code zur Definition des neuronalen Netzes:</a:t>
            </a:r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A8B7-E09A-6D47-84D8-39216EE1B07B}"/>
              </a:ext>
            </a:extLst>
          </p:cNvPr>
          <p:cNvSpPr txBox="1"/>
          <p:nvPr/>
        </p:nvSpPr>
        <p:spPr>
          <a:xfrm>
            <a:off x="1111348" y="2207076"/>
            <a:ext cx="11080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spc="-9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spc="-9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tf</a:t>
            </a:r>
            <a:r>
              <a:rPr lang="en-GB" b="0" spc="-9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.keras.Sequential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b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# Long Short-Term Memory (LSTM) layer w/ 128 units	and a </a:t>
            </a:r>
            <a:r>
              <a:rPr lang="en-GB" b="0" spc="-9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 activation function</a:t>
            </a: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LSTM(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activation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spc="-9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spc="-9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spc="-9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input_shape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X_train_seq</a:t>
            </a:r>
            <a:r>
              <a:rPr lang="en-GB" b="0" spc="-9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])),</a:t>
            </a:r>
          </a:p>
          <a:p>
            <a:br>
              <a:rPr lang="en-GB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</a:br>
            <a:r>
              <a:rPr lang="en-GB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# Dropout layer</a:t>
            </a:r>
            <a:r>
              <a:rPr lang="en-GB" spc="-9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Dropout(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b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# Final output: predicted sales value</a:t>
            </a: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Dense(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6F8F70-7EE2-A445-B632-AEA3152D08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48A2F-C53A-944E-A827-16A811B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1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2" y="1081984"/>
            <a:ext cx="10453468" cy="5776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latin typeface="Lato" panose="020F0502020204030203" pitchFamily="34" charset="77"/>
              </a:rPr>
              <a:t>Darstellung der Loss-Funktionen für Trainings- und Validierungsdatensatz</a:t>
            </a:r>
            <a:br>
              <a:rPr lang="de-DE" sz="2400" dirty="0">
                <a:latin typeface="Lato" panose="020F0502020204030203" pitchFamily="34" charset="77"/>
              </a:rPr>
            </a:br>
            <a:endParaRPr lang="de-DE" sz="2400" dirty="0">
              <a:latin typeface="Lato" panose="020F0502020204030203" pitchFamily="34" charset="77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loss function: mean squared error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.compile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optimizer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adam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loss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mse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metrics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=[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mean_absolute_percentage_error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patience=20 monitors the validation loss and stops the training if the validation loss does not improve for 20 epochs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0" dirty="0">
                <a:solidFill>
                  <a:srgbClr val="FFFFFF"/>
                </a:solidFill>
                <a:effectLst/>
                <a:latin typeface="var(--sds-font-family-01)"/>
              </a:rPr>
              <a:t>monitors the validation loss and stops the training if the validation loss does not improve for 20 epochs</a:t>
            </a:r>
            <a:br>
              <a:rPr lang="en-GB" sz="1000" b="0" i="0" dirty="0">
                <a:solidFill>
                  <a:srgbClr val="FFFFFF"/>
                </a:solidFill>
                <a:effectLst/>
                <a:latin typeface="var(--sds-font-family-01)"/>
              </a:rPr>
            </a:b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EarlyStopping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monitor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val_loss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patience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restore_best_weights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ModelCheckpoint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best_model.keras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monitor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val_loss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save_best_only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history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.fit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X_train_seq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y_train_seq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batch_size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validation_data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X_val_seq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y_val_seq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LID4096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22E9D-7F10-FA47-BA0A-E706AE108A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7F2D57-CB97-0247-BADA-D2ED937D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68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67670B-A4B5-AE40-B700-E79FB2A5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138"/>
            <a:ext cx="9912078" cy="48322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A41BB3-5E16-5B4D-AA92-4B947B3188ED}"/>
              </a:ext>
            </a:extLst>
          </p:cNvPr>
          <p:cNvSpPr txBox="1">
            <a:spLocks/>
          </p:cNvSpPr>
          <p:nvPr/>
        </p:nvSpPr>
        <p:spPr>
          <a:xfrm>
            <a:off x="838200" y="1239635"/>
            <a:ext cx="8333935" cy="90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Lato" panose="020F0502020204030203" pitchFamily="34" charset="77"/>
              </a:rPr>
              <a:t>Validation dataset MAPE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21.65% </a:t>
            </a:r>
            <a:endParaRPr lang="LID4096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F0A759-CAAE-7F45-BFBB-C0F906808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8D9B1-488A-4F4D-AE10-73F06456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943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E48BCB-5241-4C25-B796-51534DE9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57" y="1350120"/>
            <a:ext cx="5405377" cy="540537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21DF3-FA28-479D-8E83-70F97F3C7004}"/>
              </a:ext>
            </a:extLst>
          </p:cNvPr>
          <p:cNvSpPr txBox="1"/>
          <p:nvPr/>
        </p:nvSpPr>
        <p:spPr>
          <a:xfrm>
            <a:off x="1391857" y="1497428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20.9%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BEB81-A327-4D5C-AC56-80B773C986B3}"/>
              </a:ext>
            </a:extLst>
          </p:cNvPr>
          <p:cNvSpPr txBox="1"/>
          <p:nvPr/>
        </p:nvSpPr>
        <p:spPr>
          <a:xfrm>
            <a:off x="8683149" y="1497428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18.6%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B1BC8-979D-428A-A7E0-EAB632C358AC}"/>
              </a:ext>
            </a:extLst>
          </p:cNvPr>
          <p:cNvSpPr txBox="1"/>
          <p:nvPr/>
        </p:nvSpPr>
        <p:spPr>
          <a:xfrm>
            <a:off x="1391857" y="3312061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19.4%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AE0E1-87BC-4EF3-849A-BF8840A4BC02}"/>
              </a:ext>
            </a:extLst>
          </p:cNvPr>
          <p:cNvSpPr txBox="1"/>
          <p:nvPr/>
        </p:nvSpPr>
        <p:spPr>
          <a:xfrm>
            <a:off x="8683149" y="3312061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25.4%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3BFD0-9D04-42B2-B47C-F6F3C28E29CA}"/>
              </a:ext>
            </a:extLst>
          </p:cNvPr>
          <p:cNvSpPr txBox="1"/>
          <p:nvPr/>
        </p:nvSpPr>
        <p:spPr>
          <a:xfrm>
            <a:off x="1391857" y="5098552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17.2%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050" name="Picture 2" descr="Baguette GIFs | Tenor">
            <a:extLst>
              <a:ext uri="{FF2B5EF4-FFF2-40B4-BE49-F238E27FC236}">
                <a16:creationId xmlns:a16="http://schemas.microsoft.com/office/drawing/2014/main" id="{6A9F90CD-9B58-B343-ADF9-D434BD56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23" y="5037406"/>
            <a:ext cx="2132820" cy="145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48E990-BBAA-4880-A937-B215061DDE4C}"/>
              </a:ext>
            </a:extLst>
          </p:cNvPr>
          <p:cNvSpPr txBox="1"/>
          <p:nvPr/>
        </p:nvSpPr>
        <p:spPr>
          <a:xfrm>
            <a:off x="8683149" y="5099400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50.1%</a:t>
            </a:r>
            <a:endParaRPr lang="LID4096" sz="3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C74F502-637F-F44B-94A8-36DE5EE633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 err="1">
                <a:latin typeface="Lato" panose="020F0502020204030203" pitchFamily="34" charset="77"/>
              </a:rPr>
              <a:t>Warengruppen</a:t>
            </a:r>
            <a:r>
              <a:rPr lang="en-US" spc="120" dirty="0">
                <a:latin typeface="Lato" panose="020F0502020204030203" pitchFamily="34" charset="77"/>
              </a:rPr>
              <a:t> MAPEs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51B78-8ADA-4847-A9D5-886ADED1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408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Widescreen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Lato</vt:lpstr>
      <vt:lpstr>Menlo</vt:lpstr>
      <vt:lpstr>var(--sds-font-family-01)</vt:lpstr>
      <vt:lpstr>Office Theme</vt:lpstr>
      <vt:lpstr>Bakery sales predictions</vt:lpstr>
      <vt:lpstr>Derived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sales predictions</dc:title>
  <dc:creator>Karolina</dc:creator>
  <cp:lastModifiedBy>Karolina</cp:lastModifiedBy>
  <cp:revision>13</cp:revision>
  <dcterms:created xsi:type="dcterms:W3CDTF">2025-01-08T15:24:56Z</dcterms:created>
  <dcterms:modified xsi:type="dcterms:W3CDTF">2025-01-09T13:55:33Z</dcterms:modified>
</cp:coreProperties>
</file>