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4" r:id="rId10"/>
    <p:sldId id="262" r:id="rId1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78846"/>
  </p:normalViewPr>
  <p:slideViewPr>
    <p:cSldViewPr snapToGrid="0">
      <p:cViewPr varScale="1">
        <p:scale>
          <a:sx n="17" d="100"/>
          <a:sy n="17" d="100"/>
        </p:scale>
        <p:origin x="39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C190B-E092-BD46-995A-C1CFF631AF84}" type="datetimeFigureOut">
              <a:rPr lang="en-DE" smtClean="0"/>
              <a:t>01/09/2025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97DCE-CD42-064F-96DA-441DF0E120C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63596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buFont typeface="+mj-lt"/>
              <a:buAutoNum type="arabicPeriod"/>
            </a:pPr>
            <a:r>
              <a:rPr lang="en-GB" b="1" i="0" dirty="0">
                <a:solidFill>
                  <a:srgbClr val="FFFFFF"/>
                </a:solidFill>
                <a:effectLst/>
                <a:latin typeface="var(--sds-font-family-01)"/>
              </a:rPr>
              <a:t>LSTM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(128, activation='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var(--sds-font-family-01)"/>
              </a:rPr>
              <a:t>relu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',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var(--sds-font-family-01)"/>
              </a:rPr>
              <a:t>input_shape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=(1,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var(--sds-font-family-01)"/>
              </a:rPr>
              <a:t>X_train_seq.shape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[2])): This defines the first layer, which is a Long Short-Term Memory (LSTM) layer with 128 units and a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var(--sds-font-family-01)"/>
              </a:rPr>
              <a:t>ReLU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 activation function. The input shape is set to (1,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var(--sds-font-family-01)"/>
              </a:rPr>
              <a:t>X_train_seq.shape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[2]), which means the model expects a sequence of length 1 with the same number of features as the training data.</a:t>
            </a:r>
          </a:p>
          <a:p>
            <a:pPr algn="l" fontAlgn="base">
              <a:buFont typeface="+mj-lt"/>
              <a:buAutoNum type="arabicPeriod"/>
            </a:pPr>
            <a:r>
              <a:rPr lang="en-GB" b="1" i="0" dirty="0">
                <a:solidFill>
                  <a:srgbClr val="FFFFFF"/>
                </a:solidFill>
                <a:effectLst/>
                <a:latin typeface="var(--sds-font-family-01)"/>
              </a:rPr>
              <a:t>Dropout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(0.3): This adds a dropout layer with a dropout rate of 0.3 to the model, which helps prevent overfitting.</a:t>
            </a:r>
          </a:p>
          <a:p>
            <a:pPr algn="l" fontAlgn="base">
              <a:buFont typeface="+mj-lt"/>
              <a:buAutoNum type="arabicPeriod"/>
            </a:pPr>
            <a:r>
              <a:rPr lang="en-GB" b="1" i="0" dirty="0">
                <a:solidFill>
                  <a:srgbClr val="FFFFFF"/>
                </a:solidFill>
                <a:effectLst/>
                <a:latin typeface="var(--sds-font-family-01)"/>
              </a:rPr>
              <a:t>Dense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(1): The final dense layer with a single output unit, which represents the predicted sales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97DCE-CD42-064F-96DA-441DF0E120C3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50645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buFont typeface="+mj-lt"/>
              <a:buAutoNum type="arabicPeriod"/>
            </a:pP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The model is compiled with the following settings: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GB" b="1" i="0" dirty="0">
                <a:solidFill>
                  <a:srgbClr val="FFFFF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optimizer='</a:t>
            </a:r>
            <a:r>
              <a:rPr lang="en-GB" b="1" i="0" dirty="0" err="1">
                <a:solidFill>
                  <a:srgbClr val="FFFFF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adam</a:t>
            </a:r>
            <a:r>
              <a:rPr lang="en-GB" b="1" i="0" dirty="0">
                <a:solidFill>
                  <a:srgbClr val="FFFFF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GB" b="0" i="0" dirty="0">
                <a:solidFill>
                  <a:srgbClr val="FFFFF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The Adam optimization algorithm is used to update the model's weights during training.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GB" b="1" i="0" dirty="0">
                <a:solidFill>
                  <a:srgbClr val="FFFFFF"/>
                </a:solidFill>
                <a:effectLst/>
                <a:latin typeface="var(--sds-font-family-01)"/>
              </a:rPr>
              <a:t>loss='</a:t>
            </a:r>
            <a:r>
              <a:rPr lang="en-GB" b="1" i="0" dirty="0" err="1">
                <a:solidFill>
                  <a:srgbClr val="FFFFFF"/>
                </a:solidFill>
                <a:effectLst/>
                <a:latin typeface="var(--sds-font-family-01)"/>
              </a:rPr>
              <a:t>mse</a:t>
            </a:r>
            <a:r>
              <a:rPr lang="en-GB" b="1" i="0" dirty="0">
                <a:solidFill>
                  <a:srgbClr val="FFFFFF"/>
                </a:solidFill>
                <a:effectLst/>
                <a:latin typeface="var(--sds-font-family-01)"/>
              </a:rPr>
              <a:t>'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: The mean squared error (MSE) loss function is used to measure the difference between the predicted and actual sales values.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GB" b="1" i="0" dirty="0">
                <a:solidFill>
                  <a:srgbClr val="FFFFF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metrics=['</a:t>
            </a:r>
            <a:r>
              <a:rPr lang="en-GB" b="1" i="0" dirty="0" err="1">
                <a:solidFill>
                  <a:srgbClr val="FFFFF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mean_absolute_percentage_error</a:t>
            </a:r>
            <a:r>
              <a:rPr lang="en-GB" b="1" i="0" dirty="0">
                <a:solidFill>
                  <a:srgbClr val="FFFFF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']</a:t>
            </a:r>
            <a:r>
              <a:rPr lang="en-GB" b="0" i="0" dirty="0">
                <a:solidFill>
                  <a:srgbClr val="FFFFF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(MAPE) metric is used to evaluate the model's performance during training and validation.</a:t>
            </a:r>
          </a:p>
          <a:p>
            <a:pPr algn="l" fontAlgn="base">
              <a:buFont typeface="+mj-lt"/>
              <a:buAutoNum type="arabicPeriod"/>
            </a:pP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The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var(--sds-font-family-01)"/>
              </a:rPr>
              <a:t>callbacks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 list includes two important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var(--sds-font-family-01)"/>
              </a:rPr>
              <a:t>callbacks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: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GB" b="1" i="0" dirty="0" err="1">
                <a:solidFill>
                  <a:srgbClr val="FFFFFF"/>
                </a:solidFill>
                <a:effectLst/>
                <a:latin typeface="var(--sds-font-family-01)"/>
              </a:rPr>
              <a:t>EarlyStopping</a:t>
            </a:r>
            <a:r>
              <a:rPr lang="en-GB" b="1" i="0" dirty="0">
                <a:solidFill>
                  <a:srgbClr val="FFFFFF"/>
                </a:solidFill>
                <a:effectLst/>
                <a:latin typeface="var(--sds-font-family-01)"/>
              </a:rPr>
              <a:t>(monitor='</a:t>
            </a:r>
            <a:r>
              <a:rPr lang="en-GB" b="1" i="0" dirty="0" err="1">
                <a:solidFill>
                  <a:srgbClr val="FFFFFF"/>
                </a:solidFill>
                <a:effectLst/>
                <a:latin typeface="var(--sds-font-family-01)"/>
              </a:rPr>
              <a:t>val_loss</a:t>
            </a:r>
            <a:r>
              <a:rPr lang="en-GB" b="1" i="0" dirty="0">
                <a:solidFill>
                  <a:srgbClr val="FFFFFF"/>
                </a:solidFill>
                <a:effectLst/>
                <a:latin typeface="var(--sds-font-family-01)"/>
              </a:rPr>
              <a:t>', patience=20, </a:t>
            </a:r>
            <a:r>
              <a:rPr lang="en-GB" b="1" i="0" dirty="0" err="1">
                <a:solidFill>
                  <a:srgbClr val="FFFFFF"/>
                </a:solidFill>
                <a:effectLst/>
                <a:latin typeface="var(--sds-font-family-01)"/>
              </a:rPr>
              <a:t>restore_best_weights</a:t>
            </a:r>
            <a:r>
              <a:rPr lang="en-GB" b="1" i="0" dirty="0">
                <a:solidFill>
                  <a:srgbClr val="FFFFFF"/>
                </a:solidFill>
                <a:effectLst/>
                <a:latin typeface="var(--sds-font-family-01)"/>
              </a:rPr>
              <a:t>=True)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: This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var(--sds-font-family-01)"/>
              </a:rPr>
              <a:t>callback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 monitors the validation loss and stops the training if the validation loss does not improve for 20 epochs. It also restores the weights of the best-performing model.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GB" b="1" i="0" dirty="0" err="1">
                <a:solidFill>
                  <a:srgbClr val="FFFFFF"/>
                </a:solidFill>
                <a:effectLst/>
                <a:latin typeface="var(--sds-font-family-01)"/>
              </a:rPr>
              <a:t>ModelCheckpoint</a:t>
            </a:r>
            <a:r>
              <a:rPr lang="en-GB" b="1" i="0" dirty="0">
                <a:solidFill>
                  <a:srgbClr val="FFFFFF"/>
                </a:solidFill>
                <a:effectLst/>
                <a:latin typeface="var(--sds-font-family-01)"/>
              </a:rPr>
              <a:t>('</a:t>
            </a:r>
            <a:r>
              <a:rPr lang="en-GB" b="1" i="0" dirty="0" err="1">
                <a:solidFill>
                  <a:srgbClr val="FFFFFF"/>
                </a:solidFill>
                <a:effectLst/>
                <a:latin typeface="var(--sds-font-family-01)"/>
              </a:rPr>
              <a:t>best_model.keras</a:t>
            </a:r>
            <a:r>
              <a:rPr lang="en-GB" b="1" i="0" dirty="0">
                <a:solidFill>
                  <a:srgbClr val="FFFFFF"/>
                </a:solidFill>
                <a:effectLst/>
                <a:latin typeface="var(--sds-font-family-01)"/>
              </a:rPr>
              <a:t>', monitor='</a:t>
            </a:r>
            <a:r>
              <a:rPr lang="en-GB" b="1" i="0" dirty="0" err="1">
                <a:solidFill>
                  <a:srgbClr val="FFFFFF"/>
                </a:solidFill>
                <a:effectLst/>
                <a:latin typeface="var(--sds-font-family-01)"/>
              </a:rPr>
              <a:t>val_loss</a:t>
            </a:r>
            <a:r>
              <a:rPr lang="en-GB" b="1" i="0" dirty="0">
                <a:solidFill>
                  <a:srgbClr val="FFFFFF"/>
                </a:solidFill>
                <a:effectLst/>
                <a:latin typeface="var(--sds-font-family-01)"/>
              </a:rPr>
              <a:t>', </a:t>
            </a:r>
            <a:r>
              <a:rPr lang="en-GB" b="1" i="0" dirty="0" err="1">
                <a:solidFill>
                  <a:srgbClr val="FFFFFF"/>
                </a:solidFill>
                <a:effectLst/>
                <a:latin typeface="var(--sds-font-family-01)"/>
              </a:rPr>
              <a:t>save_best_only</a:t>
            </a:r>
            <a:r>
              <a:rPr lang="en-GB" b="1" i="0" dirty="0">
                <a:solidFill>
                  <a:srgbClr val="FFFFFF"/>
                </a:solidFill>
                <a:effectLst/>
                <a:latin typeface="var(--sds-font-family-01)"/>
              </a:rPr>
              <a:t>=True)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: This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var(--sds-font-family-01)"/>
              </a:rPr>
              <a:t>callback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 saves the best-performing model (based on the validation loss) to the file '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var(--sds-font-family-01)"/>
              </a:rPr>
              <a:t>best_model.keras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'.</a:t>
            </a:r>
          </a:p>
          <a:p>
            <a:pPr algn="l" fontAlgn="base">
              <a:buFont typeface="+mj-lt"/>
              <a:buAutoNum type="arabicPeriod"/>
            </a:pP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The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var(--sds-font-family-01)"/>
              </a:rPr>
              <a:t>model.fit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() function is called to train the model. It takes the following arguments: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GB" b="1" i="0" dirty="0" err="1">
                <a:solidFill>
                  <a:srgbClr val="FFFFFF"/>
                </a:solidFill>
                <a:effectLst/>
                <a:latin typeface="var(--sds-font-family-01)"/>
              </a:rPr>
              <a:t>X_train_seq</a:t>
            </a:r>
            <a:r>
              <a:rPr lang="en-GB" b="1" i="0" dirty="0">
                <a:solidFill>
                  <a:srgbClr val="FFFFFF"/>
                </a:solidFill>
                <a:effectLst/>
                <a:latin typeface="var(--sds-font-family-01)"/>
              </a:rPr>
              <a:t> 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and </a:t>
            </a:r>
            <a:r>
              <a:rPr lang="en-GB" b="1" i="0" dirty="0" err="1">
                <a:solidFill>
                  <a:srgbClr val="FFFFFF"/>
                </a:solidFill>
                <a:effectLst/>
                <a:latin typeface="var(--sds-font-family-01)"/>
              </a:rPr>
              <a:t>y_train_seq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: The training input and target data.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GB" b="1" i="0" dirty="0">
                <a:solidFill>
                  <a:srgbClr val="FFFFFF"/>
                </a:solidFill>
                <a:effectLst/>
                <a:latin typeface="var(--sds-font-family-01)"/>
              </a:rPr>
              <a:t>epochs=150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: The number of training epochs.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GB" b="1" i="0" dirty="0" err="1">
                <a:solidFill>
                  <a:srgbClr val="FFFFFF"/>
                </a:solidFill>
                <a:effectLst/>
                <a:latin typeface="var(--sds-font-family-01)"/>
              </a:rPr>
              <a:t>batch_size</a:t>
            </a:r>
            <a:r>
              <a:rPr lang="en-GB" b="1" i="0" dirty="0">
                <a:solidFill>
                  <a:srgbClr val="FFFFFF"/>
                </a:solidFill>
                <a:effectLst/>
                <a:latin typeface="var(--sds-font-family-01)"/>
              </a:rPr>
              <a:t>=32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: The batch size used during training.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GB" b="1" i="0" dirty="0" err="1">
                <a:solidFill>
                  <a:srgbClr val="FFFFFF"/>
                </a:solidFill>
                <a:effectLst/>
                <a:latin typeface="var(--sds-font-family-01)"/>
              </a:rPr>
              <a:t>validation_data</a:t>
            </a:r>
            <a:r>
              <a:rPr lang="en-GB" b="1" i="0" dirty="0">
                <a:solidFill>
                  <a:srgbClr val="FFFFFF"/>
                </a:solidFill>
                <a:effectLst/>
                <a:latin typeface="var(--sds-font-family-01)"/>
              </a:rPr>
              <a:t>=(</a:t>
            </a:r>
            <a:r>
              <a:rPr lang="en-GB" b="1" i="0" dirty="0" err="1">
                <a:solidFill>
                  <a:srgbClr val="FFFFFF"/>
                </a:solidFill>
                <a:effectLst/>
                <a:latin typeface="var(--sds-font-family-01)"/>
              </a:rPr>
              <a:t>X_val_seq</a:t>
            </a:r>
            <a:r>
              <a:rPr lang="en-GB" b="1" i="0" dirty="0">
                <a:solidFill>
                  <a:srgbClr val="FFFFFF"/>
                </a:solidFill>
                <a:effectLst/>
                <a:latin typeface="var(--sds-font-family-01)"/>
              </a:rPr>
              <a:t>, </a:t>
            </a:r>
            <a:r>
              <a:rPr lang="en-GB" b="1" i="0" dirty="0" err="1">
                <a:solidFill>
                  <a:srgbClr val="FFFFFF"/>
                </a:solidFill>
                <a:effectLst/>
                <a:latin typeface="var(--sds-font-family-01)"/>
              </a:rPr>
              <a:t>y_val_seq</a:t>
            </a:r>
            <a:r>
              <a:rPr lang="en-GB" b="1" i="0" dirty="0">
                <a:solidFill>
                  <a:srgbClr val="FFFFFF"/>
                </a:solidFill>
                <a:effectLst/>
                <a:latin typeface="var(--sds-font-family-01)"/>
              </a:rPr>
              <a:t>)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: The validation input and target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97DCE-CD42-064F-96DA-441DF0E120C3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17831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97DCE-CD42-064F-96DA-441DF0E120C3}" type="slidenum">
              <a:rPr lang="en-DE" smtClean="0"/>
              <a:t>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85009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B687D-823A-43F9-91AF-E56A9EDC0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A882E-89C8-4E7F-8ADC-F7596CD67B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17A2A-5AB1-442C-98C0-6C75DE73F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4DBD1-B02D-0043-B815-2D15432837C3}" type="datetime1">
              <a:rPr lang="de-DE" smtClean="0"/>
              <a:t>09.01.2025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CD297-EBB2-491C-818D-56B8E7D71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0E853-4A17-4D05-B916-814AF28ED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48E0-5172-48D5-9F18-ED545B64C5E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96060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FD717-9522-49F6-A980-57D484DFA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903CC-37AC-4277-B1B4-8ABB05601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94BD7-B6CC-4ED2-AD5C-79903CE9B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B028-96D4-C048-B3DE-88313198AF18}" type="datetime1">
              <a:rPr lang="de-DE" smtClean="0"/>
              <a:t>09.01.2025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E0F05-6B59-4537-9E4D-D72B03722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3526F-F285-4631-988A-DE2B3E223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48E0-5172-48D5-9F18-ED545B64C5E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3243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629A5C-DAB2-4DDB-AD03-137E9C9C3C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C1A78-C4CE-443E-AF0B-A2FC933A4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92393-2252-472C-8A84-FCD78BC52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9FCC-D9CC-DB4E-9116-0F42AE22B912}" type="datetime1">
              <a:rPr lang="de-DE" smtClean="0"/>
              <a:t>09.01.2025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0CE6C-D7D8-40EE-827B-F86D9A1A8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88D01-234F-4E78-9812-4B6DFF44B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48E0-5172-48D5-9F18-ED545B64C5E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08270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2EF4E-54BD-4BDA-B065-BA0F51029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39C90-0EAC-4549-895C-EBDBDA44F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87B5C-2B0E-4F6D-8309-55ECB2F9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9837-2DBD-BB44-8C54-8C8265751F70}" type="datetime1">
              <a:rPr lang="de-DE" smtClean="0"/>
              <a:t>09.01.2025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41B37-BBB8-4D18-8BEF-69EAC9EB1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45642-0DC4-46E5-BA62-E70298435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48E0-5172-48D5-9F18-ED545B64C5E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0566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1AA7B-E35D-4BDA-94EC-5BF874461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938FA-63BE-4E90-8BF3-4BC9661DF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EE4FD-F2B9-4BFA-B0F9-A5B2ECAC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03F9F-921E-484C-A6B8-A35BCC2252AB}" type="datetime1">
              <a:rPr lang="de-DE" smtClean="0"/>
              <a:t>09.01.2025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CAEE2-3373-4637-B5BA-6BBE02EC9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D121C-D38F-43A2-A233-F434B032E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48E0-5172-48D5-9F18-ED545B64C5E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1023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2335D-AAB1-49B7-AE06-58916B0BA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9BAAC-D0C7-4BAD-A047-A7D05DE686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C2B3B-8D88-4CD9-AC43-B43719568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36EAB-B46C-4250-A966-9F2B319E6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8897-F86C-B946-8023-C7E3C13CF6B4}" type="datetime1">
              <a:rPr lang="de-DE" smtClean="0"/>
              <a:t>09.01.2025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6446-E2EA-4539-8554-BD71627B6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5ED06-E879-4D9D-A3D7-7D5EE3EB2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48E0-5172-48D5-9F18-ED545B64C5E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5725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70812-8FF9-4A98-950B-0608AED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90743-5854-48CE-83AB-22E765B35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B3EEA-D3D5-45E9-9DC3-4AA348C00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0342E8-D360-4ACE-8653-D0F2FD93AB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092551-FC36-4B72-8E66-FEACB9E28B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9B0C7A-3166-486E-9EBB-15CCD5199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B6F75-F01C-D243-83B4-A4F7F79FEF45}" type="datetime1">
              <a:rPr lang="de-DE" smtClean="0"/>
              <a:t>09.01.2025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09B7AE-A73C-4B29-ABF9-0C22F01CE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A29916-9A46-4F42-ADF4-6118FB56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48E0-5172-48D5-9F18-ED545B64C5E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42643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D34A-D064-48FF-8078-A93AF7F53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532058-5A1D-47BC-B685-84760FFCE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7C07-8947-8E45-BFB8-20F2C8840F7E}" type="datetime1">
              <a:rPr lang="de-DE" smtClean="0"/>
              <a:t>09.01.2025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8325E-3130-40BF-BD2E-4D331382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CE37C-A866-4C79-BC8E-260BBC40C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48E0-5172-48D5-9F18-ED545B64C5E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07990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2B2A52-A174-4DA3-8FCA-7F2659CF3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C1D3-A4A0-0749-97E2-20BF42AECAD2}" type="datetime1">
              <a:rPr lang="de-DE" smtClean="0"/>
              <a:t>09.01.2025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762B22-9DEC-44CC-8FAB-19B7F6E05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358D8-BB2C-4F23-9D3B-88F9B515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48E0-5172-48D5-9F18-ED545B64C5E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47626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D07D-EB91-49B7-9812-437DF5FB3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EAA80-AEBC-4FF5-A84A-C54BB99F2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DACC8E-1F05-4BF7-B2D7-2450BD5EC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E3641-93EC-4C09-9FBA-DC27098FB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C23A-534C-2F43-8630-C2E7BE5C44EB}" type="datetime1">
              <a:rPr lang="de-DE" smtClean="0"/>
              <a:t>09.01.2025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0255B-6561-418E-B475-BBD7415D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DDF48-FC0D-4365-BFCD-D728C2ED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48E0-5172-48D5-9F18-ED545B64C5E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40253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3AE2C-A6A8-460F-844F-91AC0939D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424056-58E8-46F6-84F7-C573478079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51529-20F3-4332-AC24-A567BE5A4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B0503-825D-4343-88F3-1B4AFDCB6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2EA1-3F7C-E64E-9E34-7BABAFF1F4E4}" type="datetime1">
              <a:rPr lang="de-DE" smtClean="0"/>
              <a:t>09.01.2025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C8A9D-4922-4569-B484-36CA4C89C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87D8B-9748-4840-A37A-2BED725AB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48E0-5172-48D5-9F18-ED545B64C5E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657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452B9B-0F3B-4D1B-8AE5-FD6A27D16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0DFF1-661A-4118-A2BC-46AF33998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E7224-2D0A-466B-BBFE-D1DDDAD27E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3DD5B-6F55-9F40-97E3-F2B29B754559}" type="datetime1">
              <a:rPr lang="de-DE" smtClean="0"/>
              <a:t>09.01.2025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F19B2-74E6-44CD-8D75-3A3054E0A1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A0067-3997-4DFE-A625-A0BC929FF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148E0-5172-48D5-9F18-ED545B64C5E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6933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stries GIFs | Tenor">
            <a:extLst>
              <a:ext uri="{FF2B5EF4-FFF2-40B4-BE49-F238E27FC236}">
                <a16:creationId xmlns:a16="http://schemas.microsoft.com/office/drawing/2014/main" id="{F4C98316-6E50-6149-9DBD-44F1F70E7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0212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351692-54F7-47CA-B38A-7AA0EEDB6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445" y="2500997"/>
            <a:ext cx="9144000" cy="2387600"/>
          </a:xfrm>
        </p:spPr>
        <p:txBody>
          <a:bodyPr/>
          <a:lstStyle/>
          <a:p>
            <a:pPr algn="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Bakery sales predictions</a:t>
            </a:r>
            <a:endParaRPr lang="LID4096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6E07F0-3D0F-48AF-B87E-FA2FAC3B8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4445" y="4980672"/>
            <a:ext cx="9144000" cy="1655762"/>
          </a:xfrm>
        </p:spPr>
        <p:txBody>
          <a:bodyPr/>
          <a:lstStyle/>
          <a:p>
            <a:pPr algn="r"/>
            <a:r>
              <a:rPr lang="en-US" spc="110" dirty="0">
                <a:latin typeface="Lato" panose="020F0502020204030203" pitchFamily="34" charset="77"/>
              </a:rPr>
              <a:t>Karolina and Tobias </a:t>
            </a:r>
            <a:r>
              <a:rPr lang="en-US" spc="110" dirty="0" err="1">
                <a:latin typeface="Lato" panose="020F0502020204030203" pitchFamily="34" charset="77"/>
              </a:rPr>
              <a:t>Saegner</a:t>
            </a:r>
            <a:endParaRPr lang="en-US" spc="110" dirty="0">
              <a:latin typeface="Lato" panose="020F0502020204030203" pitchFamily="34" charset="77"/>
            </a:endParaRPr>
          </a:p>
          <a:p>
            <a:pPr algn="r"/>
            <a:r>
              <a:rPr lang="en-US" spc="110" dirty="0">
                <a:latin typeface="Lato" panose="020F0502020204030203" pitchFamily="34" charset="77"/>
              </a:rPr>
              <a:t>09 01 2025</a:t>
            </a:r>
          </a:p>
          <a:p>
            <a:pPr algn="r"/>
            <a:r>
              <a:rPr lang="en-US" spc="110" dirty="0">
                <a:latin typeface="Lato" panose="020F0502020204030203" pitchFamily="34" charset="77"/>
              </a:rPr>
              <a:t>Kiel</a:t>
            </a:r>
          </a:p>
        </p:txBody>
      </p:sp>
    </p:spTree>
    <p:extLst>
      <p:ext uri="{BB962C8B-B14F-4D97-AF65-F5344CB8AC3E}">
        <p14:creationId xmlns:p14="http://schemas.microsoft.com/office/powerpoint/2010/main" val="440567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AD76D-5C72-4595-9658-BFE4D8461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Lato" panose="020F0502020204030203" pitchFamily="34" charset="77"/>
              </a:rPr>
              <a:t>Worst fail: </a:t>
            </a:r>
            <a:r>
              <a:rPr lang="en-US" sz="2400" dirty="0">
                <a:latin typeface="Lato" panose="020F0502020204030203" pitchFamily="34" charset="77"/>
              </a:rPr>
              <a:t>insufficient data inspection/visualization</a:t>
            </a:r>
          </a:p>
          <a:p>
            <a:pPr lvl="1"/>
            <a:r>
              <a:rPr lang="en-US" sz="2000" i="1" dirty="0">
                <a:latin typeface="Lato" panose="020F0502020204030203" pitchFamily="34" charset="77"/>
              </a:rPr>
              <a:t>“Hey Steffen, </a:t>
            </a:r>
            <a:r>
              <a:rPr lang="en-US" sz="2000" i="1" dirty="0" err="1">
                <a:latin typeface="Lato" panose="020F0502020204030203" pitchFamily="34" charset="77"/>
              </a:rPr>
              <a:t>kann</a:t>
            </a:r>
            <a:r>
              <a:rPr lang="en-US" sz="2000" i="1" dirty="0">
                <a:latin typeface="Lato" panose="020F0502020204030203" pitchFamily="34" charset="77"/>
              </a:rPr>
              <a:t> es sein, </a:t>
            </a:r>
            <a:r>
              <a:rPr lang="en-US" sz="2000" i="1" dirty="0" err="1">
                <a:latin typeface="Lato" panose="020F0502020204030203" pitchFamily="34" charset="77"/>
              </a:rPr>
              <a:t>dass</a:t>
            </a:r>
            <a:r>
              <a:rPr lang="en-US" sz="2000" i="1" dirty="0">
                <a:latin typeface="Lato" panose="020F0502020204030203" pitchFamily="34" charset="77"/>
              </a:rPr>
              <a:t> da </a:t>
            </a:r>
            <a:r>
              <a:rPr lang="en-US" sz="2000" i="1" dirty="0" err="1">
                <a:latin typeface="Lato" panose="020F0502020204030203" pitchFamily="34" charset="77"/>
              </a:rPr>
              <a:t>Daten</a:t>
            </a:r>
            <a:r>
              <a:rPr lang="en-US" sz="2000" i="1" dirty="0">
                <a:latin typeface="Lato" panose="020F0502020204030203" pitchFamily="34" charset="77"/>
              </a:rPr>
              <a:t> </a:t>
            </a:r>
            <a:r>
              <a:rPr lang="en-US" sz="2000" i="1" dirty="0" err="1">
                <a:latin typeface="Lato" panose="020F0502020204030203" pitchFamily="34" charset="77"/>
              </a:rPr>
              <a:t>fehlen</a:t>
            </a:r>
            <a:r>
              <a:rPr lang="en-US" sz="2000" i="1" dirty="0">
                <a:latin typeface="Lato" panose="020F0502020204030203" pitchFamily="34" charset="77"/>
              </a:rPr>
              <a:t>?”</a:t>
            </a:r>
          </a:p>
          <a:p>
            <a:pPr lvl="1"/>
            <a:r>
              <a:rPr lang="en-US" sz="2000" i="1" dirty="0" err="1">
                <a:latin typeface="Lato" panose="020F0502020204030203" pitchFamily="34" charset="77"/>
              </a:rPr>
              <a:t>Warengruppe</a:t>
            </a:r>
            <a:r>
              <a:rPr lang="en-US" sz="2000" i="1" dirty="0">
                <a:latin typeface="Lato" panose="020F0502020204030203" pitchFamily="34" charset="77"/>
              </a:rPr>
              <a:t> 6 (MAPE 50%)</a:t>
            </a:r>
          </a:p>
          <a:p>
            <a:pPr marL="0" indent="0">
              <a:buNone/>
            </a:pPr>
            <a:endParaRPr lang="en-US" sz="2400" dirty="0">
              <a:latin typeface="Lato" panose="020F0502020204030203" pitchFamily="34" charset="77"/>
            </a:endParaRPr>
          </a:p>
          <a:p>
            <a:pPr marL="0" indent="0">
              <a:buNone/>
            </a:pPr>
            <a:r>
              <a:rPr lang="en-US" sz="2400" b="1" dirty="0">
                <a:latin typeface="Lato" panose="020F0502020204030203" pitchFamily="34" charset="77"/>
              </a:rPr>
              <a:t>Best improvement:</a:t>
            </a:r>
            <a:r>
              <a:rPr lang="en-US" sz="2400" dirty="0">
                <a:latin typeface="Lato" panose="020F0502020204030203" pitchFamily="34" charset="77"/>
              </a:rPr>
              <a:t> </a:t>
            </a:r>
          </a:p>
          <a:p>
            <a:pPr lvl="1"/>
            <a:r>
              <a:rPr lang="en-US" sz="2000" dirty="0">
                <a:latin typeface="Lato" panose="020F0502020204030203" pitchFamily="34" charset="77"/>
              </a:rPr>
              <a:t>learning rate scheduler:</a:t>
            </a:r>
          </a:p>
          <a:p>
            <a:pPr marL="457200" lvl="1" indent="0">
              <a:buNone/>
            </a:pPr>
            <a:r>
              <a:rPr lang="en-GB" sz="18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8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lr_schedule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epoch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marL="457200" lvl="1" indent="0">
              <a:buNone/>
            </a:pPr>
            <a:r>
              <a:rPr lang="en-GB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initial_lr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8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0.01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8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Start with this learning rate</a:t>
            </a:r>
            <a:endParaRPr lang="en-GB" sz="18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-GB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decay_rate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8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8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Decay rate</a:t>
            </a:r>
            <a:endParaRPr lang="en-GB" sz="18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-GB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decay_steps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8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8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Epochs after which to decay</a:t>
            </a:r>
            <a:endParaRPr lang="en-GB" sz="18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-GB" sz="18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initial_lr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-GB" sz="18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-GB" sz="18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.exp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(-</a:t>
            </a:r>
            <a:r>
              <a:rPr lang="en-GB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decay_rate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(</a:t>
            </a:r>
            <a:r>
              <a:rPr lang="en-GB" sz="1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epoch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/ </a:t>
            </a:r>
            <a:r>
              <a:rPr lang="en-GB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decay_steps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pPr lvl="1"/>
            <a:endParaRPr lang="LID4096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85A4548-7612-F142-8F93-CECCC5F3708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pc="120" dirty="0">
                <a:latin typeface="Lato" panose="020F0502020204030203" pitchFamily="34" charset="77"/>
              </a:rPr>
              <a:t>Worst Fail / Best Improvement</a:t>
            </a:r>
            <a:endParaRPr lang="LID4096" spc="120" dirty="0">
              <a:latin typeface="Lato" panose="020F0502020204030203" pitchFamily="34" charset="77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0E49E6-F5C1-654C-BFC4-33C9D68F1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48E0-5172-48D5-9F18-ED545B64C5E9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83484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CE799F-FECA-40C1-8033-0B1A0C6BC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234" y="1081984"/>
            <a:ext cx="6772817" cy="54108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67FBF6-688E-40E2-BED3-004C4987C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6859"/>
          </a:xfrm>
        </p:spPr>
        <p:txBody>
          <a:bodyPr/>
          <a:lstStyle/>
          <a:p>
            <a:r>
              <a:rPr lang="en-US" spc="120" dirty="0">
                <a:latin typeface="Lato" panose="020F0502020204030203" pitchFamily="34" charset="77"/>
              </a:rPr>
              <a:t>Derived variables</a:t>
            </a:r>
            <a:endParaRPr lang="LID4096" spc="120" dirty="0">
              <a:latin typeface="Lato" panose="020F0502020204030203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F65C3-081D-4541-ADD5-E1D82EA94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198034" cy="4351338"/>
          </a:xfrm>
        </p:spPr>
        <p:txBody>
          <a:bodyPr/>
          <a:lstStyle/>
          <a:p>
            <a:r>
              <a:rPr lang="en-US" dirty="0">
                <a:latin typeface="Lato" panose="020F0502020204030203" pitchFamily="34" charset="77"/>
              </a:rPr>
              <a:t>Day of the week (Monday – Sunday)</a:t>
            </a:r>
          </a:p>
          <a:p>
            <a:pPr lvl="1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Day_0 … Day_7; type – Boolean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566B6-EF00-0941-8E0C-3CC0FDAD1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48E0-5172-48D5-9F18-ED545B64C5E9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68690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0510F-CD18-44AB-89F1-44C1EE95A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398" y="1834418"/>
            <a:ext cx="4208930" cy="4351338"/>
          </a:xfrm>
        </p:spPr>
        <p:txBody>
          <a:bodyPr/>
          <a:lstStyle/>
          <a:p>
            <a:r>
              <a:rPr lang="en-US" dirty="0">
                <a:latin typeface="Lato" panose="020F0502020204030203" pitchFamily="34" charset="77"/>
              </a:rPr>
              <a:t>Month (January – December)</a:t>
            </a:r>
          </a:p>
          <a:p>
            <a:pPr lvl="1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Month_1 … Month_12; type – Boolean </a:t>
            </a:r>
          </a:p>
          <a:p>
            <a:endParaRPr lang="LID4096" dirty="0">
              <a:latin typeface="Lato" panose="020F0502020204030203" pitchFamily="34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AFCF6C-72BA-4F0A-B77A-F482E2276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328" y="1561514"/>
            <a:ext cx="6937635" cy="509953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DF9F4D0-5308-8B45-8E95-F17E659D06B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120" dirty="0">
                <a:latin typeface="Lato" panose="020F0502020204030203" pitchFamily="34" charset="77"/>
              </a:rPr>
              <a:t>Derived variables</a:t>
            </a:r>
            <a:endParaRPr lang="LID4096" spc="120" dirty="0">
              <a:latin typeface="Lato" panose="020F0502020204030203" pitchFamily="34" charset="77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68780A-5FF1-FF4D-81AC-F9CC64A06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48E0-5172-48D5-9F18-ED545B64C5E9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08485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8190E-0664-4E4E-971F-FD338E8A7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95746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800" b="1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Umsatz</a:t>
            </a:r>
            <a:r>
              <a:rPr lang="en-GB" sz="18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180.56 - 6.62*</a:t>
            </a:r>
            <a:r>
              <a:rPr lang="en-GB" sz="18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Bewoelkung</a:t>
            </a:r>
            <a:r>
              <a:rPr lang="en-GB" sz="18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+ 1.34*</a:t>
            </a:r>
            <a:r>
              <a:rPr lang="en-GB" sz="18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Windgeschwindigkeit</a:t>
            </a:r>
            <a:r>
              <a:rPr lang="en-GB" sz="18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+ 2.28*</a:t>
            </a:r>
            <a:r>
              <a:rPr lang="en-GB" sz="18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Wettercode</a:t>
            </a:r>
            <a:r>
              <a:rPr lang="en-GB" sz="18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+ 5.10*</a:t>
            </a:r>
            <a:r>
              <a:rPr lang="en-GB" sz="18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KielerWoche</a:t>
            </a:r>
            <a:r>
              <a:rPr lang="en-GB" sz="18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+ 19.02*</a:t>
            </a:r>
            <a:r>
              <a:rPr lang="en-GB" sz="18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DayOfWeek</a:t>
            </a:r>
            <a:r>
              <a:rPr lang="en-GB" sz="18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+ 4.11*Month - 68.57*Warengruppe_1 + 220.69*Warengruppe_2 - 25.76*Warengruppe_3 - 101.39*Warengruppe_4 + 90.99*Warengruppe_5 - 115.96*Warengruppe_6 - 14.30*</a:t>
            </a:r>
            <a:r>
              <a:rPr lang="en-GB" sz="18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Temperatur_binned_Mild</a:t>
            </a:r>
            <a:r>
              <a:rPr lang="en-GB" sz="18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- 12.87*</a:t>
            </a:r>
            <a:r>
              <a:rPr lang="en-GB" sz="18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Temperatur_binned_Warm</a:t>
            </a:r>
            <a:r>
              <a:rPr lang="en-GB" sz="18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+ 1.40*</a:t>
            </a:r>
            <a:r>
              <a:rPr lang="en-GB" sz="18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Temperatur_binned_Hot</a:t>
            </a:r>
            <a:r>
              <a:rPr lang="en-GB" sz="18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+ 15.09*</a:t>
            </a:r>
            <a:r>
              <a:rPr lang="en-GB" sz="18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Temperatur_binned_Cool</a:t>
            </a:r>
            <a:r>
              <a:rPr lang="en-GB" sz="18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- 20.82*</a:t>
            </a:r>
            <a:r>
              <a:rPr lang="en-GB" sz="18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Temperatur_binned_Cold</a:t>
            </a:r>
            <a:r>
              <a:rPr lang="en-GB" sz="18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+ 31.50*</a:t>
            </a:r>
            <a:r>
              <a:rPr lang="en-GB" sz="18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Temperatur_binned_Very</a:t>
            </a:r>
            <a:r>
              <a:rPr lang="en-GB" sz="18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Cold </a:t>
            </a:r>
          </a:p>
          <a:p>
            <a:pPr marL="0" indent="0">
              <a:buNone/>
            </a:pPr>
            <a:endParaRPr lang="en-GB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GB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Adjusted R²: 0.6668 </a:t>
            </a:r>
          </a:p>
          <a:p>
            <a:pPr marL="0" indent="0">
              <a:buNone/>
            </a:pPr>
            <a:endParaRPr lang="LID4096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B38B6F-A597-4211-A3E1-421130D82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230" y="2140096"/>
            <a:ext cx="4198861" cy="300291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FAFB50C-6926-5E4A-A9F6-2A3CAB74EC2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51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120" dirty="0" err="1">
                <a:latin typeface="Lato" panose="020F0502020204030203" pitchFamily="34" charset="77"/>
              </a:rPr>
              <a:t>Optimierung</a:t>
            </a:r>
            <a:r>
              <a:rPr lang="en-US" spc="120" dirty="0">
                <a:latin typeface="Lato" panose="020F0502020204030203" pitchFamily="34" charset="77"/>
              </a:rPr>
              <a:t> des </a:t>
            </a:r>
            <a:r>
              <a:rPr lang="en-US" spc="120" dirty="0" err="1">
                <a:latin typeface="Lato" panose="020F0502020204030203" pitchFamily="34" charset="77"/>
              </a:rPr>
              <a:t>linearen</a:t>
            </a:r>
            <a:r>
              <a:rPr lang="en-US" spc="120" dirty="0">
                <a:latin typeface="Lato" panose="020F0502020204030203" pitchFamily="34" charset="77"/>
              </a:rPr>
              <a:t> </a:t>
            </a:r>
            <a:r>
              <a:rPr lang="en-US" spc="120" dirty="0" err="1">
                <a:latin typeface="Lato" panose="020F0502020204030203" pitchFamily="34" charset="77"/>
              </a:rPr>
              <a:t>Modells</a:t>
            </a:r>
            <a:r>
              <a:rPr lang="en-US" spc="120" dirty="0">
                <a:latin typeface="Lato" panose="020F0502020204030203" pitchFamily="34" charset="77"/>
              </a:rPr>
              <a:t>: </a:t>
            </a:r>
            <a:r>
              <a:rPr lang="en-GB" spc="120" dirty="0" err="1">
                <a:latin typeface="Lato" panose="020F0502020204030203" pitchFamily="34" charset="77"/>
              </a:rPr>
              <a:t>Modellgleichung</a:t>
            </a:r>
            <a:r>
              <a:rPr lang="en-GB" spc="120" dirty="0">
                <a:latin typeface="Lato" panose="020F0502020204030203" pitchFamily="34" charset="77"/>
              </a:rPr>
              <a:t> und adjusted r²</a:t>
            </a:r>
            <a:endParaRPr lang="LID4096" spc="120" dirty="0">
              <a:latin typeface="Lato" panose="020F0502020204030203" pitchFamily="34" charset="77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9E61B-E172-8F4D-B97A-6E664023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48E0-5172-48D5-9F18-ED545B64C5E9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17270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D3E5F-3F71-4152-A1E8-FF4418E32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KNN</a:t>
            </a:r>
            <a:endParaRPr lang="LID4096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DCA6981-0114-ED40-A702-B492267588C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LID4096" altLang="LID4096" sz="4400" b="0" i="0" u="none" strike="noStrike" cap="none" spc="120" normalizeH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77"/>
              </a:rPr>
              <a:t>Art der Missing Value Imputation</a:t>
            </a:r>
            <a:endParaRPr lang="LID4096" spc="120" dirty="0">
              <a:latin typeface="Lato" panose="020F0502020204030203" pitchFamily="34" charset="77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6D82E3-9703-904C-8C87-EA2219F13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48E0-5172-48D5-9F18-ED545B64C5E9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68196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4683C-77D8-4373-8EBD-978343085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264" y="1081984"/>
            <a:ext cx="10467535" cy="5094979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Source Code zur Definition des neuronalen Netzes:</a:t>
            </a:r>
          </a:p>
          <a:p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60A8B7-E09A-6D47-84D8-39216EE1B07B}"/>
              </a:ext>
            </a:extLst>
          </p:cNvPr>
          <p:cNvSpPr txBox="1"/>
          <p:nvPr/>
        </p:nvSpPr>
        <p:spPr>
          <a:xfrm>
            <a:off x="1111348" y="2207076"/>
            <a:ext cx="110806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spc="-9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model</a:t>
            </a:r>
            <a:r>
              <a:rPr lang="en-GB" b="0" spc="-9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spc="-9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tf</a:t>
            </a:r>
            <a:r>
              <a:rPr lang="en-GB" b="0" spc="-9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.keras.Sequential</a:t>
            </a:r>
            <a:r>
              <a:rPr lang="en-GB" b="0" spc="-9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([</a:t>
            </a:r>
            <a:br>
              <a:rPr lang="en-GB" b="0" spc="-9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GB" b="0" spc="-9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spc="-9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nlo" panose="020B0609030804020204" pitchFamily="49" charset="0"/>
              </a:rPr>
              <a:t># Long Short-Term Memory (LSTM) layer w/ 128 units	and a </a:t>
            </a:r>
            <a:r>
              <a:rPr lang="en-GB" b="0" spc="-9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nlo" panose="020B0609030804020204" pitchFamily="49" charset="0"/>
              </a:rPr>
              <a:t>ReLU</a:t>
            </a:r>
            <a:r>
              <a:rPr lang="en-GB" b="0" spc="-9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nlo" panose="020B0609030804020204" pitchFamily="49" charset="0"/>
              </a:rPr>
              <a:t> activation function</a:t>
            </a:r>
            <a:endParaRPr lang="en-GB" b="0" spc="-9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spc="-9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LSTM(</a:t>
            </a:r>
            <a:r>
              <a:rPr lang="en-GB" b="0" spc="-9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128</a:t>
            </a:r>
            <a:r>
              <a:rPr lang="en-GB" b="0" spc="-9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spc="-9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activation</a:t>
            </a:r>
            <a:r>
              <a:rPr lang="en-GB" b="0" spc="-9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spc="-9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b="0" spc="-9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relu</a:t>
            </a:r>
            <a:r>
              <a:rPr lang="en-GB" b="0" spc="-9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b="0" spc="-9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spc="-9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input_shape</a:t>
            </a:r>
            <a:r>
              <a:rPr lang="en-GB" b="0" spc="-9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=(</a:t>
            </a:r>
            <a:r>
              <a:rPr lang="en-GB" b="0" spc="-9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b="0" spc="-9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spc="-9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X_train_seq</a:t>
            </a:r>
            <a:r>
              <a:rPr lang="en-GB" b="0" spc="-9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.shape</a:t>
            </a:r>
            <a:r>
              <a:rPr lang="en-GB" b="0" spc="-9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b="0" spc="-9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b="0" spc="-9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])),</a:t>
            </a:r>
          </a:p>
          <a:p>
            <a:br>
              <a:rPr lang="en-GB" spc="-90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</a:rPr>
            </a:br>
            <a:r>
              <a:rPr lang="en-GB" spc="-90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</a:rPr>
              <a:t># Dropout layer</a:t>
            </a:r>
            <a:r>
              <a:rPr lang="en-GB" spc="-9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GB" b="0" spc="-9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spc="-9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Dropout(</a:t>
            </a:r>
            <a:r>
              <a:rPr lang="en-GB" b="0" spc="-9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0.3</a:t>
            </a:r>
            <a:r>
              <a:rPr lang="en-GB" b="0" spc="-9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br>
              <a:rPr lang="en-GB" b="0" spc="-9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GB" b="0" spc="-9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nlo" panose="020B0609030804020204" pitchFamily="49" charset="0"/>
              </a:rPr>
              <a:t># Final output: predicted sales value</a:t>
            </a:r>
          </a:p>
          <a:p>
            <a:r>
              <a:rPr lang="en-GB" b="0" spc="-9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Dense(</a:t>
            </a:r>
            <a:r>
              <a:rPr lang="en-GB" b="0" spc="-9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b="0" spc="-9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spc="-9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66F8F70-7EE2-A445-B632-AEA3152D08E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pc="120" dirty="0" err="1">
                <a:latin typeface="Lato" panose="020F050202020403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Optimierung</a:t>
            </a:r>
            <a:r>
              <a:rPr lang="en-GB" spc="120" dirty="0">
                <a:latin typeface="Lato" panose="020F050202020403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 des </a:t>
            </a:r>
            <a:r>
              <a:rPr lang="en-GB" spc="120" dirty="0" err="1">
                <a:latin typeface="Lato" panose="020F050202020403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neuronalen</a:t>
            </a:r>
            <a:r>
              <a:rPr lang="en-GB" spc="120" dirty="0">
                <a:latin typeface="Lato" panose="020F050202020403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pc="120" dirty="0" err="1">
                <a:latin typeface="Lato" panose="020F050202020403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Netzes</a:t>
            </a:r>
            <a:endParaRPr lang="LID4096" spc="120" dirty="0">
              <a:latin typeface="Lato" panose="020F0502020204030203" pitchFamily="34" charset="77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248A2F-C53A-944E-A827-16A811B4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48E0-5172-48D5-9F18-ED545B64C5E9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7011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4683C-77D8-4373-8EBD-978343085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332" y="1081984"/>
            <a:ext cx="10453468" cy="57760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dirty="0">
                <a:latin typeface="Lato" panose="020F0502020204030203" pitchFamily="34" charset="77"/>
              </a:rPr>
              <a:t>Darstellung der Loss-Funktionen für Trainings- und Validierungsdatensatz</a:t>
            </a:r>
            <a:br>
              <a:rPr lang="de-DE" sz="2400" dirty="0">
                <a:latin typeface="Lato" panose="020F0502020204030203" pitchFamily="34" charset="77"/>
              </a:rPr>
            </a:br>
            <a:endParaRPr lang="de-DE" sz="2400" dirty="0">
              <a:latin typeface="Lato" panose="020F0502020204030203" pitchFamily="34" charset="77"/>
            </a:endParaRPr>
          </a:p>
          <a:p>
            <a:pPr marL="0" indent="0">
              <a:buNone/>
            </a:pPr>
            <a:r>
              <a:rPr lang="en-GB" sz="18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loss function: mean squared error</a:t>
            </a:r>
            <a:endParaRPr lang="en-GB" sz="18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model</a:t>
            </a:r>
            <a:r>
              <a:rPr lang="en-GB" sz="18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.compile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optimizer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8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adam</a:t>
            </a:r>
            <a:r>
              <a:rPr lang="en-GB" sz="1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loss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8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mse</a:t>
            </a:r>
            <a:r>
              <a:rPr lang="en-GB" sz="1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metrics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=[</a:t>
            </a:r>
            <a:r>
              <a:rPr lang="en-GB" sz="1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8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mean_absolute_percentage_error</a:t>
            </a:r>
            <a:r>
              <a:rPr lang="en-GB" sz="1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8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patience=20 monitors the validation loss and stops the training if the validation loss does not improve for 20 epochs</a:t>
            </a:r>
            <a:r>
              <a:rPr lang="en-GB" sz="1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i="0" dirty="0">
                <a:solidFill>
                  <a:srgbClr val="FFFFFF"/>
                </a:solidFill>
                <a:effectLst/>
                <a:latin typeface="var(--sds-font-family-01)"/>
              </a:rPr>
              <a:t>monitors the validation loss and stops the training if the validation loss does not improve for 20 epochs</a:t>
            </a:r>
            <a:br>
              <a:rPr lang="en-GB" sz="1000" b="0" i="0" dirty="0">
                <a:solidFill>
                  <a:srgbClr val="FFFFFF"/>
                </a:solidFill>
                <a:effectLst/>
                <a:latin typeface="var(--sds-font-family-01)"/>
              </a:rPr>
            </a:br>
            <a:r>
              <a:rPr lang="en-GB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callbacks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EarlyStopping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monitor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8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val_loss</a:t>
            </a:r>
            <a:r>
              <a:rPr lang="en-GB" sz="1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patience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8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restore_best_weights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8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ModelCheckpoint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8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best_model.keras</a:t>
            </a:r>
            <a:r>
              <a:rPr lang="en-GB" sz="1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monitor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8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val_loss</a:t>
            </a:r>
            <a:r>
              <a:rPr lang="en-GB" sz="1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save_best_only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8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)]</a:t>
            </a:r>
          </a:p>
          <a:p>
            <a:pPr marL="0" indent="0">
              <a:lnSpc>
                <a:spcPct val="50000"/>
              </a:lnSpc>
              <a:buNone/>
            </a:pPr>
            <a:b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sz="1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history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model</a:t>
            </a:r>
            <a:r>
              <a:rPr lang="en-GB" sz="18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.fit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X_train_seq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y_train_seq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1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epochs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8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150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batch_size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8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32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validation_data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=(</a:t>
            </a:r>
            <a:r>
              <a:rPr lang="en-GB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X_val_seq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y_val_seq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callbacks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callbacks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1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verbose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8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LID4096" sz="1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4722E9D-7F10-FA47-BA0A-E706AE108A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pc="120" dirty="0" err="1">
                <a:latin typeface="Lato" panose="020F050202020403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Optimierung</a:t>
            </a:r>
            <a:r>
              <a:rPr lang="en-GB" spc="120" dirty="0">
                <a:latin typeface="Lato" panose="020F050202020403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 des </a:t>
            </a:r>
            <a:r>
              <a:rPr lang="en-GB" spc="120" dirty="0" err="1">
                <a:latin typeface="Lato" panose="020F050202020403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neuronalen</a:t>
            </a:r>
            <a:r>
              <a:rPr lang="en-GB" spc="120" dirty="0">
                <a:latin typeface="Lato" panose="020F050202020403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pc="120" dirty="0" err="1">
                <a:latin typeface="Lato" panose="020F050202020403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Netzes</a:t>
            </a:r>
            <a:endParaRPr lang="LID4096" spc="120" dirty="0">
              <a:latin typeface="Lato" panose="020F0502020204030203" pitchFamily="34" charset="77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47F2D57-CB97-0247-BADA-D2ED937D4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48E0-5172-48D5-9F18-ED545B64C5E9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30685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67670B-A4B5-AE40-B700-E79FB2A52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9138"/>
            <a:ext cx="9912078" cy="483225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6A41BB3-5E16-5B4D-AA92-4B947B3188ED}"/>
              </a:ext>
            </a:extLst>
          </p:cNvPr>
          <p:cNvSpPr txBox="1">
            <a:spLocks/>
          </p:cNvSpPr>
          <p:nvPr/>
        </p:nvSpPr>
        <p:spPr>
          <a:xfrm>
            <a:off x="838200" y="1239635"/>
            <a:ext cx="8333935" cy="902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Lato" panose="020F0502020204030203" pitchFamily="34" charset="77"/>
              </a:rPr>
              <a:t>Validation dataset MAPE = </a:t>
            </a:r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21.65% </a:t>
            </a:r>
            <a:endParaRPr lang="LID4096" sz="2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6F0A759-CAAE-7F45-BFBB-C0F9068085E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pc="120" dirty="0" err="1">
                <a:latin typeface="Lato" panose="020F050202020403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Optimierung</a:t>
            </a:r>
            <a:r>
              <a:rPr lang="en-GB" spc="120" dirty="0">
                <a:latin typeface="Lato" panose="020F050202020403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 des </a:t>
            </a:r>
            <a:r>
              <a:rPr lang="en-GB" spc="120" dirty="0" err="1">
                <a:latin typeface="Lato" panose="020F050202020403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neuronalen</a:t>
            </a:r>
            <a:r>
              <a:rPr lang="en-GB" spc="120" dirty="0">
                <a:latin typeface="Lato" panose="020F050202020403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pc="120" dirty="0" err="1">
                <a:latin typeface="Lato" panose="020F050202020403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Netzes</a:t>
            </a:r>
            <a:endParaRPr lang="LID4096" spc="120" dirty="0">
              <a:latin typeface="Lato" panose="020F0502020204030203" pitchFamily="34" charset="77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58D9B1-488A-4F4D-AE10-73F06456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48E0-5172-48D5-9F18-ED545B64C5E9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59430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5E48BCB-5241-4C25-B796-51534DE98A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957" y="1350120"/>
            <a:ext cx="5405377" cy="5405377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6B21DF3-FA28-479D-8E83-70F97F3C7004}"/>
              </a:ext>
            </a:extLst>
          </p:cNvPr>
          <p:cNvSpPr txBox="1"/>
          <p:nvPr/>
        </p:nvSpPr>
        <p:spPr>
          <a:xfrm>
            <a:off x="1391857" y="1497428"/>
            <a:ext cx="1776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20.9%</a:t>
            </a:r>
            <a:endParaRPr lang="LID4096" sz="3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ABEB81-A327-4D5C-AC56-80B773C986B3}"/>
              </a:ext>
            </a:extLst>
          </p:cNvPr>
          <p:cNvSpPr txBox="1"/>
          <p:nvPr/>
        </p:nvSpPr>
        <p:spPr>
          <a:xfrm>
            <a:off x="8683149" y="1497428"/>
            <a:ext cx="1776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18.6%</a:t>
            </a:r>
            <a:endParaRPr lang="LID4096" sz="3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FB1BC8-979D-428A-A7E0-EAB632C358AC}"/>
              </a:ext>
            </a:extLst>
          </p:cNvPr>
          <p:cNvSpPr txBox="1"/>
          <p:nvPr/>
        </p:nvSpPr>
        <p:spPr>
          <a:xfrm>
            <a:off x="1391857" y="3312061"/>
            <a:ext cx="1776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19.4%</a:t>
            </a:r>
            <a:endParaRPr lang="LID4096" sz="3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5AE0E1-87BC-4EF3-849A-BF8840A4BC02}"/>
              </a:ext>
            </a:extLst>
          </p:cNvPr>
          <p:cNvSpPr txBox="1"/>
          <p:nvPr/>
        </p:nvSpPr>
        <p:spPr>
          <a:xfrm>
            <a:off x="8683149" y="3312061"/>
            <a:ext cx="1776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25.4%</a:t>
            </a:r>
            <a:endParaRPr lang="LID4096" sz="3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33BFD0-9D04-42B2-B47C-F6F3C28E29CA}"/>
              </a:ext>
            </a:extLst>
          </p:cNvPr>
          <p:cNvSpPr txBox="1"/>
          <p:nvPr/>
        </p:nvSpPr>
        <p:spPr>
          <a:xfrm>
            <a:off x="1391857" y="5098552"/>
            <a:ext cx="1776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17.2%</a:t>
            </a:r>
            <a:endParaRPr lang="LID4096" sz="3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2050" name="Picture 2" descr="Baguette GIFs | Tenor">
            <a:extLst>
              <a:ext uri="{FF2B5EF4-FFF2-40B4-BE49-F238E27FC236}">
                <a16:creationId xmlns:a16="http://schemas.microsoft.com/office/drawing/2014/main" id="{6A9F90CD-9B58-B343-ADF9-D434BD562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323" y="5037406"/>
            <a:ext cx="2132820" cy="145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548E990-BBAA-4880-A937-B215061DDE4C}"/>
              </a:ext>
            </a:extLst>
          </p:cNvPr>
          <p:cNvSpPr txBox="1"/>
          <p:nvPr/>
        </p:nvSpPr>
        <p:spPr>
          <a:xfrm>
            <a:off x="8683149" y="5099400"/>
            <a:ext cx="1776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50.1%</a:t>
            </a:r>
            <a:endParaRPr lang="LID4096" sz="3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C74F502-637F-F44B-94A8-36DE5EE633F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120" dirty="0" err="1">
                <a:latin typeface="Lato" panose="020F0502020204030203" pitchFamily="34" charset="77"/>
              </a:rPr>
              <a:t>Warengruppen</a:t>
            </a:r>
            <a:r>
              <a:rPr lang="en-US" spc="120" dirty="0">
                <a:latin typeface="Lato" panose="020F0502020204030203" pitchFamily="34" charset="77"/>
              </a:rPr>
              <a:t> MAPEs</a:t>
            </a:r>
            <a:endParaRPr lang="LID4096" spc="120" dirty="0">
              <a:latin typeface="Lato" panose="020F0502020204030203" pitchFamily="34" charset="77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51B78-8ADA-4847-A9D5-886ADED10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48E0-5172-48D5-9F18-ED545B64C5E9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84086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982</Words>
  <Application>Microsoft Office PowerPoint</Application>
  <PresentationFormat>Widescreen</PresentationFormat>
  <Paragraphs>88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Menlo</vt:lpstr>
      <vt:lpstr>var(--sds-font-family-01)</vt:lpstr>
      <vt:lpstr>Office Theme</vt:lpstr>
      <vt:lpstr>Bakery sales predictions</vt:lpstr>
      <vt:lpstr>Derived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Bakery sales predictions</dc:title>
  <dc:creator>Karolina</dc:creator>
  <cp:lastModifiedBy>Karolina</cp:lastModifiedBy>
  <cp:revision>11</cp:revision>
  <dcterms:created xsi:type="dcterms:W3CDTF">2025-01-08T15:24:56Z</dcterms:created>
  <dcterms:modified xsi:type="dcterms:W3CDTF">2025-01-09T13:21:44Z</dcterms:modified>
</cp:coreProperties>
</file>