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687D-823A-43F9-91AF-E56A9EDC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A882E-89C8-4E7F-8ADC-F7596CD67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7A2A-5AB1-442C-98C0-6C75DE73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FE25-1F89-43A2-9B43-88BD93BA2E34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D297-EBB2-491C-818D-56B8E7D7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0E853-4A17-4D05-B916-814AF28E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606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D717-9522-49F6-A980-57D484DF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03CC-37AC-4277-B1B4-8ABB05601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94BD7-B6CC-4ED2-AD5C-79903CE9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FE25-1F89-43A2-9B43-88BD93BA2E34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0F05-6B59-4537-9E4D-D72B0372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526F-F285-4631-988A-DE2B3E22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243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29A5C-DAB2-4DDB-AD03-137E9C9C3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C1A78-C4CE-443E-AF0B-A2FC933A4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2393-2252-472C-8A84-FCD78BC5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FE25-1F89-43A2-9B43-88BD93BA2E34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0CE6C-D7D8-40EE-827B-F86D9A1A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88D01-234F-4E78-9812-4B6DFF44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827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EF4E-54BD-4BDA-B065-BA0F5102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9C90-0EAC-4549-895C-EBDBDA44F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7B5C-2B0E-4F6D-8309-55ECB2F9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FE25-1F89-43A2-9B43-88BD93BA2E34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1B37-BBB8-4D18-8BEF-69EAC9EB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45642-0DC4-46E5-BA62-E7029843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566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AA7B-E35D-4BDA-94EC-5BF87446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938FA-63BE-4E90-8BF3-4BC9661D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EE4FD-F2B9-4BFA-B0F9-A5B2ECAC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FE25-1F89-43A2-9B43-88BD93BA2E34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CAEE2-3373-4637-B5BA-6BBE02EC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121C-D38F-43A2-A233-F434B032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02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335D-AAB1-49B7-AE06-58916B0B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BAAC-D0C7-4BAD-A047-A7D05DE68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C2B3B-8D88-4CD9-AC43-B43719568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36EAB-B46C-4250-A966-9F2B319E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FE25-1F89-43A2-9B43-88BD93BA2E34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6446-E2EA-4539-8554-BD71627B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5ED06-E879-4D9D-A3D7-7D5EE3EB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725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0812-8FF9-4A98-950B-0608AED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90743-5854-48CE-83AB-22E765B35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B3EEA-D3D5-45E9-9DC3-4AA348C00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342E8-D360-4ACE-8653-D0F2FD93A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92551-FC36-4B72-8E66-FEACB9E28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B0C7A-3166-486E-9EBB-15CCD519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FE25-1F89-43A2-9B43-88BD93BA2E34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9B7AE-A73C-4B29-ABF9-0C22F01C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29916-9A46-4F42-ADF4-6118FB56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264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D34A-D064-48FF-8078-A93AF7F5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32058-5A1D-47BC-B685-84760FFC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FE25-1F89-43A2-9B43-88BD93BA2E34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325E-3130-40BF-BD2E-4D331382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CE37C-A866-4C79-BC8E-260BBC40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799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B2A52-A174-4DA3-8FCA-7F2659CF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FE25-1F89-43A2-9B43-88BD93BA2E34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62B22-9DEC-44CC-8FAB-19B7F6E0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358D8-BB2C-4F23-9D3B-88F9B515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762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D07D-EB91-49B7-9812-437DF5FB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AA80-AEBC-4FF5-A84A-C54BB99F2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ACC8E-1F05-4BF7-B2D7-2450BD5E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3641-93EC-4C09-9FBA-DC27098F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FE25-1F89-43A2-9B43-88BD93BA2E34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0255B-6561-418E-B475-BBD7415D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DDF48-FC0D-4365-BFCD-D728C2ED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025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AE2C-A6A8-460F-844F-91AC0939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24056-58E8-46F6-84F7-C57347807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51529-20F3-4332-AC24-A567BE5A4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B0503-825D-4343-88F3-1B4AFDCB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FE25-1F89-43A2-9B43-88BD93BA2E34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C8A9D-4922-4569-B484-36CA4C89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7D8B-9748-4840-A37A-2BED725A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65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52B9B-0F3B-4D1B-8AE5-FD6A27D1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0DFF1-661A-4118-A2BC-46AF33998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E7224-2D0A-466B-BBFE-D1DDDAD27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7FE25-1F89-43A2-9B43-88BD93BA2E34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F19B2-74E6-44CD-8D75-3A3054E0A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A0067-3997-4DFE-A625-A0BC929FF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933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1692-54F7-47CA-B38A-7AA0EEDB6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Bakery sales predictions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E07F0-3D0F-48AF-B87E-FA2FAC3B8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Karolina and Tobias </a:t>
            </a:r>
            <a:r>
              <a:rPr lang="en-US" dirty="0" err="1"/>
              <a:t>Saegner</a:t>
            </a:r>
            <a:endParaRPr lang="en-US" dirty="0"/>
          </a:p>
          <a:p>
            <a:pPr algn="r"/>
            <a:r>
              <a:rPr lang="en-US" dirty="0"/>
              <a:t>09 01 2025</a:t>
            </a:r>
          </a:p>
          <a:p>
            <a:pPr algn="r"/>
            <a:r>
              <a:rPr lang="en-US" dirty="0"/>
              <a:t>Kiel</a:t>
            </a:r>
          </a:p>
        </p:txBody>
      </p:sp>
    </p:spTree>
    <p:extLst>
      <p:ext uri="{BB962C8B-B14F-4D97-AF65-F5344CB8AC3E}">
        <p14:creationId xmlns:p14="http://schemas.microsoft.com/office/powerpoint/2010/main" val="44056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FBF6-688E-40E2-BED3-004C4987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Self-made variables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65C3-081D-4541-ADD5-E1D82EA94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5151" cy="4351338"/>
          </a:xfrm>
        </p:spPr>
        <p:txBody>
          <a:bodyPr/>
          <a:lstStyle/>
          <a:p>
            <a:r>
              <a:rPr lang="en-US" dirty="0"/>
              <a:t>Day of the week (Monday – Sunday)</a:t>
            </a:r>
          </a:p>
          <a:p>
            <a:pPr lvl="1"/>
            <a:r>
              <a:rPr lang="en-US" dirty="0"/>
              <a:t>Day_0 … Day_7; type – Boolean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E799F-FECA-40C1-8033-0B1A0C6B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150" y="2603229"/>
            <a:ext cx="5325700" cy="42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9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2EF7-86BF-4173-8BAD-ED22A683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Self-made variables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0510F-CD18-44AB-89F1-44C1EE95A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398" y="1834418"/>
            <a:ext cx="5747238" cy="4351338"/>
          </a:xfrm>
        </p:spPr>
        <p:txBody>
          <a:bodyPr/>
          <a:lstStyle/>
          <a:p>
            <a:r>
              <a:rPr lang="en-US" dirty="0"/>
              <a:t>Month (January – December)</a:t>
            </a:r>
          </a:p>
          <a:p>
            <a:pPr lvl="1"/>
            <a:r>
              <a:rPr lang="en-US" dirty="0"/>
              <a:t>Month_1 … Month_12; type – Boolean 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FCF6C-72BA-4F0A-B77A-F482E227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654" y="2621174"/>
            <a:ext cx="5763963" cy="423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8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4197-FBF7-481C-B644-DE69EBAC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Optimierung</a:t>
            </a:r>
            <a:r>
              <a:rPr lang="en-US" dirty="0"/>
              <a:t> des </a:t>
            </a:r>
            <a:r>
              <a:rPr lang="en-US" dirty="0" err="1"/>
              <a:t>linearen</a:t>
            </a:r>
            <a:r>
              <a:rPr lang="en-US" dirty="0"/>
              <a:t> </a:t>
            </a:r>
            <a:r>
              <a:rPr lang="en-US" dirty="0" err="1"/>
              <a:t>Modells</a:t>
            </a:r>
            <a:r>
              <a:rPr lang="en-US" dirty="0"/>
              <a:t>: </a:t>
            </a:r>
            <a:r>
              <a:rPr lang="en-GB" dirty="0" err="1"/>
              <a:t>Modellgleichung</a:t>
            </a:r>
            <a:r>
              <a:rPr lang="en-GB" dirty="0"/>
              <a:t> und adjusted r²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190E-0664-4E4E-971F-FD338E8A7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5746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err="1">
                <a:effectLst/>
              </a:rPr>
              <a:t>Umsatz</a:t>
            </a:r>
            <a:r>
              <a:rPr lang="en-GB" dirty="0">
                <a:effectLst/>
              </a:rPr>
              <a:t> = </a:t>
            </a:r>
            <a:r>
              <a:rPr lang="en-GB" sz="1800" dirty="0">
                <a:effectLst/>
              </a:rPr>
              <a:t>180.56 - 6.62*</a:t>
            </a:r>
            <a:r>
              <a:rPr lang="en-GB" sz="1800" dirty="0" err="1">
                <a:effectLst/>
              </a:rPr>
              <a:t>Bewoelkung</a:t>
            </a:r>
            <a:r>
              <a:rPr lang="en-GB" sz="1800" dirty="0">
                <a:effectLst/>
              </a:rPr>
              <a:t> + 1.34*</a:t>
            </a:r>
            <a:r>
              <a:rPr lang="en-GB" sz="1800" dirty="0" err="1">
                <a:effectLst/>
              </a:rPr>
              <a:t>Windgeschwindigkeit</a:t>
            </a:r>
            <a:r>
              <a:rPr lang="en-GB" sz="1800" dirty="0">
                <a:effectLst/>
              </a:rPr>
              <a:t> + 2.28*</a:t>
            </a:r>
            <a:r>
              <a:rPr lang="en-GB" sz="1800" dirty="0" err="1">
                <a:effectLst/>
              </a:rPr>
              <a:t>Wettercode</a:t>
            </a:r>
            <a:r>
              <a:rPr lang="en-GB" sz="1800" dirty="0">
                <a:effectLst/>
              </a:rPr>
              <a:t> + 5.10*</a:t>
            </a:r>
            <a:r>
              <a:rPr lang="en-GB" sz="1800" dirty="0" err="1">
                <a:effectLst/>
              </a:rPr>
              <a:t>KielerWoche</a:t>
            </a:r>
            <a:r>
              <a:rPr lang="en-GB" sz="1800" dirty="0">
                <a:effectLst/>
              </a:rPr>
              <a:t> + 19.02*</a:t>
            </a:r>
            <a:r>
              <a:rPr lang="en-GB" sz="1800" dirty="0" err="1">
                <a:effectLst/>
              </a:rPr>
              <a:t>DayOfWeek</a:t>
            </a:r>
            <a:r>
              <a:rPr lang="en-GB" sz="1800" dirty="0">
                <a:effectLst/>
              </a:rPr>
              <a:t> + 4.11*Month - 68.57*Warengruppe_1 + 220.69*Warengruppe_2 - 25.76*Warengruppe_3 - 101.39*Warengruppe_4 + 90.99*Warengruppe_5 - 115.96*Warengruppe_6 - 14.30*</a:t>
            </a:r>
            <a:r>
              <a:rPr lang="en-GB" sz="1800" dirty="0" err="1">
                <a:effectLst/>
              </a:rPr>
              <a:t>Temperatur_binned_Mild</a:t>
            </a:r>
            <a:r>
              <a:rPr lang="en-GB" sz="1800" dirty="0">
                <a:effectLst/>
              </a:rPr>
              <a:t> - 12.87*</a:t>
            </a:r>
            <a:r>
              <a:rPr lang="en-GB" sz="1800" dirty="0" err="1">
                <a:effectLst/>
              </a:rPr>
              <a:t>Temperatur_binned_Warm</a:t>
            </a:r>
            <a:r>
              <a:rPr lang="en-GB" sz="1800" dirty="0">
                <a:effectLst/>
              </a:rPr>
              <a:t> + 1.40*</a:t>
            </a:r>
            <a:r>
              <a:rPr lang="en-GB" sz="1800" dirty="0" err="1">
                <a:effectLst/>
              </a:rPr>
              <a:t>Temperatur_binned_Hot</a:t>
            </a:r>
            <a:r>
              <a:rPr lang="en-GB" sz="1800" dirty="0">
                <a:effectLst/>
              </a:rPr>
              <a:t> + 15.09*</a:t>
            </a:r>
            <a:r>
              <a:rPr lang="en-GB" sz="1800" dirty="0" err="1">
                <a:effectLst/>
              </a:rPr>
              <a:t>Temperatur_binned_Cool</a:t>
            </a:r>
            <a:r>
              <a:rPr lang="en-GB" sz="1800" dirty="0">
                <a:effectLst/>
              </a:rPr>
              <a:t> - 20.82*</a:t>
            </a:r>
            <a:r>
              <a:rPr lang="en-GB" sz="1800" dirty="0" err="1">
                <a:effectLst/>
              </a:rPr>
              <a:t>Temperatur_binned_Cold</a:t>
            </a:r>
            <a:r>
              <a:rPr lang="en-GB" sz="1800" dirty="0">
                <a:effectLst/>
              </a:rPr>
              <a:t> + 31.50*</a:t>
            </a:r>
            <a:r>
              <a:rPr lang="en-GB" sz="1800" dirty="0" err="1">
                <a:effectLst/>
              </a:rPr>
              <a:t>Temperatur_binned_Very</a:t>
            </a:r>
            <a:r>
              <a:rPr lang="en-GB" sz="1800" dirty="0">
                <a:effectLst/>
              </a:rPr>
              <a:t> Cold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effectLst/>
              </a:rPr>
              <a:t>Adjusted R²: 0.6668 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38B6F-A597-4211-A3E1-421130D82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0" y="2140096"/>
            <a:ext cx="4198861" cy="30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7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D3E5F-3F71-4152-A1E8-FF4418E3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</a:t>
            </a:r>
            <a:endParaRPr lang="LID4096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73798C-E9F8-4B3E-BF9D-BEBF4C55D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3240"/>
            <a:ext cx="3501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 der Missing Value Imputation</a:t>
            </a:r>
          </a:p>
        </p:txBody>
      </p:sp>
    </p:spTree>
    <p:extLst>
      <p:ext uri="{BB962C8B-B14F-4D97-AF65-F5344CB8AC3E}">
        <p14:creationId xmlns:p14="http://schemas.microsoft.com/office/powerpoint/2010/main" val="326819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FA0C-7299-4942-AAF2-AA1A7DB2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Optimierung</a:t>
            </a:r>
            <a:r>
              <a:rPr lang="en-GB" dirty="0"/>
              <a:t> des </a:t>
            </a:r>
            <a:r>
              <a:rPr lang="en-GB" dirty="0" err="1"/>
              <a:t>neuronalen</a:t>
            </a:r>
            <a:r>
              <a:rPr lang="en-GB" dirty="0"/>
              <a:t> </a:t>
            </a:r>
            <a:r>
              <a:rPr lang="en-GB" dirty="0" err="1"/>
              <a:t>Netzes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683C-77D8-4373-8EBD-97834308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Source Code zur Definition des neuronalen Netzes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Darstellung der Loss-Funktionen für Trainings- und Validierungsdatensatz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MAPEs für den Validierungsdatensatz insgesamt und für jede Warengruppe einzeln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8701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7D0-CF2C-4110-8AA1-B4146BB7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dataset MAPE = 21.65%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F73FE-0667-43A8-9DEA-22D96A33F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33" y="1687895"/>
            <a:ext cx="9856134" cy="480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9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C6EC-17C7-42DE-8B67-165E7489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Warengruppen</a:t>
            </a:r>
            <a:r>
              <a:rPr lang="en-US" dirty="0"/>
              <a:t> MAPEs</a:t>
            </a:r>
            <a:endParaRPr lang="LID4096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E48BCB-5241-4C25-B796-51534DE98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311" y="1307917"/>
            <a:ext cx="5405377" cy="540537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B21DF3-FA28-479D-8E83-70F97F3C7004}"/>
              </a:ext>
            </a:extLst>
          </p:cNvPr>
          <p:cNvSpPr txBox="1"/>
          <p:nvPr/>
        </p:nvSpPr>
        <p:spPr>
          <a:xfrm>
            <a:off x="1766734" y="1690688"/>
            <a:ext cx="177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20.9%</a:t>
            </a:r>
            <a:endParaRPr lang="LID4096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ABEB81-A327-4D5C-AC56-80B773C986B3}"/>
              </a:ext>
            </a:extLst>
          </p:cNvPr>
          <p:cNvSpPr txBox="1"/>
          <p:nvPr/>
        </p:nvSpPr>
        <p:spPr>
          <a:xfrm>
            <a:off x="8798688" y="1690687"/>
            <a:ext cx="177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18.6%</a:t>
            </a:r>
            <a:endParaRPr lang="LID4096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B1BC8-979D-428A-A7E0-EAB632C358AC}"/>
              </a:ext>
            </a:extLst>
          </p:cNvPr>
          <p:cNvSpPr txBox="1"/>
          <p:nvPr/>
        </p:nvSpPr>
        <p:spPr>
          <a:xfrm>
            <a:off x="1766734" y="3595106"/>
            <a:ext cx="177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19.4%</a:t>
            </a:r>
            <a:endParaRPr lang="LID4096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5AE0E1-87BC-4EF3-849A-BF8840A4BC02}"/>
              </a:ext>
            </a:extLst>
          </p:cNvPr>
          <p:cNvSpPr txBox="1"/>
          <p:nvPr/>
        </p:nvSpPr>
        <p:spPr>
          <a:xfrm>
            <a:off x="8798688" y="3505320"/>
            <a:ext cx="177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25.4%</a:t>
            </a:r>
            <a:endParaRPr lang="LID4096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33BFD0-9D04-42B2-B47C-F6F3C28E29CA}"/>
              </a:ext>
            </a:extLst>
          </p:cNvPr>
          <p:cNvSpPr txBox="1"/>
          <p:nvPr/>
        </p:nvSpPr>
        <p:spPr>
          <a:xfrm>
            <a:off x="1766734" y="5308033"/>
            <a:ext cx="177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17.2%</a:t>
            </a:r>
            <a:endParaRPr lang="LID4096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48E990-BBAA-4880-A937-B215061DDE4C}"/>
              </a:ext>
            </a:extLst>
          </p:cNvPr>
          <p:cNvSpPr txBox="1"/>
          <p:nvPr/>
        </p:nvSpPr>
        <p:spPr>
          <a:xfrm>
            <a:off x="8798688" y="5449899"/>
            <a:ext cx="177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50.1%</a:t>
            </a:r>
            <a:endParaRPr lang="LID4096" sz="4800" dirty="0"/>
          </a:p>
        </p:txBody>
      </p:sp>
    </p:spTree>
    <p:extLst>
      <p:ext uri="{BB962C8B-B14F-4D97-AF65-F5344CB8AC3E}">
        <p14:creationId xmlns:p14="http://schemas.microsoft.com/office/powerpoint/2010/main" val="88408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DB36-B4E7-4A0C-90B0-08C2C5BA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„</a:t>
            </a:r>
            <a:r>
              <a:rPr lang="en-GB" dirty="0"/>
              <a:t>Worst Fail“ / „Best Improvement“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D76D-5C72-4595-9658-BFE4D846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Worst fail – insufficient data inspection/visualization</a:t>
            </a:r>
          </a:p>
          <a:p>
            <a:r>
              <a:rPr lang="en-US" dirty="0"/>
              <a:t>Best improvement – learning rate scheduler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8348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Bakery sales predictions</vt:lpstr>
      <vt:lpstr>Self-made variables</vt:lpstr>
      <vt:lpstr>Self-made variables</vt:lpstr>
      <vt:lpstr>Optimierung des linearen Modells: Modellgleichung und adjusted r²</vt:lpstr>
      <vt:lpstr>Art der Missing Value Imputation</vt:lpstr>
      <vt:lpstr>Optimierung des neuronalen Netzes</vt:lpstr>
      <vt:lpstr>Validation dataset MAPE = 21.65% </vt:lpstr>
      <vt:lpstr>Warengruppen MAPEs</vt:lpstr>
      <vt:lpstr>„Worst Fail“ / „Best Improvement“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Bakery sales predictions</dc:title>
  <dc:creator>Karolina</dc:creator>
  <cp:lastModifiedBy>Karolina</cp:lastModifiedBy>
  <cp:revision>5</cp:revision>
  <dcterms:created xsi:type="dcterms:W3CDTF">2025-01-08T15:24:56Z</dcterms:created>
  <dcterms:modified xsi:type="dcterms:W3CDTF">2025-01-08T16:05:03Z</dcterms:modified>
</cp:coreProperties>
</file>