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2" r:id="rId5"/>
    <p:sldId id="345" r:id="rId6"/>
    <p:sldId id="260" r:id="rId7"/>
    <p:sldId id="261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72"/>
    <p:restoredTop sz="94702"/>
  </p:normalViewPr>
  <p:slideViewPr>
    <p:cSldViewPr snapToGrid="0" snapToObjects="1">
      <p:cViewPr varScale="1">
        <p:scale>
          <a:sx n="109" d="100"/>
          <a:sy n="109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2D1-BACF-9345-ACBC-63896DABCE3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38C33-3DCA-4A41-A35F-A7D10F01C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Globally, groundwater represents about 90% of available freshwater resources, excluding the resources locked in polar ice. </a:t>
            </a:r>
          </a:p>
          <a:p>
            <a:pPr>
              <a:spcBef>
                <a:spcPct val="0"/>
              </a:spcBef>
            </a:pPr>
            <a:r>
              <a:rPr lang="en-US" dirty="0"/>
              <a:t>Nearly half of all freshwater used for drinking and irrigation worldwide is groundwater, linking the sustainability of groundwater resources to sustainable human development.</a:t>
            </a:r>
          </a:p>
          <a:p>
            <a:pPr>
              <a:spcBef>
                <a:spcPct val="0"/>
              </a:spcBef>
            </a:pPr>
            <a:r>
              <a:rPr lang="en-US" dirty="0"/>
              <a:t>About 20% of irrigation worldwide, producing 40% of the food supply, is dependent upon groundwater. </a:t>
            </a:r>
          </a:p>
          <a:p>
            <a:pPr>
              <a:spcBef>
                <a:spcPct val="0"/>
              </a:spcBef>
            </a:pPr>
            <a:r>
              <a:rPr lang="en-US" dirty="0"/>
              <a:t>It is estimated that nearly 10% of global food production may be dependent upon irrigation water extracted from fossil or non-renewable aquifers. </a:t>
            </a:r>
          </a:p>
          <a:p>
            <a:pPr>
              <a:spcBef>
                <a:spcPct val="0"/>
              </a:spcBef>
            </a:pPr>
            <a:r>
              <a:rPr lang="en-US" dirty="0"/>
              <a:t>According to the Food and Agriculture Organization (FAO), the use of groundwater for irrigation over the last several decades probably has delayed the next food crisis. 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(Link: http://www.iaea.org/Publications/Magazines/Bulletin/Bull471/h20_know_how.html)</a:t>
            </a:r>
          </a:p>
          <a:p>
            <a:pPr>
              <a:spcBef>
                <a:spcPct val="0"/>
              </a:spcBef>
            </a:pPr>
            <a:endParaRPr lang="de-CH" dirty="0"/>
          </a:p>
          <a:p>
            <a:pPr>
              <a:spcBef>
                <a:spcPct val="0"/>
              </a:spcBef>
            </a:pPr>
            <a:r>
              <a:rPr lang="de-CH" dirty="0"/>
              <a:t>Comparison: Lake Michigan Volume = 5‘000 km</a:t>
            </a:r>
            <a:r>
              <a:rPr lang="de-CH" baseline="30000" dirty="0"/>
              <a:t>3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Soil moisture = 17</a:t>
            </a:r>
          </a:p>
          <a:p>
            <a:pPr>
              <a:spcBef>
                <a:spcPct val="0"/>
              </a:spcBef>
            </a:pPr>
            <a:endParaRPr lang="en-US" dirty="0"/>
          </a:p>
          <a:p>
            <a:pPr>
              <a:spcBef>
                <a:spcPct val="0"/>
              </a:spcBef>
            </a:pPr>
            <a:r>
              <a:rPr lang="en-US" dirty="0"/>
              <a:t>-&gt; Calculate residence times!</a:t>
            </a:r>
          </a:p>
          <a:p>
            <a:pPr>
              <a:spcBef>
                <a:spcPct val="0"/>
              </a:spcBef>
            </a:pPr>
            <a:endParaRPr lang="de-CH" dirty="0"/>
          </a:p>
          <a:p>
            <a:pPr>
              <a:spcBef>
                <a:spcPct val="0"/>
              </a:spcBef>
            </a:pPr>
            <a:r>
              <a:rPr lang="de-CH" dirty="0"/>
              <a:t>VW flux estimated for the period 1995-1999 (HoekstraGlobalSummary.pdf)</a:t>
            </a:r>
            <a:endParaRPr 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D4E904F-411F-4410-BBC7-FD56DAFE859F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DFE5-0ED6-4D4B-B615-9E85587B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0846D-51B7-E54B-A25E-13C90E6C9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7EE0-BCE4-404A-A27D-88C53AA1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99109-B39D-FA4D-B923-A39EEFDC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3FFF-8D01-CD42-8093-422AA700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8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109D-3DE9-3B42-95CB-4CBA2F00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C36BB-5002-2C48-A888-4F3BFB136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250AA-A017-B940-AD27-92D7642B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4ECA-9905-C348-973D-75BAEA38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7557-AFEB-5046-9D4E-20505BEA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1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039D2-6DA7-014A-AB63-65131BFE0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747D7-8F03-DA41-AF09-50726F861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610-176F-7043-82D2-5CA71617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48B-5378-B147-AB7F-056FE93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CB9DD-F41D-1440-93D9-AECD9A3C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D850-1621-D94E-A540-0F9D131D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1BBE-D499-6946-91AA-41B0E92D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911B-7216-924C-92DF-741D09EA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E9F96-8CF0-8147-991B-B2EB904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6C72-58D8-FF43-ACD4-A6819245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2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DECA-96EF-F545-BAD5-48B719E5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F4836-D31E-794B-845C-655587FB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0577-E97B-5246-9B58-8AC26A6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6DE3B-BF60-BA40-BDFE-B96AC15F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426C-7832-D84C-8ABA-1E877A3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25F6-3136-AA42-BB3F-C5BE1710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927C9-48FB-2548-BF1F-7CF77D023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0184-FB03-FC42-8511-B20867F44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641D-45B2-8644-8C4A-B35568A1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175-9790-254A-ACF1-CD73BD01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4DBF3-1EBD-E84B-892A-766BB4D0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474C-1B51-5F4B-B195-7F4B0C32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8AE61-5E60-B649-8782-C27A52E6F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AC7D9-64BF-8340-9A64-8CA9BF4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98AB1-D338-A54B-977A-6D7A3D677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17FDA-C773-1A49-956C-3E21E644C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98C23-FCA9-0849-AE8E-FA898C1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098F1-8912-0544-BCF0-396BE2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5135-1EFD-4141-9847-ED100D0BC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19CB-5DE9-FA42-AC65-67698E8D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06A9B-4BEF-2A4A-92BF-3E135307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777C1-411E-6F42-A7F5-095FCB26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7859-2CD2-3144-B886-FB0EDCFB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5A49C-489B-3140-8B2C-CFBD8E11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50317-B551-8445-AFE6-7BC448FA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112F-BEB8-774F-98B4-92BEB47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43E-66F4-8E43-8C62-64BF7280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9D1E-5E12-524E-B15A-003461E12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AC12-17FD-3344-84F1-BAA0D46B6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D3A-EE5C-E949-9DC3-3D7E780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AB9E-3F8B-E646-8D47-B7642C2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97BC6-18AA-2347-92B8-BC7D744B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C121-282C-8D46-8E2B-6A5A0D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63676-AB93-9E45-971A-857B4251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1914B-8C64-9A4A-899D-32A4F8A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5B21-A435-744B-B883-AD25243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E6C5-F61F-1F48-9889-6349A2C3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7F20A-F271-4744-A21C-9A0E4BAA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9BC9E-BB28-CB41-A4DB-603ED1E1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6C78D-B544-EB4D-8D0A-0E71FFD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64D73-6702-9B45-96BC-BB04341A8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3FD7-26ED-D44F-BAE4-1EC77C7CCFFE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BCE-CB86-3D47-BD45-2BC7BDD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AE46D-5E1C-224C-A8A3-0D5E766DE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6364-C5C8-E142-B70A-19F9EC3A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5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8B6F-0904-9E43-AEF3-C9C534667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Applied Modeling of Hydrological Systems </a:t>
            </a:r>
            <a:b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Apple Symbols" panose="02000000000000000000" pitchFamily="2" charset="-79"/>
                <a:cs typeface="Calibri" panose="020F0502020204030204" pitchFamily="34" charset="0"/>
              </a:rPr>
              <a:t>in Central Asia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45DFD-6C68-A046-B288-9B2FC3E0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Dr. Tobias Siegfried, hydrosolutions GmbH, 2021</a:t>
            </a:r>
          </a:p>
        </p:txBody>
      </p:sp>
    </p:spTree>
    <p:extLst>
      <p:ext uri="{BB962C8B-B14F-4D97-AF65-F5344CB8AC3E}">
        <p14:creationId xmlns:p14="http://schemas.microsoft.com/office/powerpoint/2010/main" val="112103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Key Catchment-Scale </a:t>
            </a:r>
            <a:b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</a:br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Hydrological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04, 2021</a:t>
            </a:r>
          </a:p>
        </p:txBody>
      </p:sp>
    </p:spTree>
    <p:extLst>
      <p:ext uri="{BB962C8B-B14F-4D97-AF65-F5344CB8AC3E}">
        <p14:creationId xmlns:p14="http://schemas.microsoft.com/office/powerpoint/2010/main" val="144378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C53-B42B-A549-81FC-28E8980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Catchment Water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F040-6324-3F4C-9BD1-CF2932B7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C53-B42B-A549-81FC-28E8980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Global Water Balance</a:t>
            </a:r>
          </a:p>
        </p:txBody>
      </p:sp>
      <p:pic>
        <p:nvPicPr>
          <p:cNvPr id="4" name="Content Placeholder 3" descr="hydrologicCycle.jpg">
            <a:extLst>
              <a:ext uri="{FF2B5EF4-FFF2-40B4-BE49-F238E27FC236}">
                <a16:creationId xmlns:a16="http://schemas.microsoft.com/office/drawing/2014/main" id="{4773C786-CD61-7A4E-B09C-777744957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61296" y="1545127"/>
            <a:ext cx="9144000" cy="507841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DA70BB-4777-F04A-A076-51EA02F1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696" y="3750165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391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C7E30-BD95-FF46-9D42-3EE48B63E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046" y="2711940"/>
            <a:ext cx="9906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4662C-1386-4746-9EAF-05060B10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296" y="5364652"/>
            <a:ext cx="175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30, </a:t>
            </a:r>
            <a:r>
              <a:rPr lang="en-US" sz="2800" b="1" i="1">
                <a:solidFill>
                  <a:schemeClr val="accent1"/>
                </a:solidFill>
                <a:latin typeface="Calibri" pitchFamily="34" charset="0"/>
              </a:rPr>
              <a:t>23’400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9098F-9961-204E-B7CF-EFAAE22C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096" y="3907327"/>
            <a:ext cx="175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15, </a:t>
            </a:r>
            <a:r>
              <a:rPr lang="en-US" sz="2800" b="1" i="1">
                <a:solidFill>
                  <a:schemeClr val="accent1"/>
                </a:solidFill>
                <a:latin typeface="Calibri" pitchFamily="34" charset="0"/>
              </a:rPr>
              <a:t>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F4FF0-A7B2-F349-B3D0-CDE42ED36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0696" y="4593127"/>
            <a:ext cx="2362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itchFamily="34" charset="0"/>
              </a:rPr>
              <a:t>41, </a:t>
            </a:r>
            <a:r>
              <a:rPr lang="en-US" sz="2800" b="1" i="1" dirty="0">
                <a:solidFill>
                  <a:schemeClr val="accent1"/>
                </a:solidFill>
                <a:latin typeface="Calibri" pitchFamily="34" charset="0"/>
              </a:rPr>
              <a:t>1’338’000 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3F2D5B8-8B1E-A54C-A545-ECB39B25F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0297" y="5655165"/>
            <a:ext cx="366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5</a:t>
            </a:r>
            <a:endParaRPr lang="en-US" sz="2800">
              <a:latin typeface="Calibr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E304D4-C3E6-0144-A2E7-A2BB8451C218}"/>
              </a:ext>
            </a:extLst>
          </p:cNvPr>
          <p:cNvSpPr/>
          <p:nvPr/>
        </p:nvSpPr>
        <p:spPr>
          <a:xfrm>
            <a:off x="5304697" y="3597765"/>
            <a:ext cx="2028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4F81BD"/>
                </a:solidFill>
              </a:rPr>
              <a:t>65 = (44+</a:t>
            </a:r>
            <a:r>
              <a:rPr lang="en-US" sz="2800" b="1" dirty="0">
                <a:solidFill>
                  <a:srgbClr val="00B050"/>
                </a:solidFill>
              </a:rPr>
              <a:t>21</a:t>
            </a:r>
            <a:r>
              <a:rPr lang="en-US" sz="2800" b="1" dirty="0">
                <a:solidFill>
                  <a:srgbClr val="4F81BD"/>
                </a:solidFill>
              </a:rPr>
              <a:t>)</a:t>
            </a:r>
            <a:endParaRPr lang="en-US" sz="2800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97F6FEF-EF7F-0B47-B644-25261E53D07B}"/>
              </a:ext>
            </a:extLst>
          </p:cNvPr>
          <p:cNvSpPr/>
          <p:nvPr/>
        </p:nvSpPr>
        <p:spPr>
          <a:xfrm rot="16200000">
            <a:off x="6219096" y="2992926"/>
            <a:ext cx="1524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49121F4-E3D5-4E40-9F93-B228BE14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97" y="3678727"/>
            <a:ext cx="550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1"/>
                </a:solidFill>
                <a:latin typeface="Calibri" pitchFamily="34" charset="0"/>
              </a:rPr>
              <a:t>17</a:t>
            </a:r>
            <a:endParaRPr lang="en-US" sz="2800" i="1">
              <a:latin typeface="Calibri" pitchFamily="34" charset="0"/>
            </a:endParaRPr>
          </a:p>
        </p:txBody>
      </p:sp>
      <p:sp>
        <p:nvSpPr>
          <p:cNvPr id="14" name="Rectangle 21">
            <a:extLst>
              <a:ext uri="{FF2B5EF4-FFF2-40B4-BE49-F238E27FC236}">
                <a16:creationId xmlns:a16="http://schemas.microsoft.com/office/drawing/2014/main" id="{B12B46C8-7452-AE4F-B95F-56E08B85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47" y="3232640"/>
            <a:ext cx="11922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>
                <a:solidFill>
                  <a:schemeClr val="accent1"/>
                </a:solidFill>
                <a:latin typeface="Calibri" pitchFamily="34" charset="0"/>
              </a:rPr>
              <a:t>24’064</a:t>
            </a:r>
            <a:endParaRPr lang="en-US" sz="2800" i="1">
              <a:latin typeface="Calibri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0FD5ED16-9DC1-B34C-ABDB-A9D9F19F5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697" y="5593252"/>
            <a:ext cx="13700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2.4, </a:t>
            </a:r>
            <a:r>
              <a:rPr lang="en-US" sz="2800" b="1" i="1">
                <a:solidFill>
                  <a:schemeClr val="accent1"/>
                </a:solidFill>
                <a:latin typeface="Calibri" pitchFamily="34" charset="0"/>
              </a:rPr>
              <a:t>175</a:t>
            </a:r>
            <a:endParaRPr lang="en-US" sz="2800" i="1">
              <a:latin typeface="Calibri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6AB4D3-EB93-EB43-9A75-71C84025BE57}"/>
              </a:ext>
            </a:extLst>
          </p:cNvPr>
          <p:cNvCxnSpPr/>
          <p:nvPr/>
        </p:nvCxnSpPr>
        <p:spPr>
          <a:xfrm rot="5400000" flipH="1" flipV="1">
            <a:off x="4468084" y="5507526"/>
            <a:ext cx="3032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6">
            <a:extLst>
              <a:ext uri="{FF2B5EF4-FFF2-40B4-BE49-F238E27FC236}">
                <a16:creationId xmlns:a16="http://schemas.microsoft.com/office/drawing/2014/main" id="{E4B3CAA7-480C-674E-A07A-214E1E35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696" y="4288327"/>
            <a:ext cx="990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  <a:latin typeface="Calibri" pitchFamily="34" charset="0"/>
              </a:rPr>
              <a:t>1.3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D671CF-9D8E-9C47-8191-79A182F0B8FF}"/>
              </a:ext>
            </a:extLst>
          </p:cNvPr>
          <p:cNvCxnSpPr/>
          <p:nvPr/>
        </p:nvCxnSpPr>
        <p:spPr>
          <a:xfrm rot="16200000" flipH="1">
            <a:off x="7895496" y="5126526"/>
            <a:ext cx="228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33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D2FC2-A94F-FE4F-91C0-D7DF871A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BC53-B42B-A549-81FC-28E8980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Catchment Energy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F040-6324-3F4C-9BD1-CF2932B7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1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6B2-A000-A540-8542-4C9C3805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Catchment Characterization </a:t>
            </a:r>
            <a:r>
              <a:rPr lang="en-US" sz="4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Excercise</a:t>
            </a:r>
            <a:endParaRPr lang="en-US" sz="4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2E35-56C6-B446-BE98-64BA6BBB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Tuesday, May 04, 2021</a:t>
            </a:r>
          </a:p>
        </p:txBody>
      </p:sp>
    </p:spTree>
    <p:extLst>
      <p:ext uri="{BB962C8B-B14F-4D97-AF65-F5344CB8AC3E}">
        <p14:creationId xmlns:p14="http://schemas.microsoft.com/office/powerpoint/2010/main" val="4137710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246</Words>
  <Application>Microsoft Macintosh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Applied Modeling of Hydrological Systems  in Central Asia</vt:lpstr>
      <vt:lpstr>Key Catchment-Scale  Hydrological Processes</vt:lpstr>
      <vt:lpstr>Catchment Water Balance</vt:lpstr>
      <vt:lpstr>Global Water Balance</vt:lpstr>
      <vt:lpstr>PowerPoint Presentation</vt:lpstr>
      <vt:lpstr>Catchment Energy Balance</vt:lpstr>
      <vt:lpstr>Catchment Characterization Excercise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Modeling of Hydrological Systems in Central Asia</dc:title>
  <dc:creator>Tobias Siegfried</dc:creator>
  <cp:lastModifiedBy>Tobias Siegfried</cp:lastModifiedBy>
  <cp:revision>15</cp:revision>
  <dcterms:created xsi:type="dcterms:W3CDTF">2021-04-10T08:11:50Z</dcterms:created>
  <dcterms:modified xsi:type="dcterms:W3CDTF">2021-04-18T18:54:16Z</dcterms:modified>
</cp:coreProperties>
</file>