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4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31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27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77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04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57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59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9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26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13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482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5BE2-5A2D-4690-BB74-16453141440C}" type="datetimeFigureOut">
              <a:rPr lang="de-CH" smtClean="0"/>
              <a:t>30.12.2019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194A-6FB7-4981-BEF0-C3A1F04405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23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biasstaeuble/ml4nlp-gcp-pytorch-paralleli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master/notes/cuda.html#cuda-nn-dataparallel-inste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products/#compu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docs/authentication/getting-start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 Parallelization using GCP Compute Engine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Tobias </a:t>
            </a:r>
            <a:r>
              <a:rPr lang="en-US" dirty="0" err="1" smtClean="0"/>
              <a:t>Stäuble</a:t>
            </a:r>
            <a:r>
              <a:rPr lang="en-US" dirty="0" smtClean="0"/>
              <a:t>, Dec.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Automated GCP VM </a:t>
            </a:r>
            <a:r>
              <a:rPr lang="en-US" dirty="0" smtClean="0"/>
              <a:t>Spin-Up</a:t>
            </a:r>
          </a:p>
          <a:p>
            <a:r>
              <a:rPr lang="en-US" dirty="0" smtClean="0"/>
              <a:t>Parallelizing </a:t>
            </a:r>
            <a:r>
              <a:rPr lang="en-US" dirty="0" err="1" smtClean="0"/>
              <a:t>PyTorch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Deploying and running the code on the GCP VMs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Necessary know-how:</a:t>
            </a:r>
          </a:p>
          <a:p>
            <a:r>
              <a:rPr lang="en-US" dirty="0" smtClean="0"/>
              <a:t>Basic computer architecture (“CPU”, “GPU”)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PyTorch</a:t>
            </a:r>
            <a:r>
              <a:rPr lang="en-US" dirty="0" smtClean="0"/>
              <a:t> knowledge (batching, models, …)</a:t>
            </a:r>
          </a:p>
          <a:p>
            <a:endParaRPr lang="en-US" dirty="0"/>
          </a:p>
          <a:p>
            <a:r>
              <a:rPr lang="en-US" dirty="0" smtClean="0"/>
              <a:t>Code: </a:t>
            </a:r>
            <a:r>
              <a:rPr lang="de-CH" dirty="0">
                <a:hlinkClick r:id="rId2"/>
              </a:rPr>
              <a:t>https://github.com/tobiasstaeuble/ml4nlp-gcp-pytorch-parallelism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/>
              <a:t> </a:t>
            </a:r>
            <a:r>
              <a:rPr lang="en-US" dirty="0" smtClean="0"/>
              <a:t>parallelism paradigms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“CU” = Computation Unit (a CPU or GPU)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Parallelism: 		Same model on every CU, data-chunks are distributed to individual CUs</a:t>
            </a:r>
          </a:p>
          <a:p>
            <a:r>
              <a:rPr lang="en-US" dirty="0" smtClean="0"/>
              <a:t>Model Parallelism: 		Model is split among CUs (can be combined with data parallelism)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torch.distributed</a:t>
            </a:r>
            <a:r>
              <a:rPr lang="en-US" dirty="0" smtClean="0"/>
              <a:t> – Provides parallelism over nodes running on one or more machines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gloo</a:t>
            </a:r>
            <a:r>
              <a:rPr lang="en-US" dirty="0" smtClean="0"/>
              <a:t>, </a:t>
            </a:r>
            <a:r>
              <a:rPr lang="en-US" dirty="0" err="1" smtClean="0"/>
              <a:t>mpi</a:t>
            </a:r>
            <a:r>
              <a:rPr lang="en-US" dirty="0" smtClean="0"/>
              <a:t> and </a:t>
            </a:r>
            <a:r>
              <a:rPr lang="en-US" dirty="0" err="1" smtClean="0"/>
              <a:t>nccl</a:t>
            </a:r>
            <a:endParaRPr lang="en-US" dirty="0" smtClean="0"/>
          </a:p>
          <a:p>
            <a:pPr lvl="1"/>
            <a:r>
              <a:rPr lang="en-US" dirty="0" smtClean="0"/>
              <a:t>each machine runs its own script and needs to be launched explicitly</a:t>
            </a:r>
          </a:p>
          <a:p>
            <a:r>
              <a:rPr lang="en-US" dirty="0" err="1" smtClean="0"/>
              <a:t>torch.nn.DataParallel</a:t>
            </a:r>
            <a:r>
              <a:rPr lang="en-US" dirty="0" smtClean="0"/>
              <a:t> – Provides data parallelism by using multiple GPUs on one node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limited in scalability (limited to one node)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torch.nn.parallel.DistributedDataParallel</a:t>
            </a:r>
            <a:r>
              <a:rPr lang="en-US" dirty="0" smtClean="0"/>
              <a:t> - Implements data parallelism using </a:t>
            </a:r>
            <a:r>
              <a:rPr lang="en-US" dirty="0" err="1" smtClean="0"/>
              <a:t>torch.distributed</a:t>
            </a:r>
            <a:r>
              <a:rPr lang="en-US" dirty="0" smtClean="0"/>
              <a:t> (minus MPI)</a:t>
            </a:r>
          </a:p>
          <a:p>
            <a:pPr lvl="1"/>
            <a:r>
              <a:rPr lang="en-US" dirty="0" smtClean="0"/>
              <a:t>single-Process Multi-GPU – Easy to use, slower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multi-Process Single-GPU </a:t>
            </a:r>
            <a:r>
              <a:rPr lang="en-US" dirty="0" smtClean="0"/>
              <a:t>– more complicated to use, faster</a:t>
            </a:r>
          </a:p>
          <a:p>
            <a:r>
              <a:rPr lang="en-US" dirty="0" err="1" smtClean="0"/>
              <a:t>torch.multiprocessing</a:t>
            </a:r>
            <a:r>
              <a:rPr lang="en-US" dirty="0" smtClean="0"/>
              <a:t> – Wrapper around python’s </a:t>
            </a:r>
            <a:r>
              <a:rPr lang="en-US" i="1" dirty="0" smtClean="0"/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limited CUDA support (see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GCP Compute Engine 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are using full-fledged VMs</a:t>
            </a:r>
          </a:p>
          <a:p>
            <a:pPr lvl="1"/>
            <a:r>
              <a:rPr lang="en-US" dirty="0" smtClean="0"/>
              <a:t>Completely customizable; billing is straight-forward</a:t>
            </a:r>
          </a:p>
          <a:p>
            <a:pPr lvl="1"/>
            <a:r>
              <a:rPr lang="en-US" dirty="0" smtClean="0"/>
              <a:t>There are higher-level abstractions available (aka “Compute Services”) that offer more direct methods to run code (e.g. “App Engine”, “Cloud Functions”)</a:t>
            </a:r>
          </a:p>
          <a:p>
            <a:pPr lvl="1"/>
            <a:r>
              <a:rPr lang="en-US" dirty="0" smtClean="0"/>
              <a:t>VMs may not be appropriate for a production environment, but are ideal for educational purposes</a:t>
            </a:r>
          </a:p>
          <a:p>
            <a:pPr lvl="1"/>
            <a:r>
              <a:rPr lang="en-US" dirty="0" smtClean="0"/>
              <a:t>Kubernetes (GKE</a:t>
            </a:r>
            <a:r>
              <a:rPr lang="en-US" dirty="0"/>
              <a:t>)</a:t>
            </a:r>
            <a:r>
              <a:rPr lang="en-US" dirty="0" smtClean="0"/>
              <a:t>? Docker? Terraform?</a:t>
            </a:r>
          </a:p>
          <a:p>
            <a:pPr lvl="1"/>
            <a:r>
              <a:rPr lang="en-US" dirty="0" smtClean="0"/>
              <a:t>For more info: </a:t>
            </a:r>
            <a:r>
              <a:rPr lang="en-US" dirty="0" smtClean="0">
                <a:hlinkClick r:id="rId2"/>
              </a:rPr>
              <a:t>https://cloud.google.com/products/#compute</a:t>
            </a:r>
            <a:endParaRPr lang="en-US" dirty="0" smtClean="0"/>
          </a:p>
          <a:p>
            <a:r>
              <a:rPr lang="en-US" dirty="0" smtClean="0"/>
              <a:t>We will be running pre-configured Ubuntu (16.04) images</a:t>
            </a:r>
          </a:p>
          <a:p>
            <a:pPr lvl="1"/>
            <a:r>
              <a:rPr lang="en-US" dirty="0" smtClean="0"/>
              <a:t>For faster deployment, you can create your own bootstrap image</a:t>
            </a:r>
          </a:p>
          <a:p>
            <a:r>
              <a:rPr lang="en-US" dirty="0" smtClean="0"/>
              <a:t>We will use the official Python API to manage the VMs</a:t>
            </a:r>
          </a:p>
          <a:p>
            <a:pPr lvl="1"/>
            <a:r>
              <a:rPr lang="en-US" dirty="0" smtClean="0"/>
              <a:t>Which is just a handy wrapper for GCP’s REST API</a:t>
            </a:r>
          </a:p>
        </p:txBody>
      </p:sp>
    </p:spTree>
    <p:extLst>
      <p:ext uri="{BB962C8B-B14F-4D97-AF65-F5344CB8AC3E}">
        <p14:creationId xmlns:p14="http://schemas.microsoft.com/office/powerpoint/2010/main" val="20421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GCP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GCP Account with GPU quotas (@ at GCP Support)</a:t>
            </a:r>
          </a:p>
          <a:p>
            <a:pPr lvl="1"/>
            <a:r>
              <a:rPr lang="en-US" dirty="0" smtClean="0"/>
              <a:t>Locally running python environment with at least the following packages:</a:t>
            </a:r>
          </a:p>
          <a:p>
            <a:pPr lvl="2"/>
            <a:r>
              <a:rPr lang="en-US" dirty="0" err="1" smtClean="0"/>
              <a:t>PyTorch</a:t>
            </a:r>
            <a:r>
              <a:rPr lang="en-US" dirty="0" smtClean="0"/>
              <a:t> (…)</a:t>
            </a:r>
          </a:p>
          <a:p>
            <a:pPr lvl="2"/>
            <a:r>
              <a:rPr lang="de-CH" dirty="0" err="1" smtClean="0"/>
              <a:t>google</a:t>
            </a:r>
            <a:r>
              <a:rPr lang="de-CH" dirty="0" smtClean="0"/>
              <a:t>-</a:t>
            </a:r>
            <a:r>
              <a:rPr lang="de-CH" dirty="0" err="1" smtClean="0"/>
              <a:t>api</a:t>
            </a:r>
            <a:r>
              <a:rPr lang="de-CH" dirty="0" smtClean="0"/>
              <a:t>-</a:t>
            </a:r>
            <a:r>
              <a:rPr lang="de-CH" dirty="0" err="1" smtClean="0"/>
              <a:t>python</a:t>
            </a:r>
            <a:r>
              <a:rPr lang="de-CH" dirty="0" smtClean="0"/>
              <a:t>-client</a:t>
            </a:r>
          </a:p>
          <a:p>
            <a:pPr lvl="2"/>
            <a:r>
              <a:rPr lang="de-CH" dirty="0" err="1" smtClean="0"/>
              <a:t>google-auth</a:t>
            </a:r>
            <a:endParaRPr lang="de-CH" dirty="0" smtClean="0"/>
          </a:p>
          <a:p>
            <a:pPr lvl="2"/>
            <a:r>
              <a:rPr lang="de-CH" dirty="0" smtClean="0"/>
              <a:t>google-auth-httplib2</a:t>
            </a:r>
            <a:endParaRPr lang="en-US" dirty="0"/>
          </a:p>
          <a:p>
            <a:pPr lvl="1"/>
            <a:r>
              <a:rPr lang="en-US" dirty="0" smtClean="0"/>
              <a:t>Project with a </a:t>
            </a:r>
            <a:r>
              <a:rPr lang="en-US" dirty="0" smtClean="0">
                <a:hlinkClick r:id="rId2"/>
              </a:rPr>
              <a:t>service account </a:t>
            </a:r>
            <a:r>
              <a:rPr lang="en-US" dirty="0" smtClean="0"/>
              <a:t>and the corresponding private keys</a:t>
            </a:r>
          </a:p>
          <a:p>
            <a:pPr lvl="1"/>
            <a:r>
              <a:rPr lang="en-US" i="1" dirty="0" smtClean="0"/>
              <a:t>A GCP Bucket (“Storage bucket”) -&gt; Output of model</a:t>
            </a:r>
          </a:p>
        </p:txBody>
      </p:sp>
    </p:spTree>
    <p:extLst>
      <p:ext uri="{BB962C8B-B14F-4D97-AF65-F5344CB8AC3E}">
        <p14:creationId xmlns:p14="http://schemas.microsoft.com/office/powerpoint/2010/main" val="39724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/ Findings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4 GB RAM per VM is not enough to install the torch package (memory error).</a:t>
            </a:r>
          </a:p>
          <a:p>
            <a:r>
              <a:rPr lang="en-US" dirty="0" smtClean="0"/>
              <a:t>The “GPU (all regions)”-GCP-Quota alone does not allow more than one GPU per region. Instead, you need to request GPUs for each region separately or distribute your machines over multiple regions.</a:t>
            </a:r>
          </a:p>
          <a:p>
            <a:r>
              <a:rPr lang="en-US" dirty="0" smtClean="0"/>
              <a:t>Sometimes, the GCP REST API is unresponsive.</a:t>
            </a:r>
          </a:p>
          <a:p>
            <a:r>
              <a:rPr lang="en-US" dirty="0" smtClean="0"/>
              <a:t>Default disk size (10 GB) is not enough to install CUDA -&gt; 50 GB is enough (disk space is relatively cheap).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Breitbild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PyTorch Parallelization using GCP Compute Engine</vt:lpstr>
      <vt:lpstr>Goals</vt:lpstr>
      <vt:lpstr>PyTorch parallelism paradigms</vt:lpstr>
      <vt:lpstr>GCP Compute Engine Overview</vt:lpstr>
      <vt:lpstr>Accessing GCP</vt:lpstr>
      <vt:lpstr>Retrospective / Findings</vt:lpstr>
    </vt:vector>
  </TitlesOfParts>
  <Company>BDO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Parallelization using GCP Compute Engine</dc:title>
  <dc:creator>Staeuble Tobias</dc:creator>
  <cp:lastModifiedBy>Staeuble Tobias</cp:lastModifiedBy>
  <cp:revision>39</cp:revision>
  <dcterms:created xsi:type="dcterms:W3CDTF">2019-12-09T17:09:01Z</dcterms:created>
  <dcterms:modified xsi:type="dcterms:W3CDTF">2019-12-31T08:35:37Z</dcterms:modified>
</cp:coreProperties>
</file>