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7" r:id="rId5"/>
    <p:sldId id="261" r:id="rId6"/>
    <p:sldId id="262" r:id="rId7"/>
    <p:sldId id="267" r:id="rId8"/>
    <p:sldId id="269" r:id="rId9"/>
    <p:sldId id="293" r:id="rId10"/>
    <p:sldId id="268" r:id="rId11"/>
    <p:sldId id="271" r:id="rId12"/>
    <p:sldId id="273" r:id="rId13"/>
    <p:sldId id="296" r:id="rId14"/>
    <p:sldId id="276" r:id="rId15"/>
    <p:sldId id="278" r:id="rId16"/>
    <p:sldId id="281" r:id="rId17"/>
    <p:sldId id="294" r:id="rId18"/>
    <p:sldId id="295" r:id="rId19"/>
    <p:sldId id="282" r:id="rId20"/>
    <p:sldId id="283" r:id="rId21"/>
    <p:sldId id="290" r:id="rId22"/>
    <p:sldId id="291" r:id="rId23"/>
    <p:sldId id="292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lia" id="{72E26599-1259-4458-8734-1B609CB0DE2F}">
          <p14:sldIdLst>
            <p14:sldId id="258"/>
            <p14:sldId id="259"/>
            <p14:sldId id="260"/>
            <p14:sldId id="277"/>
            <p14:sldId id="261"/>
            <p14:sldId id="262"/>
            <p14:sldId id="267"/>
          </p14:sldIdLst>
        </p14:section>
        <p14:section name="Jonas" id="{3DA1CE16-C87C-4CB0-B087-26DF26839BD4}">
          <p14:sldIdLst>
            <p14:sldId id="269"/>
            <p14:sldId id="293"/>
            <p14:sldId id="268"/>
            <p14:sldId id="271"/>
            <p14:sldId id="273"/>
            <p14:sldId id="296"/>
          </p14:sldIdLst>
        </p14:section>
        <p14:section name="Pia" id="{2B9B50C9-9566-4A5B-BDA2-ADE120CE25A6}">
          <p14:sldIdLst>
            <p14:sldId id="276"/>
            <p14:sldId id="278"/>
            <p14:sldId id="281"/>
            <p14:sldId id="294"/>
            <p14:sldId id="295"/>
            <p14:sldId id="282"/>
            <p14:sldId id="283"/>
          </p14:sldIdLst>
        </p14:section>
        <p14:section name="Tobi" id="{CFC75F13-A995-4DB2-A6FC-E02FC43CAA83}">
          <p14:sldIdLst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14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764A7-4BC2-32D7-9620-833314A81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4EA452-2A94-129F-0B8D-22335A5DC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06463E-C074-8E12-9D76-D1C01045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C289-78B0-4029-884F-445609C84F50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1743C-24C8-1BBB-4536-F8EFA32E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C7A024-9565-E201-870F-113B999B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044A-255E-4EAC-A07E-8AD4AC62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18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33D39-A1A6-4404-51C1-C285F703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80A1EF-8D1C-6279-06B0-837AFDA43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25709-2F93-219F-CADE-879D8B70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C289-78B0-4029-884F-445609C84F50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FE9CE-4436-14C6-B3E9-EB5E9C71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AE363-17D2-55AA-6705-753D6408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044A-255E-4EAC-A07E-8AD4AC62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7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7B1048-17B6-AAC1-4950-35483BD91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322605-EF58-E6CD-A9EA-857E52802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1A3BB-6547-2E88-414F-F1EB2B4D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C289-78B0-4029-884F-445609C84F50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61D6A3-E79D-F523-59A0-41D33E11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66FA1F-BC41-C456-E021-84677C4D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044A-255E-4EAC-A07E-8AD4AC62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39A89-E6D7-A835-C00F-16D43068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337309-00DA-5DBB-ADBB-06E592D7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7B58A-E55A-3CB4-A75C-C8423D5D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C289-78B0-4029-884F-445609C84F50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C7696-DA91-50D2-F1FD-7D1F994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3C5D2-C686-A128-C5E7-3B3DC3AF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044A-255E-4EAC-A07E-8AD4AC62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42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D7DF-ACE0-0246-8635-0BC870EA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EB195-4318-5337-3224-E9064F974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49D60F-C804-D14A-C7B7-C2759437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C289-78B0-4029-884F-445609C84F50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BB23C9-1870-DE12-DC48-EC526D4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CDEF5-1B65-8664-860E-CABA188F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044A-255E-4EAC-A07E-8AD4AC62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85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DF8A-135A-8DAD-C9C0-C4992ED5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9D03A3-5243-34DC-7FAD-C48760DBF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DB7E86-DB4C-90B6-7F1A-B362D7969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B5E5AB-B21E-DD8E-8AE8-418283E2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C289-78B0-4029-884F-445609C84F50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F06C8-8645-46DD-20E5-B58BC34B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521A28-629D-3BD1-C974-6C3B0B75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044A-255E-4EAC-A07E-8AD4AC62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7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A07A3-44F3-7AEE-2059-8A1FDA13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6CB18F-8126-E244-63B7-FB3492A70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3F0E32-F2DE-B74B-3C46-F5F63AAAD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60BA4-8414-F006-2B02-DA4FBB1F6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CC4AA6-FFA6-F6D6-2478-336960F4F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1781DB-6CB3-A08C-6C6A-5A2DE30A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C289-78B0-4029-884F-445609C84F50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93B36F-75C7-2124-D16E-A33178AB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B1C757-EF91-902F-87C7-0F04A374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044A-255E-4EAC-A07E-8AD4AC62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10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D07A7-E40C-1E1E-47C4-2227A2F0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F1D29B-C6A6-6355-B522-1BACB3D7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C289-78B0-4029-884F-445609C84F50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21B83F-4B68-FA84-B5D5-F517EB19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EB87EB-CF3A-EFE1-5771-2C15D6A3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044A-255E-4EAC-A07E-8AD4AC62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91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5DD9A9-A231-4188-169E-A83858DF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C289-78B0-4029-884F-445609C84F50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C318F6-1796-57CA-A0B8-8D55E14D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33C033-97C8-6484-6696-67AC75AF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044A-255E-4EAC-A07E-8AD4AC62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2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A8FF2-060A-29DC-C681-041C5967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D19238-6D9D-6F94-156A-E2E4D56CE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E5A76B-2B67-52CA-C191-489E417A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1CA0CE-CF64-B6C1-056E-79915B21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C289-78B0-4029-884F-445609C84F50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CFD230-165D-244F-D4FB-94BA8B20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655550-5DF2-2896-FA98-12FE9BDB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044A-255E-4EAC-A07E-8AD4AC62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0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562BF-7EBF-54E7-EFC8-716E7B47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776274-BCDD-6BF1-6EFD-7677C43D4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319976-331B-934D-19D8-EC9A6B588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63AAA6-F958-0C53-0F57-BDE30912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C289-78B0-4029-884F-445609C84F50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7F0C0C-C087-9C6A-2D08-A17F3F80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71233E-BAA7-0D0B-E033-0DF660FE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044A-255E-4EAC-A07E-8AD4AC62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55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943F12-35DD-B08E-4164-25156CDF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592BEA-8BB5-250C-5156-8296A7025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042664-7850-4365-0BC0-DAD93C99F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9C289-78B0-4029-884F-445609C84F50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43FE38-8774-7777-87A8-15509F115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C186E-815A-1B1D-D969-3A55428C4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044A-255E-4EAC-A07E-8AD4AC62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1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345C47A-3B19-9812-C9AB-B1357D148538}"/>
              </a:ext>
            </a:extLst>
          </p:cNvPr>
          <p:cNvCxnSpPr>
            <a:cxnSpLocks/>
          </p:cNvCxnSpPr>
          <p:nvPr/>
        </p:nvCxnSpPr>
        <p:spPr>
          <a:xfrm>
            <a:off x="3911600" y="1778000"/>
            <a:ext cx="0" cy="3683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03C705F-0D21-5C88-9EEB-765337188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2520" y="584200"/>
            <a:ext cx="9144000" cy="2387600"/>
          </a:xfrm>
        </p:spPr>
        <p:txBody>
          <a:bodyPr/>
          <a:lstStyle/>
          <a:p>
            <a:r>
              <a:rPr lang="de-DE" sz="8800" dirty="0">
                <a:gradFill>
                  <a:gsLst>
                    <a:gs pos="0">
                      <a:srgbClr val="FFD700"/>
                    </a:gs>
                    <a:gs pos="47000">
                      <a:srgbClr val="FFC000"/>
                    </a:gs>
                    <a:gs pos="83000">
                      <a:schemeClr val="accent4">
                        <a:lumMod val="75000"/>
                      </a:schemeClr>
                    </a:gs>
                    <a:gs pos="100000">
                      <a:srgbClr val="FFD700"/>
                    </a:gs>
                  </a:gsLst>
                  <a:lin ang="5400000" scaled="1"/>
                </a:gradFill>
                <a:latin typeface="Imprint MT Shadow" panose="04020605060303030202" pitchFamily="82" charset="0"/>
              </a:rPr>
              <a:t>Roulette</a:t>
            </a:r>
            <a:endParaRPr lang="de-DE" dirty="0">
              <a:gradFill>
                <a:gsLst>
                  <a:gs pos="0">
                    <a:srgbClr val="FFD700"/>
                  </a:gs>
                  <a:gs pos="47000">
                    <a:srgbClr val="FFC000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rgbClr val="FFD700"/>
                  </a:gs>
                </a:gsLst>
                <a:lin ang="5400000" scaled="1"/>
              </a:gradFill>
              <a:latin typeface="Imprint MT Shadow" panose="04020605060303030202" pitchFamily="8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9D2D6F-53AB-A0A6-BC44-99188B566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4720" y="3182938"/>
            <a:ext cx="6515100" cy="2278062"/>
          </a:xfrm>
        </p:spPr>
        <p:txBody>
          <a:bodyPr/>
          <a:lstStyle/>
          <a:p>
            <a:pPr algn="l"/>
            <a:r>
              <a:rPr lang="de-DE" sz="1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Tobias Wawak </a:t>
            </a:r>
          </a:p>
          <a:p>
            <a:pPr algn="l"/>
            <a:r>
              <a:rPr lang="de-DE" sz="1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Jonas Bauer </a:t>
            </a:r>
          </a:p>
          <a:p>
            <a:pPr algn="l"/>
            <a:r>
              <a:rPr lang="de-DE" sz="1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Julian Köhnlein </a:t>
            </a:r>
          </a:p>
          <a:p>
            <a:pPr algn="l"/>
            <a:r>
              <a:rPr lang="de-DE" sz="1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Pia Kühnle </a:t>
            </a:r>
          </a:p>
          <a:p>
            <a:pPr algn="l"/>
            <a:r>
              <a:rPr lang="de-DE" sz="1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Elia Küstner</a:t>
            </a: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AC81616-45F6-CCC4-AA54-D9C72898B70E}"/>
              </a:ext>
            </a:extLst>
          </p:cNvPr>
          <p:cNvSpPr/>
          <p:nvPr/>
        </p:nvSpPr>
        <p:spPr>
          <a:xfrm rot="5400000">
            <a:off x="-6230675" y="-938475"/>
            <a:ext cx="11366499" cy="8734952"/>
          </a:xfrm>
          <a:prstGeom prst="rect">
            <a:avLst/>
          </a:prstGeom>
          <a:solidFill>
            <a:srgbClr val="1B8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0F66BF6-E413-F787-FB27-5D7A36DD3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0050" y="0"/>
            <a:ext cx="7640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2133C5-526C-29B5-40F6-ED924484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6588759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C44973-78B1-A386-01C6-A1D6D90BCAAA}"/>
              </a:ext>
            </a:extLst>
          </p:cNvPr>
          <p:cNvSpPr txBox="1"/>
          <p:nvPr/>
        </p:nvSpPr>
        <p:spPr>
          <a:xfrm>
            <a:off x="2670174" y="698500"/>
            <a:ext cx="879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2.2 Variable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6980BE-65F4-8883-A06A-CE21195F02FE}"/>
              </a:ext>
            </a:extLst>
          </p:cNvPr>
          <p:cNvSpPr txBox="1"/>
          <p:nvPr/>
        </p:nvSpPr>
        <p:spPr>
          <a:xfrm>
            <a:off x="3098799" y="1771869"/>
            <a:ext cx="87979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Boolean Variable „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play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“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→ 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true</a:t>
            </a:r>
            <a:endParaRPr lang="de-DE" sz="2400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Sagt aus, ob das Spiel läuft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Wenn „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play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== 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false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“ wird das Spiel beendet	</a:t>
            </a:r>
            <a:endParaRPr lang="de-DE" sz="3600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522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2133C5-526C-29B5-40F6-ED924484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17231597">
            <a:off x="-3429000" y="-1"/>
            <a:ext cx="6858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C44973-78B1-A386-01C6-A1D6D90BCAAA}"/>
              </a:ext>
            </a:extLst>
          </p:cNvPr>
          <p:cNvSpPr txBox="1"/>
          <p:nvPr/>
        </p:nvSpPr>
        <p:spPr>
          <a:xfrm>
            <a:off x="2670174" y="698500"/>
            <a:ext cx="879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2.3 Arrays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6980BE-65F4-8883-A06A-CE21195F02FE}"/>
              </a:ext>
            </a:extLst>
          </p:cNvPr>
          <p:cNvSpPr txBox="1"/>
          <p:nvPr/>
        </p:nvSpPr>
        <p:spPr>
          <a:xfrm>
            <a:off x="3098799" y="2076669"/>
            <a:ext cx="8797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gameSelection</a:t>
            </a:r>
            <a:endParaRPr lang="de-DE" sz="2400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lvl="2"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→ enthält die Werte „zahl“	und „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farbe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“	</a:t>
            </a:r>
          </a:p>
          <a:p>
            <a:pPr lvl="2"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→ wird bei der Auswahl des Spiels eingesetzt			</a:t>
            </a:r>
          </a:p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A820869-0E84-3195-DB6C-5CAD28E98D97}"/>
              </a:ext>
            </a:extLst>
          </p:cNvPr>
          <p:cNvSpPr txBox="1"/>
          <p:nvPr/>
        </p:nvSpPr>
        <p:spPr>
          <a:xfrm>
            <a:off x="3098799" y="3968969"/>
            <a:ext cx="8797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colours</a:t>
            </a:r>
            <a:endParaRPr lang="de-DE" sz="2400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lvl="2"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→ enthält die drei Farben (grün, schwarz, rot)	</a:t>
            </a:r>
          </a:p>
          <a:p>
            <a:pPr lvl="2"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→ wird bei der Auswahl der Wette eingesetzt			</a:t>
            </a:r>
          </a:p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442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2133C5-526C-29B5-40F6-ED924484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7436771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C44973-78B1-A386-01C6-A1D6D90BCAAA}"/>
              </a:ext>
            </a:extLst>
          </p:cNvPr>
          <p:cNvSpPr txBox="1"/>
          <p:nvPr/>
        </p:nvSpPr>
        <p:spPr>
          <a:xfrm>
            <a:off x="2670174" y="698500"/>
            <a:ext cx="879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2.4 </a:t>
            </a:r>
            <a:r>
              <a:rPr lang="de-DE" sz="3600" dirty="0" err="1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Hashmaps</a:t>
            </a:r>
            <a:endParaRPr lang="de-DE" sz="3600" dirty="0">
              <a:solidFill>
                <a:srgbClr val="FFD700"/>
              </a:solidFill>
              <a:latin typeface="Imprint MT Shadow" pitchFamily="82" charset="77"/>
              <a:cs typeface="Leelawadee UI Semilight" panose="020B0402040204020203" pitchFamily="34" charset="-34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6980BE-65F4-8883-A06A-CE21195F02FE}"/>
              </a:ext>
            </a:extLst>
          </p:cNvPr>
          <p:cNvSpPr txBox="1"/>
          <p:nvPr/>
        </p:nvSpPr>
        <p:spPr>
          <a:xfrm>
            <a:off x="3098799" y="1771869"/>
            <a:ext cx="87979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colourDots</a:t>
            </a:r>
            <a:endParaRPr lang="de-DE" sz="2400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lvl="2"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→ Jeder Farbe wird ein Farbpunkt zugeordnet (🔴⚫🟢) → dient zur Verknüpfung zwischen dem Wort „rot“ und dem roten Farbpunkt (🔴)</a:t>
            </a:r>
            <a:endParaRPr lang="de-DE" sz="3600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192B1E-A04A-2539-5C7D-70E0FE41E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097" y="4487295"/>
            <a:ext cx="7378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8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2133C5-526C-29B5-40F6-ED924484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9003771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C44973-78B1-A386-01C6-A1D6D90BCAAA}"/>
              </a:ext>
            </a:extLst>
          </p:cNvPr>
          <p:cNvSpPr txBox="1"/>
          <p:nvPr/>
        </p:nvSpPr>
        <p:spPr>
          <a:xfrm>
            <a:off x="2670174" y="698500"/>
            <a:ext cx="879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2.4 </a:t>
            </a:r>
            <a:r>
              <a:rPr lang="de-DE" sz="3600" dirty="0" err="1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Hashmaps</a:t>
            </a:r>
            <a:endParaRPr lang="de-DE" sz="3600" dirty="0">
              <a:solidFill>
                <a:srgbClr val="FFD700"/>
              </a:solidFill>
              <a:latin typeface="Imprint MT Shadow" pitchFamily="82" charset="77"/>
              <a:cs typeface="Leelawadee UI Semilight" panose="020B0402040204020203" pitchFamily="34" charset="-34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58A024-600C-B905-FC0A-1D79A300ED74}"/>
              </a:ext>
            </a:extLst>
          </p:cNvPr>
          <p:cNvSpPr txBox="1"/>
          <p:nvPr/>
        </p:nvSpPr>
        <p:spPr>
          <a:xfrm>
            <a:off x="3098799" y="1804042"/>
            <a:ext cx="8797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wheel</a:t>
            </a:r>
            <a:endParaRPr lang="de-DE" sz="2400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lvl="2"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→ Ordnet den Zahlen die jeweiligen Farben zu</a:t>
            </a:r>
          </a:p>
          <a:p>
            <a:pPr lvl="2"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→ Stellt die Animation des Rades dar</a:t>
            </a:r>
          </a:p>
          <a:p>
            <a:pPr lvl="2"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		</a:t>
            </a:r>
          </a:p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788FB50-96C8-78C9-0E44-18528799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86" y="3750021"/>
            <a:ext cx="6972300" cy="29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2133C5-526C-29B5-40F6-ED924484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1938489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E815E98-22D9-2C3D-4070-B62951DF2E62}"/>
              </a:ext>
            </a:extLst>
          </p:cNvPr>
          <p:cNvSpPr txBox="1"/>
          <p:nvPr/>
        </p:nvSpPr>
        <p:spPr>
          <a:xfrm>
            <a:off x="2670174" y="3113889"/>
            <a:ext cx="8797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3. Die wichtigsten Methoden </a:t>
            </a:r>
          </a:p>
        </p:txBody>
      </p:sp>
    </p:spTree>
    <p:extLst>
      <p:ext uri="{BB962C8B-B14F-4D97-AF65-F5344CB8AC3E}">
        <p14:creationId xmlns:p14="http://schemas.microsoft.com/office/powerpoint/2010/main" val="220512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2133C5-526C-29B5-40F6-ED924484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1016659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C44973-78B1-A386-01C6-A1D6D90BCAAA}"/>
              </a:ext>
            </a:extLst>
          </p:cNvPr>
          <p:cNvSpPr txBox="1"/>
          <p:nvPr/>
        </p:nvSpPr>
        <p:spPr>
          <a:xfrm>
            <a:off x="2670174" y="698500"/>
            <a:ext cx="879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3.1 </a:t>
            </a:r>
            <a:r>
              <a:rPr lang="de-DE" sz="3600" dirty="0" err="1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main</a:t>
            </a:r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()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6980BE-65F4-8883-A06A-CE21195F02FE}"/>
              </a:ext>
            </a:extLst>
          </p:cNvPr>
          <p:cNvSpPr txBox="1"/>
          <p:nvPr/>
        </p:nvSpPr>
        <p:spPr>
          <a:xfrm>
            <a:off x="3098799" y="1771869"/>
            <a:ext cx="87979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Willkommensnachricht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Ruft „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addToAccount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()“ auf 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→ Spieler kann sein Konto mit 1€ – 1000€ aufladen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Spiel befindet sich in einem Try-Catch-Block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→ bei einer 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Exception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wird „Es gab einen Fehler. Bitte Spiel </a:t>
            </a:r>
            <a:r>
              <a:rPr lang="de-DE" sz="2400" dirty="0" err="1">
                <a:solidFill>
                  <a:srgbClr val="1B814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llfll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neu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starten!“ ausgegeben</a:t>
            </a:r>
          </a:p>
          <a:p>
            <a:pPr lvl="2"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		</a:t>
            </a:r>
          </a:p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773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2133C5-526C-29B5-40F6-ED924484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12391616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C44973-78B1-A386-01C6-A1D6D90BCAAA}"/>
              </a:ext>
            </a:extLst>
          </p:cNvPr>
          <p:cNvSpPr txBox="1"/>
          <p:nvPr/>
        </p:nvSpPr>
        <p:spPr>
          <a:xfrm>
            <a:off x="2670174" y="698500"/>
            <a:ext cx="879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3.2 </a:t>
            </a:r>
            <a:r>
              <a:rPr lang="de-DE" sz="3600" dirty="0" err="1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roulette</a:t>
            </a:r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()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6980BE-65F4-8883-A06A-CE21195F02FE}"/>
              </a:ext>
            </a:extLst>
          </p:cNvPr>
          <p:cNvSpPr txBox="1"/>
          <p:nvPr/>
        </p:nvSpPr>
        <p:spPr>
          <a:xfrm>
            <a:off x="3098799" y="2106166"/>
            <a:ext cx="9093201" cy="2793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Regelt den Spielablauf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Mehrere Runden möglich, solange „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play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== 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true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“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Ablauf einer Runde: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Auswahl des Spiels: Farbe oder Zahl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Aufruf der Methoden 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gameNumber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() bzw. 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gameColour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4444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0C44973-78B1-A386-01C6-A1D6D90BCAAA}"/>
              </a:ext>
            </a:extLst>
          </p:cNvPr>
          <p:cNvSpPr txBox="1"/>
          <p:nvPr/>
        </p:nvSpPr>
        <p:spPr>
          <a:xfrm>
            <a:off x="0" y="697602"/>
            <a:ext cx="609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gameNumber</a:t>
            </a:r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7C469E0-F18C-A7E4-8D3C-DD835B7537CA}"/>
              </a:ext>
            </a:extLst>
          </p:cNvPr>
          <p:cNvSpPr txBox="1"/>
          <p:nvPr/>
        </p:nvSpPr>
        <p:spPr>
          <a:xfrm>
            <a:off x="6095995" y="697602"/>
            <a:ext cx="609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gameColour</a:t>
            </a:r>
            <a:endParaRPr lang="de-DE" sz="3600" dirty="0">
              <a:solidFill>
                <a:srgbClr val="FFD700"/>
              </a:solidFill>
              <a:latin typeface="Imprint MT Shadow" pitchFamily="82" charset="77"/>
              <a:cs typeface="Leelawadee UI Semilight" panose="020B0402040204020203" pitchFamily="34" charset="-34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A82C2F56-8609-2777-4C2E-065838112A37}"/>
              </a:ext>
            </a:extLst>
          </p:cNvPr>
          <p:cNvCxnSpPr>
            <a:cxnSpLocks/>
          </p:cNvCxnSpPr>
          <p:nvPr/>
        </p:nvCxnSpPr>
        <p:spPr>
          <a:xfrm>
            <a:off x="6096000" y="615297"/>
            <a:ext cx="0" cy="5674408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A3ED589-46A5-34E5-411B-72FBC27C80F6}"/>
              </a:ext>
            </a:extLst>
          </p:cNvPr>
          <p:cNvSpPr txBox="1"/>
          <p:nvPr/>
        </p:nvSpPr>
        <p:spPr>
          <a:xfrm>
            <a:off x="532558" y="1704883"/>
            <a:ext cx="5092989" cy="334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Eingabe der Zahl (0 bis 36)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Animation durch die Methode 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printNumberAnimation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()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Zufällige Gewinnzahl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Übereinstimmung wird geprüft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lose() / 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win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()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594257-896B-015E-C547-AA297B4681DF}"/>
              </a:ext>
            </a:extLst>
          </p:cNvPr>
          <p:cNvSpPr txBox="1"/>
          <p:nvPr/>
        </p:nvSpPr>
        <p:spPr>
          <a:xfrm>
            <a:off x="6726881" y="1704883"/>
            <a:ext cx="5092989" cy="445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Eingabe der Farbe (rot / schwarz / grün)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Animation durch die Methode 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printColourAnimation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()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Zufällige Dauer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Zufällige Gewinnfarbe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Übereinstimmung wird geprüft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lose() / 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win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7018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2133C5-526C-29B5-40F6-ED924484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12391616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C44973-78B1-A386-01C6-A1D6D90BCAAA}"/>
              </a:ext>
            </a:extLst>
          </p:cNvPr>
          <p:cNvSpPr txBox="1"/>
          <p:nvPr/>
        </p:nvSpPr>
        <p:spPr>
          <a:xfrm>
            <a:off x="2670174" y="698500"/>
            <a:ext cx="879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3.2 </a:t>
            </a:r>
            <a:r>
              <a:rPr lang="de-DE" sz="3600" dirty="0" err="1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roulette</a:t>
            </a:r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()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6980BE-65F4-8883-A06A-CE21195F02FE}"/>
              </a:ext>
            </a:extLst>
          </p:cNvPr>
          <p:cNvSpPr txBox="1"/>
          <p:nvPr/>
        </p:nvSpPr>
        <p:spPr>
          <a:xfrm>
            <a:off x="3098799" y="1558713"/>
            <a:ext cx="8900544" cy="445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Regelt den Spielablauf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Mehrere Runden möglich, solange „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play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== 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true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“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Ablauf einer Runde: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Auswahl des Spiels: Farbe oder Zahl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Aufruf der Methoden 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gameNumber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() bzw. 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gameColour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()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Nach Ende der Runde wird der neue Kontostand ausgegeben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Spieler entscheidet, ob er erneut spielen möchte</a:t>
            </a:r>
          </a:p>
        </p:txBody>
      </p:sp>
    </p:spTree>
    <p:extLst>
      <p:ext uri="{BB962C8B-B14F-4D97-AF65-F5344CB8AC3E}">
        <p14:creationId xmlns:p14="http://schemas.microsoft.com/office/powerpoint/2010/main" val="2509957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2133C5-526C-29B5-40F6-ED924484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17430797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C44973-78B1-A386-01C6-A1D6D90BCAAA}"/>
              </a:ext>
            </a:extLst>
          </p:cNvPr>
          <p:cNvSpPr txBox="1"/>
          <p:nvPr/>
        </p:nvSpPr>
        <p:spPr>
          <a:xfrm>
            <a:off x="2670174" y="698500"/>
            <a:ext cx="879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3.2 </a:t>
            </a:r>
            <a:r>
              <a:rPr lang="de-DE" sz="3600" dirty="0" err="1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roulette</a:t>
            </a:r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()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6980BE-65F4-8883-A06A-CE21195F02FE}"/>
              </a:ext>
            </a:extLst>
          </p:cNvPr>
          <p:cNvSpPr txBox="1"/>
          <p:nvPr/>
        </p:nvSpPr>
        <p:spPr>
          <a:xfrm>
            <a:off x="3098798" y="2309110"/>
            <a:ext cx="9093201" cy="223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Wenn „nein“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	→ der Wert von „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play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“ wird auf 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false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gesetzt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	→ das Spiel wird beendet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	→ Verabschiedung und finaler Kontostand</a:t>
            </a:r>
          </a:p>
        </p:txBody>
      </p:sp>
    </p:spTree>
    <p:extLst>
      <p:ext uri="{BB962C8B-B14F-4D97-AF65-F5344CB8AC3E}">
        <p14:creationId xmlns:p14="http://schemas.microsoft.com/office/powerpoint/2010/main" val="359266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C705F-0D21-5C88-9EEB-765337188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4100" y="-4953001"/>
            <a:ext cx="9144000" cy="2387600"/>
          </a:xfrm>
        </p:spPr>
        <p:txBody>
          <a:bodyPr/>
          <a:lstStyle/>
          <a:p>
            <a:r>
              <a:rPr lang="de-DE" sz="8800" dirty="0">
                <a:solidFill>
                  <a:schemeClr val="accent4">
                    <a:lumMod val="75000"/>
                  </a:schemeClr>
                </a:solidFill>
                <a:latin typeface="Imprint MT Shadow" panose="04020605060303030202" pitchFamily="82" charset="0"/>
              </a:rPr>
              <a:t>Roulette</a:t>
            </a:r>
            <a:endParaRPr lang="de-DE" dirty="0">
              <a:solidFill>
                <a:schemeClr val="accent4">
                  <a:lumMod val="75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9D2D6F-53AB-A0A6-BC44-99188B566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3300" y="-1866900"/>
            <a:ext cx="6515100" cy="2278062"/>
          </a:xfrm>
        </p:spPr>
        <p:txBody>
          <a:bodyPr/>
          <a:lstStyle/>
          <a:p>
            <a:pPr algn="l"/>
            <a:r>
              <a:rPr lang="de-DE" sz="1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Tobias Wawak </a:t>
            </a:r>
          </a:p>
          <a:p>
            <a:pPr algn="l"/>
            <a:r>
              <a:rPr lang="de-DE" sz="1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Jonas Bauer </a:t>
            </a:r>
          </a:p>
          <a:p>
            <a:pPr algn="l"/>
            <a:r>
              <a:rPr lang="de-DE" sz="1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Julian Köhnlein </a:t>
            </a:r>
          </a:p>
          <a:p>
            <a:pPr algn="l"/>
            <a:r>
              <a:rPr lang="de-DE" sz="1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Pia Kühnle </a:t>
            </a:r>
          </a:p>
          <a:p>
            <a:pPr algn="l"/>
            <a:r>
              <a:rPr lang="de-DE" sz="1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Elia Küstner</a:t>
            </a:r>
          </a:p>
          <a:p>
            <a:endParaRPr lang="de-DE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345C47A-3B19-9812-C9AB-B1357D148538}"/>
              </a:ext>
            </a:extLst>
          </p:cNvPr>
          <p:cNvCxnSpPr>
            <a:cxnSpLocks/>
          </p:cNvCxnSpPr>
          <p:nvPr/>
        </p:nvCxnSpPr>
        <p:spPr>
          <a:xfrm>
            <a:off x="-1752600" y="1308100"/>
            <a:ext cx="0" cy="4572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60F66BF6-E413-F787-FB27-5D7A36DD3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4644122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C44973-78B1-A386-01C6-A1D6D90BCAAA}"/>
              </a:ext>
            </a:extLst>
          </p:cNvPr>
          <p:cNvSpPr txBox="1"/>
          <p:nvPr/>
        </p:nvSpPr>
        <p:spPr>
          <a:xfrm>
            <a:off x="3098800" y="698500"/>
            <a:ext cx="836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Inhalt</a:t>
            </a:r>
            <a:endParaRPr lang="de-DE" dirty="0">
              <a:solidFill>
                <a:srgbClr val="FFD700"/>
              </a:solidFill>
              <a:latin typeface="Imprint MT Shadow" pitchFamily="82" charset="77"/>
              <a:cs typeface="Leelawadee UI Semilight" panose="020B0402040204020203" pitchFamily="34" charset="-34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344831"/>
            <a:ext cx="83692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AutoNum type="arabicPeriod"/>
            </a:pPr>
            <a:r>
              <a:rPr lang="de-DE" sz="3600" b="1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Spielidee</a:t>
            </a: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de-DE" sz="3600" b="1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Spielablauf &amp; Vorschau </a:t>
            </a:r>
          </a:p>
          <a:p>
            <a:pPr marL="742950" indent="-742950">
              <a:lnSpc>
                <a:spcPct val="200000"/>
              </a:lnSpc>
              <a:buFontTx/>
              <a:buAutoNum type="arabicPeriod"/>
            </a:pPr>
            <a:r>
              <a:rPr lang="de-DE" sz="3600" b="1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Klasse Roulette</a:t>
            </a: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de-DE" sz="3600" b="1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Methoden</a:t>
            </a:r>
          </a:p>
          <a:p>
            <a:r>
              <a:rPr lang="de-DE" sz="3600" b="1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b="1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40910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2133C5-526C-29B5-40F6-ED924484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20753345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C44973-78B1-A386-01C6-A1D6D90BCAAA}"/>
              </a:ext>
            </a:extLst>
          </p:cNvPr>
          <p:cNvSpPr txBox="1"/>
          <p:nvPr/>
        </p:nvSpPr>
        <p:spPr>
          <a:xfrm>
            <a:off x="2670174" y="698500"/>
            <a:ext cx="879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3.3 Kontrollstruktur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6980BE-65F4-8883-A06A-CE21195F02FE}"/>
              </a:ext>
            </a:extLst>
          </p:cNvPr>
          <p:cNvSpPr txBox="1"/>
          <p:nvPr/>
        </p:nvSpPr>
        <p:spPr>
          <a:xfrm>
            <a:off x="3098799" y="2586237"/>
            <a:ext cx="8797924" cy="16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Alle Eingaben des Spielers werden jeweils mit verschiedenen </a:t>
            </a:r>
            <a:r>
              <a:rPr lang="de-DE" sz="2400" dirty="0" err="1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While</a:t>
            </a: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-Schleifen auf ihre Gültigkeit geprüft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Bei ungültiger Eingabe wird der Wert erneut abgefragt</a:t>
            </a:r>
          </a:p>
        </p:txBody>
      </p:sp>
    </p:spTree>
    <p:extLst>
      <p:ext uri="{BB962C8B-B14F-4D97-AF65-F5344CB8AC3E}">
        <p14:creationId xmlns:p14="http://schemas.microsoft.com/office/powerpoint/2010/main" val="891866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2133C5-526C-29B5-40F6-ED924484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6870048"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3227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665F8DB-759C-BFEE-723A-4E49963B4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6870048">
            <a:off x="-17396" y="3205884"/>
            <a:ext cx="12226792" cy="1222679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FFDB30F-2FEC-3F24-049F-22B91DAD60D2}"/>
              </a:ext>
            </a:extLst>
          </p:cNvPr>
          <p:cNvSpPr txBox="1"/>
          <p:nvPr/>
        </p:nvSpPr>
        <p:spPr>
          <a:xfrm>
            <a:off x="1697038" y="1387099"/>
            <a:ext cx="8797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Und jetzt:</a:t>
            </a:r>
          </a:p>
          <a:p>
            <a:endParaRPr lang="de-DE" sz="4400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04629B-F3A4-7A6A-0A9B-E7A73935B3AD}"/>
              </a:ext>
            </a:extLst>
          </p:cNvPr>
          <p:cNvSpPr txBox="1"/>
          <p:nvPr/>
        </p:nvSpPr>
        <p:spPr>
          <a:xfrm>
            <a:off x="1697038" y="2388585"/>
            <a:ext cx="8797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Viel Spaß beim Spielen!</a:t>
            </a:r>
          </a:p>
          <a:p>
            <a:endParaRPr lang="de-DE" sz="4400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662142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665F8DB-759C-BFEE-723A-4E49963B4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17070584">
            <a:off x="-17396" y="3205884"/>
            <a:ext cx="12226792" cy="1222679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89143C6-4D94-2B10-9C66-5B095E261522}"/>
              </a:ext>
            </a:extLst>
          </p:cNvPr>
          <p:cNvSpPr txBox="1"/>
          <p:nvPr/>
        </p:nvSpPr>
        <p:spPr>
          <a:xfrm>
            <a:off x="1697038" y="1387099"/>
            <a:ext cx="8797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Und jetzt:</a:t>
            </a:r>
          </a:p>
          <a:p>
            <a:endParaRPr lang="de-DE" sz="4400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986912-57C3-48D8-1FEA-1018EF77131C}"/>
              </a:ext>
            </a:extLst>
          </p:cNvPr>
          <p:cNvSpPr txBox="1"/>
          <p:nvPr/>
        </p:nvSpPr>
        <p:spPr>
          <a:xfrm>
            <a:off x="1697038" y="2388585"/>
            <a:ext cx="8797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Viel Spaß beim Spielen!</a:t>
            </a:r>
          </a:p>
          <a:p>
            <a:endParaRPr lang="de-DE" sz="4400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7831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345C47A-3B19-9812-C9AB-B1357D148538}"/>
              </a:ext>
            </a:extLst>
          </p:cNvPr>
          <p:cNvCxnSpPr>
            <a:cxnSpLocks/>
          </p:cNvCxnSpPr>
          <p:nvPr/>
        </p:nvCxnSpPr>
        <p:spPr>
          <a:xfrm>
            <a:off x="-1752600" y="1308100"/>
            <a:ext cx="0" cy="4572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60F66BF6-E413-F787-FB27-5D7A36DD3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7244570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24C666F-009C-C49E-6247-656AE14366FB}"/>
              </a:ext>
            </a:extLst>
          </p:cNvPr>
          <p:cNvSpPr txBox="1"/>
          <p:nvPr/>
        </p:nvSpPr>
        <p:spPr>
          <a:xfrm>
            <a:off x="2670174" y="2986889"/>
            <a:ext cx="8797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1. Spielidee</a:t>
            </a:r>
          </a:p>
        </p:txBody>
      </p:sp>
    </p:spTree>
    <p:extLst>
      <p:ext uri="{BB962C8B-B14F-4D97-AF65-F5344CB8AC3E}">
        <p14:creationId xmlns:p14="http://schemas.microsoft.com/office/powerpoint/2010/main" val="4047370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345C47A-3B19-9812-C9AB-B1357D148538}"/>
              </a:ext>
            </a:extLst>
          </p:cNvPr>
          <p:cNvCxnSpPr>
            <a:cxnSpLocks/>
          </p:cNvCxnSpPr>
          <p:nvPr/>
        </p:nvCxnSpPr>
        <p:spPr>
          <a:xfrm>
            <a:off x="-1752600" y="1308100"/>
            <a:ext cx="0" cy="4572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60F66BF6-E413-F787-FB27-5D7A36DD3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10050626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477F70-DD1A-A5DD-730F-6CFBB606BCC9}"/>
              </a:ext>
            </a:extLst>
          </p:cNvPr>
          <p:cNvSpPr txBox="1"/>
          <p:nvPr/>
        </p:nvSpPr>
        <p:spPr>
          <a:xfrm>
            <a:off x="3098799" y="1771869"/>
            <a:ext cx="8369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Rotierendes Rad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37 nummerierte und farbige Felder (0-36)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So angeordnet, dass die Chancen für alle Einsätze gleichmäßig verteilt sind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Felder sind abwechselnd schwarz und rot gefärbt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Die Null ist meist grün gefärbt</a:t>
            </a:r>
          </a:p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082132D-A840-7510-B6DC-63405BF6ECB9}"/>
              </a:ext>
            </a:extLst>
          </p:cNvPr>
          <p:cNvSpPr txBox="1"/>
          <p:nvPr/>
        </p:nvSpPr>
        <p:spPr>
          <a:xfrm>
            <a:off x="2670174" y="698500"/>
            <a:ext cx="879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1. Spielidee - Spielprinzip</a:t>
            </a:r>
          </a:p>
        </p:txBody>
      </p:sp>
    </p:spTree>
    <p:extLst>
      <p:ext uri="{BB962C8B-B14F-4D97-AF65-F5344CB8AC3E}">
        <p14:creationId xmlns:p14="http://schemas.microsoft.com/office/powerpoint/2010/main" val="2181405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345C47A-3B19-9812-C9AB-B1357D148538}"/>
              </a:ext>
            </a:extLst>
          </p:cNvPr>
          <p:cNvCxnSpPr>
            <a:cxnSpLocks/>
          </p:cNvCxnSpPr>
          <p:nvPr/>
        </p:nvCxnSpPr>
        <p:spPr>
          <a:xfrm>
            <a:off x="-1752600" y="1308100"/>
            <a:ext cx="0" cy="4572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60F66BF6-E413-F787-FB27-5D7A36DD3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15664544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477F70-DD1A-A5DD-730F-6CFBB606BCC9}"/>
              </a:ext>
            </a:extLst>
          </p:cNvPr>
          <p:cNvSpPr txBox="1"/>
          <p:nvPr/>
        </p:nvSpPr>
        <p:spPr>
          <a:xfrm>
            <a:off x="3098799" y="1771869"/>
            <a:ext cx="8369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Beginn des Spiels: Wette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Spieler setzt einen Geldbeträge auf mögliche Spielausgänge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→ Chips auf das „Tableau“</a:t>
            </a:r>
          </a:p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EFD73B4-E6C5-A855-FA75-FC12EBAB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3947876"/>
            <a:ext cx="6181725" cy="270626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9EA9EB3-72FD-F4B0-529B-474E94F25A51}"/>
              </a:ext>
            </a:extLst>
          </p:cNvPr>
          <p:cNvSpPr txBox="1"/>
          <p:nvPr/>
        </p:nvSpPr>
        <p:spPr>
          <a:xfrm>
            <a:off x="2670174" y="698500"/>
            <a:ext cx="879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1. Spielidee - Spielprinzip</a:t>
            </a:r>
          </a:p>
        </p:txBody>
      </p:sp>
    </p:spTree>
    <p:extLst>
      <p:ext uri="{BB962C8B-B14F-4D97-AF65-F5344CB8AC3E}">
        <p14:creationId xmlns:p14="http://schemas.microsoft.com/office/powerpoint/2010/main" val="939643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345C47A-3B19-9812-C9AB-B1357D148538}"/>
              </a:ext>
            </a:extLst>
          </p:cNvPr>
          <p:cNvCxnSpPr>
            <a:cxnSpLocks/>
          </p:cNvCxnSpPr>
          <p:nvPr/>
        </p:nvCxnSpPr>
        <p:spPr>
          <a:xfrm>
            <a:off x="-1752600" y="1308100"/>
            <a:ext cx="0" cy="4572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60F66BF6-E413-F787-FB27-5D7A36DD3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355155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477F70-DD1A-A5DD-730F-6CFBB606BCC9}"/>
              </a:ext>
            </a:extLst>
          </p:cNvPr>
          <p:cNvSpPr txBox="1"/>
          <p:nvPr/>
        </p:nvSpPr>
        <p:spPr>
          <a:xfrm>
            <a:off x="3098799" y="1771869"/>
            <a:ext cx="87979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Verschiedene Möglichkeiten zu setzen: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→ Zahl, Farbe, gerade/ungerade,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Bei uns: Zahl oder Farbe</a:t>
            </a:r>
          </a:p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6E19214-9AE4-29ED-7499-5F8B5C6B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3947876"/>
            <a:ext cx="6181725" cy="270626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FAB4D88-CE4F-5B37-312B-BF874E646F91}"/>
              </a:ext>
            </a:extLst>
          </p:cNvPr>
          <p:cNvSpPr txBox="1"/>
          <p:nvPr/>
        </p:nvSpPr>
        <p:spPr>
          <a:xfrm>
            <a:off x="2670174" y="698500"/>
            <a:ext cx="879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1. Spielidee - Spielprinzip</a:t>
            </a:r>
          </a:p>
        </p:txBody>
      </p:sp>
    </p:spTree>
    <p:extLst>
      <p:ext uri="{BB962C8B-B14F-4D97-AF65-F5344CB8AC3E}">
        <p14:creationId xmlns:p14="http://schemas.microsoft.com/office/powerpoint/2010/main" val="81710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2133C5-526C-29B5-40F6-ED924484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17471204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477F70-DD1A-A5DD-730F-6CFBB606BCC9}"/>
              </a:ext>
            </a:extLst>
          </p:cNvPr>
          <p:cNvSpPr txBox="1"/>
          <p:nvPr/>
        </p:nvSpPr>
        <p:spPr>
          <a:xfrm>
            <a:off x="3098799" y="1771869"/>
            <a:ext cx="8797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Die Kugel wird ins sich drehende Rad geworfen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Das Feld, auf dem sie landet bestimmt über Gewinn / Verlust</a:t>
            </a:r>
            <a:endParaRPr lang="de-DE" sz="3600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35D740-397A-75BE-C1C2-CE6211764EB5}"/>
              </a:ext>
            </a:extLst>
          </p:cNvPr>
          <p:cNvSpPr txBox="1"/>
          <p:nvPr/>
        </p:nvSpPr>
        <p:spPr>
          <a:xfrm>
            <a:off x="2670174" y="698500"/>
            <a:ext cx="879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1. Spielidee - Spielprinzip</a:t>
            </a:r>
          </a:p>
        </p:txBody>
      </p:sp>
    </p:spTree>
    <p:extLst>
      <p:ext uri="{BB962C8B-B14F-4D97-AF65-F5344CB8AC3E}">
        <p14:creationId xmlns:p14="http://schemas.microsoft.com/office/powerpoint/2010/main" val="394194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2133C5-526C-29B5-40F6-ED924484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651560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C44973-78B1-A386-01C6-A1D6D90BCAAA}"/>
              </a:ext>
            </a:extLst>
          </p:cNvPr>
          <p:cNvSpPr txBox="1"/>
          <p:nvPr/>
        </p:nvSpPr>
        <p:spPr>
          <a:xfrm>
            <a:off x="2670174" y="3113889"/>
            <a:ext cx="8797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2. Klasse Roulette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477F70-DD1A-A5DD-730F-6CFBB606BCC9}"/>
              </a:ext>
            </a:extLst>
          </p:cNvPr>
          <p:cNvSpPr txBox="1"/>
          <p:nvPr/>
        </p:nvSpPr>
        <p:spPr>
          <a:xfrm>
            <a:off x="3098799" y="1771869"/>
            <a:ext cx="8797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2925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2133C5-526C-29B5-40F6-ED924484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5118"/>
          <a:stretch/>
        </p:blipFill>
        <p:spPr>
          <a:xfrm rot="17471204">
            <a:off x="-3429000" y="0"/>
            <a:ext cx="6858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BC6ED7-C788-FCD7-F005-5BE8C0126534}"/>
              </a:ext>
            </a:extLst>
          </p:cNvPr>
          <p:cNvSpPr txBox="1"/>
          <p:nvPr/>
        </p:nvSpPr>
        <p:spPr>
          <a:xfrm>
            <a:off x="3098799" y="1771869"/>
            <a:ext cx="83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477F70-DD1A-A5DD-730F-6CFBB606BCC9}"/>
              </a:ext>
            </a:extLst>
          </p:cNvPr>
          <p:cNvSpPr txBox="1"/>
          <p:nvPr/>
        </p:nvSpPr>
        <p:spPr>
          <a:xfrm>
            <a:off x="3098799" y="1771869"/>
            <a:ext cx="87979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Willkommensnachricht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Konto aufladen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Spiel auswählen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Betrag setzen und Wette platzieren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Rad drehen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Gewinnen / verlieren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Nochmal spielen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de-DE" sz="2400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r>
              <a:rPr lang="de-DE" sz="36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35D740-397A-75BE-C1C2-CE6211764EB5}"/>
              </a:ext>
            </a:extLst>
          </p:cNvPr>
          <p:cNvSpPr txBox="1"/>
          <p:nvPr/>
        </p:nvSpPr>
        <p:spPr>
          <a:xfrm>
            <a:off x="2670174" y="698500"/>
            <a:ext cx="879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D700"/>
                </a:solidFill>
                <a:latin typeface="Imprint MT Shadow" pitchFamily="82" charset="77"/>
                <a:cs typeface="Leelawadee UI Semilight" panose="020B0402040204020203" pitchFamily="34" charset="-34"/>
              </a:rPr>
              <a:t>2.1 Spielablauf</a:t>
            </a:r>
          </a:p>
        </p:txBody>
      </p:sp>
    </p:spTree>
    <p:extLst>
      <p:ext uri="{BB962C8B-B14F-4D97-AF65-F5344CB8AC3E}">
        <p14:creationId xmlns:p14="http://schemas.microsoft.com/office/powerpoint/2010/main" val="2054643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Breitbild</PresentationFormat>
  <Paragraphs>143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Imprint MT Shadow</vt:lpstr>
      <vt:lpstr>Leelawadee UI Semilight</vt:lpstr>
      <vt:lpstr>Office</vt:lpstr>
      <vt:lpstr>Roulette</vt:lpstr>
      <vt:lpstr>Roulette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 Küstner</dc:creator>
  <cp:lastModifiedBy>Elia Küstner</cp:lastModifiedBy>
  <cp:revision>32</cp:revision>
  <dcterms:created xsi:type="dcterms:W3CDTF">2023-12-16T14:54:41Z</dcterms:created>
  <dcterms:modified xsi:type="dcterms:W3CDTF">2023-12-17T20:36:15Z</dcterms:modified>
</cp:coreProperties>
</file>