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9" r:id="rId3"/>
    <p:sldId id="260" r:id="rId4"/>
    <p:sldId id="261" r:id="rId5"/>
    <p:sldId id="262" r:id="rId6"/>
    <p:sldId id="294" r:id="rId7"/>
    <p:sldId id="263" r:id="rId8"/>
    <p:sldId id="293" r:id="rId9"/>
    <p:sldId id="296" r:id="rId10"/>
    <p:sldId id="297" r:id="rId11"/>
    <p:sldId id="295" r:id="rId12"/>
    <p:sldId id="298" r:id="rId13"/>
    <p:sldId id="307" r:id="rId14"/>
    <p:sldId id="302" r:id="rId15"/>
    <p:sldId id="308" r:id="rId16"/>
    <p:sldId id="309" r:id="rId17"/>
    <p:sldId id="310" r:id="rId18"/>
    <p:sldId id="312" r:id="rId19"/>
    <p:sldId id="304" r:id="rId20"/>
    <p:sldId id="313" r:id="rId21"/>
    <p:sldId id="314" r:id="rId22"/>
    <p:sldId id="315" r:id="rId23"/>
    <p:sldId id="306" r:id="rId24"/>
    <p:sldId id="305" r:id="rId25"/>
    <p:sldId id="319" r:id="rId26"/>
    <p:sldId id="320" r:id="rId27"/>
    <p:sldId id="287" r:id="rId28"/>
    <p:sldId id="288" r:id="rId29"/>
    <p:sldId id="289" r:id="rId30"/>
    <p:sldId id="290" r:id="rId31"/>
    <p:sldId id="291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5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263A0-5216-47EB-904E-15508C697944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DF503-A4AE-4FF0-93B5-9EEE56A4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9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BDF503-A4AE-4FF0-93B5-9EEE56A416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11A-1989-429F-B179-D6A8EB6078B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2E95-ADB6-4F94-8307-2D98BA9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0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11A-1989-429F-B179-D6A8EB6078B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2E95-ADB6-4F94-8307-2D98BA9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11A-1989-429F-B179-D6A8EB6078B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2E95-ADB6-4F94-8307-2D98BA9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9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11A-1989-429F-B179-D6A8EB6078B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2E95-ADB6-4F94-8307-2D98BA9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6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11A-1989-429F-B179-D6A8EB6078B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2E95-ADB6-4F94-8307-2D98BA9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11A-1989-429F-B179-D6A8EB6078B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2E95-ADB6-4F94-8307-2D98BA9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5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11A-1989-429F-B179-D6A8EB6078B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2E95-ADB6-4F94-8307-2D98BA9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0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11A-1989-429F-B179-D6A8EB6078B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2E95-ADB6-4F94-8307-2D98BA9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11A-1989-429F-B179-D6A8EB6078B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2E95-ADB6-4F94-8307-2D98BA9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3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11A-1989-429F-B179-D6A8EB6078B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2E95-ADB6-4F94-8307-2D98BA9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2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11A-1989-429F-B179-D6A8EB6078B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2E95-ADB6-4F94-8307-2D98BA9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5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8511A-1989-429F-B179-D6A8EB6078B9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2E95-ADB6-4F94-8307-2D98BA991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8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sterlab/prosit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gshare.com/projects/Prosit/35582" TargetMode="External"/><Relationship Id="rId2" Type="http://schemas.openxmlformats.org/officeDocument/2006/relationships/hyperlink" Target="https://github.com/kusterlab/pros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aws.amazon.com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figshare.com/articles/Prosit_-_Model_-_iRT/6965801" TargetMode="External"/><Relationship Id="rId7" Type="http://schemas.openxmlformats.org/officeDocument/2006/relationships/image" Target="../media/image29.png"/><Relationship Id="rId2" Type="http://schemas.openxmlformats.org/officeDocument/2006/relationships/hyperlink" Target="https://figshare.com/projects/Prosit/3558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figshare.com/articles/Prosit_-_Model_-_Fragmentation/6965753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ndownloader.figshare.com/files/13687205%20-O%20msms.zip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ndownloader.figshare.com/files/1369889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127.0.0.1:5000/predict/generi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prot.org/proteomes/" TargetMode="External"/><Relationship Id="rId2" Type="http://schemas.openxmlformats.org/officeDocument/2006/relationships/hyperlink" Target="https://bitbucket.org/searleb/encyclopedia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oudbooklet.com/6-ways-to-transfer-files-in-google-cloud-platfor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nsole.aws.amazon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aws.amazon.com/ec2/instance-typ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instance-type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aws.amazon.com/ec2/pricing/on-deman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ws.amazon.com/contact-us/ec2-request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9931" y="1752600"/>
            <a:ext cx="6861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Using </a:t>
            </a:r>
            <a:r>
              <a:rPr lang="en-US" sz="2400" b="1" dirty="0" smtClean="0"/>
              <a:t>an Amazon </a:t>
            </a:r>
            <a:r>
              <a:rPr lang="en-US" sz="2400" b="1" dirty="0" smtClean="0"/>
              <a:t>Cloud virtual machine for</a:t>
            </a:r>
          </a:p>
          <a:p>
            <a:pPr algn="ctr"/>
            <a:r>
              <a:rPr lang="en-US" sz="2400" b="1" dirty="0" smtClean="0"/>
              <a:t>Prosit peptide MS/MS and retention time prediction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45712" y="4953000"/>
            <a:ext cx="2574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Tobias Kind</a:t>
            </a:r>
          </a:p>
          <a:p>
            <a:pPr algn="ctr"/>
            <a:r>
              <a:rPr lang="en-US" b="1" dirty="0" smtClean="0"/>
              <a:t>UC Davis Genome Center</a:t>
            </a:r>
          </a:p>
          <a:p>
            <a:pPr algn="ctr"/>
            <a:r>
              <a:rPr lang="en-US" b="1" dirty="0" smtClean="0"/>
              <a:t>2019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769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7" y="1524000"/>
            <a:ext cx="882069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13675" y="228600"/>
            <a:ext cx="5923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Service limit increases can </a:t>
            </a:r>
            <a:r>
              <a:rPr lang="en-US" b="1" dirty="0" smtClean="0"/>
              <a:t>take several days </a:t>
            </a:r>
            <a:r>
              <a:rPr lang="en-US" b="1" dirty="0" smtClean="0"/>
              <a:t>to resolve</a:t>
            </a:r>
          </a:p>
          <a:p>
            <a:pPr algn="ctr"/>
            <a:r>
              <a:rPr lang="en-US" b="1" dirty="0" smtClean="0"/>
              <a:t>based on support </a:t>
            </a:r>
            <a:r>
              <a:rPr lang="en-US" b="1" dirty="0" smtClean="0"/>
              <a:t>level currently quotas are based on </a:t>
            </a:r>
            <a:r>
              <a:rPr lang="en-US" b="1" dirty="0" err="1" smtClean="0"/>
              <a:t>vCPUS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791200" y="3429000"/>
            <a:ext cx="9144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076325"/>
            <a:ext cx="64293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9800" y="228600"/>
            <a:ext cx="365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Select old SSH key or create new key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6096000"/>
            <a:ext cx="765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key file is needed for SSH connections including putty, </a:t>
            </a:r>
            <a:r>
              <a:rPr lang="en-US" dirty="0" err="1" smtClean="0"/>
              <a:t>filezilla</a:t>
            </a:r>
            <a:r>
              <a:rPr lang="en-US" dirty="0" smtClean="0"/>
              <a:t>, </a:t>
            </a:r>
            <a:r>
              <a:rPr lang="en-US" dirty="0" err="1" smtClean="0"/>
              <a:t>mobaXterm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4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7" y="2193226"/>
            <a:ext cx="7553325" cy="1535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843337"/>
            <a:ext cx="72675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7" y="4631626"/>
            <a:ext cx="790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400" y="285250"/>
            <a:ext cx="6040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 save money request spot instances for very short jobs only</a:t>
            </a:r>
          </a:p>
          <a:p>
            <a:pPr algn="ctr"/>
            <a:r>
              <a:rPr lang="en-US" dirty="0" smtClean="0"/>
              <a:t>Such instances may be terminated any given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9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24000" y="3124200"/>
            <a:ext cx="5943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9200" y="4038600"/>
            <a:ext cx="75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htop</a:t>
            </a:r>
            <a:r>
              <a:rPr lang="en-US" dirty="0" smtClean="0"/>
              <a:t> is for monitoring CPU </a:t>
            </a:r>
            <a:r>
              <a:rPr lang="en-US" dirty="0"/>
              <a:t>use {sudo apt install </a:t>
            </a:r>
            <a:r>
              <a:rPr lang="en-US" dirty="0" err="1" smtClean="0"/>
              <a:t>htop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b="1" dirty="0" err="1" smtClean="0"/>
              <a:t>nvidia-smi</a:t>
            </a:r>
            <a:r>
              <a:rPr lang="en-US" b="1" dirty="0" smtClean="0"/>
              <a:t> </a:t>
            </a:r>
            <a:r>
              <a:rPr lang="en-US" dirty="0" smtClean="0"/>
              <a:t>is for monitoring GPU use</a:t>
            </a:r>
          </a:p>
          <a:p>
            <a:endParaRPr lang="en-US" b="1" dirty="0" smtClean="0"/>
          </a:p>
          <a:p>
            <a:r>
              <a:rPr lang="en-US" b="1" dirty="0" smtClean="0"/>
              <a:t>mc </a:t>
            </a:r>
            <a:r>
              <a:rPr lang="en-US" b="1" dirty="0" smtClean="0"/>
              <a:t>(Midnight Commander) </a:t>
            </a:r>
            <a:r>
              <a:rPr lang="en-US" dirty="0" smtClean="0"/>
              <a:t>is for file based processes</a:t>
            </a:r>
          </a:p>
          <a:p>
            <a:endParaRPr lang="en-US" dirty="0" smtClean="0"/>
          </a:p>
          <a:p>
            <a:r>
              <a:rPr lang="en-US" dirty="0" smtClean="0"/>
              <a:t>They should be run in independent </a:t>
            </a:r>
            <a:r>
              <a:rPr lang="en-US" dirty="0" smtClean="0"/>
              <a:t>windows to monitor behavior in real-time.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6600" y="2057400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Utility installations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007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652164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685800"/>
            <a:ext cx="278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lscpu</a:t>
            </a:r>
            <a:r>
              <a:rPr lang="en-US" b="1" dirty="0" smtClean="0"/>
              <a:t> for AWS g4dn.4xlarge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114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52400"/>
            <a:ext cx="647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 back to console and open another </a:t>
            </a:r>
            <a:r>
              <a:rPr lang="en-US" b="1" dirty="0" err="1" smtClean="0"/>
              <a:t>ssh</a:t>
            </a:r>
            <a:r>
              <a:rPr lang="en-US" b="1" dirty="0" smtClean="0"/>
              <a:t> window then type: </a:t>
            </a:r>
            <a:r>
              <a:rPr lang="en-US" b="1" dirty="0" err="1" smtClean="0"/>
              <a:t>htop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553325" cy="560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564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52400"/>
            <a:ext cx="719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Go back to console and open another </a:t>
            </a:r>
            <a:r>
              <a:rPr lang="en-US" b="1" dirty="0" err="1" smtClean="0"/>
              <a:t>ssh</a:t>
            </a:r>
            <a:r>
              <a:rPr lang="en-US" b="1" dirty="0" smtClean="0"/>
              <a:t> window </a:t>
            </a:r>
            <a:r>
              <a:rPr lang="en-US" b="1" dirty="0" smtClean="0"/>
              <a:t>then </a:t>
            </a:r>
            <a:r>
              <a:rPr lang="en-US" b="1" dirty="0" smtClean="0"/>
              <a:t>type: </a:t>
            </a:r>
            <a:r>
              <a:rPr lang="en-US" b="1" dirty="0" err="1" smtClean="0"/>
              <a:t>nvidia-smi</a:t>
            </a:r>
            <a:r>
              <a:rPr lang="en-US" b="1" dirty="0" smtClean="0"/>
              <a:t> -l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810250"/>
            <a:ext cx="757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GPU shows up we have successfully deployed the engine with CUDA 10.1</a:t>
            </a:r>
          </a:p>
          <a:p>
            <a:r>
              <a:rPr lang="en-US" dirty="0" smtClean="0"/>
              <a:t>and Tensorflow and all other related dependencies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00288"/>
            <a:ext cx="6096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1295400" y="3429000"/>
            <a:ext cx="1219200" cy="23812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67998" y="1219200"/>
            <a:ext cx="300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Tesla T4 (16 </a:t>
            </a:r>
            <a:r>
              <a:rPr lang="en-US" dirty="0" err="1" smtClean="0"/>
              <a:t>Gbyte</a:t>
            </a:r>
            <a:r>
              <a:rPr lang="en-US" dirty="0" smtClean="0"/>
              <a:t>) is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7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20525" y="194191"/>
            <a:ext cx="339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Install mc (Midnight Commander)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48189"/>
            <a:ext cx="6591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on console type: </a:t>
            </a:r>
            <a:r>
              <a:rPr lang="en-US" dirty="0"/>
              <a:t>sudo apt install </a:t>
            </a:r>
            <a:r>
              <a:rPr lang="en-US" dirty="0" smtClean="0"/>
              <a:t>mc</a:t>
            </a:r>
          </a:p>
          <a:p>
            <a:pPr marL="342900" indent="-342900">
              <a:buAutoNum type="arabicParenR"/>
            </a:pPr>
            <a:r>
              <a:rPr lang="en-US" dirty="0" smtClean="0"/>
              <a:t>on console type: sudo mc (files copied will have root permission)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30012"/>
            <a:ext cx="7272338" cy="529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82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24000" y="3124200"/>
            <a:ext cx="5943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66763" y="2057400"/>
            <a:ext cx="185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Prosit installation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1481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209800"/>
            <a:ext cx="6590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In console type: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github.com/kusterlab/prosit.git</a:t>
            </a:r>
            <a:endParaRPr lang="en-US" dirty="0" smtClean="0"/>
          </a:p>
          <a:p>
            <a:pPr marL="342900" indent="-342900">
              <a:buFontTx/>
              <a:buAutoNum type="arabicParenR"/>
            </a:pPr>
            <a:r>
              <a:rPr lang="en-US" dirty="0"/>
              <a:t>Type: cd </a:t>
            </a:r>
            <a:r>
              <a:rPr lang="en-US" dirty="0" err="1"/>
              <a:t>prosit</a:t>
            </a:r>
            <a:r>
              <a:rPr lang="en-US" dirty="0"/>
              <a:t> &amp;&amp; ls –l &amp;&amp; </a:t>
            </a:r>
            <a:r>
              <a:rPr lang="en-US" dirty="0" err="1"/>
              <a:t>pwd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733800"/>
            <a:ext cx="45148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63750" y="457200"/>
            <a:ext cx="270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Prosit cloning from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245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1400" y="302276"/>
            <a:ext cx="2417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General steps and URLs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38200"/>
            <a:ext cx="2182521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VM Setup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Utility installation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Prosit installation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0871" y="6400800"/>
            <a:ext cx="361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…estimated time for setup ca 20 min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38033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Prosit</a:t>
            </a:r>
          </a:p>
          <a:p>
            <a:r>
              <a:rPr lang="en-US" sz="1600" dirty="0" smtClean="0">
                <a:hlinkClick r:id="rId2"/>
              </a:rPr>
              <a:t>https://github.com/kusterlab/prosit</a:t>
            </a:r>
            <a:endParaRPr lang="en-US" sz="1600" dirty="0" smtClean="0"/>
          </a:p>
          <a:p>
            <a:pPr marL="342900" indent="-342900">
              <a:buAutoNum type="arabicParenR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Prosit data files</a:t>
            </a:r>
          </a:p>
          <a:p>
            <a:r>
              <a:rPr lang="en-US" sz="1600" dirty="0" smtClean="0">
                <a:hlinkClick r:id="rId3"/>
              </a:rPr>
              <a:t>https://figshare.com/projects/Prosit/35582</a:t>
            </a:r>
            <a:endParaRPr lang="en-US" sz="1600" dirty="0" smtClean="0"/>
          </a:p>
          <a:p>
            <a:pPr marL="342900" indent="-342900">
              <a:buAutoNum type="arabicParenR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Amazon AWS Cloud Console</a:t>
            </a:r>
          </a:p>
          <a:p>
            <a:r>
              <a:rPr lang="en-US" sz="1600" dirty="0">
                <a:hlinkClick r:id="rId4"/>
              </a:rPr>
              <a:t>https://console.aws.amazon.com</a:t>
            </a:r>
            <a:r>
              <a:rPr lang="en-US" sz="1600" dirty="0" smtClean="0">
                <a:hlinkClick r:id="rId4"/>
              </a:rPr>
              <a:t>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30015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28600"/>
            <a:ext cx="376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Upload of learning files from Figshare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753" y="847725"/>
            <a:ext cx="7135158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https://figshare.com/projects/Prosit/35582</a:t>
            </a:r>
            <a:endParaRPr lang="en-US" dirty="0" smtClean="0"/>
          </a:p>
          <a:p>
            <a:r>
              <a:rPr lang="en-US" dirty="0" smtClean="0"/>
              <a:t>and download the RT and MS/MS prediction files</a:t>
            </a:r>
          </a:p>
          <a:p>
            <a:endParaRPr lang="en-US" dirty="0" smtClean="0"/>
          </a:p>
          <a:p>
            <a:r>
              <a:rPr lang="en-US" sz="1200" dirty="0" smtClean="0"/>
              <a:t>a) RT models </a:t>
            </a:r>
            <a:r>
              <a:rPr lang="en-US" sz="1200" dirty="0" smtClean="0">
                <a:hlinkClick r:id="rId3"/>
              </a:rPr>
              <a:t>https://figshare.com/articles/Prosit_-_Model_-_iRT/6965801</a:t>
            </a:r>
            <a:endParaRPr lang="en-US" sz="1200" dirty="0" smtClean="0"/>
          </a:p>
          <a:p>
            <a:r>
              <a:rPr lang="en-US" sz="1200" dirty="0" smtClean="0"/>
              <a:t>b) MS/MS models: </a:t>
            </a:r>
            <a:r>
              <a:rPr lang="en-US" sz="1200" dirty="0" smtClean="0">
                <a:hlinkClick r:id="rId4"/>
              </a:rPr>
              <a:t>https://figshare.com/articles/Prosit_-_Model_-_Fragmentation/6965753</a:t>
            </a:r>
            <a:endParaRPr lang="en-US" sz="1200" dirty="0"/>
          </a:p>
          <a:p>
            <a:endParaRPr lang="en-US" dirty="0" smtClean="0"/>
          </a:p>
          <a:p>
            <a:r>
              <a:rPr lang="en-US" dirty="0" smtClean="0"/>
              <a:t>It is recommended to process and pack those locally and then move </a:t>
            </a:r>
          </a:p>
          <a:p>
            <a:r>
              <a:rPr lang="en-US" dirty="0" smtClean="0"/>
              <a:t>a ZIP file to the cloud VM or follow the next slide to extract directly  to VM</a:t>
            </a:r>
          </a:p>
          <a:p>
            <a:r>
              <a:rPr lang="en-US" dirty="0" smtClean="0"/>
              <a:t>make sure </a:t>
            </a:r>
            <a:r>
              <a:rPr lang="en-US" dirty="0" err="1" smtClean="0"/>
              <a:t>config.yml</a:t>
            </a:r>
            <a:r>
              <a:rPr lang="en-US" dirty="0" smtClean="0"/>
              <a:t> and </a:t>
            </a:r>
            <a:r>
              <a:rPr lang="en-US" dirty="0" err="1" smtClean="0"/>
              <a:t>model.yml</a:t>
            </a:r>
            <a:r>
              <a:rPr lang="en-US" dirty="0" smtClean="0"/>
              <a:t> files + weight hdf5 files are there.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3456859"/>
            <a:ext cx="59721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5076109"/>
            <a:ext cx="6172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7" y="3276600"/>
            <a:ext cx="26384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800" y="4914899"/>
            <a:ext cx="23622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16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348734"/>
            <a:ext cx="560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Load and install trained models for MS/MS from Figshare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73239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On cloud command line type</a:t>
            </a:r>
            <a:r>
              <a:rPr lang="en-US" dirty="0" smtClean="0"/>
              <a:t>:</a:t>
            </a:r>
          </a:p>
          <a:p>
            <a:pPr marL="342900" indent="-342900">
              <a:buAutoNum type="arabicParenR"/>
            </a:pPr>
            <a:r>
              <a:rPr lang="en-US" dirty="0" smtClean="0"/>
              <a:t>cd </a:t>
            </a:r>
            <a:r>
              <a:rPr lang="en-US" dirty="0" err="1" smtClean="0"/>
              <a:t>prosit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ls –l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prosit-msms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cd </a:t>
            </a:r>
            <a:r>
              <a:rPr lang="en-US" dirty="0" err="1" smtClean="0"/>
              <a:t>prosit-msms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 tooltip="https://ndownloader.figshare.com/files/13687205"/>
              </a:rPr>
              <a:t>https://ndownloader.figshare.com/files/13687205 -O </a:t>
            </a:r>
            <a:r>
              <a:rPr lang="en-US" dirty="0" smtClean="0">
                <a:hlinkClick r:id="rId2" tooltip="https://ndownloader.figshare.com/files/13687205"/>
              </a:rPr>
              <a:t>msms.zip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/>
              <a:t>unzip </a:t>
            </a:r>
            <a:r>
              <a:rPr lang="en-US" dirty="0" smtClean="0"/>
              <a:t>msms.zip</a:t>
            </a:r>
          </a:p>
          <a:p>
            <a:pPr marL="342900" indent="-342900">
              <a:buAutoNum type="arabicParenR"/>
            </a:pPr>
            <a:r>
              <a:rPr lang="en-US" dirty="0"/>
              <a:t>mv * ../</a:t>
            </a:r>
          </a:p>
          <a:p>
            <a:pPr marL="342900" indent="-342900">
              <a:buAutoNum type="arabicParenR"/>
            </a:pPr>
            <a:r>
              <a:rPr lang="en-US" dirty="0" smtClean="0"/>
              <a:t>ls </a:t>
            </a:r>
            <a:r>
              <a:rPr lang="en-US" dirty="0" smtClean="0"/>
              <a:t>–l</a:t>
            </a:r>
          </a:p>
          <a:p>
            <a:pPr marL="342900" indent="-342900">
              <a:buAutoNum type="arabicParenR"/>
            </a:pPr>
            <a:r>
              <a:rPr lang="en-US" dirty="0" smtClean="0"/>
              <a:t>Check the three files </a:t>
            </a:r>
            <a:r>
              <a:rPr lang="en-US" dirty="0" err="1" smtClean="0"/>
              <a:t>config.yml</a:t>
            </a:r>
            <a:r>
              <a:rPr lang="en-US" dirty="0" smtClean="0"/>
              <a:t>, </a:t>
            </a:r>
            <a:r>
              <a:rPr lang="en-US" dirty="0" err="1" smtClean="0"/>
              <a:t>mode.yml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weight_32_0.10211.hdf5</a:t>
            </a:r>
          </a:p>
          <a:p>
            <a:pPr marL="342900" indent="-342900">
              <a:buFontTx/>
              <a:buAutoNum type="arabicParenR"/>
            </a:pPr>
            <a:r>
              <a:rPr lang="en-US" dirty="0" err="1" smtClean="0"/>
              <a:t>rm</a:t>
            </a:r>
            <a:r>
              <a:rPr lang="en-US" dirty="0" smtClean="0"/>
              <a:t> msms.zip</a:t>
            </a:r>
          </a:p>
          <a:p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12" y="4800600"/>
            <a:ext cx="4572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249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48734"/>
            <a:ext cx="688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Load and install trained models for retention times  (RT) from Figshare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399" y="801290"/>
            <a:ext cx="736406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On cloud command line type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We need to go back to </a:t>
            </a:r>
            <a:r>
              <a:rPr lang="en-US" dirty="0" err="1" smtClean="0"/>
              <a:t>prosit</a:t>
            </a:r>
            <a:r>
              <a:rPr lang="en-US" dirty="0" smtClean="0"/>
              <a:t> </a:t>
            </a:r>
            <a:r>
              <a:rPr lang="en-US" dirty="0" smtClean="0"/>
              <a:t>main, type</a:t>
            </a:r>
            <a:r>
              <a:rPr lang="en-US" dirty="0" smtClean="0"/>
              <a:t>: cd.. &amp;&amp; </a:t>
            </a:r>
            <a:r>
              <a:rPr lang="en-US" dirty="0" err="1" smtClean="0"/>
              <a:t>pwd</a:t>
            </a:r>
            <a:r>
              <a:rPr lang="en-US" dirty="0" smtClean="0"/>
              <a:t> ls –l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prosit-iRT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/>
              <a:t>cd </a:t>
            </a:r>
            <a:r>
              <a:rPr lang="en-US" dirty="0" err="1"/>
              <a:t>prosit-iRT</a:t>
            </a:r>
            <a:r>
              <a:rPr lang="en-US" dirty="0" smtClean="0"/>
              <a:t>/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wget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https://ndownloader.figshare.com/files/13698893</a:t>
            </a:r>
            <a:r>
              <a:rPr lang="en-US" dirty="0" smtClean="0"/>
              <a:t> -O iRT.zip</a:t>
            </a:r>
          </a:p>
          <a:p>
            <a:pPr marL="342900" indent="-342900">
              <a:buAutoNum type="arabicParenR"/>
            </a:pPr>
            <a:r>
              <a:rPr lang="en-US" dirty="0"/>
              <a:t>unzip </a:t>
            </a:r>
            <a:r>
              <a:rPr lang="en-US" dirty="0" smtClean="0"/>
              <a:t>iRT.zip</a:t>
            </a:r>
          </a:p>
          <a:p>
            <a:pPr marL="342900" indent="-342900">
              <a:buAutoNum type="arabicParenR"/>
            </a:pP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model_irt_prediction</a:t>
            </a:r>
            <a:r>
              <a:rPr lang="en-US" dirty="0" smtClean="0"/>
              <a:t>/*  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 smtClean="0"/>
              <a:t>ls –l</a:t>
            </a:r>
          </a:p>
          <a:p>
            <a:pPr marL="342900" indent="-342900">
              <a:buAutoNum type="arabicParenR"/>
            </a:pPr>
            <a:r>
              <a:rPr lang="en-US" dirty="0" smtClean="0"/>
              <a:t>Check the three files </a:t>
            </a:r>
            <a:r>
              <a:rPr lang="en-US" dirty="0" err="1" smtClean="0"/>
              <a:t>config.yml</a:t>
            </a:r>
            <a:r>
              <a:rPr lang="en-US" dirty="0" smtClean="0"/>
              <a:t>, </a:t>
            </a:r>
            <a:r>
              <a:rPr lang="en-US" dirty="0" err="1" smtClean="0"/>
              <a:t>mode.yml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weight_66_0.00796.hdf5</a:t>
            </a:r>
          </a:p>
          <a:p>
            <a:pPr marL="342900" indent="-342900">
              <a:buAutoNum type="arabicParenR"/>
            </a:pPr>
            <a:r>
              <a:rPr lang="en-US" dirty="0" smtClean="0"/>
              <a:t>If not rename </a:t>
            </a:r>
            <a:r>
              <a:rPr lang="en-US" dirty="0" err="1" smtClean="0"/>
              <a:t>model.yaml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err="1" smtClean="0"/>
              <a:t>model.yml</a:t>
            </a:r>
            <a:r>
              <a:rPr lang="en-US" dirty="0" smtClean="0"/>
              <a:t> with: </a:t>
            </a:r>
            <a:r>
              <a:rPr lang="en-US" b="1" dirty="0" smtClean="0"/>
              <a:t>mv </a:t>
            </a:r>
            <a:r>
              <a:rPr lang="en-US" b="1" dirty="0" err="1" smtClean="0"/>
              <a:t>model.yaml</a:t>
            </a:r>
            <a:r>
              <a:rPr lang="en-US" b="1" dirty="0" smtClean="0"/>
              <a:t> </a:t>
            </a:r>
            <a:r>
              <a:rPr lang="en-US" b="1" dirty="0" err="1" smtClean="0"/>
              <a:t>model.yml</a:t>
            </a:r>
            <a:endParaRPr lang="en-US" b="1" dirty="0" smtClean="0"/>
          </a:p>
          <a:p>
            <a:pPr marL="342900" indent="-342900">
              <a:buFontTx/>
              <a:buAutoNum type="arabicParenR"/>
            </a:pPr>
            <a:r>
              <a:rPr lang="en-US" dirty="0" err="1" smtClean="0"/>
              <a:t>rm</a:t>
            </a:r>
            <a:r>
              <a:rPr lang="en-US" dirty="0" smtClean="0"/>
              <a:t> iRT.zip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08262" y="4382869"/>
            <a:ext cx="84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wrong!</a:t>
            </a:r>
          </a:p>
          <a:p>
            <a:r>
              <a:rPr lang="en-US" sz="1200" dirty="0" smtClean="0"/>
              <a:t>rename to</a:t>
            </a:r>
          </a:p>
          <a:p>
            <a:r>
              <a:rPr lang="en-US" sz="1200" dirty="0" err="1" smtClean="0"/>
              <a:t>model.yml</a:t>
            </a:r>
            <a:endParaRPr 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53865"/>
            <a:ext cx="45148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828800" y="4800600"/>
            <a:ext cx="5181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45339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1624632" y="6110287"/>
            <a:ext cx="51816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046976" y="592562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OK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979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45243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0456" y="4918887"/>
            <a:ext cx="81442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make server MODEL_SPECTRA=/</a:t>
            </a:r>
            <a:r>
              <a:rPr lang="en-US" sz="1200" dirty="0" smtClean="0"/>
              <a:t>home/</a:t>
            </a:r>
            <a:r>
              <a:rPr lang="en-US" sz="1200" dirty="0" err="1" smtClean="0"/>
              <a:t>ubuntu</a:t>
            </a:r>
            <a:r>
              <a:rPr lang="en-US" sz="1200" dirty="0" smtClean="0"/>
              <a:t>/</a:t>
            </a:r>
            <a:r>
              <a:rPr lang="en-US" sz="1200" dirty="0" err="1" smtClean="0"/>
              <a:t>prosit</a:t>
            </a:r>
            <a:r>
              <a:rPr lang="en-US" sz="1200" dirty="0" smtClean="0"/>
              <a:t>/</a:t>
            </a:r>
            <a:r>
              <a:rPr lang="en-US" sz="1200" dirty="0" err="1" smtClean="0"/>
              <a:t>prosit-msms</a:t>
            </a:r>
            <a:r>
              <a:rPr lang="en-US" sz="1200" dirty="0"/>
              <a:t>/   MODEL_IRT=/</a:t>
            </a:r>
            <a:r>
              <a:rPr lang="en-US" sz="1200" dirty="0" smtClean="0"/>
              <a:t>home/</a:t>
            </a:r>
            <a:r>
              <a:rPr lang="en-US" sz="1200" dirty="0" err="1" smtClean="0"/>
              <a:t>ubuntu</a:t>
            </a:r>
            <a:r>
              <a:rPr lang="en-US" sz="1200" dirty="0" smtClean="0"/>
              <a:t>/</a:t>
            </a:r>
            <a:r>
              <a:rPr lang="en-US" sz="1200" dirty="0" err="1" smtClean="0"/>
              <a:t>prosit</a:t>
            </a:r>
            <a:r>
              <a:rPr lang="en-US" sz="1200" dirty="0" smtClean="0"/>
              <a:t>/</a:t>
            </a:r>
            <a:r>
              <a:rPr lang="en-US" sz="1200" dirty="0" err="1" smtClean="0"/>
              <a:t>prosit-iRT</a:t>
            </a:r>
            <a:r>
              <a:rPr lang="en-US" sz="1200" dirty="0"/>
              <a:t>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4672" y="1143000"/>
            <a:ext cx="659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Check that </a:t>
            </a:r>
            <a:r>
              <a:rPr lang="en-US" dirty="0" err="1" smtClean="0"/>
              <a:t>prosit-irt</a:t>
            </a:r>
            <a:r>
              <a:rPr lang="en-US" dirty="0" smtClean="0"/>
              <a:t> and </a:t>
            </a:r>
            <a:r>
              <a:rPr lang="en-US" dirty="0" err="1" smtClean="0"/>
              <a:t>prosit-msms</a:t>
            </a:r>
            <a:r>
              <a:rPr lang="en-US" dirty="0" smtClean="0"/>
              <a:t> are in the main </a:t>
            </a:r>
            <a:r>
              <a:rPr lang="en-US" dirty="0" err="1" smtClean="0"/>
              <a:t>prosit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4114800"/>
            <a:ext cx="5261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Check user name with </a:t>
            </a:r>
            <a:r>
              <a:rPr lang="en-US" dirty="0" err="1" smtClean="0"/>
              <a:t>whoami</a:t>
            </a:r>
            <a:r>
              <a:rPr lang="en-US" dirty="0" smtClean="0"/>
              <a:t> and </a:t>
            </a:r>
            <a:r>
              <a:rPr lang="en-US" dirty="0" err="1" smtClean="0"/>
              <a:t>pwd</a:t>
            </a:r>
            <a:r>
              <a:rPr lang="en-US" dirty="0" smtClean="0"/>
              <a:t> commands</a:t>
            </a:r>
          </a:p>
          <a:p>
            <a:r>
              <a:rPr lang="en-US" dirty="0" smtClean="0"/>
              <a:t>3) Create </a:t>
            </a:r>
            <a:r>
              <a:rPr lang="en-US" dirty="0" err="1" smtClean="0"/>
              <a:t>prosit</a:t>
            </a:r>
            <a:r>
              <a:rPr lang="en-US" dirty="0" smtClean="0"/>
              <a:t> server installation: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307324"/>
            <a:ext cx="3714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Calling </a:t>
            </a:r>
            <a:r>
              <a:rPr lang="en-US" b="1" dirty="0" err="1" smtClean="0"/>
              <a:t>prosit</a:t>
            </a:r>
            <a:r>
              <a:rPr lang="en-US" b="1" dirty="0" smtClean="0"/>
              <a:t> for the first time</a:t>
            </a:r>
          </a:p>
          <a:p>
            <a:pPr algn="ctr"/>
            <a:r>
              <a:rPr lang="en-US" b="1" dirty="0" smtClean="0"/>
              <a:t>to get docker image and install </a:t>
            </a:r>
            <a:r>
              <a:rPr lang="en-US" b="1" dirty="0" err="1" smtClean="0"/>
              <a:t>prosit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399" y="5562600"/>
            <a:ext cx="7674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4) In case of space error, delete anaconda3 and examples and other preinstalled</a:t>
            </a:r>
          </a:p>
          <a:p>
            <a:r>
              <a:rPr lang="en-US" dirty="0" smtClean="0"/>
              <a:t>software or increase space of SSD during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5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7605" y="307324"/>
            <a:ext cx="308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Checking that </a:t>
            </a:r>
            <a:r>
              <a:rPr lang="en-US" b="1" dirty="0" err="1" smtClean="0"/>
              <a:t>prosit</a:t>
            </a:r>
            <a:r>
              <a:rPr lang="en-US" b="1" dirty="0" smtClean="0"/>
              <a:t> is running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8" y="1600200"/>
            <a:ext cx="7905750" cy="180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3581400"/>
            <a:ext cx="79148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flask webserver is running!</a:t>
            </a:r>
          </a:p>
          <a:p>
            <a:endParaRPr lang="en-US" dirty="0"/>
          </a:p>
          <a:p>
            <a:r>
              <a:rPr lang="en-US" dirty="0"/>
              <a:t>Open another </a:t>
            </a:r>
            <a:r>
              <a:rPr lang="en-US" dirty="0" err="1"/>
              <a:t>ssh</a:t>
            </a:r>
            <a:r>
              <a:rPr lang="en-US" dirty="0"/>
              <a:t> terminal and execute jobs from there. The server window above</a:t>
            </a:r>
          </a:p>
          <a:p>
            <a:r>
              <a:rPr lang="en-US" dirty="0"/>
              <a:t>stays open as logging window and for viewing of potential errors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149" y="1143000"/>
            <a:ext cx="358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webservice should show the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5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304800"/>
            <a:ext cx="2402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 the Prosit example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737402"/>
            <a:ext cx="8424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in new </a:t>
            </a:r>
            <a:r>
              <a:rPr lang="en-US" dirty="0" err="1" smtClean="0"/>
              <a:t>ssh</a:t>
            </a:r>
            <a:r>
              <a:rPr lang="en-US" dirty="0" smtClean="0"/>
              <a:t> terminal </a:t>
            </a:r>
            <a:r>
              <a:rPr lang="en-US" dirty="0" smtClean="0"/>
              <a:t>go to the </a:t>
            </a:r>
            <a:r>
              <a:rPr lang="en-US" dirty="0" err="1" smtClean="0"/>
              <a:t>prosit</a:t>
            </a:r>
            <a:r>
              <a:rPr lang="en-US" dirty="0" smtClean="0"/>
              <a:t> folder and </a:t>
            </a:r>
            <a:r>
              <a:rPr lang="en-US" dirty="0" smtClean="0"/>
              <a:t>type</a:t>
            </a:r>
            <a:r>
              <a:rPr lang="en-US" dirty="0" smtClean="0"/>
              <a:t>: </a:t>
            </a:r>
            <a:r>
              <a:rPr lang="en-US" dirty="0"/>
              <a:t>cat </a:t>
            </a:r>
            <a:r>
              <a:rPr lang="en-US" dirty="0" smtClean="0"/>
              <a:t>README.md</a:t>
            </a:r>
          </a:p>
          <a:p>
            <a:pPr marL="342900" indent="-342900">
              <a:buAutoNum type="arabicParenR"/>
            </a:pPr>
            <a:r>
              <a:rPr lang="en-US" dirty="0" smtClean="0"/>
              <a:t>then copy/paste: </a:t>
            </a:r>
            <a:br>
              <a:rPr lang="en-US" dirty="0" smtClean="0"/>
            </a:br>
            <a:r>
              <a:rPr lang="en-US" dirty="0" smtClean="0"/>
              <a:t>curl </a:t>
            </a:r>
            <a:r>
              <a:rPr lang="en-US" dirty="0"/>
              <a:t>-F "peptides=@examples/peptidelist.csv" </a:t>
            </a:r>
            <a:r>
              <a:rPr lang="en-US" dirty="0">
                <a:hlinkClick r:id="rId2" tooltip="http://127.0.0.1:5000/predict/generic"/>
              </a:rPr>
              <a:t>http://</a:t>
            </a:r>
            <a:r>
              <a:rPr lang="en-US" dirty="0" smtClean="0">
                <a:hlinkClick r:id="rId2" tooltip="http://127.0.0.1:5000/predict/generic"/>
              </a:rPr>
              <a:t>127.0.0.1:5000/predict/generic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The server should receive the data and inform about the progress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" y="4419600"/>
            <a:ext cx="4379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4) The output window should list all the data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1999" y="6469618"/>
            <a:ext cx="242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5) Prosit is ready to roll!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937731"/>
            <a:ext cx="71056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08" y="4818965"/>
            <a:ext cx="8010526" cy="17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296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228600"/>
            <a:ext cx="116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WARNING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3733800"/>
            <a:ext cx="73924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VMs can accumulate costs very fast, it is imperative to stop the VM </a:t>
            </a:r>
          </a:p>
          <a:p>
            <a:r>
              <a:rPr lang="en-US" dirty="0" smtClean="0"/>
              <a:t>in the cloud </a:t>
            </a:r>
            <a:r>
              <a:rPr lang="en-US" dirty="0" smtClean="0"/>
              <a:t>console and to remove it. Also storage costs can accumulate </a:t>
            </a:r>
          </a:p>
          <a:p>
            <a:r>
              <a:rPr lang="en-US" dirty="0" smtClean="0"/>
              <a:t>even</a:t>
            </a:r>
            <a:r>
              <a:rPr lang="en-US" dirty="0" smtClean="0"/>
              <a:t> when the engine is stopped.</a:t>
            </a:r>
          </a:p>
          <a:p>
            <a:endParaRPr lang="en-US" dirty="0"/>
          </a:p>
          <a:p>
            <a:r>
              <a:rPr lang="en-US" dirty="0" smtClean="0"/>
              <a:t>Spot instances may not be good for production runs on larger CSV input files.</a:t>
            </a:r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6400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765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524000" y="3124200"/>
            <a:ext cx="5943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14800" y="2242066"/>
            <a:ext cx="131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General use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0581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0449" y="76200"/>
            <a:ext cx="5763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General use and preparation of digested </a:t>
            </a:r>
            <a:r>
              <a:rPr lang="en-US" dirty="0" err="1"/>
              <a:t>FASTA</a:t>
            </a:r>
            <a:r>
              <a:rPr lang="en-US" dirty="0" err="1" smtClean="0"/>
              <a:t>peptide</a:t>
            </a:r>
            <a:r>
              <a:rPr lang="en-US" dirty="0" smtClean="0"/>
              <a:t> data</a:t>
            </a:r>
          </a:p>
          <a:p>
            <a:pPr algn="ctr"/>
            <a:r>
              <a:rPr lang="en-US" dirty="0" smtClean="0"/>
              <a:t>using Encyclopedia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89231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Download Encyclopedia (current version 9.0): encyclopedia-0.9.0-executable.jar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Link: </a:t>
            </a:r>
            <a:r>
              <a:rPr lang="en-US" dirty="0">
                <a:hlinkClick r:id="rId2"/>
              </a:rPr>
              <a:t>https://bitbucket.org/searleb/encyclopedia/downloads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Download FASTA files from </a:t>
            </a:r>
            <a:r>
              <a:rPr lang="en-US" dirty="0" err="1" smtClean="0"/>
              <a:t>Uniprot</a:t>
            </a:r>
            <a:r>
              <a:rPr lang="en-US" dirty="0" smtClean="0"/>
              <a:t> via: </a:t>
            </a:r>
            <a:r>
              <a:rPr lang="en-US" dirty="0">
                <a:hlinkClick r:id="rId3"/>
              </a:rPr>
              <a:t>https://www.uniprot.org/proteomes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Convert &gt;&gt; Create Prosit CSV from FASTA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43224"/>
            <a:ext cx="4829175" cy="3675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926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304800"/>
            <a:ext cx="350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Upload and download of own data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143000"/>
            <a:ext cx="3855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via the </a:t>
            </a:r>
            <a:r>
              <a:rPr lang="en-US" dirty="0" err="1" smtClean="0"/>
              <a:t>ssh</a:t>
            </a:r>
            <a:r>
              <a:rPr lang="en-US" dirty="0" smtClean="0"/>
              <a:t> google upload button</a:t>
            </a:r>
          </a:p>
          <a:p>
            <a:pPr marL="342900" indent="-342900">
              <a:buAutoNum type="arabicParenR"/>
            </a:pPr>
            <a:r>
              <a:rPr lang="en-US" dirty="0" smtClean="0"/>
              <a:t>via the terminal upload download</a:t>
            </a:r>
          </a:p>
          <a:p>
            <a:pPr marL="342900" indent="-342900">
              <a:buAutoNum type="arabicParenR"/>
            </a:pPr>
            <a:r>
              <a:rPr lang="en-US" dirty="0" smtClean="0"/>
              <a:t>other ways (Cloud storage, FileZilla)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1143000"/>
            <a:ext cx="40862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8800" y="4171355"/>
            <a:ext cx="3050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Recommendation:</a:t>
            </a:r>
          </a:p>
          <a:p>
            <a:r>
              <a:rPr lang="en-US" dirty="0" smtClean="0"/>
              <a:t>All data should be compressed</a:t>
            </a:r>
          </a:p>
          <a:p>
            <a:r>
              <a:rPr lang="en-US" dirty="0" smtClean="0"/>
              <a:t>via zip and unzip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2181225"/>
            <a:ext cx="39719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62025" y="6507718"/>
            <a:ext cx="6569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Link: </a:t>
            </a:r>
            <a:r>
              <a:rPr lang="en-US" sz="1400" dirty="0">
                <a:hlinkClick r:id="rId4"/>
              </a:rPr>
              <a:t>https://www.cloudbooklet.com/6-ways-to-transfer-files-in-google-cloud-platform/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384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6307" y="533400"/>
            <a:ext cx="5363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Visit the AWS cloud console (billing has to be enabled)</a:t>
            </a:r>
          </a:p>
          <a:p>
            <a:pPr algn="ctr"/>
            <a:r>
              <a:rPr lang="en-US" dirty="0" smtClean="0">
                <a:hlinkClick r:id="rId2"/>
              </a:rPr>
              <a:t>https://console.aws.amazon.com/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82" y="1533525"/>
            <a:ext cx="7425751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124200" y="2133600"/>
            <a:ext cx="1600202" cy="2362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86200" y="4581236"/>
            <a:ext cx="19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Launch an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09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6666" y="152400"/>
            <a:ext cx="2974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Benchmark of 100k CSV data set </a:t>
            </a:r>
          </a:p>
          <a:p>
            <a:pPr algn="ctr"/>
            <a:r>
              <a:rPr lang="en-US" sz="1600" b="1" dirty="0" smtClean="0"/>
              <a:t>(100,000 digested peptides</a:t>
            </a:r>
            <a:r>
              <a:rPr lang="en-US" sz="1600" b="1" dirty="0" smtClean="0"/>
              <a:t>)</a:t>
            </a:r>
            <a:endParaRPr lang="en-US" sz="1600" b="1" dirty="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6" y="2362200"/>
            <a:ext cx="8435303" cy="186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6596390"/>
            <a:ext cx="8915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curl -F "peptides=@examples/prosit-100k.csv" http://127.0.0.1:5000/predict/generic &gt; "prosit-100k-out.csv"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696" y="1992868"/>
            <a:ext cx="479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Google Tesla </a:t>
            </a:r>
            <a:r>
              <a:rPr lang="en-US" dirty="0" smtClean="0"/>
              <a:t>P100 instance (8 cores CPU): </a:t>
            </a:r>
            <a:r>
              <a:rPr lang="en-US" b="1" dirty="0" smtClean="0"/>
              <a:t>10 min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6" y="4781707"/>
            <a:ext cx="8229601" cy="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38696" y="4367189"/>
            <a:ext cx="4927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Google Tesla </a:t>
            </a:r>
            <a:r>
              <a:rPr lang="en-US" dirty="0" smtClean="0"/>
              <a:t>V100 </a:t>
            </a:r>
            <a:r>
              <a:rPr lang="en-US" dirty="0"/>
              <a:t>instance </a:t>
            </a:r>
            <a:r>
              <a:rPr lang="en-US" dirty="0" smtClean="0"/>
              <a:t>(16 cores </a:t>
            </a:r>
            <a:r>
              <a:rPr lang="en-US" dirty="0"/>
              <a:t>CPU</a:t>
            </a:r>
            <a:r>
              <a:rPr lang="en-US" dirty="0" smtClean="0"/>
              <a:t>): </a:t>
            </a:r>
            <a:r>
              <a:rPr lang="en-US" b="1" dirty="0" smtClean="0"/>
              <a:t>14 </a:t>
            </a:r>
            <a:r>
              <a:rPr lang="en-US" b="1" dirty="0"/>
              <a:t>min</a:t>
            </a:r>
          </a:p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96" y="1138523"/>
            <a:ext cx="8435303" cy="6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8696" y="757523"/>
            <a:ext cx="763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Tesla T4 (8 core </a:t>
            </a:r>
            <a:r>
              <a:rPr lang="pt-BR" dirty="0"/>
              <a:t> Intel(R) Xeon(R) Platinum 8259CL CPU @ </a:t>
            </a:r>
            <a:r>
              <a:rPr lang="pt-BR" dirty="0" smtClean="0"/>
              <a:t>2.50GHz:  </a:t>
            </a:r>
            <a:r>
              <a:rPr lang="pt-BR" b="1" dirty="0" smtClean="0"/>
              <a:t>6 min</a:t>
            </a:r>
            <a:r>
              <a:rPr lang="en-US" b="1" dirty="0" smtClean="0"/>
              <a:t> </a:t>
            </a:r>
            <a:endParaRPr lang="en-US" b="1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44" y="6110615"/>
            <a:ext cx="69627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8696" y="5727597"/>
            <a:ext cx="793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Geforce 2080 </a:t>
            </a:r>
            <a:r>
              <a:rPr lang="en-US" dirty="0" err="1" smtClean="0"/>
              <a:t>Ti</a:t>
            </a:r>
            <a:r>
              <a:rPr lang="en-US" dirty="0" smtClean="0"/>
              <a:t> and 8 core </a:t>
            </a:r>
            <a:r>
              <a:rPr lang="pt-BR" dirty="0" smtClean="0"/>
              <a:t>Intel(R</a:t>
            </a:r>
            <a:r>
              <a:rPr lang="pt-BR" dirty="0"/>
              <a:t>) Core(TM) i7-6900K CPU @ </a:t>
            </a:r>
            <a:r>
              <a:rPr lang="pt-BR" dirty="0" smtClean="0"/>
              <a:t>3.20GHz</a:t>
            </a:r>
            <a:r>
              <a:rPr lang="en-US" dirty="0" smtClean="0"/>
              <a:t>: </a:t>
            </a:r>
            <a:r>
              <a:rPr lang="en-US" b="1" dirty="0" smtClean="0"/>
              <a:t>9 min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2869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0928" y="304800"/>
            <a:ext cx="372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File size and compute considerations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353233"/>
            <a:ext cx="86669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A FASTA input file containing 40,000 proteins will be around 150 </a:t>
            </a:r>
            <a:r>
              <a:rPr lang="en-US" sz="1600" dirty="0" err="1" smtClean="0"/>
              <a:t>KByte</a:t>
            </a:r>
            <a:r>
              <a:rPr lang="en-US" sz="1600" dirty="0" smtClean="0"/>
              <a:t> large.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The tryptic digest file with one voltage (z=2,3) will have 4 million lines and will be 100 </a:t>
            </a:r>
            <a:r>
              <a:rPr lang="en-US" sz="1600" dirty="0" err="1" smtClean="0"/>
              <a:t>kByte</a:t>
            </a:r>
            <a:r>
              <a:rPr lang="en-US" sz="1600" dirty="0" smtClean="0"/>
              <a:t> in size.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The Prosit prediction file will have 130 million lines and a size of 18 </a:t>
            </a:r>
            <a:r>
              <a:rPr lang="en-US" sz="1600" dirty="0" err="1" smtClean="0"/>
              <a:t>Gbyte</a:t>
            </a:r>
            <a:r>
              <a:rPr lang="en-US" sz="1600" dirty="0" smtClean="0"/>
              <a:t> large.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Around 100 GByte main memory are needed on the </a:t>
            </a:r>
            <a:r>
              <a:rPr lang="en-US" sz="1600" dirty="0" err="1" smtClean="0"/>
              <a:t>prosit</a:t>
            </a:r>
            <a:r>
              <a:rPr lang="en-US" sz="1600" dirty="0" smtClean="0"/>
              <a:t> server or the input file has to be split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100k tryptic digests are processed in 10 min; 1 million tryptic digests can be processed in 100 min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1 million tryptic </a:t>
            </a:r>
            <a:r>
              <a:rPr lang="en-US" sz="1600" dirty="0" smtClean="0"/>
              <a:t>digests will cost $2.25 on the cloud, easy to deploy, easy to scale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A new local LINUX PC with fast CPU and 8 </a:t>
            </a:r>
            <a:r>
              <a:rPr lang="en-US" sz="1600" dirty="0" err="1" smtClean="0"/>
              <a:t>Gbyte</a:t>
            </a:r>
            <a:r>
              <a:rPr lang="en-US" sz="1600" dirty="0" smtClean="0"/>
              <a:t> GPU and 100 GByte RAM ~ </a:t>
            </a:r>
            <a:r>
              <a:rPr lang="en-US" sz="1600" dirty="0"/>
              <a:t>$2,200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49" y="4114800"/>
            <a:ext cx="434055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832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524000" y="3124200"/>
            <a:ext cx="5943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14800" y="224206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478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304800"/>
            <a:ext cx="5154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Search for an image that has NVIDA-Docker installed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973305"/>
            <a:ext cx="368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search bar type: NVIDA-Docker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0394"/>
            <a:ext cx="8229600" cy="517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676400" y="1342637"/>
            <a:ext cx="1600200" cy="1324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7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3845" y="381000"/>
            <a:ext cx="473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Launch the NVIDIA VM on GPU compute Engine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3" y="998645"/>
            <a:ext cx="6575470" cy="99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209800"/>
            <a:ext cx="6423070" cy="442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1828800" y="2590800"/>
            <a:ext cx="5562600" cy="638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67600" y="2258690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Select GPU 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5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4" y="655598"/>
            <a:ext cx="6229933" cy="284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35038"/>
            <a:ext cx="2737649" cy="10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33600" y="286266"/>
            <a:ext cx="492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ASW GPU compute optimized instances (selection)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709" y="6423952"/>
            <a:ext cx="492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See: </a:t>
            </a:r>
            <a:r>
              <a:rPr lang="en-US" dirty="0" smtClean="0">
                <a:hlinkClick r:id="rId4"/>
              </a:rPr>
              <a:t>https://aws.amazon.com/ec2/instance-types/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31" y="3733800"/>
            <a:ext cx="6162964" cy="159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74" y="5331606"/>
            <a:ext cx="5096286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40185" y="5668574"/>
            <a:ext cx="2214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Tesla M60 is much slower than a</a:t>
            </a:r>
            <a:br>
              <a:rPr lang="en-US" sz="1200" dirty="0" smtClean="0"/>
            </a:br>
            <a:r>
              <a:rPr lang="en-US" sz="1200" dirty="0" smtClean="0"/>
              <a:t>Nvidia Geforce1080 TI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148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470932"/>
            <a:ext cx="4609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Check prices and select memory and CPU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1371600"/>
            <a:ext cx="585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Larger Prosit input file require between 50 – 100 GByte RAM</a:t>
            </a:r>
          </a:p>
          <a:p>
            <a:r>
              <a:rPr lang="en-US" dirty="0" smtClean="0"/>
              <a:t>High CPU clock speed is important for the instance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442" y="2285999"/>
            <a:ext cx="737235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9200" y="6019800"/>
            <a:ext cx="630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GPU types: </a:t>
            </a:r>
            <a:r>
              <a:rPr lang="en-US" dirty="0" smtClean="0">
                <a:hlinkClick r:id="rId3"/>
              </a:rPr>
              <a:t>https://aws.amazon.com/ec2/instance-types/</a:t>
            </a:r>
            <a:endParaRPr lang="en-US" dirty="0" smtClean="0"/>
          </a:p>
          <a:p>
            <a:r>
              <a:rPr lang="en-US" dirty="0" smtClean="0"/>
              <a:t>Check pricing: </a:t>
            </a:r>
            <a:r>
              <a:rPr lang="en-US" dirty="0" smtClean="0">
                <a:hlinkClick r:id="rId4"/>
              </a:rPr>
              <a:t>https://aws.amazon.com/ec2/pricing/on-demand/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7" y="3568697"/>
            <a:ext cx="13811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8" y="4507345"/>
            <a:ext cx="1628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0200" y="3568697"/>
            <a:ext cx="7086600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88008" y="3254753"/>
            <a:ext cx="7086600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6" y="3254753"/>
            <a:ext cx="13811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58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27550"/>
            <a:ext cx="8576516" cy="1700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76600" y="395382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Launch the instance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221" y="3365949"/>
            <a:ext cx="25908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2756349"/>
            <a:ext cx="73056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7345" y="4665586"/>
            <a:ext cx="656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running into launch errors, adjust quotas or request increase.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63" y="5181600"/>
            <a:ext cx="6591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5570" y="6368534"/>
            <a:ext cx="520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See: </a:t>
            </a: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aws.amazon.com/contact-us/ec2-request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060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83" y="826008"/>
            <a:ext cx="8157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When running into launch errors, adjust quotas or request increase.</a:t>
            </a:r>
          </a:p>
          <a:p>
            <a:pPr algn="ctr"/>
            <a:r>
              <a:rPr lang="en-US" dirty="0" smtClean="0"/>
              <a:t>This will take </a:t>
            </a:r>
            <a:r>
              <a:rPr lang="en-US" dirty="0" smtClean="0"/>
              <a:t>or three days, </a:t>
            </a:r>
            <a:r>
              <a:rPr lang="en-US" b="1" dirty="0" smtClean="0"/>
              <a:t>AWS also denies requests </a:t>
            </a:r>
            <a:r>
              <a:rPr lang="en-US" dirty="0" smtClean="0"/>
              <a:t>based on use and account age.</a:t>
            </a:r>
            <a:endParaRPr lang="en-US" dirty="0" smtClean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65913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6488668"/>
            <a:ext cx="514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See: </a:t>
            </a:r>
            <a:r>
              <a:rPr lang="en-US" dirty="0"/>
              <a:t>http://aws.amazon.com/contact-us/ec2-request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176434"/>
            <a:ext cx="329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Launch errors for first time users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86600" y="6019800"/>
            <a:ext cx="132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 limits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7924800" cy="298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243361" y="3581400"/>
            <a:ext cx="5767039" cy="2514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553201" y="5410200"/>
            <a:ext cx="457199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010400" y="3886200"/>
            <a:ext cx="838200" cy="2209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91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7417</TotalTime>
  <Words>1186</Words>
  <Application>Microsoft Office PowerPoint</Application>
  <PresentationFormat>On-screen Show (4:3)</PresentationFormat>
  <Paragraphs>169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</dc:creator>
  <cp:lastModifiedBy>MS</cp:lastModifiedBy>
  <cp:revision>72</cp:revision>
  <dcterms:created xsi:type="dcterms:W3CDTF">2019-10-18T20:57:21Z</dcterms:created>
  <dcterms:modified xsi:type="dcterms:W3CDTF">2019-10-26T01:21:37Z</dcterms:modified>
</cp:coreProperties>
</file>