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2" r:id="rId5"/>
    <p:sldId id="260" r:id="rId6"/>
    <p:sldId id="261" r:id="rId7"/>
    <p:sldId id="270" r:id="rId8"/>
    <p:sldId id="264" r:id="rId9"/>
    <p:sldId id="262" r:id="rId10"/>
    <p:sldId id="265" r:id="rId11"/>
    <p:sldId id="271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88413" autoAdjust="0"/>
  </p:normalViewPr>
  <p:slideViewPr>
    <p:cSldViewPr snapToGrid="0">
      <p:cViewPr varScale="1">
        <p:scale>
          <a:sx n="98" d="100"/>
          <a:sy n="98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12D83-851F-4411-B6AA-6819170369E3}" type="doc">
      <dgm:prSet loTypeId="urn:microsoft.com/office/officeart/2005/8/layout/process1" loCatId="process" qsTypeId="urn:microsoft.com/office/officeart/2005/8/quickstyle/3d1" qsCatId="3D" csTypeId="urn:microsoft.com/office/officeart/2005/8/colors/accent2_2" csCatId="accent2" phldr="1"/>
      <dgm:spPr/>
    </dgm:pt>
    <dgm:pt modelId="{5FC44473-538C-4959-A09A-0AE9205C4F7A}">
      <dgm:prSet phldrT="[Szöveg]" custT="1"/>
      <dgm:spPr/>
      <dgm:t>
        <a:bodyPr/>
        <a:lstStyle/>
        <a:p>
          <a:r>
            <a:rPr lang="hu-HU" sz="2400" dirty="0" smtClean="0"/>
            <a:t>Külső</a:t>
          </a:r>
        </a:p>
        <a:p>
          <a:r>
            <a:rPr lang="hu-HU" sz="2400" dirty="0" smtClean="0"/>
            <a:t>adatbázis</a:t>
          </a:r>
          <a:endParaRPr lang="hu-HU" sz="2400" dirty="0"/>
        </a:p>
      </dgm:t>
    </dgm:pt>
    <dgm:pt modelId="{DA21286D-89FE-4007-BECC-934DB64106AC}" type="parTrans" cxnId="{CAAF20FC-F048-43DF-B3BC-0F42D0AC3709}">
      <dgm:prSet/>
      <dgm:spPr/>
      <dgm:t>
        <a:bodyPr/>
        <a:lstStyle/>
        <a:p>
          <a:endParaRPr lang="hu-HU"/>
        </a:p>
      </dgm:t>
    </dgm:pt>
    <dgm:pt modelId="{EBFCC872-D0A5-4030-AB58-3443B67B5E67}" type="sibTrans" cxnId="{CAAF20FC-F048-43DF-B3BC-0F42D0AC3709}">
      <dgm:prSet/>
      <dgm:spPr/>
      <dgm:t>
        <a:bodyPr/>
        <a:lstStyle/>
        <a:p>
          <a:endParaRPr lang="hu-HU"/>
        </a:p>
      </dgm:t>
    </dgm:pt>
    <dgm:pt modelId="{D321355C-B448-4564-A6B7-461ED8B5C810}">
      <dgm:prSet phldrT="[Szöveg]"/>
      <dgm:spPr/>
      <dgm:t>
        <a:bodyPr/>
        <a:lstStyle/>
        <a:p>
          <a:r>
            <a:rPr lang="hu-HU" dirty="0" smtClean="0"/>
            <a:t>Kliens</a:t>
          </a:r>
        </a:p>
        <a:p>
          <a:r>
            <a:rPr lang="hu-HU" dirty="0" smtClean="0"/>
            <a:t>program</a:t>
          </a:r>
          <a:endParaRPr lang="hu-HU" dirty="0"/>
        </a:p>
      </dgm:t>
    </dgm:pt>
    <dgm:pt modelId="{BC928D84-DC97-46AB-BAA0-C883A48FB25D}" type="parTrans" cxnId="{C5FE32A3-26E3-4870-90BE-248C3144C350}">
      <dgm:prSet/>
      <dgm:spPr/>
      <dgm:t>
        <a:bodyPr/>
        <a:lstStyle/>
        <a:p>
          <a:endParaRPr lang="hu-HU"/>
        </a:p>
      </dgm:t>
    </dgm:pt>
    <dgm:pt modelId="{2B313A3F-0906-4838-941B-753707B4F736}" type="sibTrans" cxnId="{C5FE32A3-26E3-4870-90BE-248C3144C350}">
      <dgm:prSet/>
      <dgm:spPr/>
      <dgm:t>
        <a:bodyPr/>
        <a:lstStyle/>
        <a:p>
          <a:endParaRPr lang="hu-HU"/>
        </a:p>
      </dgm:t>
    </dgm:pt>
    <dgm:pt modelId="{8DE8CE11-85CC-4291-89F3-77635AE7B28D}">
      <dgm:prSet phldrT="[Szöveg]" custT="1"/>
      <dgm:spPr/>
      <dgm:t>
        <a:bodyPr/>
        <a:lstStyle/>
        <a:p>
          <a:r>
            <a:rPr lang="hu-HU" sz="2400" dirty="0" err="1" smtClean="0"/>
            <a:t>Lavinia</a:t>
          </a:r>
          <a:endParaRPr lang="hu-HU" sz="2400" dirty="0" smtClean="0"/>
        </a:p>
        <a:p>
          <a:r>
            <a:rPr lang="hu-HU" sz="2400" dirty="0" smtClean="0"/>
            <a:t>adatbázisa</a:t>
          </a:r>
          <a:endParaRPr lang="hu-HU" sz="2400" dirty="0"/>
        </a:p>
      </dgm:t>
    </dgm:pt>
    <dgm:pt modelId="{21ABFDEB-4E14-4795-8607-85B63F6F7259}" type="parTrans" cxnId="{979C1625-FD76-4FC4-9429-ED2703BFC4E5}">
      <dgm:prSet/>
      <dgm:spPr/>
      <dgm:t>
        <a:bodyPr/>
        <a:lstStyle/>
        <a:p>
          <a:endParaRPr lang="hu-HU"/>
        </a:p>
      </dgm:t>
    </dgm:pt>
    <dgm:pt modelId="{008254B0-903E-4230-9B63-9FBF853FE29A}" type="sibTrans" cxnId="{979C1625-FD76-4FC4-9429-ED2703BFC4E5}">
      <dgm:prSet/>
      <dgm:spPr/>
      <dgm:t>
        <a:bodyPr/>
        <a:lstStyle/>
        <a:p>
          <a:endParaRPr lang="hu-HU"/>
        </a:p>
      </dgm:t>
    </dgm:pt>
    <dgm:pt modelId="{7FDB890C-399C-431D-827E-43FDC322D962}" type="pres">
      <dgm:prSet presAssocID="{ABF12D83-851F-4411-B6AA-6819170369E3}" presName="Name0" presStyleCnt="0">
        <dgm:presLayoutVars>
          <dgm:dir/>
          <dgm:resizeHandles val="exact"/>
        </dgm:presLayoutVars>
      </dgm:prSet>
      <dgm:spPr/>
    </dgm:pt>
    <dgm:pt modelId="{9F393C0C-BAC6-4999-BAA5-DF46C5DE5EC1}" type="pres">
      <dgm:prSet presAssocID="{5FC44473-538C-4959-A09A-0AE9205C4F7A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hu-HU"/>
        </a:p>
      </dgm:t>
    </dgm:pt>
    <dgm:pt modelId="{492C1958-F11A-410D-96CB-D7DE05EAD4D2}" type="pres">
      <dgm:prSet presAssocID="{EBFCC872-D0A5-4030-AB58-3443B67B5E67}" presName="sibTrans" presStyleLbl="sibTrans2D1" presStyleIdx="0" presStyleCnt="2" custScaleX="180193"/>
      <dgm:spPr/>
      <dgm:t>
        <a:bodyPr/>
        <a:lstStyle/>
        <a:p>
          <a:endParaRPr lang="hu-HU"/>
        </a:p>
      </dgm:t>
    </dgm:pt>
    <dgm:pt modelId="{4A2FDA67-7B61-462C-B129-F350DBDAD5C4}" type="pres">
      <dgm:prSet presAssocID="{EBFCC872-D0A5-4030-AB58-3443B67B5E67}" presName="connectorText" presStyleLbl="sibTrans2D1" presStyleIdx="0" presStyleCnt="2"/>
      <dgm:spPr/>
      <dgm:t>
        <a:bodyPr/>
        <a:lstStyle/>
        <a:p>
          <a:endParaRPr lang="hu-HU"/>
        </a:p>
      </dgm:t>
    </dgm:pt>
    <dgm:pt modelId="{9DA996F9-EC09-4E0B-9611-AB7B59D5B4A5}" type="pres">
      <dgm:prSet presAssocID="{D321355C-B448-4564-A6B7-461ED8B5C810}" presName="node" presStyleLbl="node1" presStyleIdx="1" presStyleCnt="3" custScaleX="47013" custScaleY="59769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hu-HU"/>
        </a:p>
      </dgm:t>
    </dgm:pt>
    <dgm:pt modelId="{D51338F3-0C27-427C-9D2F-C7EC93F98C8E}" type="pres">
      <dgm:prSet presAssocID="{2B313A3F-0906-4838-941B-753707B4F736}" presName="sibTrans" presStyleLbl="sibTrans2D1" presStyleIdx="1" presStyleCnt="2" custScaleX="183789"/>
      <dgm:spPr/>
      <dgm:t>
        <a:bodyPr/>
        <a:lstStyle/>
        <a:p>
          <a:endParaRPr lang="hu-HU"/>
        </a:p>
      </dgm:t>
    </dgm:pt>
    <dgm:pt modelId="{C0459529-55A6-4E8F-A644-A384FF6B193C}" type="pres">
      <dgm:prSet presAssocID="{2B313A3F-0906-4838-941B-753707B4F736}" presName="connectorText" presStyleLbl="sibTrans2D1" presStyleIdx="1" presStyleCnt="2"/>
      <dgm:spPr/>
      <dgm:t>
        <a:bodyPr/>
        <a:lstStyle/>
        <a:p>
          <a:endParaRPr lang="hu-HU"/>
        </a:p>
      </dgm:t>
    </dgm:pt>
    <dgm:pt modelId="{B480C260-2FCB-490C-986B-E399D69CE148}" type="pres">
      <dgm:prSet presAssocID="{8DE8CE11-85CC-4291-89F3-77635AE7B28D}" presName="node" presStyleLbl="node1" presStyleIdx="2" presStyleCnt="3" custLinFactNeighborX="180" custLinFactNeighborY="61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9D2DD0F6-A430-4401-9025-4DCD09541C59}" type="presOf" srcId="{EBFCC872-D0A5-4030-AB58-3443B67B5E67}" destId="{492C1958-F11A-410D-96CB-D7DE05EAD4D2}" srcOrd="0" destOrd="0" presId="urn:microsoft.com/office/officeart/2005/8/layout/process1"/>
    <dgm:cxn modelId="{CAAF20FC-F048-43DF-B3BC-0F42D0AC3709}" srcId="{ABF12D83-851F-4411-B6AA-6819170369E3}" destId="{5FC44473-538C-4959-A09A-0AE9205C4F7A}" srcOrd="0" destOrd="0" parTransId="{DA21286D-89FE-4007-BECC-934DB64106AC}" sibTransId="{EBFCC872-D0A5-4030-AB58-3443B67B5E67}"/>
    <dgm:cxn modelId="{C2E66165-1A43-4D61-985F-F85BAC55C676}" type="presOf" srcId="{2B313A3F-0906-4838-941B-753707B4F736}" destId="{C0459529-55A6-4E8F-A644-A384FF6B193C}" srcOrd="1" destOrd="0" presId="urn:microsoft.com/office/officeart/2005/8/layout/process1"/>
    <dgm:cxn modelId="{979C1625-FD76-4FC4-9429-ED2703BFC4E5}" srcId="{ABF12D83-851F-4411-B6AA-6819170369E3}" destId="{8DE8CE11-85CC-4291-89F3-77635AE7B28D}" srcOrd="2" destOrd="0" parTransId="{21ABFDEB-4E14-4795-8607-85B63F6F7259}" sibTransId="{008254B0-903E-4230-9B63-9FBF853FE29A}"/>
    <dgm:cxn modelId="{8D11BF25-6F65-435C-B5DC-2D54099EE48E}" type="presOf" srcId="{D321355C-B448-4564-A6B7-461ED8B5C810}" destId="{9DA996F9-EC09-4E0B-9611-AB7B59D5B4A5}" srcOrd="0" destOrd="0" presId="urn:microsoft.com/office/officeart/2005/8/layout/process1"/>
    <dgm:cxn modelId="{C5FE32A3-26E3-4870-90BE-248C3144C350}" srcId="{ABF12D83-851F-4411-B6AA-6819170369E3}" destId="{D321355C-B448-4564-A6B7-461ED8B5C810}" srcOrd="1" destOrd="0" parTransId="{BC928D84-DC97-46AB-BAA0-C883A48FB25D}" sibTransId="{2B313A3F-0906-4838-941B-753707B4F736}"/>
    <dgm:cxn modelId="{22012466-4ABA-4BD1-ABED-E085CF351487}" type="presOf" srcId="{ABF12D83-851F-4411-B6AA-6819170369E3}" destId="{7FDB890C-399C-431D-827E-43FDC322D962}" srcOrd="0" destOrd="0" presId="urn:microsoft.com/office/officeart/2005/8/layout/process1"/>
    <dgm:cxn modelId="{F3CE1FAD-B064-4AF1-9FBC-E439D1740017}" type="presOf" srcId="{EBFCC872-D0A5-4030-AB58-3443B67B5E67}" destId="{4A2FDA67-7B61-462C-B129-F350DBDAD5C4}" srcOrd="1" destOrd="0" presId="urn:microsoft.com/office/officeart/2005/8/layout/process1"/>
    <dgm:cxn modelId="{CAF65B9A-BEA1-414D-91E6-E617827BDB36}" type="presOf" srcId="{8DE8CE11-85CC-4291-89F3-77635AE7B28D}" destId="{B480C260-2FCB-490C-986B-E399D69CE148}" srcOrd="0" destOrd="0" presId="urn:microsoft.com/office/officeart/2005/8/layout/process1"/>
    <dgm:cxn modelId="{904BB01E-11A7-41E1-978F-7A986BF06263}" type="presOf" srcId="{2B313A3F-0906-4838-941B-753707B4F736}" destId="{D51338F3-0C27-427C-9D2F-C7EC93F98C8E}" srcOrd="0" destOrd="0" presId="urn:microsoft.com/office/officeart/2005/8/layout/process1"/>
    <dgm:cxn modelId="{83EA398A-CEC1-4BA2-AE3E-4083EBA6ADE5}" type="presOf" srcId="{5FC44473-538C-4959-A09A-0AE9205C4F7A}" destId="{9F393C0C-BAC6-4999-BAA5-DF46C5DE5EC1}" srcOrd="0" destOrd="0" presId="urn:microsoft.com/office/officeart/2005/8/layout/process1"/>
    <dgm:cxn modelId="{9CBCD171-CDA6-4D23-B24A-BED47774E906}" type="presParOf" srcId="{7FDB890C-399C-431D-827E-43FDC322D962}" destId="{9F393C0C-BAC6-4999-BAA5-DF46C5DE5EC1}" srcOrd="0" destOrd="0" presId="urn:microsoft.com/office/officeart/2005/8/layout/process1"/>
    <dgm:cxn modelId="{18FC6990-A742-4460-B2C5-4F114429F5CB}" type="presParOf" srcId="{7FDB890C-399C-431D-827E-43FDC322D962}" destId="{492C1958-F11A-410D-96CB-D7DE05EAD4D2}" srcOrd="1" destOrd="0" presId="urn:microsoft.com/office/officeart/2005/8/layout/process1"/>
    <dgm:cxn modelId="{2627B185-8EA5-4128-8915-E8E0A1BAF3C5}" type="presParOf" srcId="{492C1958-F11A-410D-96CB-D7DE05EAD4D2}" destId="{4A2FDA67-7B61-462C-B129-F350DBDAD5C4}" srcOrd="0" destOrd="0" presId="urn:microsoft.com/office/officeart/2005/8/layout/process1"/>
    <dgm:cxn modelId="{01A9B687-57B3-4F88-853D-C1E351335D5B}" type="presParOf" srcId="{7FDB890C-399C-431D-827E-43FDC322D962}" destId="{9DA996F9-EC09-4E0B-9611-AB7B59D5B4A5}" srcOrd="2" destOrd="0" presId="urn:microsoft.com/office/officeart/2005/8/layout/process1"/>
    <dgm:cxn modelId="{28B8A080-CCAA-4B73-B660-830C46185E8A}" type="presParOf" srcId="{7FDB890C-399C-431D-827E-43FDC322D962}" destId="{D51338F3-0C27-427C-9D2F-C7EC93F98C8E}" srcOrd="3" destOrd="0" presId="urn:microsoft.com/office/officeart/2005/8/layout/process1"/>
    <dgm:cxn modelId="{06503EF8-EC05-4A02-A9D7-DD1FE381DA5C}" type="presParOf" srcId="{D51338F3-0C27-427C-9D2F-C7EC93F98C8E}" destId="{C0459529-55A6-4E8F-A644-A384FF6B193C}" srcOrd="0" destOrd="0" presId="urn:microsoft.com/office/officeart/2005/8/layout/process1"/>
    <dgm:cxn modelId="{E6E8FC81-ED6F-4C01-8A5C-0548C2D4E0D1}" type="presParOf" srcId="{7FDB890C-399C-431D-827E-43FDC322D962}" destId="{B480C260-2FCB-490C-986B-E399D69CE14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93C0C-BAC6-4999-BAA5-DF46C5DE5EC1}">
      <dsp:nvSpPr>
        <dsp:cNvPr id="0" name=""/>
        <dsp:cNvSpPr/>
      </dsp:nvSpPr>
      <dsp:spPr>
        <a:xfrm>
          <a:off x="1886" y="1152078"/>
          <a:ext cx="2627692" cy="15766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/>
            <a:t>Külső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/>
            <a:t>adatbázis</a:t>
          </a:r>
          <a:endParaRPr lang="hu-HU" sz="2400" kern="1200" dirty="0"/>
        </a:p>
      </dsp:txBody>
      <dsp:txXfrm>
        <a:off x="78850" y="1229042"/>
        <a:ext cx="2473764" cy="1422687"/>
      </dsp:txXfrm>
    </dsp:sp>
    <dsp:sp modelId="{492C1958-F11A-410D-96CB-D7DE05EAD4D2}">
      <dsp:nvSpPr>
        <dsp:cNvPr id="0" name=""/>
        <dsp:cNvSpPr/>
      </dsp:nvSpPr>
      <dsp:spPr>
        <a:xfrm>
          <a:off x="2668981" y="1614552"/>
          <a:ext cx="1003802" cy="651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200" kern="1200"/>
        </a:p>
      </dsp:txBody>
      <dsp:txXfrm>
        <a:off x="2668981" y="1744885"/>
        <a:ext cx="808302" cy="391001"/>
      </dsp:txXfrm>
    </dsp:sp>
    <dsp:sp modelId="{9DA996F9-EC09-4E0B-9611-AB7B59D5B4A5}">
      <dsp:nvSpPr>
        <dsp:cNvPr id="0" name=""/>
        <dsp:cNvSpPr/>
      </dsp:nvSpPr>
      <dsp:spPr>
        <a:xfrm>
          <a:off x="3680655" y="1469222"/>
          <a:ext cx="1235357" cy="942327"/>
        </a:xfrm>
        <a:prstGeom prst="flowChartConnector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Kliens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500" kern="1200" dirty="0" smtClean="0"/>
            <a:t>program</a:t>
          </a:r>
          <a:endParaRPr lang="hu-HU" sz="1500" kern="1200" dirty="0"/>
        </a:p>
      </dsp:txBody>
      <dsp:txXfrm>
        <a:off x="3861569" y="1607223"/>
        <a:ext cx="873529" cy="666325"/>
      </dsp:txXfrm>
    </dsp:sp>
    <dsp:sp modelId="{D51338F3-0C27-427C-9D2F-C7EC93F98C8E}">
      <dsp:nvSpPr>
        <dsp:cNvPr id="0" name=""/>
        <dsp:cNvSpPr/>
      </dsp:nvSpPr>
      <dsp:spPr>
        <a:xfrm rot="11208">
          <a:off x="4945425" y="1618333"/>
          <a:ext cx="1024843" cy="6516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200" kern="1200"/>
        </a:p>
      </dsp:txBody>
      <dsp:txXfrm>
        <a:off x="4945426" y="1748347"/>
        <a:ext cx="829343" cy="391001"/>
      </dsp:txXfrm>
    </dsp:sp>
    <dsp:sp modelId="{B480C260-2FCB-490C-986B-E399D69CE148}">
      <dsp:nvSpPr>
        <dsp:cNvPr id="0" name=""/>
        <dsp:cNvSpPr/>
      </dsp:nvSpPr>
      <dsp:spPr>
        <a:xfrm>
          <a:off x="5968118" y="1161806"/>
          <a:ext cx="2627692" cy="15766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err="1" smtClean="0"/>
            <a:t>Lavinia</a:t>
          </a:r>
          <a:endParaRPr lang="hu-HU" sz="2400" kern="1200" dirty="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smtClean="0"/>
            <a:t>adatbázisa</a:t>
          </a:r>
          <a:endParaRPr lang="hu-HU" sz="2400" kern="1200" dirty="0"/>
        </a:p>
      </dsp:txBody>
      <dsp:txXfrm>
        <a:off x="6014295" y="1207983"/>
        <a:ext cx="2535338" cy="1484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A5A7A-F42B-47DA-859F-0B45D9AA7C63}" type="datetimeFigureOut">
              <a:rPr lang="hu-HU" smtClean="0"/>
              <a:t>2018.01.05.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2BE08-91D0-4554-9FAC-836C25C013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23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u-HU" dirty="0" smtClean="0"/>
              <a:t>évente</a:t>
            </a:r>
            <a:r>
              <a:rPr lang="hu-HU" baseline="0" dirty="0" smtClean="0"/>
              <a:t>, két évente frissítés</a:t>
            </a:r>
          </a:p>
          <a:p>
            <a:pPr marL="171450" indent="-171450">
              <a:buFontTx/>
              <a:buChar char="-"/>
            </a:pPr>
            <a:r>
              <a:rPr lang="hu-HU" baseline="0" dirty="0" smtClean="0"/>
              <a:t>nagyságrendileg több tízezres rekordszám frissítésenként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BE08-91D0-4554-9FAC-836C25C013E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357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 megközelítőleg 600.000 rekord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BE08-91D0-4554-9FAC-836C25C013E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81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- 1 </a:t>
            </a:r>
            <a:r>
              <a:rPr lang="hu-HU" dirty="0" err="1" smtClean="0"/>
              <a:t>aktor</a:t>
            </a:r>
            <a:r>
              <a:rPr lang="hu-HU" dirty="0" smtClean="0"/>
              <a:t>,</a:t>
            </a:r>
            <a:r>
              <a:rPr lang="hu-HU" baseline="0" dirty="0" smtClean="0"/>
              <a:t> az adatbázis adminisztrátora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BE08-91D0-4554-9FAC-836C25C013E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64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- gyorsaság</a:t>
            </a:r>
            <a:r>
              <a:rPr lang="hu-HU" baseline="0" dirty="0" smtClean="0"/>
              <a:t> és hatékonyság miatt a fájlok külön feldolgozása, minden fájlhoz egy tárolt eljárás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2BE08-91D0-4554-9FAC-836C25C013E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6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ECA8-E736-4279-9BF1-C9A53CD4B9E0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CBC-E100-4968-AF16-737E114A51E6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406F-D943-4086-A4A5-730DDF5590BB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D690-D6D8-4319-8B43-220F9BC32CEE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430D-DA79-4F80-947A-24972A2AA5F9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A7AA-F508-4249-9A1A-BFA24DEC8549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6E2-78EF-49A0-9B20-D8817A2C915D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99F45-B221-41EE-A89D-A4158C7D9012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D980F-62AB-4309-8DE2-CE3B580729B4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C741-556E-4669-B374-CBBB3D2B9B23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C493-69F3-4420-B0AB-5F6177B4AFE7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B259-6968-44F7-B180-08BF49949BFD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9FE-D3AE-48D4-821E-B8A9F881EDA6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C1BC-5CDF-4B38-972F-49D60F02787B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CF0-BEDA-4CA8-A78C-14380A6EDD0F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2395-650F-4346-91E5-F56954CDD52C}" type="datetime1">
              <a:rPr lang="en-US" smtClean="0"/>
              <a:t>1/5/2018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14930-BAF4-4105-9A00-DF49D18A0E72}" type="datetime1">
              <a:rPr lang="en-US" smtClean="0"/>
              <a:t>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609600"/>
            <a:ext cx="7766936" cy="3441236"/>
          </a:xfrm>
        </p:spPr>
        <p:txBody>
          <a:bodyPr/>
          <a:lstStyle/>
          <a:p>
            <a:pPr algn="l"/>
            <a:r>
              <a:rPr lang="hu-HU" sz="4400" dirty="0" smtClean="0">
                <a:solidFill>
                  <a:schemeClr val="accent2"/>
                </a:solidFill>
              </a:rPr>
              <a:t>Életmód-támogató szakértői rendszer automatizált adatbázis-frissítése</a:t>
            </a:r>
            <a:endParaRPr lang="hu-HU" sz="4400" dirty="0">
              <a:solidFill>
                <a:schemeClr val="accent2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hu-HU" dirty="0" smtClean="0">
                <a:solidFill>
                  <a:schemeClr val="tx1"/>
                </a:solidFill>
              </a:rPr>
              <a:t>Témavezető: Dr. </a:t>
            </a:r>
            <a:r>
              <a:rPr lang="hu-HU" dirty="0" err="1" smtClean="0">
                <a:solidFill>
                  <a:schemeClr val="tx1"/>
                </a:solidFill>
              </a:rPr>
              <a:t>Vassányi</a:t>
            </a:r>
            <a:r>
              <a:rPr lang="hu-HU" dirty="0" smtClean="0">
                <a:solidFill>
                  <a:schemeClr val="tx1"/>
                </a:solidFill>
              </a:rPr>
              <a:t> István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Elkészült rendszer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Felhasználás </a:t>
            </a:r>
            <a:r>
              <a:rPr lang="hu-HU" sz="2400" dirty="0"/>
              <a:t>csak az adatbázis adminisztrátorai </a:t>
            </a:r>
            <a:r>
              <a:rPr lang="hu-HU" sz="2400" dirty="0" smtClean="0"/>
              <a:t>számára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Adatbázis frissítése egy tranzakcióként valósul </a:t>
            </a:r>
            <a:r>
              <a:rPr lang="hu-HU" sz="2400" dirty="0" smtClean="0"/>
              <a:t>meg, </a:t>
            </a:r>
            <a:r>
              <a:rPr lang="hu-HU" sz="2400" dirty="0" smtClean="0"/>
              <a:t>tárolt eljárások hívásával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Valós idejű megfigyelés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Időbélyeggel ellátott naplófájlok</a:t>
            </a:r>
            <a:endParaRPr lang="hu-HU" sz="2400" dirty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 smtClean="0">
                <a:solidFill>
                  <a:schemeClr val="tx1"/>
                </a:solidFill>
              </a:rPr>
              <a:t>10/13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44" y="1930400"/>
            <a:ext cx="6094848" cy="4289779"/>
          </a:xfrm>
        </p:spPr>
      </p:pic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Elkészült rendszer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7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 smtClean="0">
                <a:solidFill>
                  <a:schemeClr val="tx1"/>
                </a:solidFill>
              </a:rPr>
              <a:t>11/13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2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Te</a:t>
            </a:r>
            <a:r>
              <a:rPr lang="en-US" dirty="0" err="1" smtClean="0">
                <a:solidFill>
                  <a:schemeClr val="accent2"/>
                </a:solidFill>
              </a:rPr>
              <a:t>sztelés</a:t>
            </a:r>
            <a:endParaRPr lang="hu-HU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4963"/>
              </p:ext>
            </p:extLst>
          </p:nvPr>
        </p:nvGraphicFramePr>
        <p:xfrm>
          <a:off x="677334" y="2477111"/>
          <a:ext cx="8596312" cy="183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55818437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30430119"/>
                    </a:ext>
                  </a:extLst>
                </a:gridCol>
              </a:tblGrid>
              <a:tr h="5554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dirty="0" smtClean="0"/>
                        <a:t>Tesztadatok </a:t>
                      </a:r>
                      <a:r>
                        <a:rPr lang="hu-HU" dirty="0" smtClean="0"/>
                        <a:t>száma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hu-HU" dirty="0" smtClean="0"/>
                        <a:t>Futási idő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73564"/>
                  </a:ext>
                </a:extLst>
              </a:tr>
              <a:tr h="555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100 rekord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~1400 </a:t>
                      </a:r>
                      <a:r>
                        <a:rPr lang="hu-HU" dirty="0" err="1" smtClean="0"/>
                        <a:t>msec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17077"/>
                  </a:ext>
                </a:extLst>
              </a:tr>
              <a:tr h="55543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1000 rekord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hu-HU" dirty="0" smtClean="0"/>
                        <a:t>~13400 </a:t>
                      </a:r>
                      <a:r>
                        <a:rPr lang="hu-HU" dirty="0" err="1" smtClean="0"/>
                        <a:t>msec</a:t>
                      </a:r>
                      <a:endParaRPr lang="hu-HU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136037"/>
                  </a:ext>
                </a:extLst>
              </a:tr>
            </a:tbl>
          </a:graphicData>
        </a:graphic>
      </p:graphicFrame>
      <p:sp>
        <p:nvSpPr>
          <p:cNvPr id="6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 smtClean="0">
                <a:solidFill>
                  <a:schemeClr val="tx1"/>
                </a:solidFill>
              </a:rPr>
              <a:t>12/13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Összefoglalás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564641"/>
            <a:ext cx="8596668" cy="4476722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 smtClean="0"/>
              <a:t>Lavinia</a:t>
            </a:r>
            <a:r>
              <a:rPr lang="hu-HU" sz="2400" dirty="0" smtClean="0"/>
              <a:t> adatbázis-frissítésének megkönnyítése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Egyszerű karbantartás és fejlesztés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 smtClean="0"/>
              <a:t>Továbbfejlesztési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lehetőségek</a:t>
            </a:r>
            <a:endParaRPr lang="en-US" sz="2400" b="1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Élelmiszerek manuális importálása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Adatbázis-frissítésekről statisztikai adatok vezetése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000" dirty="0" smtClean="0"/>
              <a:t>KÖSZÖNÖM A FIGYELMET!</a:t>
            </a:r>
            <a:endParaRPr lang="hu-HU" sz="3000" dirty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 smtClean="0">
                <a:solidFill>
                  <a:schemeClr val="tx1"/>
                </a:solidFill>
              </a:rPr>
              <a:t>13/13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Bevezetés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3200" dirty="0" err="1" smtClean="0"/>
              <a:t>Lavinia</a:t>
            </a:r>
            <a:r>
              <a:rPr lang="hu-HU" sz="3200" dirty="0" smtClean="0"/>
              <a:t> életmód-tükör</a:t>
            </a:r>
          </a:p>
          <a:p>
            <a:pPr marL="0" indent="0">
              <a:buNone/>
            </a:pPr>
            <a:endParaRPr lang="hu-HU" sz="3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Életmód tanácsadó szoftver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Helyes táplálkozás elsajátítása visszajelzések révén</a:t>
            </a:r>
            <a:endParaRPr lang="hu-HU" sz="2400" dirty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>
                <a:solidFill>
                  <a:schemeClr val="tx1"/>
                </a:solidFill>
              </a:rPr>
              <a:t>2</a:t>
            </a:r>
            <a:r>
              <a:rPr lang="hu-HU" sz="1800" dirty="0" smtClean="0">
                <a:solidFill>
                  <a:schemeClr val="tx1"/>
                </a:solidFill>
              </a:rPr>
              <a:t>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Feladat ismertetése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1351281"/>
            <a:ext cx="8596668" cy="4690082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hu-HU" sz="2400" dirty="0" err="1"/>
              <a:t>Lavinia</a:t>
            </a:r>
            <a:r>
              <a:rPr lang="hu-HU" sz="2400" dirty="0"/>
              <a:t> adatbázisában szereplő élelmiszerek és </a:t>
            </a:r>
            <a:r>
              <a:rPr lang="hu-HU" sz="2400" dirty="0" smtClean="0"/>
              <a:t>tápanyagértékeik frissítése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Szinkronizálás egy külső adatbázis </a:t>
            </a:r>
            <a:r>
              <a:rPr lang="hu-HU" sz="2400" dirty="0"/>
              <a:t>új verziói </a:t>
            </a:r>
            <a:r>
              <a:rPr lang="hu-HU" sz="2400" dirty="0" smtClean="0"/>
              <a:t>által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Migrációs </a:t>
            </a:r>
            <a:r>
              <a:rPr lang="hu-HU" sz="2400" dirty="0"/>
              <a:t>folyamatot megvalósító ETL (</a:t>
            </a:r>
            <a:r>
              <a:rPr lang="hu-HU" sz="2400" dirty="0" err="1"/>
              <a:t>Extract</a:t>
            </a:r>
            <a:r>
              <a:rPr lang="hu-HU" sz="2400" dirty="0"/>
              <a:t> </a:t>
            </a:r>
            <a:r>
              <a:rPr lang="hu-HU" sz="2400" dirty="0" err="1"/>
              <a:t>Transform</a:t>
            </a:r>
            <a:r>
              <a:rPr lang="hu-HU" sz="2400" dirty="0"/>
              <a:t> </a:t>
            </a:r>
            <a:r>
              <a:rPr lang="hu-HU" sz="2400" dirty="0" err="1"/>
              <a:t>Load</a:t>
            </a:r>
            <a:r>
              <a:rPr lang="hu-HU" sz="2400" dirty="0"/>
              <a:t>) </a:t>
            </a:r>
            <a:r>
              <a:rPr lang="hu-HU" sz="2400" dirty="0" smtClean="0"/>
              <a:t>alkalmazás</a:t>
            </a:r>
            <a:endParaRPr lang="en-US" sz="2400" dirty="0" smtClean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Hiba esetén adatbázis visszagörgetése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Migrációs folyamat </a:t>
            </a:r>
            <a:r>
              <a:rPr lang="hu-HU" sz="2400" dirty="0" smtClean="0"/>
              <a:t>naplózása</a:t>
            </a:r>
            <a:endParaRPr lang="hu-HU" sz="2400" dirty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 smtClean="0">
                <a:solidFill>
                  <a:schemeClr val="tx1"/>
                </a:solidFill>
              </a:rPr>
              <a:t>3/13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8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accent2"/>
                </a:solidFill>
              </a:rPr>
              <a:t>Feladat ismertetése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170762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>
                <a:solidFill>
                  <a:schemeClr val="tx1"/>
                </a:solidFill>
              </a:rPr>
              <a:t>4</a:t>
            </a:r>
            <a:r>
              <a:rPr lang="hu-HU" sz="1800" dirty="0" smtClean="0">
                <a:solidFill>
                  <a:schemeClr val="tx1"/>
                </a:solidFill>
              </a:rPr>
              <a:t>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5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USDA (US Department of Agriculture)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Több </a:t>
            </a:r>
            <a:r>
              <a:rPr lang="hu-HU" sz="2400" dirty="0"/>
              <a:t>ezer főből álló kutató csoport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Élelmiszerek </a:t>
            </a:r>
            <a:r>
              <a:rPr lang="hu-HU" sz="2400" dirty="0"/>
              <a:t>tápanyagtartalmának </a:t>
            </a:r>
            <a:r>
              <a:rPr lang="hu-HU" sz="2400" dirty="0" smtClean="0"/>
              <a:t>vizsgálata</a:t>
            </a:r>
            <a:endParaRPr lang="hu-HU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150 különböző tápanyag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Adatbázis </a:t>
            </a:r>
            <a:r>
              <a:rPr lang="hu-HU" sz="2400" dirty="0"/>
              <a:t>folyamatos </a:t>
            </a:r>
            <a:r>
              <a:rPr lang="hu-HU" sz="2400" dirty="0" smtClean="0"/>
              <a:t>bővítése</a:t>
            </a:r>
            <a:endParaRPr lang="hu-HU" sz="2400" dirty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>
                <a:solidFill>
                  <a:schemeClr val="tx1"/>
                </a:solidFill>
              </a:rPr>
              <a:t>5</a:t>
            </a:r>
            <a:r>
              <a:rPr lang="hu-HU" sz="1800" dirty="0" smtClean="0">
                <a:solidFill>
                  <a:schemeClr val="tx1"/>
                </a:solidFill>
              </a:rPr>
              <a:t>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accent2"/>
                </a:solidFill>
              </a:rPr>
              <a:t>Lavinia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err="1"/>
              <a:t>MenuGene</a:t>
            </a:r>
            <a:r>
              <a:rPr lang="hu-HU" sz="2400" dirty="0"/>
              <a:t> szakértői rendszer adatbázisát használja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Relációs adatmodell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USDA által csak manuális frissítések</a:t>
            </a:r>
            <a:endParaRPr lang="hu-HU" sz="2400" dirty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>
                <a:solidFill>
                  <a:schemeClr val="tx1"/>
                </a:solidFill>
              </a:rPr>
              <a:t>6</a:t>
            </a:r>
            <a:r>
              <a:rPr lang="hu-HU" sz="1800" dirty="0" smtClean="0">
                <a:solidFill>
                  <a:schemeClr val="tx1"/>
                </a:solidFill>
              </a:rPr>
              <a:t>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29" y="594423"/>
            <a:ext cx="6721521" cy="5446939"/>
          </a:xfrm>
        </p:spPr>
      </p:pic>
      <p:sp>
        <p:nvSpPr>
          <p:cNvPr id="6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>
                <a:solidFill>
                  <a:schemeClr val="tx1"/>
                </a:solidFill>
              </a:rPr>
              <a:t>7</a:t>
            </a:r>
            <a:r>
              <a:rPr lang="hu-HU" sz="1800" dirty="0" smtClean="0">
                <a:solidFill>
                  <a:schemeClr val="tx1"/>
                </a:solidFill>
              </a:rPr>
              <a:t>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4219" y="543613"/>
            <a:ext cx="8596668" cy="1320800"/>
          </a:xfrm>
        </p:spPr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Rendszerterv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USDA frissítések közötti változások </a:t>
            </a:r>
            <a:r>
              <a:rPr lang="hu-HU" sz="2400" dirty="0" smtClean="0"/>
              <a:t>alkalmazása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/>
              <a:t>Fájlok külön feldolgozása összefüggések ellenére</a:t>
            </a:r>
            <a:endParaRPr lang="hu-HU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dirty="0" smtClean="0"/>
              <a:t>Tárolt </a:t>
            </a:r>
            <a:r>
              <a:rPr lang="hu-HU" sz="2400" dirty="0"/>
              <a:t>eljárások </a:t>
            </a:r>
            <a:r>
              <a:rPr lang="hu-HU" sz="2400" dirty="0" smtClean="0"/>
              <a:t>használata</a:t>
            </a:r>
            <a:endParaRPr lang="hu-HU" sz="2400" dirty="0"/>
          </a:p>
          <a:p>
            <a:pPr marL="0" indent="0">
              <a:lnSpc>
                <a:spcPct val="150000"/>
              </a:lnSpc>
              <a:buNone/>
            </a:pPr>
            <a:endParaRPr lang="hu-HU" sz="2400" dirty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>
                <a:solidFill>
                  <a:schemeClr val="tx1"/>
                </a:solidFill>
              </a:rPr>
              <a:t>8</a:t>
            </a:r>
            <a:r>
              <a:rPr lang="hu-HU" sz="1800" dirty="0" smtClean="0">
                <a:solidFill>
                  <a:schemeClr val="tx1"/>
                </a:solidFill>
              </a:rPr>
              <a:t>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accent2"/>
                </a:solidFill>
              </a:rPr>
              <a:t>Felhasznált technológiák</a:t>
            </a:r>
            <a:endParaRPr lang="hu-HU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400" dirty="0" err="1" smtClean="0"/>
              <a:t>Postgres</a:t>
            </a:r>
            <a:endParaRPr lang="hu-H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smtClean="0"/>
              <a:t>Java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smtClean="0"/>
              <a:t>JDBC (Java </a:t>
            </a:r>
            <a:r>
              <a:rPr lang="hu-HU" sz="2400" dirty="0" err="1" smtClean="0"/>
              <a:t>Database</a:t>
            </a:r>
            <a:r>
              <a:rPr lang="hu-HU" sz="2400" dirty="0" smtClean="0"/>
              <a:t> </a:t>
            </a:r>
            <a:r>
              <a:rPr lang="hu-HU" sz="2400" dirty="0" err="1" smtClean="0"/>
              <a:t>Connectivity</a:t>
            </a:r>
            <a:r>
              <a:rPr lang="hu-HU" sz="2400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err="1" smtClean="0"/>
              <a:t>JavaFX</a:t>
            </a:r>
            <a:endParaRPr lang="hu-HU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err="1" smtClean="0"/>
              <a:t>Apache</a:t>
            </a:r>
            <a:r>
              <a:rPr lang="hu-HU" sz="2400" dirty="0" smtClean="0"/>
              <a:t> </a:t>
            </a:r>
            <a:r>
              <a:rPr lang="hu-HU" sz="2400" dirty="0" err="1" smtClean="0"/>
              <a:t>Commons</a:t>
            </a:r>
            <a:r>
              <a:rPr lang="hu-HU" sz="2400" dirty="0" smtClean="0"/>
              <a:t> 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2400" dirty="0" err="1" smtClean="0"/>
              <a:t>JUnit</a:t>
            </a:r>
            <a:endParaRPr lang="hu-HU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u-HU" sz="2400" dirty="0" err="1" smtClean="0"/>
              <a:t>Git</a:t>
            </a:r>
            <a:endParaRPr lang="hu-HU" sz="2400" dirty="0" smtClean="0"/>
          </a:p>
        </p:txBody>
      </p:sp>
      <p:sp>
        <p:nvSpPr>
          <p:cNvPr id="5" name="Dia számának helye 3"/>
          <p:cNvSpPr txBox="1">
            <a:spLocks/>
          </p:cNvSpPr>
          <p:nvPr/>
        </p:nvSpPr>
        <p:spPr>
          <a:xfrm>
            <a:off x="8590663" y="6041362"/>
            <a:ext cx="806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>
                <a:solidFill>
                  <a:schemeClr val="tx1"/>
                </a:solidFill>
              </a:rPr>
              <a:t>9</a:t>
            </a:r>
            <a:r>
              <a:rPr lang="hu-HU" sz="1800" dirty="0" smtClean="0">
                <a:solidFill>
                  <a:schemeClr val="tx1"/>
                </a:solidFill>
              </a:rPr>
              <a:t>/13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9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</TotalTime>
  <Words>243</Words>
  <Application>Microsoft Office PowerPoint</Application>
  <PresentationFormat>Szélesvásznú</PresentationFormat>
  <Paragraphs>83</Paragraphs>
  <Slides>13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Fazetta</vt:lpstr>
      <vt:lpstr>Életmód-támogató szakértői rendszer automatizált adatbázis-frissítése</vt:lpstr>
      <vt:lpstr>Bevezetés</vt:lpstr>
      <vt:lpstr>Feladat ismertetése</vt:lpstr>
      <vt:lpstr>Feladat ismertetése</vt:lpstr>
      <vt:lpstr>USDA (US Department of Agriculture)</vt:lpstr>
      <vt:lpstr>Lavinia</vt:lpstr>
      <vt:lpstr>PowerPoint-bemutató</vt:lpstr>
      <vt:lpstr>Rendszerterv</vt:lpstr>
      <vt:lpstr>Felhasznált technológiák</vt:lpstr>
      <vt:lpstr>Elkészült rendszer</vt:lpstr>
      <vt:lpstr>Elkészült rendszer</vt:lpstr>
      <vt:lpstr>Tesztelés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TobikJanos</dc:creator>
  <cp:lastModifiedBy>TobikJanos</cp:lastModifiedBy>
  <cp:revision>50</cp:revision>
  <dcterms:created xsi:type="dcterms:W3CDTF">2017-11-26T19:20:45Z</dcterms:created>
  <dcterms:modified xsi:type="dcterms:W3CDTF">2018-01-04T23:49:45Z</dcterms:modified>
</cp:coreProperties>
</file>