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9"/>
  </p:notesMasterIdLst>
  <p:handoutMasterIdLst>
    <p:handoutMasterId r:id="rId30"/>
  </p:handoutMasterIdLst>
  <p:sldIdLst>
    <p:sldId id="355" r:id="rId7"/>
    <p:sldId id="357" r:id="rId8"/>
    <p:sldId id="356" r:id="rId9"/>
    <p:sldId id="369" r:id="rId10"/>
    <p:sldId id="370" r:id="rId11"/>
    <p:sldId id="392" r:id="rId12"/>
    <p:sldId id="371" r:id="rId13"/>
    <p:sldId id="372" r:id="rId14"/>
    <p:sldId id="373" r:id="rId15"/>
    <p:sldId id="394" r:id="rId16"/>
    <p:sldId id="375" r:id="rId17"/>
    <p:sldId id="376" r:id="rId18"/>
    <p:sldId id="393" r:id="rId19"/>
    <p:sldId id="391" r:id="rId20"/>
    <p:sldId id="390" r:id="rId21"/>
    <p:sldId id="378" r:id="rId22"/>
    <p:sldId id="377" r:id="rId23"/>
    <p:sldId id="389" r:id="rId24"/>
    <p:sldId id="379" r:id="rId25"/>
    <p:sldId id="395" r:id="rId26"/>
    <p:sldId id="380" r:id="rId27"/>
    <p:sldId id="381" r:id="rId28"/>
  </p:sldIdLst>
  <p:sldSz cx="9144000" cy="6858000" type="screen4x3"/>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8272" autoAdjust="0"/>
  </p:normalViewPr>
  <p:slideViewPr>
    <p:cSldViewPr snapToGrid="0">
      <p:cViewPr varScale="1">
        <p:scale>
          <a:sx n="111" d="100"/>
          <a:sy n="111" d="100"/>
        </p:scale>
        <p:origin x="1650" y="9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5" d="100"/>
          <a:sy n="135" d="100"/>
        </p:scale>
        <p:origin x="-1518" y="-90"/>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6284448490622305"/>
          <c:y val="2.9692476916371611E-3"/>
          <c:w val="0.4620606955380589"/>
          <c:h val="0.84285219742549367"/>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4442-C244-89D2-262F246194FE}"/>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4442-C244-89D2-262F246194FE}"/>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4442-C244-89D2-262F246194FE}"/>
            </c:ext>
          </c:extLst>
        </c:ser>
        <c:dLbls>
          <c:showLegendKey val="0"/>
          <c:showVal val="0"/>
          <c:showCatName val="0"/>
          <c:showSerName val="0"/>
          <c:showPercent val="0"/>
          <c:showBubbleSize val="0"/>
        </c:dLbls>
        <c:gapWidth val="150"/>
        <c:axId val="49980160"/>
        <c:axId val="49981696"/>
      </c:barChart>
      <c:catAx>
        <c:axId val="49980160"/>
        <c:scaling>
          <c:orientation val="maxMin"/>
        </c:scaling>
        <c:delete val="0"/>
        <c:axPos val="l"/>
        <c:numFmt formatCode="General" sourceLinked="0"/>
        <c:majorTickMark val="out"/>
        <c:minorTickMark val="none"/>
        <c:tickLblPos val="nextTo"/>
        <c:spPr>
          <a:ln>
            <a:noFill/>
          </a:ln>
        </c:spPr>
        <c:crossAx val="49981696"/>
        <c:crosses val="autoZero"/>
        <c:auto val="1"/>
        <c:lblAlgn val="ctr"/>
        <c:lblOffset val="100"/>
        <c:noMultiLvlLbl val="0"/>
      </c:catAx>
      <c:valAx>
        <c:axId val="49981696"/>
        <c:scaling>
          <c:orientation val="minMax"/>
        </c:scaling>
        <c:delete val="1"/>
        <c:axPos val="t"/>
        <c:numFmt formatCode="General" sourceLinked="1"/>
        <c:majorTickMark val="out"/>
        <c:minorTickMark val="none"/>
        <c:tickLblPos val="none"/>
        <c:crossAx val="49980160"/>
        <c:crosses val="autoZero"/>
        <c:crossBetween val="between"/>
      </c:valAx>
      <c:spPr>
        <a:noFill/>
        <a:ln w="25400">
          <a:noFill/>
        </a:ln>
      </c:spPr>
    </c:plotArea>
    <c:legend>
      <c:legendPos val="r"/>
      <c:layout>
        <c:manualLayout>
          <c:xMode val="edge"/>
          <c:yMode val="edge"/>
          <c:x val="0.12911754177788201"/>
          <c:y val="0.88845197256189412"/>
          <c:w val="0.63252645439265498"/>
          <c:h val="4.7614212345838999E-2"/>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864A-BE4E-BE37-093C989B9D1D}"/>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864A-BE4E-BE37-093C989B9D1D}"/>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864A-BE4E-BE37-093C989B9D1D}"/>
            </c:ext>
          </c:extLst>
        </c:ser>
        <c:dLbls>
          <c:showLegendKey val="0"/>
          <c:showVal val="0"/>
          <c:showCatName val="0"/>
          <c:showSerName val="0"/>
          <c:showPercent val="0"/>
          <c:showBubbleSize val="0"/>
        </c:dLbls>
        <c:gapWidth val="219"/>
        <c:overlap val="-27"/>
        <c:axId val="50529792"/>
        <c:axId val="50531328"/>
      </c:barChart>
      <c:catAx>
        <c:axId val="505297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0531328"/>
        <c:crosses val="autoZero"/>
        <c:auto val="1"/>
        <c:lblAlgn val="ctr"/>
        <c:lblOffset val="100"/>
        <c:noMultiLvlLbl val="0"/>
      </c:catAx>
      <c:valAx>
        <c:axId val="505313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0529792"/>
        <c:crosses val="autoZero"/>
        <c:crossBetween val="between"/>
      </c:valAx>
      <c:spPr>
        <a:noFill/>
        <a:ln>
          <a:noFill/>
        </a:ln>
        <a:effectLst/>
      </c:spPr>
    </c:plotArea>
    <c:legend>
      <c:legendPos val="b"/>
      <c:layout>
        <c:manualLayout>
          <c:xMode val="edge"/>
          <c:yMode val="edge"/>
          <c:x val="0.28357421553649131"/>
          <c:y val="0.94919412095734657"/>
          <c:w val="0.43285156892702098"/>
          <c:h val="5.0805879042652886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14/05/2024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14/05/2024</a:t>
            </a:fld>
            <a:endParaRPr lang="en-GB"/>
          </a:p>
        </p:txBody>
      </p:sp>
      <p:sp>
        <p:nvSpPr>
          <p:cNvPr id="4" name="Folienbildplatzhalter 3"/>
          <p:cNvSpPr>
            <a:spLocks noGrp="1" noRot="1" noChangeAspect="1"/>
          </p:cNvSpPr>
          <p:nvPr>
            <p:ph type="sldImg" idx="2"/>
          </p:nvPr>
        </p:nvSpPr>
        <p:spPr>
          <a:xfrm>
            <a:off x="3295650" y="500063"/>
            <a:ext cx="333375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9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462901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477139"/>
            <a:ext cx="9144000" cy="4380861"/>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baseline="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257987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94334"/>
            <a:ext cx="8508999" cy="5016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30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
        <p:nvSpPr>
          <p:cNvPr id="5" name="Titel 1"/>
          <p:cNvSpPr>
            <a:spLocks noGrp="1"/>
          </p:cNvSpPr>
          <p:nvPr>
            <p:ph type="title" hasCustomPrompt="1"/>
          </p:nvPr>
        </p:nvSpPr>
        <p:spPr>
          <a:xfrm>
            <a:off x="319090" y="994334"/>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6" name="Inhaltsplatzhalter 2"/>
          <p:cNvSpPr>
            <a:spLocks noGrp="1"/>
          </p:cNvSpPr>
          <p:nvPr>
            <p:ph idx="10" hasCustomPrompt="1"/>
          </p:nvPr>
        </p:nvSpPr>
        <p:spPr>
          <a:xfrm>
            <a:off x="319088" y="1978720"/>
            <a:ext cx="8508999" cy="12741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6408271"/>
            <a:ext cx="575236" cy="35858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762188"/>
            <a:ext cx="8508999" cy="469957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6"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675893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484000"/>
            <a:ext cx="4242816" cy="3974655"/>
          </a:xfrm>
          <a:prstGeom prst="rect">
            <a:avLst/>
          </a:prstGeom>
        </p:spPr>
        <p:txBody>
          <a:bodyPr lIns="0" rIns="0"/>
          <a:lstStyle>
            <a:lvl1pPr>
              <a:defRPr lang="de-DE" sz="1600" kern="1200" noProof="0" dirty="0" smtClean="0">
                <a:solidFill>
                  <a:schemeClr val="tx1"/>
                </a:solidFill>
                <a:latin typeface="+mn-lt"/>
                <a:ea typeface="+mn-ea"/>
                <a:cs typeface="+mn-cs"/>
              </a:defRPr>
            </a:lvl1pPr>
            <a:lvl2pPr>
              <a:defRPr/>
            </a:lvl2pPr>
            <a:lvl3pPr>
              <a:defRPr sz="1600"/>
            </a:lvl3pPr>
          </a:lstStyle>
          <a:p>
            <a:pPr lvl="0"/>
            <a:r>
              <a:rPr lang="de-DE" dirty="0"/>
              <a:t>Textmasterformate durch Klicken bearbeiten</a:t>
            </a:r>
          </a:p>
          <a:p>
            <a:pPr lvl="1"/>
            <a:r>
              <a:rPr lang="de-DE" dirty="0"/>
              <a:t>Zweite Ebene</a:t>
            </a:r>
          </a:p>
          <a:p>
            <a:pPr lvl="2"/>
            <a:r>
              <a:rPr lang="de-DE" sz="1600" dirty="0"/>
              <a:t>Dritte Ebene</a:t>
            </a:r>
            <a:endParaRPr lang="de-DE" dirty="0"/>
          </a:p>
        </p:txBody>
      </p:sp>
      <p:sp>
        <p:nvSpPr>
          <p:cNvPr id="11" name="Bildplatzhalter 2"/>
          <p:cNvSpPr>
            <a:spLocks noGrp="1"/>
          </p:cNvSpPr>
          <p:nvPr>
            <p:ph type="pic" sz="quarter" idx="14" hasCustomPrompt="1"/>
          </p:nvPr>
        </p:nvSpPr>
        <p:spPr>
          <a:xfrm>
            <a:off x="4584192" y="2484120"/>
            <a:ext cx="4244400" cy="3974400"/>
          </a:xfrm>
          <a:prstGeom prst="rect">
            <a:avLst/>
          </a:prstGeom>
        </p:spPr>
        <p:txBody>
          <a:bodyPr/>
          <a:lstStyle>
            <a:lvl1pPr>
              <a:lnSpc>
                <a:spcPct val="114000"/>
              </a:lnSpc>
              <a:defRPr/>
            </a:lvl1pPr>
          </a:lstStyle>
          <a:p>
            <a:endParaRPr lang="de-DE" dirty="0"/>
          </a:p>
        </p:txBody>
      </p:sp>
      <p:sp>
        <p:nvSpPr>
          <p:cNvPr id="10"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3747977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baseline="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13" name="Inhaltsplatzhalter 2"/>
          <p:cNvSpPr>
            <a:spLocks noGrp="1"/>
          </p:cNvSpPr>
          <p:nvPr>
            <p:ph idx="15" hasCustomPrompt="1"/>
          </p:nvPr>
        </p:nvSpPr>
        <p:spPr>
          <a:xfrm>
            <a:off x="4647179" y="1762188"/>
            <a:ext cx="4180910" cy="46873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149448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499360"/>
            <a:ext cx="8508999" cy="3962400"/>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vl2pPr>
              <a:lnSpc>
                <a:spcPct val="114000"/>
              </a:lnSpc>
              <a:defRPr lang="de-DE" noProof="0" dirty="0" smtClean="0"/>
            </a:lvl2pPr>
            <a:lvl3pPr>
              <a:defRPr sz="1600"/>
            </a:lvl3pPr>
          </a:lstStyle>
          <a:p>
            <a:pPr lvl="0"/>
            <a:r>
              <a:rPr lang="de-DE" noProof="0" dirty="0"/>
              <a:t>Inhalt durch Klicken bearbeiten</a:t>
            </a:r>
          </a:p>
          <a:p>
            <a:pPr lvl="1"/>
            <a:r>
              <a:rPr lang="de-DE" noProof="0" dirty="0"/>
              <a:t>Zweite Ebene</a:t>
            </a:r>
          </a:p>
          <a:p>
            <a:pPr lvl="2"/>
            <a:r>
              <a:rPr lang="de-DE" sz="1600" noProof="0" dirty="0"/>
              <a:t>Dritte Ebene</a:t>
            </a:r>
            <a:endParaRPr lang="de-DE" noProof="0" dirty="0"/>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89" y="1762188"/>
            <a:ext cx="8508999" cy="714951"/>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dirty="0"/>
              <a:t>Inhalt durch Klicken bearbeiten</a:t>
            </a:r>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36426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große Bilder">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89" y="1762188"/>
            <a:ext cx="8508999" cy="714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noProof="0" dirty="0" smtClean="0"/>
            </a:lvl1pPr>
          </a:lstStyle>
          <a:p>
            <a:pPr lvl="0"/>
            <a:r>
              <a:rPr lang="de-DE" noProof="0"/>
              <a:t>Inhalt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476500"/>
            <a:ext cx="9144000" cy="4381500"/>
          </a:xfrm>
          <a:prstGeom prst="rect">
            <a:avLst/>
          </a:prstGeom>
        </p:spPr>
        <p:txBody>
          <a:bodyPr/>
          <a:lstStyle/>
          <a:p>
            <a:endParaRPr lang="de-DE"/>
          </a:p>
        </p:txBody>
      </p:sp>
      <p:sp>
        <p:nvSpPr>
          <p:cNvPr id="8"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4123532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91640"/>
            <a:ext cx="9144000" cy="5166360"/>
          </a:xfrm>
          <a:prstGeom prst="rect">
            <a:avLst/>
          </a:prstGeom>
        </p:spPr>
        <p:txBody>
          <a:bodyPr/>
          <a:lstStyle>
            <a:lvl1pPr>
              <a:lnSpc>
                <a:spcPct val="114000"/>
              </a:lnSpc>
              <a:defRPr/>
            </a:lvl1pPr>
          </a:lstStyle>
          <a:p>
            <a:endParaRPr lang="de-DE" dirty="0"/>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Titel 1"/>
          <p:cNvSpPr>
            <a:spLocks noGrp="1"/>
          </p:cNvSpPr>
          <p:nvPr>
            <p:ph type="title" hasCustomPrompt="1"/>
          </p:nvPr>
        </p:nvSpPr>
        <p:spPr>
          <a:xfrm>
            <a:off x="319090" y="994334"/>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3000" noProof="0" dirty="0"/>
            </a:lvl1pPr>
          </a:lstStyle>
          <a:p>
            <a:pPr lvl="0"/>
            <a:r>
              <a:rPr lang="de-DE" noProof="0" dirty="0"/>
              <a:t>Titel durch Klicken bearbeiten</a:t>
            </a:r>
          </a:p>
        </p:txBody>
      </p:sp>
    </p:spTree>
    <p:extLst>
      <p:ext uri="{BB962C8B-B14F-4D97-AF65-F5344CB8AC3E}">
        <p14:creationId xmlns:p14="http://schemas.microsoft.com/office/powerpoint/2010/main" val="243525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image" Target="../media/image1.wmf"/><Relationship Id="rId4" Type="http://schemas.openxmlformats.org/officeDocument/2006/relationships/slideLayout" Target="../slideLayouts/slideLayout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10" Type="http://schemas.openxmlformats.org/officeDocument/2006/relationships/image" Target="../media/image1.wmf"/><Relationship Id="rId4" Type="http://schemas.openxmlformats.org/officeDocument/2006/relationships/slideLayout" Target="../slideLayouts/slideLayout1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9.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Bild 8" descr="20150416 tum logo blau png final.png"/>
          <p:cNvPicPr>
            <a:picLocks noChangeAspect="1"/>
          </p:cNvPicPr>
          <p:nvPr/>
        </p:nvPicPr>
        <p:blipFill>
          <a:blip r:embed="rId3"/>
          <a:stretch>
            <a:fillRect/>
          </a:stretch>
        </p:blipFill>
        <p:spPr>
          <a:xfrm>
            <a:off x="8218411" y="324685"/>
            <a:ext cx="608352" cy="320400"/>
          </a:xfrm>
          <a:prstGeom prst="rect">
            <a:avLst/>
          </a:prstGeom>
        </p:spPr>
      </p:pic>
      <p:sp>
        <p:nvSpPr>
          <p:cNvPr id="10" name="Fußzeilenplatzhalter 3"/>
          <p:cNvSpPr>
            <a:spLocks noGrp="1"/>
          </p:cNvSpPr>
          <p:nvPr>
            <p:ph type="ftr" sz="quarter" idx="3"/>
          </p:nvPr>
        </p:nvSpPr>
        <p:spPr>
          <a:xfrm>
            <a:off x="311162" y="6473313"/>
            <a:ext cx="7829538" cy="384687"/>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6563283"/>
            <a:ext cx="1115376" cy="193002"/>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a:stretch>
            <a:fillRect/>
          </a:stretch>
        </p:blipFill>
        <p:spPr>
          <a:xfrm>
            <a:off x="-42532" y="0"/>
            <a:ext cx="9185031" cy="6858000"/>
          </a:xfrm>
          <a:prstGeom prst="rect">
            <a:avLst/>
          </a:prstGeom>
        </p:spPr>
      </p:pic>
      <p:pic>
        <p:nvPicPr>
          <p:cNvPr id="7" name="Bild 6" descr="20150416 tum logo blau png final.png"/>
          <p:cNvPicPr>
            <a:picLocks noChangeAspect="1"/>
          </p:cNvPicPr>
          <p:nvPr/>
        </p:nvPicPr>
        <p:blipFill>
          <a:blip r:embed="rId4"/>
          <a:stretch>
            <a:fillRect/>
          </a:stretch>
        </p:blipFill>
        <p:spPr>
          <a:xfrm>
            <a:off x="8222627" y="324650"/>
            <a:ext cx="599722" cy="320400"/>
          </a:xfrm>
          <a:prstGeom prst="rect">
            <a:avLst/>
          </a:prstGeom>
        </p:spPr>
      </p:pic>
      <p:sp>
        <p:nvSpPr>
          <p:cNvPr id="8"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noProof="0" smtClean="0"/>
              <a:pPr/>
              <a:t>‹#›</a:t>
            </a:fld>
            <a:endParaRPr lang="de-DE" noProof="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11" name="Textfeld 10"/>
          <p:cNvSpPr txBox="1"/>
          <p:nvPr userDrawn="1"/>
        </p:nvSpPr>
        <p:spPr>
          <a:xfrm>
            <a:off x="320401" y="314325"/>
            <a:ext cx="7699650" cy="348403"/>
          </a:xfrm>
          <a:prstGeom prst="rect">
            <a:avLst/>
          </a:prstGeom>
          <a:noFill/>
        </p:spPr>
        <p:txBody>
          <a:bodyPr wrap="square" lIns="0" tIns="0" rIns="0" bIns="0" rtlCol="0">
            <a:spAutoFit/>
          </a:bodyPr>
          <a:lstStyle/>
          <a:p>
            <a:pPr>
              <a:lnSpc>
                <a:spcPct val="94000"/>
              </a:lnSpc>
              <a:tabLst/>
            </a:pPr>
            <a:r>
              <a:rPr lang="de-DE" sz="800" dirty="0">
                <a:solidFill>
                  <a:schemeClr val="tx2"/>
                </a:solidFill>
                <a:latin typeface="+mn-lt"/>
              </a:rPr>
              <a:t>Lehrstuhl für Musterverfahren</a:t>
            </a:r>
          </a:p>
          <a:p>
            <a:pPr>
              <a:lnSpc>
                <a:spcPct val="94000"/>
              </a:lnSpc>
              <a:tabLst/>
            </a:pPr>
            <a:r>
              <a:rPr lang="de-DE" sz="800" dirty="0">
                <a:solidFill>
                  <a:schemeClr val="tx2"/>
                </a:solidFill>
                <a:latin typeface="+mn-lt"/>
              </a:rPr>
              <a:t>TUM School </a:t>
            </a:r>
            <a:r>
              <a:rPr lang="de-DE" sz="800" dirty="0" err="1">
                <a:solidFill>
                  <a:schemeClr val="tx2"/>
                </a:solidFill>
                <a:latin typeface="+mn-lt"/>
              </a:rPr>
              <a:t>of</a:t>
            </a:r>
            <a:r>
              <a:rPr lang="de-DE" sz="800" dirty="0">
                <a:solidFill>
                  <a:schemeClr val="tx2"/>
                </a:solidFill>
                <a:latin typeface="+mn-lt"/>
              </a:rPr>
              <a:t> Mustertechnik</a:t>
            </a:r>
          </a:p>
          <a:p>
            <a:pPr>
              <a:lnSpc>
                <a:spcPct val="94000"/>
              </a:lnSpc>
              <a:tabLst/>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 id="2147483712" r:id="rId2"/>
    <p:sldLayoutId id="2147483713" r:id="rId3"/>
    <p:sldLayoutId id="2147483714" r:id="rId4"/>
    <p:sldLayoutId id="2147483715" r:id="rId5"/>
    <p:sldLayoutId id="2147483716" r:id="rId6"/>
    <p:sldLayoutId id="2147483717" r:id="rId7"/>
    <p:sldLayoutId id="2147483718"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685"/>
            <a:ext cx="608352" cy="320400"/>
          </a:xfrm>
          <a:prstGeom prst="rect">
            <a:avLst/>
          </a:prstGeom>
        </p:spPr>
      </p:pic>
      <p:sp>
        <p:nvSpPr>
          <p:cNvPr id="5" name="Foliennummernplatzhalter 4"/>
          <p:cNvSpPr>
            <a:spLocks noGrp="1"/>
          </p:cNvSpPr>
          <p:nvPr>
            <p:ph type="sldNum" sz="quarter" idx="4"/>
          </p:nvPr>
        </p:nvSpPr>
        <p:spPr>
          <a:xfrm>
            <a:off x="6774934" y="6473313"/>
            <a:ext cx="2052074" cy="365125"/>
          </a:xfrm>
          <a:prstGeom prst="rect">
            <a:avLst/>
          </a:prstGeom>
        </p:spPr>
        <p:txBody>
          <a:bodyPr vert="horz" lIns="0" tIns="45720" rIns="0" bIns="45720" rtlCol="0" anchor="ctr"/>
          <a:lstStyle>
            <a:lvl1pPr algn="r">
              <a:defRPr sz="12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22628" y="324650"/>
            <a:ext cx="599723" cy="320400"/>
          </a:xfrm>
          <a:prstGeom prst="rect">
            <a:avLst/>
          </a:prstGeom>
        </p:spPr>
      </p:pic>
      <p:sp>
        <p:nvSpPr>
          <p:cNvPr id="7"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22627" y="324650"/>
            <a:ext cx="599722" cy="320400"/>
          </a:xfrm>
          <a:prstGeom prst="rect">
            <a:avLst/>
          </a:prstGeom>
        </p:spPr>
      </p:pic>
      <p:sp>
        <p:nvSpPr>
          <p:cNvPr id="9" name="Foliennummernplatzhalter 4"/>
          <p:cNvSpPr>
            <a:spLocks noGrp="1"/>
          </p:cNvSpPr>
          <p:nvPr>
            <p:ph type="sldNum" sz="quarter" idx="4"/>
          </p:nvPr>
        </p:nvSpPr>
        <p:spPr>
          <a:xfrm>
            <a:off x="6774934" y="6473313"/>
            <a:ext cx="2052000" cy="365125"/>
          </a:xfrm>
          <a:prstGeom prst="rect">
            <a:avLst/>
          </a:prstGeom>
        </p:spPr>
        <p:txBody>
          <a:bodyPr vert="horz" lIns="0" tIns="45720" rIns="0" bIns="45720" rtlCol="0" anchor="ctr"/>
          <a:lstStyle>
            <a:lvl1pPr algn="r">
              <a:defRPr sz="12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6473313"/>
            <a:ext cx="6464280" cy="365125"/>
          </a:xfrm>
          <a:prstGeom prst="rect">
            <a:avLst/>
          </a:prstGeom>
        </p:spPr>
        <p:txBody>
          <a:bodyPr vert="horz" lIns="0" tIns="45720" rIns="0" bIns="45720" rtlCol="0" anchor="ctr"/>
          <a:lstStyle>
            <a:lvl1pPr algn="l">
              <a:defRPr sz="12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lang="de-DE" dirty="0"/>
              <a:t>Tobias Klingenberg</a:t>
            </a:r>
          </a:p>
          <a:p>
            <a:r>
              <a:rPr lang="de-DE" dirty="0"/>
              <a:t>Technische Universität München</a:t>
            </a:r>
          </a:p>
          <a:p>
            <a:r>
              <a:rPr lang="de-DE" dirty="0"/>
              <a:t>TUM School Computation Information and Technology</a:t>
            </a:r>
          </a:p>
          <a:p>
            <a:r>
              <a:rPr lang="de-DE" dirty="0"/>
              <a:t>Research </a:t>
            </a:r>
            <a:r>
              <a:rPr lang="de-DE" dirty="0" err="1"/>
              <a:t>group</a:t>
            </a:r>
            <a:r>
              <a:rPr lang="de-DE" dirty="0"/>
              <a:t> </a:t>
            </a:r>
            <a:r>
              <a:rPr lang="de-DE" dirty="0" err="1"/>
              <a:t>Augmented</a:t>
            </a:r>
            <a:r>
              <a:rPr lang="de-DE" dirty="0"/>
              <a:t> Reality</a:t>
            </a:r>
          </a:p>
          <a:p>
            <a:r>
              <a:rPr lang="de-DE" dirty="0"/>
              <a:t>München, xx. </a:t>
            </a:r>
            <a:r>
              <a:rPr lang="de-DE" dirty="0" err="1"/>
              <a:t>xxxx</a:t>
            </a:r>
            <a:r>
              <a:rPr lang="de-DE" dirty="0"/>
              <a:t> 2024</a:t>
            </a:r>
            <a:endParaRPr dirty="0"/>
          </a:p>
        </p:txBody>
      </p:sp>
      <p:sp>
        <p:nvSpPr>
          <p:cNvPr id="7" name="Titel 6"/>
          <p:cNvSpPr>
            <a:spLocks noGrp="1"/>
          </p:cNvSpPr>
          <p:nvPr>
            <p:ph type="title"/>
          </p:nvPr>
        </p:nvSpPr>
        <p:spPr/>
        <p:txBody>
          <a:bodyPr/>
          <a:lstStyle/>
          <a:p>
            <a:r>
              <a:rPr lang="en-US" b="0" i="0" dirty="0">
                <a:solidFill>
                  <a:srgbClr val="000000"/>
                </a:solidFill>
                <a:effectLst/>
                <a:highlight>
                  <a:srgbClr val="FFFFFF"/>
                </a:highlight>
                <a:latin typeface="Calibri" panose="020F0502020204030204" pitchFamily="34" charset="0"/>
              </a:rPr>
              <a:t>AR in Education and Training</a:t>
            </a:r>
            <a:endParaRPr lang="de-DE" dirty="0"/>
          </a:p>
        </p:txBody>
      </p:sp>
      <p:pic>
        <p:nvPicPr>
          <p:cNvPr id="5" name="Bild 4" descr="TUM_Glockenturm.tif"/>
          <p:cNvPicPr>
            <a:picLocks noChangeAspect="1"/>
          </p:cNvPicPr>
          <p:nvPr/>
        </p:nvPicPr>
        <p:blipFill>
          <a:blip r:embed="rId3"/>
          <a:stretch>
            <a:fillRect/>
          </a:stretch>
        </p:blipFill>
        <p:spPr>
          <a:xfrm>
            <a:off x="4927101" y="3051360"/>
            <a:ext cx="3892489" cy="33974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Bei kleinen Aufzählungen auf Aufzählungszeichen verzichten und ggf. zusätzliche Leerzeile</a:t>
            </a:r>
          </a:p>
          <a:p>
            <a:r>
              <a:rPr lang="de-DE"/>
              <a:t>Nur die wesentlichen Punkte nennen und Themen auf verschiedene Seiten splitten.</a:t>
            </a:r>
          </a:p>
          <a:p>
            <a:endParaRPr lang="de-DE"/>
          </a:p>
          <a:p>
            <a:r>
              <a:rPr lang="de-DE"/>
              <a:t>Punkt 1</a:t>
            </a:r>
          </a:p>
          <a:p>
            <a:endParaRPr lang="de-DE"/>
          </a:p>
          <a:p>
            <a:r>
              <a:rPr lang="de-DE"/>
              <a:t>Punkt 2</a:t>
            </a:r>
          </a:p>
          <a:p>
            <a:endParaRPr lang="de-DE"/>
          </a:p>
          <a:p>
            <a:r>
              <a:rPr lang="de-DE"/>
              <a:t>Wenn Unterpunkte in einer Aufzählung nötig sind ist ein Einrücken mit – möglich</a:t>
            </a:r>
          </a:p>
          <a:p>
            <a:pPr lvl="1"/>
            <a:r>
              <a:rPr lang="de-DE"/>
              <a:t>Unterpunkt 1</a:t>
            </a:r>
          </a:p>
          <a:p>
            <a:pPr lvl="2"/>
            <a:r>
              <a:rPr lang="de-DE"/>
              <a:t>Unterpunkt 1</a:t>
            </a:r>
          </a:p>
          <a:p>
            <a:pPr lvl="2"/>
            <a:r>
              <a:rPr lang="de-DE"/>
              <a:t>Unterpunkt 2</a:t>
            </a:r>
          </a:p>
          <a:p>
            <a:endParaRPr lang="de-DE"/>
          </a:p>
          <a:p>
            <a:r>
              <a:rPr lang="de-DE"/>
              <a:t>Bei größeren Listen die Standardeinstellung • verwenden</a:t>
            </a:r>
          </a:p>
          <a:p>
            <a:pPr lvl="1"/>
            <a:r>
              <a:rPr lang="de-DE"/>
              <a:t>Unterpunkt 1</a:t>
            </a:r>
          </a:p>
          <a:p>
            <a:pPr lvl="1"/>
            <a:r>
              <a:rPr lang="de-DE"/>
              <a:t>Unterpunkt 2</a:t>
            </a:r>
          </a:p>
          <a:p>
            <a:pPr lvl="1"/>
            <a:r>
              <a:rPr lang="de-DE"/>
              <a:t>Unterpunkt 3</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Aufzählung</a:t>
            </a:r>
            <a:endParaRPr lang="de-D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schlichte Darstellung von Informationen</a:t>
            </a:r>
          </a:p>
          <a:p>
            <a:endParaRPr/>
          </a:p>
          <a:p>
            <a:r>
              <a:t>reduzierte Farben</a:t>
            </a:r>
          </a:p>
          <a:p>
            <a:endParaRPr/>
          </a:p>
          <a:p>
            <a:r>
              <a:t>Rahmen und Überlagerungen nach Möglichkeit vermeiden</a:t>
            </a:r>
          </a:p>
          <a:p>
            <a:endParaRPr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a:t>Bilder - Allgemein</a:t>
            </a:r>
            <a:endParaRPr lang="de-DE" sz="3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22" name="Inhaltsplatzhalter 21"/>
          <p:cNvSpPr>
            <a:spLocks noGrp="1"/>
          </p:cNvSpPr>
          <p:nvPr>
            <p:ph sz="quarter" idx="18"/>
          </p:nvPr>
        </p:nvSpPr>
        <p:spPr/>
        <p:txBody>
          <a:bodyPr/>
          <a:lstStyle/>
          <a:p>
            <a:endParaRPr lang="de-DE"/>
          </a:p>
        </p:txBody>
      </p:sp>
      <p:sp>
        <p:nvSpPr>
          <p:cNvPr id="21" name="Bildplatzhalter 20"/>
          <p:cNvSpPr>
            <a:spLocks noGrp="1"/>
          </p:cNvSpPr>
          <p:nvPr>
            <p:ph type="pic" sz="quarter" idx="14"/>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dirty="0"/>
              <a:t>Überschrift 2</a:t>
            </a:r>
          </a:p>
          <a:p>
            <a:r>
              <a:rPr lang="de-DE" dirty="0"/>
              <a:t>Hier steht ein einleitender oder beschreibender Fließtext und nach Wunsch eine Aufzählung</a:t>
            </a:r>
          </a:p>
          <a:p>
            <a:endParaRPr lang="de-DE" dirty="0"/>
          </a:p>
          <a:p>
            <a:r>
              <a:rPr lang="de-DE" dirty="0"/>
              <a:t>Punkt 1</a:t>
            </a:r>
          </a:p>
          <a:p>
            <a:endParaRPr lang="de-DE" dirty="0"/>
          </a:p>
          <a:p>
            <a:r>
              <a:rPr lang="de-DE" dirty="0"/>
              <a:t>Punkt 2</a:t>
            </a:r>
          </a:p>
          <a:p>
            <a:endParaRPr lang="de-DE" dirty="0"/>
          </a:p>
          <a:p>
            <a:r>
              <a:rPr lang="de-DE" dirty="0"/>
              <a:t>Punkt 3</a:t>
            </a:r>
          </a:p>
          <a:p>
            <a:endParaRPr lang="de-DE" dirty="0"/>
          </a:p>
          <a:p>
            <a:r>
              <a:rPr lang="de-DE" dirty="0"/>
              <a:t>Punkt 4</a:t>
            </a:r>
          </a:p>
          <a:p>
            <a:endParaRPr lang="de-DE" dirty="0"/>
          </a:p>
          <a:p>
            <a:endParaRPr lang="de-DE" dirty="0"/>
          </a:p>
        </p:txBody>
      </p:sp>
      <p:sp>
        <p:nvSpPr>
          <p:cNvPr id="18" name="Inhaltsplatzhalter 17"/>
          <p:cNvSpPr>
            <a:spLocks noGrp="1"/>
          </p:cNvSpPr>
          <p:nvPr>
            <p:ph idx="15"/>
          </p:nvPr>
        </p:nvSpPr>
        <p:spPr/>
        <p:txBody>
          <a:bodyPr/>
          <a:lstStyle/>
          <a:p>
            <a:endParaRPr lang="de-DE"/>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Inhaltsplatzhalter 17"/>
          <p:cNvSpPr>
            <a:spLocks noGrp="1"/>
          </p:cNvSpPr>
          <p:nvPr>
            <p:ph idx="1"/>
          </p:nvPr>
        </p:nvSpPr>
        <p:spPr/>
        <p:txBody>
          <a:bodyPr/>
          <a:lstStyle/>
          <a:p>
            <a:endParaRPr lang="de-DE"/>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17" name="Bildplatzhalter 16"/>
          <p:cNvSpPr>
            <a:spLocks noGrp="1"/>
          </p:cNvSpPr>
          <p:nvPr>
            <p:ph type="pic" sz="quarter" idx="17"/>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Weißer bzw. transparenter Hintergrund</a:t>
            </a:r>
            <a:br>
              <a:rPr lang="de-DE"/>
            </a:br>
            <a:r>
              <a:rPr lang="de-DE"/>
              <a:t>mit genug Freiraum anordnen</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8" name="Bildplatzhalter 17"/>
          <p:cNvSpPr>
            <a:spLocks noGrp="1"/>
          </p:cNvSpPr>
          <p:nvPr>
            <p:ph type="pic" sz="quarter" idx="17"/>
          </p:nvPr>
        </p:nvSpPr>
        <p:spPr/>
        <p:txBody>
          <a:bodyPr/>
          <a:lstStyle/>
          <a:p>
            <a:endParaRPr lang="de-DE"/>
          </a:p>
        </p:txBody>
      </p:sp>
      <p:sp>
        <p:nvSpPr>
          <p:cNvPr id="4" name="Titel 3"/>
          <p:cNvSpPr>
            <a:spLocks noGrp="1"/>
          </p:cNvSpPr>
          <p:nvPr>
            <p:ph type="title"/>
          </p:nvPr>
        </p:nvSpPr>
        <p:spPr/>
        <p:txBody>
          <a:bodyPr/>
          <a:lstStyle/>
          <a:p>
            <a:r>
              <a:rPr lang="de-DE"/>
              <a:t>Nicht formatfüllende Bilder</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ildplatzhalter 13"/>
          <p:cNvSpPr>
            <a:spLocks noGrp="1"/>
          </p:cNvSpPr>
          <p:nvPr>
            <p:ph type="pic" sz="quarter" idx="14"/>
          </p:nvPr>
        </p:nvSpPr>
        <p:spPr/>
        <p:txBody>
          <a:bodyPr/>
          <a:lstStyle/>
          <a:p>
            <a:endParaRPr lang="de-DE"/>
          </a:p>
        </p:txBody>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Bilder Format füllend - maximale Bildgröße</a:t>
            </a:r>
            <a:endParaRPr lang="de-DE"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13"/>
          </p:nvPr>
        </p:nvSpPr>
        <p:spPr/>
        <p:txBody>
          <a:bodyPr/>
          <a:lstStyle/>
          <a:p>
            <a:r>
              <a:rPr lang="de-DE"/>
              <a:t>Alternativ mit formatfüllendem Hintergrund: 5 % schwarz</a:t>
            </a:r>
          </a:p>
          <a:p>
            <a:r>
              <a:rPr lang="de-DE"/>
              <a:t>Beschriftungen können zusätzlich neben den Bildern angebracht werden</a:t>
            </a:r>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21" name="Bildplatzhalter 20"/>
          <p:cNvSpPr>
            <a:spLocks noGrp="1"/>
          </p:cNvSpPr>
          <p:nvPr>
            <p:ph type="pic" sz="quarter" idx="14"/>
          </p:nvPr>
        </p:nvSpPr>
        <p:spPr/>
        <p:txBody>
          <a:bodyPr/>
          <a:lstStyle/>
          <a:p>
            <a:endParaRPr lang="de-DE"/>
          </a:p>
        </p:txBody>
      </p:sp>
      <p:sp>
        <p:nvSpPr>
          <p:cNvPr id="3" name="Titel 2"/>
          <p:cNvSpPr>
            <a:spLocks noGrp="1"/>
          </p:cNvSpPr>
          <p:nvPr>
            <p:ph type="title"/>
          </p:nvPr>
        </p:nvSpPr>
        <p:spPr/>
        <p:txBody>
          <a:bodyPr/>
          <a:lstStyle/>
          <a:p>
            <a:r>
              <a:rPr lang="de-DE"/>
              <a:t>Nicht Format füllende Bilder</a:t>
            </a:r>
            <a:endParaRPr lang="de-DE"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000" cy="3962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0" marR="0" marT="180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ohne Farbe und kein Rand</a:t>
            </a:r>
            <a:br>
              <a:rPr lang="de-DE"/>
            </a:br>
            <a:r>
              <a:rPr lang="de-DE"/>
              <a:t>innerer Seitenrand links 0 cm, oben z.B. 0,5 cm (für genug Zeilenabstand innerhalb) </a:t>
            </a:r>
            <a:endParaRPr lang="de-DE" dirty="0"/>
          </a:p>
        </p:txBody>
      </p:sp>
      <p:sp>
        <p:nvSpPr>
          <p:cNvPr id="3" name="Titel 2"/>
          <p:cNvSpPr>
            <a:spLocks noGrp="1"/>
          </p:cNvSpPr>
          <p:nvPr>
            <p:ph type="title"/>
          </p:nvPr>
        </p:nvSpPr>
        <p:spPr/>
        <p:txBody>
          <a:bodyPr/>
          <a:lstStyle/>
          <a:p>
            <a:r>
              <a:rPr lang="de-DE"/>
              <a:t>Tabelle – Beispiel 1</a:t>
            </a:r>
            <a:endParaRPr lang="de-D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p:txBody>
          <a:bodyPr/>
          <a:lstStyle/>
          <a:p>
            <a:r>
              <a:rPr dirty="0"/>
              <a:t>Dr. rer. nat. Erika Mustermann</a:t>
            </a:r>
          </a:p>
          <a:p>
            <a:r>
              <a:rPr dirty="0"/>
              <a:t>München, 27. März 2015</a:t>
            </a:r>
          </a:p>
        </p:txBody>
      </p:sp>
      <p:sp>
        <p:nvSpPr>
          <p:cNvPr id="7" name="Titel 6"/>
          <p:cNvSpPr>
            <a:spLocks noGrp="1"/>
          </p:cNvSpPr>
          <p:nvPr>
            <p:ph type="title"/>
          </p:nvPr>
        </p:nvSpPr>
        <p:spPr/>
        <p:txBody>
          <a:bodyPr/>
          <a:lstStyle/>
          <a:p>
            <a:endParaRPr lang="de-DE"/>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498725"/>
          <a:ext cx="8509000" cy="3962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Strecke</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39 km/Tag (14.360 km/Jahr)</a:t>
                      </a:r>
                      <a:endParaRPr lang="de-DE" sz="1600" dirty="0">
                        <a:latin typeface="+mn-lt"/>
                      </a:endParaRPr>
                    </a:p>
                  </a:txBody>
                  <a:tcPr marL="54000" marR="0" marT="180000" marB="0" anchor="ctr"/>
                </a:tc>
                <a:extLst>
                  <a:ext uri="{0D108BD9-81ED-4DB2-BD59-A6C34878D82A}">
                    <a16:rowId xmlns:a16="http://schemas.microsoft.com/office/drawing/2014/main" val="10000"/>
                  </a:ext>
                </a:extLst>
              </a:tr>
              <a:tr h="423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Ø - Geschwindigkeit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25 km/h</a:t>
                      </a:r>
                      <a:endParaRPr lang="de-DE" sz="1600" dirty="0">
                        <a:latin typeface="+mn-lt"/>
                      </a:endParaRPr>
                    </a:p>
                  </a:txBody>
                  <a:tcPr marL="54000" marR="0" marT="180000" marB="0" anchor="ctr"/>
                </a:tc>
                <a:extLst>
                  <a:ext uri="{0D108BD9-81ED-4DB2-BD59-A6C34878D82A}">
                    <a16:rowId xmlns:a16="http://schemas.microsoft.com/office/drawing/2014/main" val="10001"/>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Ø - Verfügbare Ladezeit</a:t>
                      </a:r>
                      <a:endParaRPr lang="de-DE" sz="160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22 h/Tag</a:t>
                      </a:r>
                      <a:endParaRPr lang="de-DE" sz="1600" dirty="0">
                        <a:latin typeface="+mn-lt"/>
                      </a:endParaRPr>
                    </a:p>
                  </a:txBody>
                  <a:tcPr marL="54000" marR="0" marT="180000" marB="0" anchor="ctr"/>
                </a:tc>
                <a:extLst>
                  <a:ext uri="{0D108BD9-81ED-4DB2-BD59-A6C34878D82A}">
                    <a16:rowId xmlns:a16="http://schemas.microsoft.com/office/drawing/2014/main" val="10002"/>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Kosten</a:t>
                      </a:r>
                      <a:endParaRPr lang="de-DE" sz="1600" dirty="0">
                        <a:latin typeface="+mn-lt"/>
                      </a:endParaRPr>
                    </a:p>
                  </a:txBody>
                  <a:tcPr marL="54000" marR="0" marT="180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Kleinwagen mit Verbrennungsmotor</a:t>
                      </a:r>
                      <a:endParaRPr lang="de-DE" sz="1600" dirty="0">
                        <a:latin typeface="+mn-lt"/>
                      </a:endParaRPr>
                    </a:p>
                  </a:txBody>
                  <a:tcPr marL="54000" marR="0" marT="180000" marB="0" anchor="ctr"/>
                </a:tc>
                <a:extLst>
                  <a:ext uri="{0D108BD9-81ED-4DB2-BD59-A6C34878D82A}">
                    <a16:rowId xmlns:a16="http://schemas.microsoft.com/office/drawing/2014/main" val="10003"/>
                  </a:ext>
                </a:extLst>
              </a:tr>
              <a:tr h="423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Einsatzgebiet</a:t>
                      </a:r>
                      <a:endParaRPr lang="de-DE" sz="1600" b="0" dirty="0">
                        <a:latin typeface="+mn-lt"/>
                      </a:endParaRPr>
                    </a:p>
                  </a:txBody>
                  <a:tcPr marL="54000" marR="0" marT="180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600" dirty="0"/>
                        <a:t>Stadt und Umland</a:t>
                      </a:r>
                      <a:endParaRPr lang="de-DE" sz="1600" dirty="0">
                        <a:latin typeface="+mn-lt"/>
                      </a:endParaRPr>
                    </a:p>
                  </a:txBody>
                  <a:tcPr marL="54000" marR="0" marT="180000" marB="0" anchor="ctr"/>
                </a:tc>
                <a:extLst>
                  <a:ext uri="{0D108BD9-81ED-4DB2-BD59-A6C34878D82A}">
                    <a16:rowId xmlns:a16="http://schemas.microsoft.com/office/drawing/2014/main" val="10004"/>
                  </a:ext>
                </a:extLst>
              </a:tr>
            </a:tbl>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
        <p:nvSpPr>
          <p:cNvPr id="3" name="Titel 2"/>
          <p:cNvSpPr>
            <a:spLocks noGrp="1"/>
          </p:cNvSpPr>
          <p:nvPr>
            <p:ph type="title"/>
          </p:nvPr>
        </p:nvSpPr>
        <p:spPr/>
        <p:txBody>
          <a:bodyPr/>
          <a:lstStyle/>
          <a:p>
            <a:r>
              <a:rPr lang="de-DE"/>
              <a:t>Tabelle – Beispiel 2</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sp>
        <p:nvSpPr>
          <p:cNvPr id="4" name="Titel 3"/>
          <p:cNvSpPr>
            <a:spLocks noGrp="1"/>
          </p:cNvSpPr>
          <p:nvPr>
            <p:ph type="title"/>
          </p:nvPr>
        </p:nvSpPr>
        <p:spPr/>
        <p:txBody>
          <a:bodyPr/>
          <a:lstStyle/>
          <a:p>
            <a:r>
              <a:rPr lang="de-DE"/>
              <a:t>Diagramme – Beispiel 1</a:t>
            </a:r>
            <a:endParaRPr lang="de-DE" dirty="0"/>
          </a:p>
        </p:txBody>
      </p:sp>
      <p:graphicFrame>
        <p:nvGraphicFramePr>
          <p:cNvPr id="14" name="Diagramm 13"/>
          <p:cNvGraphicFramePr/>
          <p:nvPr/>
        </p:nvGraphicFramePr>
        <p:xfrm>
          <a:off x="209868" y="2388199"/>
          <a:ext cx="8515032" cy="420786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762125"/>
          <a:ext cx="8509000" cy="4699000"/>
        </p:xfrm>
        <a:graphic>
          <a:graphicData uri="http://schemas.openxmlformats.org/drawingml/2006/chart">
            <c:chart xmlns:c="http://schemas.openxmlformats.org/drawingml/2006/chart" xmlns:r="http://schemas.openxmlformats.org/officeDocument/2006/relationships" r:id="rId2"/>
          </a:graphicData>
        </a:graphic>
      </p:graphicFrame>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p:txBody>
          <a:bodyPr/>
          <a:lstStyle/>
          <a:p>
            <a:r>
              <a:rPr lang="de-DE"/>
              <a:t>Diagramme</a:t>
            </a:r>
            <a:endParaRPr lang="de-DE"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err="1"/>
              <a:t>Dieser</a:t>
            </a:r>
            <a:r>
              <a:rPr dirty="0"/>
              <a:t> Folienmaster gilt bei offiziellen Präsentationen im Rahmen der TUM.</a:t>
            </a:r>
            <a:br>
              <a:rPr dirty="0"/>
            </a:br>
            <a:r>
              <a:rPr dirty="0"/>
              <a:t>Es ist darauf zu achten, dass wir uns in einem durchgängigen Layout </a:t>
            </a:r>
            <a:r>
              <a:rPr dirty="0" err="1"/>
              <a:t>präsentieren</a:t>
            </a:r>
            <a:r>
              <a:rPr dirty="0"/>
              <a:t>.</a:t>
            </a:r>
          </a:p>
          <a:p>
            <a:r>
              <a:rPr lang="de-DE" dirty="0"/>
              <a:t>Abweichungen vom vorgegebenen Layout bitte auf ein Minimum reduzieren.</a:t>
            </a:r>
          </a:p>
          <a:p>
            <a:endParaRPr dirty="0"/>
          </a:p>
          <a:p>
            <a:endParaRPr sz="2200"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Gültigkeit der Masterfolien</a:t>
            </a:r>
            <a:endParaRPr lang="de-DE" sz="3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Grundlage der Masterfolien</a:t>
            </a:r>
            <a:endParaRPr lang="de-DE"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2105024"/>
            <a:ext cx="8508999" cy="4356735"/>
          </a:xfrm>
        </p:spPr>
        <p:txBody>
          <a:bodyPr/>
          <a:lstStyle/>
          <a:p>
            <a:r>
              <a:rPr dirty="0"/>
              <a:t>Als Grundlage dient der Corporate Design Style Guide der TUM.</a:t>
            </a:r>
            <a:br>
              <a:rPr dirty="0"/>
            </a:br>
            <a:r>
              <a:rPr dirty="0"/>
              <a:t>Die Präsentationsvorlage ist auf gute Lesbarkeit und klare Darstellung von Informationen optimiert.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xfrm>
            <a:off x="319090" y="994334"/>
            <a:ext cx="8508999" cy="820738"/>
          </a:xfrm>
          <a:prstGeom prst="rect">
            <a:avLst/>
          </a:prstGeom>
        </p:spPr>
        <p:txBody>
          <a:bodyPr/>
          <a:lstStyle/>
          <a:p>
            <a:r>
              <a:rPr lang="de-DE" dirty="0"/>
              <a:t>Hier steht eine Überschrift</a:t>
            </a:r>
            <a:br>
              <a:rPr lang="de-DE" dirty="0"/>
            </a:br>
            <a:r>
              <a:rPr lang="de-DE" dirty="0"/>
              <a:t>max. 2-zeilig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Das Grundprinzip ist, Informationen bestmöglich zu transportieren. Dazu muss vor allem die Schrift einheitlich und für alle im Raum lesbar sein. </a:t>
            </a:r>
          </a:p>
          <a:p>
            <a:endParaRPr dirty="0"/>
          </a:p>
          <a:p>
            <a:r>
              <a:rPr dirty="0" err="1"/>
              <a:t>Schriftart</a:t>
            </a:r>
            <a:r>
              <a:rPr dirty="0"/>
              <a:t>: Arial</a:t>
            </a:r>
          </a:p>
          <a:p>
            <a:endParaRPr dirty="0"/>
          </a:p>
          <a:p>
            <a:r>
              <a:rPr dirty="0" err="1"/>
              <a:t>Schriftgr</a:t>
            </a:r>
            <a:r>
              <a:rPr lang="de-DE" dirty="0" err="1"/>
              <a:t>ößen</a:t>
            </a:r>
            <a:r>
              <a:rPr dirty="0"/>
              <a:t>:</a:t>
            </a:r>
            <a:r>
              <a:rPr lang="de-DE" dirty="0"/>
              <a:t>30 | 22 | 16 | 12</a:t>
            </a:r>
            <a:endParaRPr dirty="0"/>
          </a:p>
          <a:p>
            <a:endParaRPr dirty="0"/>
          </a:p>
          <a:p>
            <a:r>
              <a:rPr dirty="0" err="1"/>
              <a:t>Zeilenabstand</a:t>
            </a:r>
            <a:r>
              <a:rPr dirty="0"/>
              <a:t>: 1,15mm</a:t>
            </a:r>
          </a:p>
          <a:p>
            <a:endParaRPr dirty="0"/>
          </a:p>
          <a:p>
            <a:r>
              <a:rPr dirty="0"/>
              <a:t>Die Einstellungen sind in den Textfeldern und Textfeldvorlagen dieses ppt-Masters als Standard eingestellt. Bei Diagrammen und Tabellen muss die Schriftgröße ggf. angepasst werden.</a:t>
            </a:r>
            <a:r>
              <a:rPr lang="de-DE" dirty="0"/>
              <a:t> Für Auszeichnungen im Fließtext kann auch </a:t>
            </a:r>
            <a:r>
              <a:rPr lang="de-DE" b="1" dirty="0"/>
              <a:t>fett </a:t>
            </a:r>
            <a:r>
              <a:rPr lang="de-DE" dirty="0"/>
              <a:t>markiert werden.</a:t>
            </a:r>
            <a:endParaRPr dirty="0"/>
          </a:p>
          <a:p>
            <a:r>
              <a:rPr dirty="0"/>
              <a:t>Bei großer Distanz bzw. </a:t>
            </a:r>
            <a:r>
              <a:rPr dirty="0" err="1"/>
              <a:t>kleinem</a:t>
            </a:r>
            <a:r>
              <a:rPr dirty="0"/>
              <a:t> </a:t>
            </a:r>
            <a:r>
              <a:rPr dirty="0" err="1"/>
              <a:t>Präsentationsmedium</a:t>
            </a:r>
            <a:r>
              <a:rPr dirty="0"/>
              <a:t> kann der Schriftgrad notfalls proportional erhöht werden.</a:t>
            </a:r>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Schrift</a:t>
            </a:r>
            <a:endParaRPr lang="de-DE" sz="3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dirty="0"/>
              <a:t>Als erstes soll mit schwarz und weiß gearbeitet werden.</a:t>
            </a:r>
            <a:br>
              <a:rPr dirty="0"/>
            </a:br>
            <a:r>
              <a:rPr dirty="0"/>
              <a:t>Für Aufwändigere Darstellungen sind Farben mit Bedacht und in möglichst geringem Umfang einzusetzen.</a:t>
            </a:r>
            <a:br>
              <a:rPr dirty="0"/>
            </a:br>
            <a:endParaRPr dirty="0"/>
          </a:p>
          <a:p>
            <a:r>
              <a:rPr dirty="0"/>
              <a:t>In diesem Folienmaster ist die Farbpalette festgelegt.</a:t>
            </a:r>
          </a:p>
          <a:p>
            <a:endParaRPr dirty="0"/>
          </a:p>
          <a:p>
            <a:r>
              <a:rPr dirty="0"/>
              <a:t>Zuerst mit </a:t>
            </a:r>
            <a:r>
              <a:rPr lang="de-DE" dirty="0"/>
              <a:t>den Primärfarben </a:t>
            </a:r>
            <a:r>
              <a:rPr dirty="0"/>
              <a:t>arbeiten</a:t>
            </a:r>
            <a:r>
              <a:rPr lang="de-DE" dirty="0"/>
              <a:t>.</a:t>
            </a:r>
          </a:p>
          <a:p>
            <a:endParaRPr lang="de-DE" dirty="0"/>
          </a:p>
          <a:p>
            <a:endParaRPr lang="de-DE" dirty="0"/>
          </a:p>
          <a:p>
            <a:r>
              <a:rPr dirty="0"/>
              <a:t>Für z.B. komplexe Diagramme stehen noch</a:t>
            </a:r>
            <a:r>
              <a:rPr lang="de-DE" dirty="0"/>
              <a:t>Sekundärfarben </a:t>
            </a:r>
            <a:r>
              <a:rPr dirty="0"/>
              <a:t>zur Verfügung.</a:t>
            </a:r>
          </a:p>
          <a:p>
            <a:endParaRPr dirty="0"/>
          </a:p>
          <a:p>
            <a:endParaRPr dirty="0"/>
          </a:p>
          <a:p>
            <a:r>
              <a:rPr lang="de-DE" dirty="0"/>
              <a:t>Gering im Einsatz sind die Akzentfarben.</a:t>
            </a:r>
            <a:endParaRPr dirty="0"/>
          </a:p>
          <a:p>
            <a:endParaRPr dirty="0"/>
          </a:p>
        </p:txBody>
      </p:sp>
      <p:sp>
        <p:nvSpPr>
          <p:cNvPr id="4" name="Foliennummernplatzhalter 3"/>
          <p:cNvSpPr>
            <a:spLocks noGrp="1"/>
          </p:cNvSpPr>
          <p:nvPr>
            <p:ph type="sldNum" sz="quarter" idx="11"/>
          </p:nvPr>
        </p:nvSpPr>
        <p:spPr>
          <a:prstGeom prst="rect">
            <a:avLst/>
          </a:prstGeom>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sz="3000" dirty="0"/>
              <a:t>Farben</a:t>
            </a:r>
            <a:endParaRPr lang="de-DE" sz="3000" dirty="0"/>
          </a:p>
        </p:txBody>
      </p:sp>
      <p:sp>
        <p:nvSpPr>
          <p:cNvPr id="14" name="Rechteck 13"/>
          <p:cNvSpPr/>
          <p:nvPr/>
        </p:nvSpPr>
        <p:spPr>
          <a:xfrm>
            <a:off x="321735" y="3843868"/>
            <a:ext cx="855132" cy="24553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3843868"/>
            <a:ext cx="855132" cy="24553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3843868"/>
            <a:ext cx="855132" cy="245531"/>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4665135"/>
            <a:ext cx="855132" cy="2455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4665135"/>
            <a:ext cx="855132" cy="24553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4665135"/>
            <a:ext cx="855132" cy="24553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4665135"/>
            <a:ext cx="855132" cy="245531"/>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5529793"/>
            <a:ext cx="855132" cy="24553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5529793"/>
            <a:ext cx="855132" cy="24553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5529793"/>
            <a:ext cx="855132" cy="24553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t>Kurze und knappe Texte, Fließtexte linksbündig, kein Blocksatz</a:t>
            </a:r>
          </a:p>
          <a:p>
            <a:endParaRPr/>
          </a:p>
          <a:p>
            <a:r>
              <a:t>Beispiel:</a:t>
            </a:r>
          </a:p>
          <a:p>
            <a:r>
              <a:t>Tem soluptam, nisi as verum ereprehendam at acculpa quidisq uissit volupta tusdant utem as etur, odi odis es doluptiae dem nimaion con nossinctenis pora quam voloria consenimus blabore everfer epeliquo maio etur.</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itel 2"/>
          <p:cNvSpPr>
            <a:spLocks noGrp="1"/>
          </p:cNvSpPr>
          <p:nvPr>
            <p:ph type="title"/>
          </p:nvPr>
        </p:nvSpPr>
        <p:spPr>
          <a:prstGeom prst="rect">
            <a:avLst/>
          </a:prstGeom>
        </p:spPr>
        <p:txBody>
          <a:bodyPr/>
          <a:lstStyle/>
          <a:p>
            <a:r>
              <a:rPr dirty="0"/>
              <a:t>Texte</a:t>
            </a:r>
            <a:endParaRPr lang="de-DE" dirty="0"/>
          </a:p>
        </p:txBody>
      </p:sp>
    </p:spTree>
  </p:cSld>
  <p:clrMapOvr>
    <a:masterClrMapping/>
  </p:clrMapOvr>
</p:sld>
</file>

<file path=ppt/theme/theme1.xml><?xml version="1.0" encoding="utf-8"?>
<a:theme xmlns:a="http://schemas.openxmlformats.org/drawingml/2006/main" name="160104_TUM_Praesentation_p_v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3AA9884A-113D-4C11-9945-C6A08D921A6E}"/>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402C367E-F50E-423C-A37C-5A8CABF57FC5}"/>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5CCDF41C-F6E0-4FD6-99AE-3A51B2B147FF}"/>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1567C3F1-47A2-4B46-B4FE-8FF264F6166D}"/>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F07EE733-870D-406F-B5B6-25783610C7BF}"/>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2E019856-8A39-4989-9AE1-7C5D0D17D45C}" vid="{B8BECA3F-AAB3-4A25-9CB6-CCBE808D17ED}"/>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ar_education_klingenberg</Template>
  <TotalTime>0</TotalTime>
  <Words>1085</Words>
  <Application>Microsoft Office PowerPoint</Application>
  <PresentationFormat>On-screen Show (4:3)</PresentationFormat>
  <Paragraphs>157</Paragraphs>
  <Slides>22</Slides>
  <Notes>1</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22</vt:i4>
      </vt:variant>
    </vt:vector>
  </HeadingPairs>
  <TitlesOfParts>
    <vt:vector size="33" baseType="lpstr">
      <vt:lpstr>Arial</vt:lpstr>
      <vt:lpstr>Calibri</vt:lpstr>
      <vt:lpstr>Courier New</vt:lpstr>
      <vt:lpstr>Symbol</vt:lpstr>
      <vt:lpstr>Wingdings</vt:lpstr>
      <vt:lpstr>160104_TUM_Praesentation_p_v1</vt:lpstr>
      <vt:lpstr>Titel 2</vt:lpstr>
      <vt:lpstr>Titel 3</vt:lpstr>
      <vt:lpstr>Inhalt</vt:lpstr>
      <vt:lpstr>Kapiteltrenner blau</vt:lpstr>
      <vt:lpstr>Kapiteltrenner schwarz</vt:lpstr>
      <vt:lpstr>AR in Education and Training</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Aufzählung</vt:lpstr>
      <vt:lpstr>Bilder - Allgemein</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 in Education and Training</dc:title>
  <dc:creator>Tobias Wen Klingenberg</dc:creator>
  <cp:lastModifiedBy>Tobias Wen Klingenberg</cp:lastModifiedBy>
  <cp:revision>1</cp:revision>
  <cp:lastPrinted>2015-07-30T14:04:45Z</cp:lastPrinted>
  <dcterms:created xsi:type="dcterms:W3CDTF">2024-05-14T18:04:09Z</dcterms:created>
  <dcterms:modified xsi:type="dcterms:W3CDTF">2024-05-14T18:08:34Z</dcterms:modified>
</cp:coreProperties>
</file>