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6"/>
  </p:sldMasterIdLst>
  <p:notesMasterIdLst>
    <p:notesMasterId r:id="rId21"/>
  </p:notesMasterIdLst>
  <p:handoutMasterIdLst>
    <p:handoutMasterId r:id="rId22"/>
  </p:handoutMasterIdLst>
  <p:sldIdLst>
    <p:sldId id="305" r:id="rId7"/>
    <p:sldId id="282" r:id="rId8"/>
    <p:sldId id="309" r:id="rId9"/>
    <p:sldId id="292" r:id="rId10"/>
    <p:sldId id="283" r:id="rId11"/>
    <p:sldId id="346" r:id="rId12"/>
    <p:sldId id="293" r:id="rId13"/>
    <p:sldId id="311" r:id="rId14"/>
    <p:sldId id="344" r:id="rId15"/>
    <p:sldId id="380" r:id="rId16"/>
    <p:sldId id="369" r:id="rId17"/>
    <p:sldId id="377" r:id="rId18"/>
    <p:sldId id="375" r:id="rId19"/>
    <p:sldId id="424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31" autoAdjust="0"/>
  </p:normalViewPr>
  <p:slideViewPr>
    <p:cSldViewPr snapToGrid="0">
      <p:cViewPr varScale="1">
        <p:scale>
          <a:sx n="90" d="100"/>
          <a:sy n="90" d="100"/>
        </p:scale>
        <p:origin x="1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A5BF37-A56E-42DB-9FF9-AA9AE9304E5A}" type="datetime1">
              <a:rPr lang="it-IT" smtClean="0"/>
              <a:t>20/05/2020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668E-D91E-4625-BADA-3AB1DC4F98BF}" type="datetime1">
              <a:rPr lang="it-IT" smtClean="0"/>
              <a:pPr/>
              <a:t>20/05/2020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431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30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48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98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32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 anchor="ctr" anchorCtr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36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diapositiva divisore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diapositiva divisore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1" name="Figura a mano libera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3" name="Figura a mano libera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4" name="Figura a mano libera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5" name="Figura a mano libera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dirty="0"/>
              <a:t>Immettere la didascalia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98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970052" y="2319551"/>
            <a:ext cx="5563913" cy="4493524"/>
          </a:xfrm>
        </p:spPr>
      </p:pic>
      <p:sp>
        <p:nvSpPr>
          <p:cNvPr id="24" name="Casella di testo 23" descr="Elemento evidenziatore per casella del tito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8" name="Triangolo isoscele 17" descr="Ombreggiatura per casella del tito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>
              <a:lnSpc>
                <a:spcPts val="4000"/>
              </a:lnSpc>
            </a:pPr>
            <a:r>
              <a:rPr lang="it-IT" sz="4800" dirty="0" err="1">
                <a:latin typeface="Montserrat ExtraBold" panose="00000900000000000000" pitchFamily="2" charset="0"/>
              </a:rPr>
              <a:t>Git</a:t>
            </a:r>
            <a:r>
              <a:rPr lang="it-IT" sz="4800" dirty="0">
                <a:latin typeface="Montserrat ExtraBold" panose="00000900000000000000" pitchFamily="2" charset="0"/>
              </a:rPr>
              <a:t> </a:t>
            </a:r>
            <a:r>
              <a:rPr lang="it-IT" sz="4800" dirty="0" err="1">
                <a:latin typeface="Montserrat ExtraBold" panose="00000900000000000000" pitchFamily="2" charset="0"/>
              </a:rPr>
              <a:t>Bash</a:t>
            </a:r>
            <a:endParaRPr lang="it-IT" sz="4800" dirty="0">
              <a:latin typeface="Montserrat ExtraBold" panose="00000900000000000000" pitchFamily="2" charset="0"/>
            </a:endParaRPr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1026" name="Picture 2" descr="Risultati immagini per git bash">
            <a:extLst>
              <a:ext uri="{FF2B5EF4-FFF2-40B4-BE49-F238E27FC236}">
                <a16:creationId xmlns:a16="http://schemas.microsoft.com/office/drawing/2014/main" id="{D78BA985-E378-49F6-975B-EB28EC20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89" y="3386742"/>
            <a:ext cx="1732024" cy="17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7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75CD8FC-C3F9-4DFE-AF27-F20FF4E1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793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726" y="702974"/>
            <a:ext cx="6181063" cy="1252742"/>
          </a:xfrm>
        </p:spPr>
        <p:txBody>
          <a:bodyPr rtlCol="0"/>
          <a:lstStyle/>
          <a:p>
            <a:pPr rtl="0"/>
            <a:r>
              <a:rPr lang="it-IT" sz="4400" b="1" dirty="0">
                <a:latin typeface="Montserrat Black" panose="00000A00000000000000" pitchFamily="2" charset="0"/>
              </a:rPr>
              <a:t>Principali comandi di </a:t>
            </a:r>
            <a:r>
              <a:rPr lang="it-IT" sz="4400" b="1" dirty="0" err="1">
                <a:latin typeface="Montserrat Black" panose="00000A00000000000000" pitchFamily="2" charset="0"/>
              </a:rPr>
              <a:t>Git</a:t>
            </a:r>
            <a:r>
              <a:rPr lang="it-IT" sz="4400" b="1" dirty="0">
                <a:latin typeface="Montserrat Black" panose="00000A00000000000000" pitchFamily="2" charset="0"/>
              </a:rPr>
              <a:t> </a:t>
            </a:r>
            <a:r>
              <a:rPr lang="it-IT" sz="4400" b="1" dirty="0" err="1">
                <a:latin typeface="Montserrat Black" panose="00000A00000000000000" pitchFamily="2" charset="0"/>
              </a:rPr>
              <a:t>Bash</a:t>
            </a:r>
            <a:endParaRPr lang="it-IT" sz="4400" b="1" dirty="0">
              <a:latin typeface="Montserrat Black" panose="00000A00000000000000" pitchFamily="2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8727" y="2066871"/>
            <a:ext cx="5472000" cy="4077160"/>
          </a:xfrm>
        </p:spPr>
        <p:txBody>
          <a:bodyPr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</a:t>
            </a: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 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init</a:t>
            </a: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git clone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git 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git commit -m [messaggio] git push origin master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gitk</a:t>
            </a: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723900" lvl="1" indent="-457200">
              <a:buFont typeface="Arial" panose="020B0604020202020204" pitchFamily="34" charset="0"/>
              <a:buChar char="•"/>
            </a:pPr>
            <a:endParaRPr lang="it-IT" sz="26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rtl="0"/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7010686" y="2409483"/>
            <a:ext cx="3845715" cy="2884286"/>
          </a:xfrm>
        </p:spPr>
      </p:pic>
      <p:sp>
        <p:nvSpPr>
          <p:cNvPr id="15" name="Figura a mano libera 5" descr="Immagine in evidenza vuota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Immagine in evidenza piena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36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1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7F6FD20-5E77-45AB-B1E2-1846D6D7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7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49EC2-CA1F-4B42-9E5C-4549049FED66}"/>
              </a:ext>
            </a:extLst>
          </p:cNvPr>
          <p:cNvSpPr txBox="1"/>
          <p:nvPr/>
        </p:nvSpPr>
        <p:spPr>
          <a:xfrm>
            <a:off x="1818167" y="2598003"/>
            <a:ext cx="8335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bg1"/>
                </a:solidFill>
              </a:rPr>
              <a:t>Release</a:t>
            </a:r>
            <a:r>
              <a:rPr lang="it-IT" sz="4800" dirty="0">
                <a:solidFill>
                  <a:schemeClr val="bg1"/>
                </a:solidFill>
              </a:rPr>
              <a:t> early, </a:t>
            </a:r>
            <a:r>
              <a:rPr lang="it-IT" sz="48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update</a:t>
            </a:r>
            <a:r>
              <a:rPr lang="it-IT" sz="4800" dirty="0">
                <a:solidFill>
                  <a:schemeClr val="bg1"/>
                </a:solidFill>
              </a:rPr>
              <a:t> often</a:t>
            </a:r>
          </a:p>
        </p:txBody>
      </p:sp>
    </p:spTree>
    <p:extLst>
      <p:ext uri="{BB962C8B-B14F-4D97-AF65-F5344CB8AC3E}">
        <p14:creationId xmlns:p14="http://schemas.microsoft.com/office/powerpoint/2010/main" val="2229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79080" y="0"/>
            <a:ext cx="10297297" cy="6858000"/>
          </a:xfrm>
        </p:spPr>
      </p:pic>
      <p:sp>
        <p:nvSpPr>
          <p:cNvPr id="25" name="Casella di testo 24" descr="Evidenziatore diapositiva per casella del tito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591414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it-IT" sz="5000" b="0" dirty="0">
                <a:latin typeface="Montserrat Black" panose="00000A00000000000000" pitchFamily="2" charset="0"/>
              </a:rPr>
              <a:t>GitHub – Cos’è e Come Funziona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r>
              <a:rPr lang="it-IT" dirty="0">
                <a:latin typeface="PT Serif" panose="020A0603040505020204" pitchFamily="18" charset="0"/>
              </a:rPr>
              <a:t>Sito: https://github.com</a:t>
            </a:r>
          </a:p>
        </p:txBody>
      </p:sp>
      <p:sp>
        <p:nvSpPr>
          <p:cNvPr id="20" name="Triangolo isoscele 19" descr="Ombreggiatura diapositiva per casella del tito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337902A-A5BD-4D00-B51D-FE890BB39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874" y="3790619"/>
            <a:ext cx="1838651" cy="18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731" y="530504"/>
            <a:ext cx="5472000" cy="1252742"/>
          </a:xfrm>
        </p:spPr>
        <p:txBody>
          <a:bodyPr rtlCol="0"/>
          <a:lstStyle/>
          <a:p>
            <a:pPr rtl="0"/>
            <a:r>
              <a:rPr lang="it-IT" sz="4400" b="1" dirty="0">
                <a:latin typeface="Montserrat Black" panose="00000A00000000000000" pitchFamily="2" charset="0"/>
              </a:rPr>
              <a:t>Storia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55656" y="1925539"/>
            <a:ext cx="5472000" cy="3006921"/>
          </a:xfrm>
        </p:spPr>
        <p:txBody>
          <a:bodyPr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2005 &gt; 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</a:t>
            </a: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2008 &gt; GitHub 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Inc</a:t>
            </a: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2018 &gt; Microsoft (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GitLab</a:t>
            </a: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)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  <a:p>
            <a:pPr rtl="0"/>
            <a:endParaRPr lang="it-IT" sz="2800" dirty="0">
              <a:latin typeface="PT Serif" panose="020A0603040505020204" pitchFamily="18" charset="0"/>
              <a:cs typeface="Helvetica" panose="020B0604020202020204" pitchFamily="34" charset="0"/>
            </a:endParaRP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936593" y="2686972"/>
            <a:ext cx="4904790" cy="2910750"/>
          </a:xfrm>
        </p:spPr>
      </p:pic>
      <p:sp>
        <p:nvSpPr>
          <p:cNvPr id="15" name="Figura a mano libera 5" descr="Immagine in evidenza vuota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936593" y="170011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Immagine in evidenza piena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904896" y="292403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28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0" y="2261815"/>
            <a:ext cx="8687356" cy="4343678"/>
          </a:xfrm>
        </p:spPr>
      </p:pic>
      <p:sp>
        <p:nvSpPr>
          <p:cNvPr id="24" name="Casella di testo 23" descr="Elemento evidenziatore per casella del tito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8" name="Triangolo isoscele 17" descr="Ombreggiatura per casella del tito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>
              <a:lnSpc>
                <a:spcPts val="4000"/>
              </a:lnSpc>
            </a:pPr>
            <a:r>
              <a:rPr lang="it-IT" sz="5000" dirty="0">
                <a:latin typeface="Montserrat ExtraBold" panose="00000900000000000000" pitchFamily="2" charset="0"/>
              </a:rPr>
              <a:t>Cos’è?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3175000"/>
            <a:ext cx="4000500" cy="2209799"/>
          </a:xfrm>
        </p:spPr>
        <p:txBody>
          <a:bodyPr rtlCol="0"/>
          <a:lstStyle/>
          <a:p>
            <a:r>
              <a:rPr lang="it-IT" dirty="0">
                <a:latin typeface="PT Serif" panose="020A0603040505020204" pitchFamily="18" charset="0"/>
              </a:rPr>
              <a:t>GitHub è un servizio di hosting di repository </a:t>
            </a:r>
            <a:r>
              <a:rPr lang="it-IT" dirty="0" err="1">
                <a:latin typeface="PT Serif" panose="020A0603040505020204" pitchFamily="18" charset="0"/>
              </a:rPr>
              <a:t>Git</a:t>
            </a:r>
            <a:r>
              <a:rPr lang="it-IT" dirty="0">
                <a:latin typeface="PT Serif" panose="020A0603040505020204" pitchFamily="18" charset="0"/>
              </a:rPr>
              <a:t>, ma aggiunge molte funzionalità.</a:t>
            </a:r>
          </a:p>
          <a:p>
            <a:pPr rtl="0"/>
            <a:r>
              <a:rPr lang="it-IT" dirty="0">
                <a:latin typeface="PT Serif" panose="020A0603040505020204" pitchFamily="18" charset="0"/>
              </a:rPr>
              <a:t>Possiamo anche dire che GitHub è il social network degli sviluppatori, tipicamente per progetti Open Source (liberi).</a:t>
            </a:r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1252742"/>
          </a:xfrm>
        </p:spPr>
        <p:txBody>
          <a:bodyPr rtlCol="0"/>
          <a:lstStyle/>
          <a:p>
            <a:pPr rtl="0"/>
            <a:r>
              <a:rPr lang="it-IT" sz="4400" b="1" dirty="0">
                <a:latin typeface="Montserrat Black" panose="00000A00000000000000" pitchFamily="2" charset="0"/>
              </a:rPr>
              <a:t>Come Funziona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7700" y="1814742"/>
            <a:ext cx="5016300" cy="3006921"/>
          </a:xfrm>
        </p:spPr>
        <p:txBody>
          <a:bodyPr rtlCol="0"/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Creatore di Linux;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Deriva da </a:t>
            </a:r>
            <a:r>
              <a:rPr lang="it-IT" sz="2800" dirty="0" err="1">
                <a:latin typeface="PT Serif" panose="020A0603040505020204" pitchFamily="18" charset="0"/>
                <a:cs typeface="Helvetica" panose="020B0604020202020204" pitchFamily="34" charset="0"/>
              </a:rPr>
              <a:t>Git</a:t>
            </a:r>
            <a:r>
              <a:rPr lang="it-IT" sz="2800" dirty="0">
                <a:latin typeface="PT Serif" panose="020A0603040505020204" pitchFamily="18" charset="0"/>
                <a:cs typeface="Helvetica" panose="020B0604020202020204" pitchFamily="34" charset="0"/>
              </a:rPr>
              <a:t> (applicazione Linux)</a:t>
            </a: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402301" y="2532320"/>
            <a:ext cx="4904790" cy="3476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Figura a mano libera 5" descr="Immagine in evidenza vuota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732800" y="201236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Immagine in evidenza piena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95000" y="1200391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456067A-D055-4AB1-9BE4-875B017F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1" y="3583305"/>
            <a:ext cx="5472000" cy="18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5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FE21680-032C-43F3-AA17-8DA72628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1D15EF8-B653-4371-8712-5472A7F494A8}"/>
              </a:ext>
            </a:extLst>
          </p:cNvPr>
          <p:cNvSpPr txBox="1"/>
          <p:nvPr/>
        </p:nvSpPr>
        <p:spPr>
          <a:xfrm>
            <a:off x="392395" y="6433304"/>
            <a:ext cx="110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PT Serif" panose="020A0603040505020204" pitchFamily="18" charset="0"/>
              </a:rPr>
              <a:t>Esistono anche piani «premium» a pagamento che permettono principalmente vantaggi su repositori e user managment</a:t>
            </a:r>
          </a:p>
        </p:txBody>
      </p:sp>
    </p:spTree>
    <p:extLst>
      <p:ext uri="{BB962C8B-B14F-4D97-AF65-F5344CB8AC3E}">
        <p14:creationId xmlns:p14="http://schemas.microsoft.com/office/powerpoint/2010/main" val="421186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immagine 12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-1" y="111621"/>
            <a:ext cx="11795125" cy="6634757"/>
          </a:xfrm>
        </p:spPr>
      </p:pic>
      <p:sp>
        <p:nvSpPr>
          <p:cNvPr id="15" name="Figura a mano libera 5" descr="Evidenziatore vuot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9E106-3F3F-4E75-8818-791C1BD6F41F}"/>
              </a:ext>
            </a:extLst>
          </p:cNvPr>
          <p:cNvSpPr txBox="1">
            <a:spLocks/>
          </p:cNvSpPr>
          <p:nvPr/>
        </p:nvSpPr>
        <p:spPr>
          <a:xfrm>
            <a:off x="91440" y="391885"/>
            <a:ext cx="8621787" cy="5994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Salvare i proprio progetti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Ripristinare le varie versioni di un applicazione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Si può utilizzare un editor a piacere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E’ possibile collaborare ad esempio con il proprio tean di sviluppo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Possiamo fare domande e commenti riguardo ad un progetto  pubblivato da qualcuno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E’ una piattaforma ottima per farsi conoscere e diventare più popolari come team di sviluppo</a:t>
            </a: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0" y="2872604"/>
            <a:ext cx="8687356" cy="3985395"/>
          </a:xfrm>
        </p:spPr>
      </p:pic>
      <p:sp>
        <p:nvSpPr>
          <p:cNvPr id="24" name="Casella di testo 23" descr="Elemento evidenziatore per casella del tito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riangolo isoscele 17" descr="Ombreggiatura per casella del tito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/>
          <a:p>
            <a:pPr rtl="0">
              <a:lnSpc>
                <a:spcPts val="4000"/>
              </a:lnSpc>
            </a:pPr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</a:rPr>
              <a:t>Ha dei predecessori</a:t>
            </a:r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598139C-176C-4B20-A628-64E9F206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459" y="3922309"/>
            <a:ext cx="949039" cy="12834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25CAB53-EAE3-4041-ABB2-A1ED26FEA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906" y="4021484"/>
            <a:ext cx="1833898" cy="10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466145" y="2928858"/>
            <a:ext cx="6531846" cy="3929142"/>
          </a:xfrm>
        </p:spPr>
      </p:pic>
      <p:sp>
        <p:nvSpPr>
          <p:cNvPr id="24" name="Casella di testo 23" descr="Elemento evidenziatore per casella del titolo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8" name="Triangolo isoscele 17" descr="Ombreggiatura per casella del titolo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>
              <a:lnSpc>
                <a:spcPts val="4000"/>
              </a:lnSpc>
            </a:pPr>
            <a:r>
              <a:rPr lang="it-IT" sz="4800" dirty="0">
                <a:latin typeface="Montserrat ExtraBold" panose="00000900000000000000" pitchFamily="2" charset="0"/>
              </a:rPr>
              <a:t>Registrazione al sito</a:t>
            </a:r>
          </a:p>
        </p:txBody>
      </p:sp>
      <p:sp>
        <p:nvSpPr>
          <p:cNvPr id="15" name="Figura a mano libera 5" descr="Blocco in evidenza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6" name="Figura a mano libera 5" descr="Blocco in evidenza vuoto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0569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0_TF16411253.potx" id="{D9768FE8-470A-49B9-A52D-5DE781B9AEF7}" vid="{D6860DA0-FAE6-4E23-B055-DF3764F85D8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6dc4bcd6-49db-4c07-9060-8acfc67cef9f"/>
    <ds:schemaRef ds:uri="fb0879af-3eba-417a-a55a-ffe6dcd6ca77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871E455-DAC5-4C72-90E8-1DB47DF7467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EA705B-8BE2-4D44-9D35-71C5FDFA650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538A597-5D48-4EBD-BA65-02A4BB0E673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Bahnschrift SemiLight</vt:lpstr>
      <vt:lpstr>Calibri</vt:lpstr>
      <vt:lpstr>Calibri Light</vt:lpstr>
      <vt:lpstr>Corbel</vt:lpstr>
      <vt:lpstr>Impact</vt:lpstr>
      <vt:lpstr>Montserrat Black</vt:lpstr>
      <vt:lpstr>Montserrat ExtraBold</vt:lpstr>
      <vt:lpstr>PT Serif</vt:lpstr>
      <vt:lpstr>Times New Roman</vt:lpstr>
      <vt:lpstr>Tema di Office</vt:lpstr>
      <vt:lpstr>PowerPoint Presentation</vt:lpstr>
      <vt:lpstr>GitHub – Cos’è e Come Funziona</vt:lpstr>
      <vt:lpstr>Storia</vt:lpstr>
      <vt:lpstr>Cos’è?</vt:lpstr>
      <vt:lpstr>Come Funziona</vt:lpstr>
      <vt:lpstr>PowerPoint Presentation</vt:lpstr>
      <vt:lpstr>PowerPoint Presentation</vt:lpstr>
      <vt:lpstr>Ha dei predecessori</vt:lpstr>
      <vt:lpstr>Registrazione al sito</vt:lpstr>
      <vt:lpstr>Git Bash</vt:lpstr>
      <vt:lpstr>PowerPoint Presentation</vt:lpstr>
      <vt:lpstr>Principali comandi di Git Bash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2019-04-02T20:03:21Z</dcterms:created>
  <dcterms:modified xsi:type="dcterms:W3CDTF">2020-05-20T07:57:02Z</dcterms:modified>
</cp:coreProperties>
</file>