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80" r:id="rId3"/>
    <p:sldId id="258" r:id="rId4"/>
    <p:sldId id="273" r:id="rId5"/>
    <p:sldId id="272" r:id="rId6"/>
    <p:sldId id="276" r:id="rId7"/>
    <p:sldId id="261" r:id="rId8"/>
    <p:sldId id="270" r:id="rId9"/>
    <p:sldId id="262" r:id="rId10"/>
    <p:sldId id="267" r:id="rId11"/>
    <p:sldId id="263" r:id="rId12"/>
    <p:sldId id="285" r:id="rId13"/>
    <p:sldId id="283"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718EF8-F262-4417-A15A-296F78B7DF30}">
          <p14:sldIdLst>
            <p14:sldId id="256"/>
            <p14:sldId id="280"/>
            <p14:sldId id="258"/>
            <p14:sldId id="273"/>
            <p14:sldId id="272"/>
            <p14:sldId id="276"/>
            <p14:sldId id="261"/>
            <p14:sldId id="270"/>
            <p14:sldId id="262"/>
            <p14:sldId id="267"/>
            <p14:sldId id="263"/>
            <p14:sldId id="285"/>
            <p14:sldId id="283"/>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926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187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798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485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48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48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592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44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256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752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042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74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2/27/2020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2890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43584"/>
            <a:ext cx="9448800" cy="2384917"/>
          </a:xfrm>
        </p:spPr>
        <p:txBody>
          <a:bodyPr/>
          <a:lstStyle/>
          <a:p>
            <a:r>
              <a:rPr lang="en-US" dirty="0" smtClean="0"/>
              <a:t>				</a:t>
            </a:r>
            <a:r>
              <a:rPr lang="en-US" sz="8800" dirty="0" smtClean="0"/>
              <a:t>OJA </a:t>
            </a:r>
            <a:r>
              <a:rPr lang="en-US" dirty="0" smtClean="0"/>
              <a:t/>
            </a:r>
            <a:br>
              <a:rPr lang="en-US" dirty="0" smtClean="0"/>
            </a:br>
            <a:r>
              <a:rPr lang="en-US" dirty="0" smtClean="0"/>
              <a:t>	</a:t>
            </a:r>
            <a:r>
              <a:rPr lang="en-US" sz="3200" dirty="0" smtClean="0"/>
              <a:t>(</a:t>
            </a:r>
            <a:r>
              <a:rPr lang="en-US" sz="3200" cap="none" dirty="0" smtClean="0"/>
              <a:t>Bringing the market to your doorstep..</a:t>
            </a:r>
            <a:r>
              <a:rPr lang="en-US" sz="3200" dirty="0" smtClean="0"/>
              <a:t>) </a:t>
            </a:r>
            <a:endParaRPr lang="en-US" sz="3200" dirty="0"/>
          </a:p>
        </p:txBody>
      </p:sp>
      <p:sp>
        <p:nvSpPr>
          <p:cNvPr id="3" name="Subtitle 2"/>
          <p:cNvSpPr>
            <a:spLocks noGrp="1"/>
          </p:cNvSpPr>
          <p:nvPr>
            <p:ph type="subTitle" idx="1"/>
          </p:nvPr>
        </p:nvSpPr>
        <p:spPr>
          <a:xfrm>
            <a:off x="1371600" y="4041648"/>
            <a:ext cx="9448800" cy="694943"/>
          </a:xfrm>
        </p:spPr>
        <p:txBody>
          <a:bodyPr>
            <a:normAutofit fontScale="92500" lnSpcReduction="10000"/>
          </a:bodyPr>
          <a:lstStyle/>
          <a:p>
            <a:r>
              <a:rPr lang="en-US" dirty="0" smtClean="0"/>
              <a:t>			</a:t>
            </a:r>
            <a:r>
              <a:rPr lang="en-US" sz="3200" b="1" dirty="0" smtClean="0"/>
              <a:t>BY TEAM TECHILLA</a:t>
            </a:r>
            <a:endParaRPr lang="en-US" sz="3200" b="1" dirty="0"/>
          </a:p>
        </p:txBody>
      </p:sp>
    </p:spTree>
    <p:extLst>
      <p:ext uri="{BB962C8B-B14F-4D97-AF65-F5344CB8AC3E}">
        <p14:creationId xmlns:p14="http://schemas.microsoft.com/office/powerpoint/2010/main" val="290549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ADVANTAGES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foodstuff passes through quality control </a:t>
            </a:r>
          </a:p>
          <a:p>
            <a:r>
              <a:rPr lang="en-US" dirty="0" smtClean="0"/>
              <a:t>We cover a larger range of market which makes delivery to our customers more timely.</a:t>
            </a:r>
          </a:p>
          <a:p>
            <a:r>
              <a:rPr lang="en-US" dirty="0" smtClean="0"/>
              <a:t>We have a website that gives the consumer easy access to our products and available groceries.</a:t>
            </a:r>
          </a:p>
          <a:p>
            <a:r>
              <a:rPr lang="en-US" dirty="0" smtClean="0"/>
              <a:t>Efficient customer care staff.</a:t>
            </a:r>
          </a:p>
          <a:p>
            <a:r>
              <a:rPr lang="en-US" dirty="0" smtClean="0"/>
              <a:t>Timely delivery service to customers.</a:t>
            </a:r>
          </a:p>
          <a:p>
            <a:r>
              <a:rPr lang="en-US" dirty="0" smtClean="0"/>
              <a:t>Easy to use tools.</a:t>
            </a:r>
          </a:p>
          <a:p>
            <a:r>
              <a:rPr lang="en-US" dirty="0" smtClean="0"/>
              <a:t>Not  having direct store doesn’t make us restrict our buyer preferred option</a:t>
            </a:r>
          </a:p>
          <a:p>
            <a:endParaRPr lang="en-US" dirty="0"/>
          </a:p>
        </p:txBody>
      </p:sp>
    </p:spTree>
    <p:extLst>
      <p:ext uri="{BB962C8B-B14F-4D97-AF65-F5344CB8AC3E}">
        <p14:creationId xmlns:p14="http://schemas.microsoft.com/office/powerpoint/2010/main" val="171684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Chiamaka</a:t>
            </a:r>
            <a:r>
              <a:rPr lang="en-US" dirty="0" smtClean="0"/>
              <a:t> </a:t>
            </a:r>
          </a:p>
          <a:p>
            <a:r>
              <a:rPr lang="en-US" dirty="0" err="1" smtClean="0"/>
              <a:t>Adekemi</a:t>
            </a:r>
            <a:endParaRPr lang="en-US" dirty="0" smtClean="0"/>
          </a:p>
          <a:p>
            <a:r>
              <a:rPr lang="en-US" dirty="0" err="1" smtClean="0"/>
              <a:t>Chioma</a:t>
            </a:r>
            <a:endParaRPr lang="en-US" dirty="0" smtClean="0"/>
          </a:p>
          <a:p>
            <a:r>
              <a:rPr lang="en-US" dirty="0" smtClean="0"/>
              <a:t>Glory</a:t>
            </a:r>
          </a:p>
          <a:p>
            <a:r>
              <a:rPr lang="en-US" dirty="0" err="1" smtClean="0"/>
              <a:t>Yosimi</a:t>
            </a:r>
            <a:endParaRPr lang="en-US" dirty="0" smtClean="0"/>
          </a:p>
          <a:p>
            <a:r>
              <a:rPr lang="en-US" dirty="0" err="1" smtClean="0"/>
              <a:t>Abiola</a:t>
            </a:r>
            <a:endParaRPr lang="en-US" dirty="0" smtClean="0"/>
          </a:p>
          <a:p>
            <a:r>
              <a:rPr lang="en-US" dirty="0" err="1" smtClean="0"/>
              <a:t>Eniola</a:t>
            </a:r>
            <a:endParaRPr lang="en-US" dirty="0" smtClean="0"/>
          </a:p>
          <a:p>
            <a:r>
              <a:rPr lang="en-US" dirty="0" smtClean="0"/>
              <a:t>Tobi</a:t>
            </a:r>
            <a:endParaRPr lang="en-US" dirty="0"/>
          </a:p>
        </p:txBody>
      </p:sp>
    </p:spTree>
    <p:extLst>
      <p:ext uri="{BB962C8B-B14F-4D97-AF65-F5344CB8AC3E}">
        <p14:creationId xmlns:p14="http://schemas.microsoft.com/office/powerpoint/2010/main" val="397009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72200354"/>
              </p:ext>
            </p:extLst>
          </p:nvPr>
        </p:nvGraphicFramePr>
        <p:xfrm>
          <a:off x="0" y="-161365"/>
          <a:ext cx="12188008" cy="7139285"/>
        </p:xfrm>
        <a:graphic>
          <a:graphicData uri="http://schemas.openxmlformats.org/drawingml/2006/table">
            <a:tbl>
              <a:tblPr firstRow="1" bandRow="1">
                <a:tableStyleId>{5C22544A-7EE6-4342-B048-85BDC9FD1C3A}</a:tableStyleId>
              </a:tblPr>
              <a:tblGrid>
                <a:gridCol w="1833581">
                  <a:extLst>
                    <a:ext uri="{9D8B030D-6E8A-4147-A177-3AD203B41FA5}">
                      <a16:colId xmlns:a16="http://schemas.microsoft.com/office/drawing/2014/main" xmlns="" val="3714669887"/>
                    </a:ext>
                  </a:extLst>
                </a:gridCol>
                <a:gridCol w="3975548">
                  <a:extLst>
                    <a:ext uri="{9D8B030D-6E8A-4147-A177-3AD203B41FA5}">
                      <a16:colId xmlns:a16="http://schemas.microsoft.com/office/drawing/2014/main" xmlns="" val="1951212517"/>
                    </a:ext>
                  </a:extLst>
                </a:gridCol>
                <a:gridCol w="1564831">
                  <a:extLst>
                    <a:ext uri="{9D8B030D-6E8A-4147-A177-3AD203B41FA5}">
                      <a16:colId xmlns:a16="http://schemas.microsoft.com/office/drawing/2014/main" xmlns="" val="2719043032"/>
                    </a:ext>
                  </a:extLst>
                </a:gridCol>
                <a:gridCol w="1976717">
                  <a:extLst>
                    <a:ext uri="{9D8B030D-6E8A-4147-A177-3AD203B41FA5}">
                      <a16:colId xmlns:a16="http://schemas.microsoft.com/office/drawing/2014/main" xmlns="" val="2685268769"/>
                    </a:ext>
                  </a:extLst>
                </a:gridCol>
                <a:gridCol w="148923">
                  <a:extLst>
                    <a:ext uri="{9D8B030D-6E8A-4147-A177-3AD203B41FA5}">
                      <a16:colId xmlns:a16="http://schemas.microsoft.com/office/drawing/2014/main" xmlns="" val="943413318"/>
                    </a:ext>
                  </a:extLst>
                </a:gridCol>
                <a:gridCol w="2688408">
                  <a:extLst>
                    <a:ext uri="{9D8B030D-6E8A-4147-A177-3AD203B41FA5}">
                      <a16:colId xmlns:a16="http://schemas.microsoft.com/office/drawing/2014/main" xmlns="" val="1803888869"/>
                    </a:ext>
                  </a:extLst>
                </a:gridCol>
              </a:tblGrid>
              <a:tr h="357765">
                <a:tc gridSpan="4">
                  <a:txBody>
                    <a:bodyPr/>
                    <a:lstStyle/>
                    <a:p>
                      <a:r>
                        <a:rPr lang="en-US" dirty="0" smtClean="0"/>
                        <a:t>PROJECTED INITIAL INVESTMENT</a:t>
                      </a:r>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gridSpan="2">
                  <a:txBody>
                    <a:bodyPr/>
                    <a:lstStyle/>
                    <a:p>
                      <a:endParaRPr lang="en-US"/>
                    </a:p>
                  </a:txBody>
                  <a:tcPr/>
                </a:tc>
                <a:tc hMerge="1">
                  <a:txBody>
                    <a:bodyPr/>
                    <a:lstStyle/>
                    <a:p>
                      <a:endParaRPr lang="en-US"/>
                    </a:p>
                  </a:txBody>
                  <a:tcPr/>
                </a:tc>
                <a:extLst>
                  <a:ext uri="{0D108BD9-81ED-4DB2-BD59-A6C34878D82A}">
                    <a16:rowId xmlns:a16="http://schemas.microsoft.com/office/drawing/2014/main" xmlns="" val="2706652602"/>
                  </a:ext>
                </a:extLst>
              </a:tr>
              <a:tr h="357765">
                <a:tc>
                  <a:txBody>
                    <a:bodyPr/>
                    <a:lstStyle/>
                    <a:p>
                      <a:endParaRPr lang="en-US" dirty="0"/>
                    </a:p>
                  </a:txBody>
                  <a:tcPr/>
                </a:tc>
                <a:tc>
                  <a:txBody>
                    <a:bodyPr/>
                    <a:lstStyle/>
                    <a:p>
                      <a:r>
                        <a:rPr lang="en-US" b="1" dirty="0" smtClean="0"/>
                        <a:t>DESCRIPTION</a:t>
                      </a:r>
                      <a:endParaRPr lang="en-US" b="1" dirty="0"/>
                    </a:p>
                  </a:txBody>
                  <a:tcPr/>
                </a:tc>
                <a:tc>
                  <a:txBody>
                    <a:bodyPr/>
                    <a:lstStyle/>
                    <a:p>
                      <a:r>
                        <a:rPr lang="en-US" b="1" dirty="0" smtClean="0"/>
                        <a:t>QUANTITY</a:t>
                      </a:r>
                      <a:endParaRPr lang="en-US" b="1" dirty="0"/>
                    </a:p>
                  </a:txBody>
                  <a:tcPr/>
                </a:tc>
                <a:tc>
                  <a:txBody>
                    <a:bodyPr/>
                    <a:lstStyle/>
                    <a:p>
                      <a:r>
                        <a:rPr lang="en-US" b="1" dirty="0" smtClean="0"/>
                        <a:t>UNIT</a:t>
                      </a:r>
                      <a:r>
                        <a:rPr lang="en-US" b="1" baseline="0" dirty="0" smtClean="0"/>
                        <a:t> RATE(N)</a:t>
                      </a:r>
                      <a:endParaRPr lang="en-US" b="1" dirty="0"/>
                    </a:p>
                  </a:txBody>
                  <a:tcPr/>
                </a:tc>
                <a:tc gridSpan="2">
                  <a:txBody>
                    <a:bodyPr/>
                    <a:lstStyle/>
                    <a:p>
                      <a:r>
                        <a:rPr lang="en-US" b="1" dirty="0" smtClean="0"/>
                        <a:t>TOTAL(N)</a:t>
                      </a:r>
                      <a:endParaRPr lang="en-US" b="1" dirty="0"/>
                    </a:p>
                  </a:txBody>
                  <a:tcPr/>
                </a:tc>
                <a:tc hMerge="1">
                  <a:txBody>
                    <a:bodyPr/>
                    <a:lstStyle/>
                    <a:p>
                      <a:endParaRPr lang="en-US"/>
                    </a:p>
                  </a:txBody>
                  <a:tcPr/>
                </a:tc>
                <a:extLst>
                  <a:ext uri="{0D108BD9-81ED-4DB2-BD59-A6C34878D82A}">
                    <a16:rowId xmlns:a16="http://schemas.microsoft.com/office/drawing/2014/main" xmlns="" val="2214422908"/>
                  </a:ext>
                </a:extLst>
              </a:tr>
              <a:tr h="357765">
                <a:tc gridSpan="6">
                  <a:txBody>
                    <a:bodyPr/>
                    <a:lstStyle/>
                    <a:p>
                      <a:r>
                        <a:rPr lang="en-US" b="1" dirty="0" smtClean="0"/>
                        <a:t>EQUIPMENTS</a:t>
                      </a:r>
                      <a:endParaRPr lang="en-US" b="1"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xmlns="" val="4145775956"/>
                  </a:ext>
                </a:extLst>
              </a:tr>
              <a:tr h="386873">
                <a:tc>
                  <a:txBody>
                    <a:bodyPr/>
                    <a:lstStyle/>
                    <a:p>
                      <a:r>
                        <a:rPr lang="en-US" dirty="0" smtClean="0"/>
                        <a:t>Deep</a:t>
                      </a:r>
                      <a:r>
                        <a:rPr lang="en-US" baseline="0" dirty="0" smtClean="0"/>
                        <a:t> Freezer</a:t>
                      </a:r>
                      <a:endParaRPr lang="en-US" dirty="0" smtClean="0"/>
                    </a:p>
                  </a:txBody>
                  <a:tcPr marL="81164" marR="81164"/>
                </a:tc>
                <a:tc>
                  <a:txBody>
                    <a:bodyPr/>
                    <a:lstStyle/>
                    <a:p>
                      <a:r>
                        <a:rPr lang="en-US" dirty="0" smtClean="0"/>
                        <a:t>For</a:t>
                      </a:r>
                      <a:r>
                        <a:rPr lang="en-US" baseline="0" dirty="0" smtClean="0"/>
                        <a:t> storing returns of frozen foods.</a:t>
                      </a:r>
                      <a:endParaRPr lang="en-US" dirty="0"/>
                    </a:p>
                  </a:txBody>
                  <a:tcPr marL="81164" marR="81164"/>
                </a:tc>
                <a:tc>
                  <a:txBody>
                    <a:bodyPr/>
                    <a:lstStyle/>
                    <a:p>
                      <a:r>
                        <a:rPr lang="en-US" dirty="0" smtClean="0"/>
                        <a:t>2</a:t>
                      </a:r>
                      <a:endParaRPr lang="en-US" dirty="0"/>
                    </a:p>
                  </a:txBody>
                  <a:tcPr marL="81164" marR="81164"/>
                </a:tc>
                <a:tc gridSpan="2">
                  <a:txBody>
                    <a:bodyPr/>
                    <a:lstStyle/>
                    <a:p>
                      <a:r>
                        <a:rPr lang="en-US" dirty="0" smtClean="0"/>
                        <a:t>60,000.00</a:t>
                      </a:r>
                      <a:endParaRPr lang="en-US" dirty="0"/>
                    </a:p>
                  </a:txBody>
                  <a:tcPr marL="81164" marR="81164"/>
                </a:tc>
                <a:tc hMerge="1">
                  <a:txBody>
                    <a:bodyPr/>
                    <a:lstStyle/>
                    <a:p>
                      <a:endParaRPr lang="en-US" dirty="0"/>
                    </a:p>
                  </a:txBody>
                  <a:tcPr marL="81164" marR="81164"/>
                </a:tc>
                <a:tc>
                  <a:txBody>
                    <a:bodyPr/>
                    <a:lstStyle/>
                    <a:p>
                      <a:r>
                        <a:rPr lang="en-US" dirty="0" smtClean="0"/>
                        <a:t>60,000.00</a:t>
                      </a:r>
                      <a:endParaRPr lang="en-US" dirty="0"/>
                    </a:p>
                  </a:txBody>
                  <a:tcPr marL="81164" marR="81164"/>
                </a:tc>
                <a:extLst>
                  <a:ext uri="{0D108BD9-81ED-4DB2-BD59-A6C34878D82A}">
                    <a16:rowId xmlns:a16="http://schemas.microsoft.com/office/drawing/2014/main" xmlns="" val="1222277516"/>
                  </a:ext>
                </a:extLst>
              </a:tr>
              <a:tr h="388465">
                <a:tc>
                  <a:txBody>
                    <a:bodyPr/>
                    <a:lstStyle/>
                    <a:p>
                      <a:r>
                        <a:rPr lang="en-US" dirty="0" smtClean="0"/>
                        <a:t>Delivery</a:t>
                      </a:r>
                      <a:r>
                        <a:rPr lang="en-US" baseline="0" dirty="0" smtClean="0"/>
                        <a:t> Package</a:t>
                      </a:r>
                      <a:endParaRPr lang="en-US" dirty="0"/>
                    </a:p>
                  </a:txBody>
                  <a:tcPr marL="81164" marR="81164"/>
                </a:tc>
                <a:tc>
                  <a:txBody>
                    <a:bodyPr/>
                    <a:lstStyle/>
                    <a:p>
                      <a:r>
                        <a:rPr lang="en-US" baseline="0" dirty="0" smtClean="0"/>
                        <a:t> Customized grocery bags.</a:t>
                      </a:r>
                      <a:endParaRPr lang="en-US" dirty="0"/>
                    </a:p>
                  </a:txBody>
                  <a:tcPr marL="81164" marR="81164"/>
                </a:tc>
                <a:tc>
                  <a:txBody>
                    <a:bodyPr/>
                    <a:lstStyle/>
                    <a:p>
                      <a:r>
                        <a:rPr lang="en-US" dirty="0" smtClean="0"/>
                        <a:t>3000</a:t>
                      </a:r>
                      <a:endParaRPr lang="en-US" dirty="0"/>
                    </a:p>
                  </a:txBody>
                  <a:tcPr marL="81164" marR="81164"/>
                </a:tc>
                <a:tc gridSpan="2">
                  <a:txBody>
                    <a:bodyPr/>
                    <a:lstStyle/>
                    <a:p>
                      <a:r>
                        <a:rPr lang="en-US" dirty="0" smtClean="0"/>
                        <a:t>30.00</a:t>
                      </a:r>
                      <a:endParaRPr lang="en-US" dirty="0"/>
                    </a:p>
                  </a:txBody>
                  <a:tcPr marL="81164" marR="81164"/>
                </a:tc>
                <a:tc hMerge="1">
                  <a:txBody>
                    <a:bodyPr/>
                    <a:lstStyle/>
                    <a:p>
                      <a:endParaRPr lang="en-US" dirty="0"/>
                    </a:p>
                  </a:txBody>
                  <a:tcPr marL="81164" marR="81164"/>
                </a:tc>
                <a:tc>
                  <a:txBody>
                    <a:bodyPr/>
                    <a:lstStyle/>
                    <a:p>
                      <a:r>
                        <a:rPr lang="en-US" dirty="0" smtClean="0"/>
                        <a:t>90,000.00</a:t>
                      </a:r>
                      <a:endParaRPr lang="en-US" dirty="0"/>
                    </a:p>
                  </a:txBody>
                  <a:tcPr marL="81164" marR="81164"/>
                </a:tc>
                <a:extLst>
                  <a:ext uri="{0D108BD9-81ED-4DB2-BD59-A6C34878D82A}">
                    <a16:rowId xmlns:a16="http://schemas.microsoft.com/office/drawing/2014/main" xmlns="" val="837172017"/>
                  </a:ext>
                </a:extLst>
              </a:tr>
              <a:tr h="626089">
                <a:tc>
                  <a:txBody>
                    <a:bodyPr/>
                    <a:lstStyle/>
                    <a:p>
                      <a:r>
                        <a:rPr lang="en-US" dirty="0" smtClean="0"/>
                        <a:t>Dispatch Bikes</a:t>
                      </a:r>
                      <a:endParaRPr lang="en-US" dirty="0"/>
                    </a:p>
                  </a:txBody>
                  <a:tcPr marL="81164" marR="81164"/>
                </a:tc>
                <a:tc>
                  <a:txBody>
                    <a:bodyPr/>
                    <a:lstStyle/>
                    <a:p>
                      <a:r>
                        <a:rPr lang="en-US" dirty="0" smtClean="0"/>
                        <a:t>Bikes</a:t>
                      </a:r>
                      <a:r>
                        <a:rPr lang="en-US" baseline="0" dirty="0" smtClean="0"/>
                        <a:t> to deliver ordered goods to consumers.</a:t>
                      </a:r>
                      <a:endParaRPr lang="en-US" dirty="0"/>
                    </a:p>
                  </a:txBody>
                  <a:tcPr marL="81164" marR="81164"/>
                </a:tc>
                <a:tc>
                  <a:txBody>
                    <a:bodyPr/>
                    <a:lstStyle/>
                    <a:p>
                      <a:r>
                        <a:rPr lang="en-US" dirty="0" smtClean="0"/>
                        <a:t>2</a:t>
                      </a:r>
                      <a:endParaRPr lang="en-US" dirty="0"/>
                    </a:p>
                  </a:txBody>
                  <a:tcPr marL="81164" marR="81164"/>
                </a:tc>
                <a:tc gridSpan="2">
                  <a:txBody>
                    <a:bodyPr/>
                    <a:lstStyle/>
                    <a:p>
                      <a:r>
                        <a:rPr lang="en-US" dirty="0" smtClean="0"/>
                        <a:t>200,000.00</a:t>
                      </a:r>
                      <a:endParaRPr lang="en-US" dirty="0"/>
                    </a:p>
                  </a:txBody>
                  <a:tcPr marL="81164" marR="81164"/>
                </a:tc>
                <a:tc hMerge="1">
                  <a:txBody>
                    <a:bodyPr/>
                    <a:lstStyle/>
                    <a:p>
                      <a:endParaRPr lang="en-US" dirty="0"/>
                    </a:p>
                  </a:txBody>
                  <a:tcPr marL="81164" marR="81164"/>
                </a:tc>
                <a:tc>
                  <a:txBody>
                    <a:bodyPr/>
                    <a:lstStyle/>
                    <a:p>
                      <a:r>
                        <a:rPr lang="en-US" dirty="0" smtClean="0"/>
                        <a:t>400,000.00</a:t>
                      </a:r>
                      <a:endParaRPr lang="en-US" dirty="0"/>
                    </a:p>
                  </a:txBody>
                  <a:tcPr marL="81164" marR="81164"/>
                </a:tc>
                <a:extLst>
                  <a:ext uri="{0D108BD9-81ED-4DB2-BD59-A6C34878D82A}">
                    <a16:rowId xmlns:a16="http://schemas.microsoft.com/office/drawing/2014/main" xmlns="" val="3844485778"/>
                  </a:ext>
                </a:extLst>
              </a:tr>
              <a:tr h="395152">
                <a:tc>
                  <a:txBody>
                    <a:bodyPr/>
                    <a:lstStyle/>
                    <a:p>
                      <a:r>
                        <a:rPr lang="en-US" dirty="0" smtClean="0"/>
                        <a:t>Courier Boxes</a:t>
                      </a:r>
                      <a:endParaRPr lang="en-US" dirty="0"/>
                    </a:p>
                  </a:txBody>
                  <a:tcPr marL="81164" marR="81164"/>
                </a:tc>
                <a:tc>
                  <a:txBody>
                    <a:bodyPr/>
                    <a:lstStyle/>
                    <a:p>
                      <a:r>
                        <a:rPr lang="en-US" dirty="0" smtClean="0"/>
                        <a:t>To hold ordered Items on bikes.</a:t>
                      </a:r>
                      <a:endParaRPr lang="en-US" dirty="0"/>
                    </a:p>
                  </a:txBody>
                  <a:tcPr marL="81164" marR="81164"/>
                </a:tc>
                <a:tc>
                  <a:txBody>
                    <a:bodyPr/>
                    <a:lstStyle/>
                    <a:p>
                      <a:r>
                        <a:rPr lang="en-US" dirty="0" smtClean="0"/>
                        <a:t>2</a:t>
                      </a:r>
                      <a:endParaRPr lang="en-US" dirty="0"/>
                    </a:p>
                  </a:txBody>
                  <a:tcPr marL="81164" marR="81164"/>
                </a:tc>
                <a:tc gridSpan="2">
                  <a:txBody>
                    <a:bodyPr/>
                    <a:lstStyle/>
                    <a:p>
                      <a:r>
                        <a:rPr lang="en-US" dirty="0" smtClean="0"/>
                        <a:t>26,000.00</a:t>
                      </a:r>
                      <a:endParaRPr lang="en-US" dirty="0"/>
                    </a:p>
                  </a:txBody>
                  <a:tcPr marL="81164" marR="81164"/>
                </a:tc>
                <a:tc hMerge="1">
                  <a:txBody>
                    <a:bodyPr/>
                    <a:lstStyle/>
                    <a:p>
                      <a:endParaRPr lang="en-US" dirty="0"/>
                    </a:p>
                  </a:txBody>
                  <a:tcPr marL="81164" marR="81164"/>
                </a:tc>
                <a:tc>
                  <a:txBody>
                    <a:bodyPr/>
                    <a:lstStyle/>
                    <a:p>
                      <a:r>
                        <a:rPr lang="en-US" dirty="0" smtClean="0"/>
                        <a:t>52,000.00</a:t>
                      </a:r>
                      <a:endParaRPr lang="en-US" dirty="0"/>
                    </a:p>
                  </a:txBody>
                  <a:tcPr marL="81164" marR="81164"/>
                </a:tc>
                <a:extLst>
                  <a:ext uri="{0D108BD9-81ED-4DB2-BD59-A6C34878D82A}">
                    <a16:rowId xmlns:a16="http://schemas.microsoft.com/office/drawing/2014/main" xmlns="" val="3406788614"/>
                  </a:ext>
                </a:extLst>
              </a:tr>
              <a:tr h="357765">
                <a:tc>
                  <a:txBody>
                    <a:bodyPr/>
                    <a:lstStyle/>
                    <a:p>
                      <a:r>
                        <a:rPr lang="en-US" dirty="0" smtClean="0"/>
                        <a:t>Printer</a:t>
                      </a:r>
                      <a:endParaRPr lang="en-US" dirty="0"/>
                    </a:p>
                  </a:txBody>
                  <a:tcPr/>
                </a:tc>
                <a:tc>
                  <a:txBody>
                    <a:bodyPr/>
                    <a:lstStyle/>
                    <a:p>
                      <a:r>
                        <a:rPr lang="en-US" dirty="0" smtClean="0"/>
                        <a:t>To print receipts.</a:t>
                      </a:r>
                      <a:endParaRPr lang="en-US" dirty="0"/>
                    </a:p>
                  </a:txBody>
                  <a:tcPr/>
                </a:tc>
                <a:tc>
                  <a:txBody>
                    <a:bodyPr/>
                    <a:lstStyle/>
                    <a:p>
                      <a:r>
                        <a:rPr lang="en-US" dirty="0" smtClean="0"/>
                        <a:t>1</a:t>
                      </a:r>
                      <a:endParaRPr lang="en-US" dirty="0"/>
                    </a:p>
                  </a:txBody>
                  <a:tcPr/>
                </a:tc>
                <a:tc gridSpan="2">
                  <a:txBody>
                    <a:bodyPr/>
                    <a:lstStyle/>
                    <a:p>
                      <a:r>
                        <a:rPr lang="en-US" dirty="0" smtClean="0"/>
                        <a:t>20,000.00</a:t>
                      </a:r>
                      <a:endParaRPr lang="en-US" dirty="0"/>
                    </a:p>
                  </a:txBody>
                  <a:tcPr/>
                </a:tc>
                <a:tc hMerge="1">
                  <a:txBody>
                    <a:bodyPr/>
                    <a:lstStyle/>
                    <a:p>
                      <a:endParaRPr lang="en-US" dirty="0"/>
                    </a:p>
                  </a:txBody>
                  <a:tcPr/>
                </a:tc>
                <a:tc>
                  <a:txBody>
                    <a:bodyPr/>
                    <a:lstStyle/>
                    <a:p>
                      <a:r>
                        <a:rPr lang="en-US" dirty="0" smtClean="0"/>
                        <a:t>20,000.00</a:t>
                      </a:r>
                      <a:endParaRPr lang="en-US" dirty="0"/>
                    </a:p>
                  </a:txBody>
                  <a:tcPr/>
                </a:tc>
                <a:extLst>
                  <a:ext uri="{0D108BD9-81ED-4DB2-BD59-A6C34878D82A}">
                    <a16:rowId xmlns:a16="http://schemas.microsoft.com/office/drawing/2014/main" xmlns="" val="3910151286"/>
                  </a:ext>
                </a:extLst>
              </a:tr>
              <a:tr h="357765">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r>
                        <a:rPr lang="en-US" b="1" dirty="0" smtClean="0"/>
                        <a:t>TOTAL</a:t>
                      </a:r>
                      <a:endParaRPr lang="en-US" b="1" dirty="0"/>
                    </a:p>
                  </a:txBody>
                  <a:tcPr/>
                </a:tc>
                <a:tc hMerge="1">
                  <a:txBody>
                    <a:bodyPr/>
                    <a:lstStyle/>
                    <a:p>
                      <a:endParaRPr lang="en-US" dirty="0"/>
                    </a:p>
                  </a:txBody>
                  <a:tcPr/>
                </a:tc>
                <a:tc>
                  <a:txBody>
                    <a:bodyPr/>
                    <a:lstStyle/>
                    <a:p>
                      <a:r>
                        <a:rPr lang="en-US" dirty="0" smtClean="0"/>
                        <a:t>562,000.00</a:t>
                      </a:r>
                      <a:endParaRPr lang="en-US" dirty="0"/>
                    </a:p>
                  </a:txBody>
                  <a:tcPr/>
                </a:tc>
                <a:extLst>
                  <a:ext uri="{0D108BD9-81ED-4DB2-BD59-A6C34878D82A}">
                    <a16:rowId xmlns:a16="http://schemas.microsoft.com/office/drawing/2014/main" xmlns="" val="3060096655"/>
                  </a:ext>
                </a:extLst>
              </a:tr>
              <a:tr h="357765">
                <a:tc gridSpan="5">
                  <a:txBody>
                    <a:bodyPr/>
                    <a:lstStyle/>
                    <a:p>
                      <a:r>
                        <a:rPr lang="en-US" b="1" dirty="0" smtClean="0"/>
                        <a:t>WORKING</a:t>
                      </a:r>
                      <a:r>
                        <a:rPr lang="en-US" dirty="0" smtClean="0"/>
                        <a:t> </a:t>
                      </a:r>
                      <a:r>
                        <a:rPr lang="en-US" b="1" dirty="0" smtClean="0"/>
                        <a:t>CAPITAL</a:t>
                      </a:r>
                      <a:endParaRPr lang="en-US" b="1"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a:txBody>
                    <a:bodyPr/>
                    <a:lstStyle/>
                    <a:p>
                      <a:endParaRPr lang="en-US"/>
                    </a:p>
                  </a:txBody>
                  <a:tcPr/>
                </a:tc>
                <a:extLst>
                  <a:ext uri="{0D108BD9-81ED-4DB2-BD59-A6C34878D82A}">
                    <a16:rowId xmlns:a16="http://schemas.microsoft.com/office/drawing/2014/main" xmlns="" val="3952711374"/>
                  </a:ext>
                </a:extLst>
              </a:tr>
              <a:tr h="626089">
                <a:tc>
                  <a:txBody>
                    <a:bodyPr/>
                    <a:lstStyle/>
                    <a:p>
                      <a:r>
                        <a:rPr lang="en-US" dirty="0" smtClean="0"/>
                        <a:t>Advertising</a:t>
                      </a:r>
                      <a:r>
                        <a:rPr lang="en-US" baseline="0" dirty="0" smtClean="0"/>
                        <a:t> and marketing</a:t>
                      </a:r>
                      <a:endParaRPr lang="en-US" dirty="0"/>
                    </a:p>
                  </a:txBody>
                  <a:tcPr marL="81164" marR="81164"/>
                </a:tc>
                <a:tc>
                  <a:txBody>
                    <a:bodyPr/>
                    <a:lstStyle/>
                    <a:p>
                      <a:r>
                        <a:rPr lang="en-US" dirty="0" smtClean="0"/>
                        <a:t>Targeted</a:t>
                      </a:r>
                      <a:r>
                        <a:rPr lang="en-US" baseline="0" dirty="0" smtClean="0"/>
                        <a:t> ads on social media platforms, mail marketing and google promotions</a:t>
                      </a:r>
                      <a:endParaRPr lang="en-US" dirty="0"/>
                    </a:p>
                  </a:txBody>
                  <a:tcPr marL="81164" marR="81164"/>
                </a:tc>
                <a:tc>
                  <a:txBody>
                    <a:bodyPr/>
                    <a:lstStyle/>
                    <a:p>
                      <a:r>
                        <a:rPr lang="en-US" dirty="0" smtClean="0"/>
                        <a:t>1</a:t>
                      </a:r>
                      <a:r>
                        <a:rPr lang="en-US" baseline="0" dirty="0" smtClean="0"/>
                        <a:t> year</a:t>
                      </a:r>
                      <a:endParaRPr lang="en-US" dirty="0"/>
                    </a:p>
                  </a:txBody>
                  <a:tcPr marL="81164" marR="81164"/>
                </a:tc>
                <a:tc gridSpan="2">
                  <a:txBody>
                    <a:bodyPr/>
                    <a:lstStyle/>
                    <a:p>
                      <a:r>
                        <a:rPr lang="en-US" dirty="0" smtClean="0"/>
                        <a:t>200,000.00/year</a:t>
                      </a:r>
                      <a:endParaRPr lang="en-US" dirty="0"/>
                    </a:p>
                  </a:txBody>
                  <a:tcPr marL="81164" marR="81164"/>
                </a:tc>
                <a:tc hMerge="1">
                  <a:txBody>
                    <a:bodyPr/>
                    <a:lstStyle/>
                    <a:p>
                      <a:endParaRPr lang="en-US" dirty="0"/>
                    </a:p>
                  </a:txBody>
                  <a:tcPr marL="81164" marR="81164"/>
                </a:tc>
                <a:tc>
                  <a:txBody>
                    <a:bodyPr/>
                    <a:lstStyle/>
                    <a:p>
                      <a:r>
                        <a:rPr lang="en-US" dirty="0" smtClean="0"/>
                        <a:t>200,000.00</a:t>
                      </a:r>
                      <a:endParaRPr lang="en-US" dirty="0"/>
                    </a:p>
                  </a:txBody>
                  <a:tcPr marL="81164" marR="81164"/>
                </a:tc>
                <a:extLst>
                  <a:ext uri="{0D108BD9-81ED-4DB2-BD59-A6C34878D82A}">
                    <a16:rowId xmlns:a16="http://schemas.microsoft.com/office/drawing/2014/main" xmlns="" val="1100984171"/>
                  </a:ext>
                </a:extLst>
              </a:tr>
              <a:tr h="626089">
                <a:tc>
                  <a:txBody>
                    <a:bodyPr/>
                    <a:lstStyle/>
                    <a:p>
                      <a:r>
                        <a:rPr lang="en-US" dirty="0" smtClean="0"/>
                        <a:t>Website</a:t>
                      </a:r>
                      <a:r>
                        <a:rPr lang="en-US" baseline="0" dirty="0" smtClean="0"/>
                        <a:t> hosting</a:t>
                      </a:r>
                      <a:endParaRPr lang="en-US" dirty="0"/>
                    </a:p>
                  </a:txBody>
                  <a:tcPr marL="81164" marR="81164"/>
                </a:tc>
                <a:tc>
                  <a:txBody>
                    <a:bodyPr/>
                    <a:lstStyle/>
                    <a:p>
                      <a:r>
                        <a:rPr lang="en-US" dirty="0" smtClean="0"/>
                        <a:t>To</a:t>
                      </a:r>
                      <a:r>
                        <a:rPr lang="en-US" baseline="0" dirty="0" smtClean="0"/>
                        <a:t> acquire a domain and to host the website.</a:t>
                      </a:r>
                      <a:endParaRPr lang="en-US" dirty="0"/>
                    </a:p>
                  </a:txBody>
                  <a:tcPr marL="81164" marR="81164"/>
                </a:tc>
                <a:tc>
                  <a:txBody>
                    <a:bodyPr/>
                    <a:lstStyle/>
                    <a:p>
                      <a:r>
                        <a:rPr lang="en-US" dirty="0" smtClean="0"/>
                        <a:t>1</a:t>
                      </a:r>
                      <a:r>
                        <a:rPr lang="en-US" baseline="0" dirty="0" smtClean="0"/>
                        <a:t> year</a:t>
                      </a:r>
                      <a:endParaRPr lang="en-US" dirty="0"/>
                    </a:p>
                  </a:txBody>
                  <a:tcPr marL="81164" marR="81164"/>
                </a:tc>
                <a:tc gridSpan="2">
                  <a:txBody>
                    <a:bodyPr/>
                    <a:lstStyle/>
                    <a:p>
                      <a:r>
                        <a:rPr lang="en-US" dirty="0" smtClean="0"/>
                        <a:t>5,000.00/Year</a:t>
                      </a:r>
                      <a:endParaRPr lang="en-US" dirty="0"/>
                    </a:p>
                  </a:txBody>
                  <a:tcPr marL="81164" marR="81164"/>
                </a:tc>
                <a:tc hMerge="1">
                  <a:txBody>
                    <a:bodyPr/>
                    <a:lstStyle/>
                    <a:p>
                      <a:endParaRPr lang="en-US" dirty="0"/>
                    </a:p>
                  </a:txBody>
                  <a:tcPr marL="81164" marR="81164"/>
                </a:tc>
                <a:tc>
                  <a:txBody>
                    <a:bodyPr/>
                    <a:lstStyle/>
                    <a:p>
                      <a:r>
                        <a:rPr lang="en-US" dirty="0" smtClean="0"/>
                        <a:t>5,000.00</a:t>
                      </a:r>
                      <a:endParaRPr lang="en-US" dirty="0"/>
                    </a:p>
                  </a:txBody>
                  <a:tcPr marL="81164" marR="81164"/>
                </a:tc>
                <a:extLst>
                  <a:ext uri="{0D108BD9-81ED-4DB2-BD59-A6C34878D82A}">
                    <a16:rowId xmlns:a16="http://schemas.microsoft.com/office/drawing/2014/main" xmlns="" val="3337577222"/>
                  </a:ext>
                </a:extLst>
              </a:tr>
              <a:tr h="357765">
                <a:tc>
                  <a:txBody>
                    <a:bodyPr/>
                    <a:lstStyle/>
                    <a:p>
                      <a:r>
                        <a:rPr lang="en-US" dirty="0" smtClean="0"/>
                        <a:t>Office space</a:t>
                      </a:r>
                      <a:endParaRPr lang="en-US" dirty="0"/>
                    </a:p>
                  </a:txBody>
                  <a:tcPr marL="81164" marR="81164"/>
                </a:tc>
                <a:tc>
                  <a:txBody>
                    <a:bodyPr/>
                    <a:lstStyle/>
                    <a:p>
                      <a:r>
                        <a:rPr lang="en-US" dirty="0" smtClean="0"/>
                        <a:t>Offline presence</a:t>
                      </a:r>
                      <a:endParaRPr lang="en-US" dirty="0"/>
                    </a:p>
                  </a:txBody>
                  <a:tcPr marL="81164" marR="81164"/>
                </a:tc>
                <a:tc>
                  <a:txBody>
                    <a:bodyPr/>
                    <a:lstStyle/>
                    <a:p>
                      <a:r>
                        <a:rPr lang="en-US" baseline="0" dirty="0" smtClean="0"/>
                        <a:t>1 year</a:t>
                      </a:r>
                      <a:endParaRPr lang="en-US" dirty="0"/>
                    </a:p>
                  </a:txBody>
                  <a:tcPr marL="81164" marR="81164"/>
                </a:tc>
                <a:tc gridSpan="2">
                  <a:txBody>
                    <a:bodyPr/>
                    <a:lstStyle/>
                    <a:p>
                      <a:r>
                        <a:rPr lang="en-US" dirty="0" smtClean="0"/>
                        <a:t>50,000.00/year</a:t>
                      </a:r>
                      <a:endParaRPr lang="en-US" dirty="0"/>
                    </a:p>
                  </a:txBody>
                  <a:tcPr marL="81164" marR="81164"/>
                </a:tc>
                <a:tc hMerge="1">
                  <a:txBody>
                    <a:bodyPr/>
                    <a:lstStyle/>
                    <a:p>
                      <a:endParaRPr lang="en-US" dirty="0"/>
                    </a:p>
                  </a:txBody>
                  <a:tcPr marL="81164" marR="81164"/>
                </a:tc>
                <a:tc>
                  <a:txBody>
                    <a:bodyPr/>
                    <a:lstStyle/>
                    <a:p>
                      <a:r>
                        <a:rPr lang="en-US" dirty="0" smtClean="0"/>
                        <a:t>50,000.00</a:t>
                      </a:r>
                      <a:endParaRPr lang="en-US" dirty="0"/>
                    </a:p>
                  </a:txBody>
                  <a:tcPr marL="81164" marR="81164"/>
                </a:tc>
                <a:extLst>
                  <a:ext uri="{0D108BD9-81ED-4DB2-BD59-A6C34878D82A}">
                    <a16:rowId xmlns:a16="http://schemas.microsoft.com/office/drawing/2014/main" xmlns="" val="1897939912"/>
                  </a:ext>
                </a:extLst>
              </a:tr>
              <a:tr h="626089">
                <a:tc>
                  <a:txBody>
                    <a:bodyPr/>
                    <a:lstStyle/>
                    <a:p>
                      <a:r>
                        <a:rPr lang="en-US" dirty="0" smtClean="0"/>
                        <a:t>Salary</a:t>
                      </a:r>
                      <a:r>
                        <a:rPr lang="en-US" baseline="0" dirty="0" smtClean="0"/>
                        <a:t> for Employees.</a:t>
                      </a:r>
                      <a:endParaRPr lang="en-US" dirty="0"/>
                    </a:p>
                  </a:txBody>
                  <a:tcPr marL="81164" marR="81164"/>
                </a:tc>
                <a:tc>
                  <a:txBody>
                    <a:bodyPr/>
                    <a:lstStyle/>
                    <a:p>
                      <a:r>
                        <a:rPr lang="en-US" dirty="0" smtClean="0"/>
                        <a:t>Dispatch</a:t>
                      </a:r>
                      <a:r>
                        <a:rPr lang="en-US" baseline="0" dirty="0" smtClean="0"/>
                        <a:t> Riders</a:t>
                      </a:r>
                      <a:endParaRPr lang="en-US" dirty="0" smtClean="0"/>
                    </a:p>
                  </a:txBody>
                  <a:tcPr marL="81164" marR="81164"/>
                </a:tc>
                <a:tc>
                  <a:txBody>
                    <a:bodyPr/>
                    <a:lstStyle/>
                    <a:p>
                      <a:r>
                        <a:rPr lang="en-US" dirty="0" smtClean="0"/>
                        <a:t>1 year</a:t>
                      </a:r>
                      <a:endParaRPr lang="en-US" dirty="0"/>
                    </a:p>
                  </a:txBody>
                  <a:tcPr marL="81164" marR="81164"/>
                </a:tc>
                <a:tc gridSpan="2">
                  <a:txBody>
                    <a:bodyPr/>
                    <a:lstStyle/>
                    <a:p>
                      <a:r>
                        <a:rPr lang="en-US" dirty="0" smtClean="0"/>
                        <a:t>100,000.00/month</a:t>
                      </a:r>
                      <a:endParaRPr lang="en-US" dirty="0"/>
                    </a:p>
                  </a:txBody>
                  <a:tcPr marL="81164" marR="81164"/>
                </a:tc>
                <a:tc hMerge="1">
                  <a:txBody>
                    <a:bodyPr/>
                    <a:lstStyle/>
                    <a:p>
                      <a:endParaRPr lang="en-US" dirty="0"/>
                    </a:p>
                  </a:txBody>
                  <a:tcPr marL="81164" marR="81164"/>
                </a:tc>
                <a:tc>
                  <a:txBody>
                    <a:bodyPr/>
                    <a:lstStyle/>
                    <a:p>
                      <a:r>
                        <a:rPr lang="en-US" dirty="0" smtClean="0"/>
                        <a:t>1,200,000.00</a:t>
                      </a:r>
                      <a:endParaRPr lang="en-US" dirty="0"/>
                    </a:p>
                  </a:txBody>
                  <a:tcPr marL="81164" marR="81164"/>
                </a:tc>
                <a:extLst>
                  <a:ext uri="{0D108BD9-81ED-4DB2-BD59-A6C34878D82A}">
                    <a16:rowId xmlns:a16="http://schemas.microsoft.com/office/drawing/2014/main" xmlns="" val="1437957417"/>
                  </a:ext>
                </a:extLst>
              </a:tr>
              <a:tr h="357765">
                <a:tc>
                  <a:txBody>
                    <a:bodyPr/>
                    <a:lstStyle/>
                    <a:p>
                      <a:endParaRPr lang="en-US" dirty="0"/>
                    </a:p>
                  </a:txBody>
                  <a:tcPr marL="81164" marR="81164"/>
                </a:tc>
                <a:tc>
                  <a:txBody>
                    <a:bodyPr/>
                    <a:lstStyle/>
                    <a:p>
                      <a:endParaRPr lang="en-US" dirty="0" smtClean="0"/>
                    </a:p>
                  </a:txBody>
                  <a:tcPr marL="81164" marR="81164"/>
                </a:tc>
                <a:tc>
                  <a:txBody>
                    <a:bodyPr/>
                    <a:lstStyle/>
                    <a:p>
                      <a:endParaRPr lang="en-US" dirty="0"/>
                    </a:p>
                  </a:txBody>
                  <a:tcPr marL="81164" marR="81164"/>
                </a:tc>
                <a:tc gridSpan="2">
                  <a:txBody>
                    <a:bodyPr/>
                    <a:lstStyle/>
                    <a:p>
                      <a:r>
                        <a:rPr lang="en-US" b="1" dirty="0" smtClean="0"/>
                        <a:t>TOTAL</a:t>
                      </a:r>
                      <a:endParaRPr lang="en-US" b="1" dirty="0"/>
                    </a:p>
                  </a:txBody>
                  <a:tcPr marL="81164" marR="81164"/>
                </a:tc>
                <a:tc hMerge="1">
                  <a:txBody>
                    <a:bodyPr/>
                    <a:lstStyle/>
                    <a:p>
                      <a:endParaRPr lang="en-US" dirty="0"/>
                    </a:p>
                  </a:txBody>
                  <a:tcPr marL="81164" marR="81164"/>
                </a:tc>
                <a:tc>
                  <a:txBody>
                    <a:bodyPr/>
                    <a:lstStyle/>
                    <a:p>
                      <a:r>
                        <a:rPr lang="en-US" dirty="0" smtClean="0"/>
                        <a:t>1,500.000.00</a:t>
                      </a:r>
                      <a:endParaRPr lang="en-US" dirty="0"/>
                    </a:p>
                  </a:txBody>
                  <a:tcPr marL="81164" marR="81164"/>
                </a:tc>
                <a:extLst>
                  <a:ext uri="{0D108BD9-81ED-4DB2-BD59-A6C34878D82A}">
                    <a16:rowId xmlns:a16="http://schemas.microsoft.com/office/drawing/2014/main" xmlns="" val="3294028488"/>
                  </a:ext>
                </a:extLst>
              </a:tr>
              <a:tr h="482395">
                <a:tc>
                  <a:txBody>
                    <a:bodyPr/>
                    <a:lstStyle/>
                    <a:p>
                      <a:endParaRPr lang="en-US" dirty="0"/>
                    </a:p>
                  </a:txBody>
                  <a:tcPr marL="81164" marR="81164"/>
                </a:tc>
                <a:tc>
                  <a:txBody>
                    <a:bodyPr/>
                    <a:lstStyle/>
                    <a:p>
                      <a:endParaRPr lang="en-US" dirty="0" smtClean="0"/>
                    </a:p>
                  </a:txBody>
                  <a:tcPr marL="81164" marR="81164"/>
                </a:tc>
                <a:tc>
                  <a:txBody>
                    <a:bodyPr/>
                    <a:lstStyle/>
                    <a:p>
                      <a:endParaRPr lang="en-US" dirty="0"/>
                    </a:p>
                  </a:txBody>
                  <a:tcPr marL="81164" marR="81164"/>
                </a:tc>
                <a:tc gridSpan="2">
                  <a:txBody>
                    <a:bodyPr/>
                    <a:lstStyle/>
                    <a:p>
                      <a:r>
                        <a:rPr lang="en-US" b="1" dirty="0" smtClean="0"/>
                        <a:t>TOTAL</a:t>
                      </a:r>
                      <a:r>
                        <a:rPr lang="en-US" baseline="0" dirty="0" smtClean="0"/>
                        <a:t> </a:t>
                      </a:r>
                      <a:r>
                        <a:rPr lang="en-US" b="1" baseline="0" dirty="0" smtClean="0"/>
                        <a:t>EXPENSE</a:t>
                      </a:r>
                      <a:endParaRPr lang="en-US" b="1" dirty="0"/>
                    </a:p>
                  </a:txBody>
                  <a:tcPr marL="81164" marR="81164"/>
                </a:tc>
                <a:tc hMerge="1">
                  <a:txBody>
                    <a:bodyPr/>
                    <a:lstStyle/>
                    <a:p>
                      <a:endParaRPr lang="en-US" dirty="0"/>
                    </a:p>
                  </a:txBody>
                  <a:tcPr marL="81164" marR="81164"/>
                </a:tc>
                <a:tc>
                  <a:txBody>
                    <a:bodyPr/>
                    <a:lstStyle/>
                    <a:p>
                      <a:r>
                        <a:rPr lang="en-US" dirty="0" smtClean="0"/>
                        <a:t>2,142,000.00</a:t>
                      </a:r>
                      <a:endParaRPr lang="en-US" dirty="0"/>
                    </a:p>
                  </a:txBody>
                  <a:tcPr marL="81164" marR="81164"/>
                </a:tc>
                <a:extLst>
                  <a:ext uri="{0D108BD9-81ED-4DB2-BD59-A6C34878D82A}">
                    <a16:rowId xmlns:a16="http://schemas.microsoft.com/office/drawing/2014/main" xmlns="" val="2979724379"/>
                  </a:ext>
                </a:extLst>
              </a:tr>
            </a:tbl>
          </a:graphicData>
        </a:graphic>
      </p:graphicFrame>
    </p:spTree>
    <p:extLst>
      <p:ext uri="{BB962C8B-B14F-4D97-AF65-F5344CB8AC3E}">
        <p14:creationId xmlns:p14="http://schemas.microsoft.com/office/powerpoint/2010/main" val="366342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81724155"/>
              </p:ext>
            </p:extLst>
          </p:nvPr>
        </p:nvGraphicFramePr>
        <p:xfrm>
          <a:off x="-4" y="719666"/>
          <a:ext cx="12192011" cy="5418752"/>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xmlns="" val="3740665264"/>
                    </a:ext>
                  </a:extLst>
                </a:gridCol>
                <a:gridCol w="1524001">
                  <a:extLst>
                    <a:ext uri="{9D8B030D-6E8A-4147-A177-3AD203B41FA5}">
                      <a16:colId xmlns:a16="http://schemas.microsoft.com/office/drawing/2014/main" xmlns="" val="2708863449"/>
                    </a:ext>
                  </a:extLst>
                </a:gridCol>
                <a:gridCol w="1510556">
                  <a:extLst>
                    <a:ext uri="{9D8B030D-6E8A-4147-A177-3AD203B41FA5}">
                      <a16:colId xmlns:a16="http://schemas.microsoft.com/office/drawing/2014/main" xmlns="" val="300459575"/>
                    </a:ext>
                  </a:extLst>
                </a:gridCol>
                <a:gridCol w="1537448">
                  <a:extLst>
                    <a:ext uri="{9D8B030D-6E8A-4147-A177-3AD203B41FA5}">
                      <a16:colId xmlns:a16="http://schemas.microsoft.com/office/drawing/2014/main" xmlns="" val="3715445576"/>
                    </a:ext>
                  </a:extLst>
                </a:gridCol>
                <a:gridCol w="1524002">
                  <a:extLst>
                    <a:ext uri="{9D8B030D-6E8A-4147-A177-3AD203B41FA5}">
                      <a16:colId xmlns:a16="http://schemas.microsoft.com/office/drawing/2014/main" xmlns="" val="1114371378"/>
                    </a:ext>
                  </a:extLst>
                </a:gridCol>
                <a:gridCol w="1524001">
                  <a:extLst>
                    <a:ext uri="{9D8B030D-6E8A-4147-A177-3AD203B41FA5}">
                      <a16:colId xmlns:a16="http://schemas.microsoft.com/office/drawing/2014/main" xmlns="" val="805195927"/>
                    </a:ext>
                  </a:extLst>
                </a:gridCol>
                <a:gridCol w="1524001">
                  <a:extLst>
                    <a:ext uri="{9D8B030D-6E8A-4147-A177-3AD203B41FA5}">
                      <a16:colId xmlns:a16="http://schemas.microsoft.com/office/drawing/2014/main" xmlns="" val="1589410023"/>
                    </a:ext>
                  </a:extLst>
                </a:gridCol>
                <a:gridCol w="1524001">
                  <a:extLst>
                    <a:ext uri="{9D8B030D-6E8A-4147-A177-3AD203B41FA5}">
                      <a16:colId xmlns:a16="http://schemas.microsoft.com/office/drawing/2014/main" xmlns="" val="1320852066"/>
                    </a:ext>
                  </a:extLst>
                </a:gridCol>
              </a:tblGrid>
              <a:tr h="370840">
                <a:tc gridSpan="2">
                  <a:txBody>
                    <a:bodyPr/>
                    <a:lstStyle/>
                    <a:p>
                      <a:r>
                        <a:rPr lang="en-US" sz="1400" dirty="0" smtClean="0"/>
                        <a:t>REVENUE STREAMS</a:t>
                      </a:r>
                      <a:endParaRPr lang="en-US" sz="1400" dirty="0"/>
                    </a:p>
                  </a:txBody>
                  <a:tcPr/>
                </a:tc>
                <a:tc hMerge="1">
                  <a:txBody>
                    <a:bodyPr/>
                    <a:lstStyle/>
                    <a:p>
                      <a:endParaRPr lang="en-US" dirty="0"/>
                    </a:p>
                  </a:txBody>
                  <a:tcPr/>
                </a:tc>
                <a:tc gridSpan="2">
                  <a:txBody>
                    <a:bodyPr/>
                    <a:lstStyle/>
                    <a:p>
                      <a:r>
                        <a:rPr lang="en-US" dirty="0" smtClean="0"/>
                        <a:t>YEAR</a:t>
                      </a:r>
                      <a:r>
                        <a:rPr lang="en-US" baseline="0" dirty="0" smtClean="0"/>
                        <a:t> 1</a:t>
                      </a:r>
                      <a:endParaRPr lang="en-US" dirty="0"/>
                    </a:p>
                  </a:txBody>
                  <a:tcPr/>
                </a:tc>
                <a:tc hMerge="1">
                  <a:txBody>
                    <a:bodyPr/>
                    <a:lstStyle/>
                    <a:p>
                      <a:endParaRPr lang="en-US" dirty="0"/>
                    </a:p>
                  </a:txBody>
                  <a:tcPr/>
                </a:tc>
                <a:tc gridSpan="2">
                  <a:txBody>
                    <a:bodyPr/>
                    <a:lstStyle/>
                    <a:p>
                      <a:r>
                        <a:rPr lang="en-US" dirty="0" smtClean="0"/>
                        <a:t>YEAR 2</a:t>
                      </a:r>
                      <a:endParaRPr lang="en-US" dirty="0"/>
                    </a:p>
                  </a:txBody>
                  <a:tcPr/>
                </a:tc>
                <a:tc hMerge="1">
                  <a:txBody>
                    <a:bodyPr/>
                    <a:lstStyle/>
                    <a:p>
                      <a:endParaRPr lang="en-US" dirty="0"/>
                    </a:p>
                  </a:txBody>
                  <a:tcPr/>
                </a:tc>
                <a:tc gridSpan="2">
                  <a:txBody>
                    <a:bodyPr/>
                    <a:lstStyle/>
                    <a:p>
                      <a:r>
                        <a:rPr lang="en-US" dirty="0" smtClean="0"/>
                        <a:t>YEAR 3</a:t>
                      </a:r>
                      <a:endParaRPr lang="en-US" dirty="0"/>
                    </a:p>
                  </a:txBody>
                  <a:tcPr/>
                </a:tc>
                <a:tc hMerge="1">
                  <a:txBody>
                    <a:bodyPr/>
                    <a:lstStyle/>
                    <a:p>
                      <a:endParaRPr lang="en-US" dirty="0"/>
                    </a:p>
                  </a:txBody>
                  <a:tcPr/>
                </a:tc>
                <a:extLst>
                  <a:ext uri="{0D108BD9-81ED-4DB2-BD59-A6C34878D82A}">
                    <a16:rowId xmlns:a16="http://schemas.microsoft.com/office/drawing/2014/main" xmlns="" val="2372491406"/>
                  </a:ext>
                </a:extLst>
              </a:tr>
              <a:tr h="370840">
                <a:tc rowSpan="2">
                  <a:txBody>
                    <a:bodyPr/>
                    <a:lstStyle/>
                    <a:p>
                      <a:r>
                        <a:rPr lang="en-US" sz="1800" b="1" i="0" u="none" strike="noStrike" dirty="0" smtClean="0">
                          <a:solidFill>
                            <a:srgbClr val="000000"/>
                          </a:solidFill>
                          <a:effectLst/>
                          <a:latin typeface="Calibri" panose="020F0502020204030204" pitchFamily="34" charset="0"/>
                        </a:rPr>
                        <a:t>Average revenue generated from buyers</a:t>
                      </a:r>
                      <a:endParaRPr lang="en-US" dirty="0"/>
                    </a:p>
                  </a:txBody>
                  <a:tcPr/>
                </a:tc>
                <a:tc rowSpan="2">
                  <a:txBody>
                    <a:bodyPr/>
                    <a:lstStyle/>
                    <a:p>
                      <a:pPr algn="ctr" fontAlgn="ctr"/>
                      <a:r>
                        <a:rPr lang="en-US" sz="1600" b="0" i="0" u="none" strike="noStrike" dirty="0" smtClean="0">
                          <a:solidFill>
                            <a:srgbClr val="000000"/>
                          </a:solidFill>
                          <a:effectLst/>
                          <a:latin typeface="Calibri" panose="020F0502020204030204" pitchFamily="34" charset="0"/>
                        </a:rPr>
                        <a:t>Delivery</a:t>
                      </a:r>
                      <a:r>
                        <a:rPr lang="en-US" sz="1600" b="0" i="0" u="none" strike="noStrike" baseline="0" dirty="0" smtClean="0">
                          <a:solidFill>
                            <a:srgbClr val="000000"/>
                          </a:solidFill>
                          <a:effectLst/>
                          <a:latin typeface="Calibri" panose="020F0502020204030204" pitchFamily="34" charset="0"/>
                        </a:rPr>
                        <a:t> fees and charges.</a:t>
                      </a:r>
                      <a:endParaRPr lang="en-US" sz="1600" b="0" i="0" u="none" strike="noStrike" dirty="0">
                        <a:solidFill>
                          <a:srgbClr val="000000"/>
                        </a:solidFill>
                        <a:effectLst/>
                        <a:latin typeface="Calibri" panose="020F0502020204030204" pitchFamily="34" charset="0"/>
                      </a:endParaRPr>
                    </a:p>
                  </a:txBody>
                  <a:tcPr marL="9356" marR="9356" marT="9356" marB="0" anchor="ctr"/>
                </a:tc>
                <a:tc rowSpan="2">
                  <a:txBody>
                    <a:bodyPr/>
                    <a:lstStyle/>
                    <a:p>
                      <a:endParaRPr lang="en-US" sz="1400" dirty="0"/>
                    </a:p>
                  </a:txBody>
                  <a:tcPr marL="9356" marR="9356" marT="9356" marB="0" anchor="ctr"/>
                </a:tc>
                <a:tc rowSpan="2">
                  <a:txBody>
                    <a:bodyPr/>
                    <a:lstStyle/>
                    <a:p>
                      <a:pPr algn="l" fontAlgn="ctr"/>
                      <a:r>
                        <a:rPr lang="en-US" sz="1600" b="0" i="0" u="none" strike="noStrike" dirty="0" smtClean="0">
                          <a:solidFill>
                            <a:srgbClr val="000000"/>
                          </a:solidFill>
                          <a:effectLst/>
                          <a:latin typeface="Calibri" panose="020F0502020204030204" pitchFamily="34" charset="0"/>
                        </a:rPr>
                        <a:t>₦4,620,000.00</a:t>
                      </a:r>
                      <a:endParaRPr lang="en-US" sz="1600" b="0" i="0" u="none" strike="noStrike" dirty="0">
                        <a:solidFill>
                          <a:srgbClr val="000000"/>
                        </a:solidFill>
                        <a:effectLst/>
                        <a:latin typeface="Calibri" panose="020F0502020204030204" pitchFamily="34" charset="0"/>
                      </a:endParaRPr>
                    </a:p>
                  </a:txBody>
                  <a:tcPr marL="9356" marR="9356" marT="9356" marB="0" anchor="ct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rowSpan="2">
                  <a:txBody>
                    <a:bodyPr/>
                    <a:lstStyle/>
                    <a:p>
                      <a:pPr algn="l" fontAlgn="ctr"/>
                      <a:r>
                        <a:rPr lang="en-US" sz="1600" b="0" i="0" u="none" strike="noStrike" dirty="0" smtClean="0">
                          <a:solidFill>
                            <a:srgbClr val="000000"/>
                          </a:solidFill>
                          <a:effectLst/>
                          <a:latin typeface="Calibri" panose="020F0502020204030204" pitchFamily="34" charset="0"/>
                        </a:rPr>
                        <a:t>₦5,600,000.00</a:t>
                      </a:r>
                      <a:endParaRPr lang="en-US" sz="1600" b="0" i="0" u="none" strike="noStrike" dirty="0">
                        <a:solidFill>
                          <a:srgbClr val="000000"/>
                        </a:solidFill>
                        <a:effectLst/>
                        <a:latin typeface="Calibri" panose="020F0502020204030204" pitchFamily="34" charset="0"/>
                      </a:endParaRPr>
                    </a:p>
                  </a:txBody>
                  <a:tcPr marL="9356" marR="9356" marT="9356" marB="0" anchor="ctr"/>
                </a:tc>
                <a:tc rowSpan="2">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p>
                      <a:pPr algn="l"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rowSpan="2">
                  <a:txBody>
                    <a:bodyPr/>
                    <a:lstStyle/>
                    <a:p>
                      <a:pPr algn="l" fontAlgn="ctr"/>
                      <a:r>
                        <a:rPr lang="en-US" sz="1600" b="0" i="0" u="none" strike="noStrike" dirty="0" smtClean="0">
                          <a:solidFill>
                            <a:srgbClr val="000000"/>
                          </a:solidFill>
                          <a:effectLst/>
                          <a:latin typeface="Calibri" panose="020F0502020204030204" pitchFamily="34" charset="0"/>
                        </a:rPr>
                        <a:t>₦7,000,000.00</a:t>
                      </a:r>
                      <a:endParaRPr lang="en-US" sz="1600" b="0" i="0" u="none" strike="noStrike" dirty="0">
                        <a:solidFill>
                          <a:srgbClr val="000000"/>
                        </a:solidFill>
                        <a:effectLst/>
                        <a:latin typeface="Calibri" panose="020F0502020204030204" pitchFamily="34" charset="0"/>
                      </a:endParaRPr>
                    </a:p>
                  </a:txBody>
                  <a:tcPr marL="9356" marR="9356" marT="9356" marB="0" anchor="ctr"/>
                </a:tc>
                <a:extLst>
                  <a:ext uri="{0D108BD9-81ED-4DB2-BD59-A6C34878D82A}">
                    <a16:rowId xmlns:a16="http://schemas.microsoft.com/office/drawing/2014/main" xmlns="" val="3340086022"/>
                  </a:ext>
                </a:extLst>
              </a:tr>
              <a:tr h="521853">
                <a:tc vMerge="1">
                  <a:txBody>
                    <a:bodyPr/>
                    <a:lstStyle/>
                    <a:p>
                      <a:endParaRPr lang="en-US" dirty="0"/>
                    </a:p>
                  </a:txBody>
                  <a:tcPr/>
                </a:tc>
                <a:tc vMerge="1">
                  <a:txBody>
                    <a:bodyPr/>
                    <a:lstStyle/>
                    <a:p>
                      <a:pPr algn="ctr"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vMerge="1">
                  <a:txBody>
                    <a:bodyPr/>
                    <a:lstStyle/>
                    <a:p>
                      <a:endParaRPr lang="en-US" sz="1400" dirty="0"/>
                    </a:p>
                  </a:txBody>
                  <a:tcPr marL="9356" marR="9356" marT="9356" marB="0" anchor="ctr"/>
                </a:tc>
                <a:tc vMerge="1">
                  <a:txBody>
                    <a:bodyPr/>
                    <a:lstStyle/>
                    <a:p>
                      <a:endParaRPr 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sz="1600" dirty="0" smtClean="0"/>
                    </a:p>
                    <a:p>
                      <a:pPr algn="l"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vMerge="1">
                  <a:txBody>
                    <a:bodyPr/>
                    <a:lstStyle/>
                    <a:p>
                      <a:endParaRPr lang="en-US"/>
                    </a:p>
                  </a:txBody>
                  <a:tcPr/>
                </a:tc>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vMerge="1">
                  <a:txBody>
                    <a:bodyPr/>
                    <a:lstStyle/>
                    <a:p>
                      <a:endParaRPr lang="en-US"/>
                    </a:p>
                  </a:txBody>
                  <a:tcPr/>
                </a:tc>
                <a:extLst>
                  <a:ext uri="{0D108BD9-81ED-4DB2-BD59-A6C34878D82A}">
                    <a16:rowId xmlns:a16="http://schemas.microsoft.com/office/drawing/2014/main" xmlns="" val="2906031423"/>
                  </a:ext>
                </a:extLst>
              </a:tr>
              <a:tr h="37084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Average revenue generated from vendors </a:t>
                      </a:r>
                    </a:p>
                    <a:p>
                      <a:endParaRPr lang="en-US" dirty="0"/>
                    </a:p>
                  </a:txBody>
                  <a:tcPr/>
                </a:tc>
                <a:tc>
                  <a:txBody>
                    <a:bodyPr/>
                    <a:lstStyle/>
                    <a:p>
                      <a:pPr algn="ctr" fontAlgn="ctr"/>
                      <a:r>
                        <a:rPr lang="en-US" sz="1600" b="0" i="0" u="none" strike="noStrike" dirty="0" smtClean="0">
                          <a:solidFill>
                            <a:srgbClr val="000000"/>
                          </a:solidFill>
                          <a:effectLst/>
                          <a:latin typeface="Calibri" panose="020F0502020204030204" pitchFamily="34" charset="0"/>
                        </a:rPr>
                        <a:t>10%</a:t>
                      </a:r>
                      <a:r>
                        <a:rPr lang="en-US" sz="1600" b="0" i="0" u="none" strike="noStrike" baseline="0" dirty="0" smtClean="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Commission</a:t>
                      </a:r>
                      <a:r>
                        <a:rPr lang="en-US" sz="1600" b="0" i="0" u="none" strike="noStrike" baseline="0" dirty="0" smtClean="0">
                          <a:solidFill>
                            <a:srgbClr val="000000"/>
                          </a:solidFill>
                          <a:effectLst/>
                          <a:latin typeface="Calibri" panose="020F0502020204030204" pitchFamily="34" charset="0"/>
                        </a:rPr>
                        <a:t> on food items sold.</a:t>
                      </a:r>
                      <a:endParaRPr lang="en-US" sz="1600" b="0" i="0" u="none" strike="noStrike" dirty="0">
                        <a:solidFill>
                          <a:srgbClr val="000000"/>
                        </a:solidFill>
                        <a:effectLst/>
                        <a:latin typeface="Calibri" panose="020F0502020204030204" pitchFamily="34" charset="0"/>
                      </a:endParaRPr>
                    </a:p>
                  </a:txBody>
                  <a:tcPr marL="9356" marR="9356" marT="9356"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₦3,300,000</a:t>
                      </a:r>
                      <a:endParaRPr lang="en-US" sz="1600" b="0" i="0" u="none" strike="noStrike" dirty="0">
                        <a:solidFill>
                          <a:srgbClr val="000000"/>
                        </a:solidFill>
                        <a:effectLst/>
                        <a:latin typeface="Calibri" panose="020F0502020204030204" pitchFamily="34" charset="0"/>
                      </a:endParaRPr>
                    </a:p>
                  </a:txBody>
                  <a:tcPr marL="9356" marR="9356" marT="9356" marB="0" anchor="ctr"/>
                </a:tc>
                <a:tc rowSpan="2">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₦3,300,000.00</a:t>
                      </a:r>
                    </a:p>
                    <a:p>
                      <a:pPr algn="l"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₦4,300,000</a:t>
                      </a:r>
                    </a:p>
                    <a:p>
                      <a:pPr algn="l"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rowSpan="2">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₦4,300,000.00</a:t>
                      </a:r>
                    </a:p>
                    <a:p>
                      <a:pPr algn="l"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₦6,300,000</a:t>
                      </a:r>
                    </a:p>
                    <a:p>
                      <a:pPr algn="l" fontAlgn="ctr"/>
                      <a:endParaRPr lang="en-US" sz="1600" b="0" i="0" u="none" strike="noStrike" dirty="0">
                        <a:solidFill>
                          <a:srgbClr val="000000"/>
                        </a:solidFill>
                        <a:effectLst/>
                        <a:latin typeface="Calibri" panose="020F0502020204030204" pitchFamily="34" charset="0"/>
                      </a:endParaRPr>
                    </a:p>
                  </a:txBody>
                  <a:tcPr marL="9356" marR="9356" marT="9356" marB="0" anchor="ctr"/>
                </a:tc>
                <a:tc rowSpan="2">
                  <a:txBody>
                    <a:bodyPr/>
                    <a:lstStyle/>
                    <a:p>
                      <a:pPr algn="l" fontAlgn="ctr"/>
                      <a:r>
                        <a:rPr lang="en-US" sz="1600" b="0" i="0" u="none" strike="noStrike" dirty="0" smtClean="0">
                          <a:solidFill>
                            <a:srgbClr val="000000"/>
                          </a:solidFill>
                          <a:effectLst/>
                          <a:latin typeface="Calibri" panose="020F0502020204030204" pitchFamily="34" charset="0"/>
                        </a:rPr>
                        <a:t>₦6,300,000.00</a:t>
                      </a:r>
                      <a:endParaRPr lang="en-US" sz="1600" b="0" i="0" u="none" strike="noStrike" dirty="0">
                        <a:solidFill>
                          <a:srgbClr val="000000"/>
                        </a:solidFill>
                        <a:effectLst/>
                        <a:latin typeface="Calibri" panose="020F0502020204030204" pitchFamily="34" charset="0"/>
                      </a:endParaRPr>
                    </a:p>
                  </a:txBody>
                  <a:tcPr marL="9356" marR="9356" marT="9356" marB="0" anchor="ctr"/>
                </a:tc>
                <a:extLst>
                  <a:ext uri="{0D108BD9-81ED-4DB2-BD59-A6C34878D82A}">
                    <a16:rowId xmlns:a16="http://schemas.microsoft.com/office/drawing/2014/main" xmlns="" val="2370459799"/>
                  </a:ext>
                </a:extLst>
              </a:tr>
              <a:tr h="370840">
                <a:tc vMerge="1">
                  <a:txBody>
                    <a:bodyPr/>
                    <a:lstStyle/>
                    <a:p>
                      <a:endParaRPr lang="en-US" dirty="0"/>
                    </a:p>
                  </a:txBody>
                  <a:tcPr/>
                </a:tc>
                <a:tc>
                  <a:txBody>
                    <a:bodyPr/>
                    <a:lstStyle/>
                    <a:p>
                      <a:pPr algn="ctr" fontAlgn="ctr"/>
                      <a:r>
                        <a:rPr lang="en-US" sz="1600" b="0" i="0" u="none" strike="noStrike" dirty="0" smtClean="0">
                          <a:solidFill>
                            <a:srgbClr val="000000"/>
                          </a:solidFill>
                          <a:effectLst/>
                          <a:latin typeface="Calibri" panose="020F0502020204030204" pitchFamily="34" charset="0"/>
                        </a:rPr>
                        <a:t>Fees</a:t>
                      </a:r>
                      <a:r>
                        <a:rPr lang="en-US" sz="1600" b="0" i="0" u="none" strike="noStrike" baseline="0" dirty="0" smtClean="0">
                          <a:solidFill>
                            <a:srgbClr val="000000"/>
                          </a:solidFill>
                          <a:effectLst/>
                          <a:latin typeface="Calibri" panose="020F0502020204030204" pitchFamily="34" charset="0"/>
                        </a:rPr>
                        <a:t> for packaging</a:t>
                      </a:r>
                      <a:endParaRPr lang="en-US" sz="1600" b="0" i="0" u="none" strike="noStrike" dirty="0">
                        <a:solidFill>
                          <a:srgbClr val="000000"/>
                        </a:solidFill>
                        <a:effectLst/>
                        <a:latin typeface="Calibri" panose="020F0502020204030204" pitchFamily="34" charset="0"/>
                      </a:endParaRPr>
                    </a:p>
                  </a:txBody>
                  <a:tcPr marL="9356" marR="9356" marT="9356" marB="0" anchor="ctr"/>
                </a:tc>
                <a:tc>
                  <a:txBody>
                    <a:bodyPr/>
                    <a:lstStyle/>
                    <a:p>
                      <a:pPr algn="l" fontAlgn="ctr"/>
                      <a:r>
                        <a:rPr lang="en-US" sz="1600" b="0" i="0" u="none" strike="noStrike" dirty="0" smtClean="0">
                          <a:solidFill>
                            <a:srgbClr val="000000"/>
                          </a:solidFill>
                          <a:effectLst/>
                          <a:latin typeface="Calibri" panose="020F0502020204030204" pitchFamily="34" charset="0"/>
                        </a:rPr>
                        <a:t>₦0.00</a:t>
                      </a:r>
                      <a:endParaRPr lang="en-US" sz="1600" b="0" i="0" u="none" strike="noStrike" dirty="0">
                        <a:solidFill>
                          <a:srgbClr val="000000"/>
                        </a:solidFill>
                        <a:effectLst/>
                        <a:latin typeface="Calibri" panose="020F0502020204030204" pitchFamily="34" charset="0"/>
                      </a:endParaRPr>
                    </a:p>
                  </a:txBody>
                  <a:tcPr marL="9356" marR="9356" marT="9356" marB="0" anchor="ctr"/>
                </a:tc>
                <a:tc vMerge="1">
                  <a:txBody>
                    <a:bodyPr/>
                    <a:lstStyle/>
                    <a:p>
                      <a:endParaRPr lang="en-US"/>
                    </a:p>
                  </a:txBody>
                  <a:tcPr/>
                </a:tc>
                <a:tc>
                  <a:txBody>
                    <a:bodyPr/>
                    <a:lstStyle/>
                    <a:p>
                      <a:pPr algn="l" fontAlgn="ctr"/>
                      <a:r>
                        <a:rPr lang="en-US" sz="1600" b="0" i="0" u="none" strike="noStrike">
                          <a:solidFill>
                            <a:srgbClr val="000000"/>
                          </a:solidFill>
                          <a:effectLst/>
                          <a:latin typeface="Calibri" panose="020F0502020204030204" pitchFamily="34" charset="0"/>
                        </a:rPr>
                        <a:t>₦0.00</a:t>
                      </a:r>
                    </a:p>
                  </a:txBody>
                  <a:tcPr marL="9356" marR="9356" marT="9356" marB="0" anchor="ctr"/>
                </a:tc>
                <a:tc vMerge="1">
                  <a:txBody>
                    <a:bodyPr/>
                    <a:lstStyle/>
                    <a:p>
                      <a:endParaRPr lang="en-US"/>
                    </a:p>
                  </a:txBody>
                  <a:tcPr/>
                </a:tc>
                <a:tc>
                  <a:txBody>
                    <a:bodyPr/>
                    <a:lstStyle/>
                    <a:p>
                      <a:pPr algn="l" fontAlgn="ctr"/>
                      <a:r>
                        <a:rPr lang="en-US" sz="1600" b="0" i="0" u="none" strike="noStrike" dirty="0" smtClean="0">
                          <a:solidFill>
                            <a:srgbClr val="000000"/>
                          </a:solidFill>
                          <a:effectLst/>
                          <a:latin typeface="Calibri" panose="020F0502020204030204" pitchFamily="34" charset="0"/>
                        </a:rPr>
                        <a:t>₦0.00</a:t>
                      </a:r>
                      <a:endParaRPr lang="en-US" sz="1600" b="0" i="0" u="none" strike="noStrike" dirty="0">
                        <a:solidFill>
                          <a:srgbClr val="000000"/>
                        </a:solidFill>
                        <a:effectLst/>
                        <a:latin typeface="Calibri" panose="020F0502020204030204" pitchFamily="34" charset="0"/>
                      </a:endParaRPr>
                    </a:p>
                  </a:txBody>
                  <a:tcPr marL="9356" marR="9356" marT="9356" marB="0" anchor="ctr"/>
                </a:tc>
                <a:tc vMerge="1">
                  <a:txBody>
                    <a:bodyPr/>
                    <a:lstStyle/>
                    <a:p>
                      <a:endParaRPr lang="en-US"/>
                    </a:p>
                  </a:txBody>
                  <a:tcPr/>
                </a:tc>
                <a:extLst>
                  <a:ext uri="{0D108BD9-81ED-4DB2-BD59-A6C34878D82A}">
                    <a16:rowId xmlns:a16="http://schemas.microsoft.com/office/drawing/2014/main" xmlns="" val="660711245"/>
                  </a:ext>
                </a:extLst>
              </a:tr>
              <a:tr h="37084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Average revenue on premium ads</a:t>
                      </a:r>
                    </a:p>
                    <a:p>
                      <a:endParaRPr lang="en-US" dirty="0"/>
                    </a:p>
                  </a:txBody>
                  <a:tcPr/>
                </a:tc>
                <a:tc>
                  <a:txBody>
                    <a:bodyPr/>
                    <a:lstStyle/>
                    <a:p>
                      <a:pPr algn="ctr" fontAlgn="ctr"/>
                      <a:r>
                        <a:rPr lang="en-US" sz="1600" b="0" i="0" u="none" strike="noStrike" dirty="0">
                          <a:solidFill>
                            <a:srgbClr val="000000"/>
                          </a:solidFill>
                          <a:effectLst/>
                          <a:latin typeface="Calibri" panose="020F0502020204030204" pitchFamily="34" charset="0"/>
                        </a:rPr>
                        <a:t>Average yearly </a:t>
                      </a:r>
                      <a:r>
                        <a:rPr lang="en-US" sz="1600" b="0" i="0" u="none" strike="noStrike" dirty="0" smtClean="0">
                          <a:solidFill>
                            <a:srgbClr val="000000"/>
                          </a:solidFill>
                          <a:effectLst/>
                          <a:latin typeface="Calibri" panose="020F0502020204030204" pitchFamily="34" charset="0"/>
                        </a:rPr>
                        <a:t> usage</a:t>
                      </a:r>
                      <a:r>
                        <a:rPr lang="en-US" sz="1600" b="0" i="0" u="none" strike="noStrike" baseline="0" dirty="0" smtClean="0">
                          <a:solidFill>
                            <a:srgbClr val="000000"/>
                          </a:solidFill>
                          <a:effectLst/>
                          <a:latin typeface="Calibri" panose="020F0502020204030204" pitchFamily="34" charset="0"/>
                        </a:rPr>
                        <a:t> of</a:t>
                      </a:r>
                      <a:r>
                        <a:rPr lang="en-US" sz="1600" b="0" i="0" u="none" strike="noStrike" dirty="0" smtClean="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premium ads</a:t>
                      </a:r>
                    </a:p>
                  </a:txBody>
                  <a:tcPr marL="9356" marR="9356" marT="9356" marB="0" anchor="ctr"/>
                </a:tc>
                <a:tc>
                  <a:txBody>
                    <a:bodyPr/>
                    <a:lstStyle/>
                    <a:p>
                      <a:pPr algn="l" fontAlgn="ctr"/>
                      <a:r>
                        <a:rPr lang="en-US" sz="1600" b="0" i="0" u="none" strike="noStrike">
                          <a:solidFill>
                            <a:srgbClr val="000000"/>
                          </a:solidFill>
                          <a:effectLst/>
                          <a:latin typeface="Calibri" panose="020F0502020204030204" pitchFamily="34" charset="0"/>
                        </a:rPr>
                        <a:t>1</a:t>
                      </a:r>
                    </a:p>
                  </a:txBody>
                  <a:tcPr marL="9356" marR="9356" marT="9356" marB="0" anchor="ctr"/>
                </a:tc>
                <a:tc rowSpan="2">
                  <a:txBody>
                    <a:bodyPr/>
                    <a:lstStyle/>
                    <a:p>
                      <a:pPr algn="l" fontAlgn="ctr"/>
                      <a:r>
                        <a:rPr lang="en-US" sz="1600" b="0" i="0" u="none" strike="noStrike" dirty="0">
                          <a:solidFill>
                            <a:srgbClr val="000000"/>
                          </a:solidFill>
                          <a:effectLst/>
                          <a:latin typeface="Calibri" panose="020F0502020204030204" pitchFamily="34" charset="0"/>
                        </a:rPr>
                        <a:t>₦5,000.00</a:t>
                      </a:r>
                    </a:p>
                  </a:txBody>
                  <a:tcPr marL="9356" marR="9356" marT="9356" marB="0" anchor="ctr"/>
                </a:tc>
                <a:tc>
                  <a:txBody>
                    <a:bodyPr/>
                    <a:lstStyle/>
                    <a:p>
                      <a:pPr algn="l" fontAlgn="ctr"/>
                      <a:r>
                        <a:rPr lang="en-US" sz="1600" b="0" i="0" u="none" strike="noStrike" dirty="0">
                          <a:solidFill>
                            <a:srgbClr val="000000"/>
                          </a:solidFill>
                          <a:effectLst/>
                          <a:latin typeface="Calibri" panose="020F0502020204030204" pitchFamily="34" charset="0"/>
                        </a:rPr>
                        <a:t>5</a:t>
                      </a:r>
                    </a:p>
                  </a:txBody>
                  <a:tcPr marL="9356" marR="9356" marT="9356" marB="0" anchor="ctr"/>
                </a:tc>
                <a:tc rowSpan="2">
                  <a:txBody>
                    <a:bodyPr/>
                    <a:lstStyle/>
                    <a:p>
                      <a:pPr algn="l" fontAlgn="ctr"/>
                      <a:r>
                        <a:rPr lang="en-US" sz="1600" b="0" i="0" u="none" strike="noStrike">
                          <a:solidFill>
                            <a:srgbClr val="000000"/>
                          </a:solidFill>
                          <a:effectLst/>
                          <a:latin typeface="Calibri" panose="020F0502020204030204" pitchFamily="34" charset="0"/>
                        </a:rPr>
                        <a:t>₦50,000.00</a:t>
                      </a:r>
                    </a:p>
                  </a:txBody>
                  <a:tcPr marL="9356" marR="9356" marT="9356" marB="0" anchor="ctr"/>
                </a:tc>
                <a:tc>
                  <a:txBody>
                    <a:bodyPr/>
                    <a:lstStyle/>
                    <a:p>
                      <a:pPr algn="l" fontAlgn="ctr"/>
                      <a:r>
                        <a:rPr lang="en-US" sz="1600" b="0" i="0" u="none" strike="noStrike">
                          <a:solidFill>
                            <a:srgbClr val="000000"/>
                          </a:solidFill>
                          <a:effectLst/>
                          <a:latin typeface="Calibri" panose="020F0502020204030204" pitchFamily="34" charset="0"/>
                        </a:rPr>
                        <a:t>15</a:t>
                      </a:r>
                    </a:p>
                  </a:txBody>
                  <a:tcPr marL="9356" marR="9356" marT="9356" marB="0" anchor="ctr"/>
                </a:tc>
                <a:tc rowSpan="2">
                  <a:txBody>
                    <a:bodyPr/>
                    <a:lstStyle/>
                    <a:p>
                      <a:pPr algn="l" fontAlgn="ctr"/>
                      <a:r>
                        <a:rPr lang="en-US" sz="1600" b="0" i="0" u="none" strike="noStrike">
                          <a:solidFill>
                            <a:srgbClr val="000000"/>
                          </a:solidFill>
                          <a:effectLst/>
                          <a:latin typeface="Calibri" panose="020F0502020204030204" pitchFamily="34" charset="0"/>
                        </a:rPr>
                        <a:t>₦150,000.00</a:t>
                      </a:r>
                    </a:p>
                  </a:txBody>
                  <a:tcPr marL="9356" marR="9356" marT="9356" marB="0" anchor="ctr"/>
                </a:tc>
                <a:extLst>
                  <a:ext uri="{0D108BD9-81ED-4DB2-BD59-A6C34878D82A}">
                    <a16:rowId xmlns:a16="http://schemas.microsoft.com/office/drawing/2014/main" xmlns="" val="356219475"/>
                  </a:ext>
                </a:extLst>
              </a:tr>
              <a:tr h="370840">
                <a:tc vMerge="1">
                  <a:txBody>
                    <a:bodyPr/>
                    <a:lstStyle/>
                    <a:p>
                      <a:endParaRPr lang="en-US" dirty="0"/>
                    </a:p>
                  </a:txBody>
                  <a:tcPr/>
                </a:tc>
                <a:tc>
                  <a:txBody>
                    <a:bodyPr/>
                    <a:lstStyle/>
                    <a:p>
                      <a:pPr algn="ctr" fontAlgn="ctr"/>
                      <a:r>
                        <a:rPr lang="en-US" sz="1600" b="0" i="0" u="none" strike="noStrike" dirty="0">
                          <a:solidFill>
                            <a:srgbClr val="000000"/>
                          </a:solidFill>
                          <a:effectLst/>
                          <a:latin typeface="Calibri" panose="020F0502020204030204" pitchFamily="34" charset="0"/>
                        </a:rPr>
                        <a:t>Average revenue </a:t>
                      </a:r>
                      <a:r>
                        <a:rPr lang="en-US" sz="1600" b="0" i="0" u="none" strike="noStrike" dirty="0" smtClean="0">
                          <a:solidFill>
                            <a:srgbClr val="000000"/>
                          </a:solidFill>
                          <a:effectLst/>
                          <a:latin typeface="Calibri" panose="020F0502020204030204" pitchFamily="34" charset="0"/>
                        </a:rPr>
                        <a:t>per user  </a:t>
                      </a:r>
                      <a:r>
                        <a:rPr lang="en-US" sz="1600" b="0" i="0" u="none" strike="noStrike" dirty="0">
                          <a:solidFill>
                            <a:srgbClr val="000000"/>
                          </a:solidFill>
                          <a:effectLst/>
                          <a:latin typeface="Calibri" panose="020F0502020204030204" pitchFamily="34" charset="0"/>
                        </a:rPr>
                        <a:t>premium ads</a:t>
                      </a:r>
                    </a:p>
                  </a:txBody>
                  <a:tcPr marL="9356" marR="9356" marT="9356" marB="0" anchor="ctr"/>
                </a:tc>
                <a:tc>
                  <a:txBody>
                    <a:bodyPr/>
                    <a:lstStyle/>
                    <a:p>
                      <a:pPr algn="l" fontAlgn="ctr"/>
                      <a:r>
                        <a:rPr lang="en-US" sz="1600" b="0" i="0" u="none" strike="noStrike">
                          <a:solidFill>
                            <a:srgbClr val="000000"/>
                          </a:solidFill>
                          <a:effectLst/>
                          <a:latin typeface="Calibri" panose="020F0502020204030204" pitchFamily="34" charset="0"/>
                        </a:rPr>
                        <a:t>₦5,000.00</a:t>
                      </a:r>
                    </a:p>
                  </a:txBody>
                  <a:tcPr marL="9356" marR="9356" marT="9356" marB="0" anchor="ctr"/>
                </a:tc>
                <a:tc vMerge="1">
                  <a:txBody>
                    <a:bodyPr/>
                    <a:lstStyle/>
                    <a:p>
                      <a:endParaRPr lang="en-US"/>
                    </a:p>
                  </a:txBody>
                  <a:tcPr/>
                </a:tc>
                <a:tc>
                  <a:txBody>
                    <a:bodyPr/>
                    <a:lstStyle/>
                    <a:p>
                      <a:pPr algn="l" fontAlgn="ctr"/>
                      <a:r>
                        <a:rPr lang="en-US" sz="1600" b="0" i="0" u="none" strike="noStrike" dirty="0">
                          <a:solidFill>
                            <a:srgbClr val="000000"/>
                          </a:solidFill>
                          <a:effectLst/>
                          <a:latin typeface="Calibri" panose="020F0502020204030204" pitchFamily="34" charset="0"/>
                        </a:rPr>
                        <a:t>₦10,000.00</a:t>
                      </a:r>
                    </a:p>
                  </a:txBody>
                  <a:tcPr marL="9356" marR="9356" marT="9356" marB="0" anchor="ctr"/>
                </a:tc>
                <a:tc vMerge="1">
                  <a:txBody>
                    <a:bodyPr/>
                    <a:lstStyle/>
                    <a:p>
                      <a:endParaRPr lang="en-US"/>
                    </a:p>
                  </a:txBody>
                  <a:tcPr/>
                </a:tc>
                <a:tc>
                  <a:txBody>
                    <a:bodyPr/>
                    <a:lstStyle/>
                    <a:p>
                      <a:pPr algn="l" fontAlgn="ctr"/>
                      <a:r>
                        <a:rPr lang="en-US" sz="1600" b="0" i="0" u="none" strike="noStrike" dirty="0">
                          <a:solidFill>
                            <a:srgbClr val="000000"/>
                          </a:solidFill>
                          <a:effectLst/>
                          <a:latin typeface="Calibri" panose="020F0502020204030204" pitchFamily="34" charset="0"/>
                        </a:rPr>
                        <a:t>₦10,000.00</a:t>
                      </a:r>
                    </a:p>
                  </a:txBody>
                  <a:tcPr marL="9356" marR="9356" marT="9356" marB="0" anchor="ctr"/>
                </a:tc>
                <a:tc vMerge="1">
                  <a:txBody>
                    <a:bodyPr/>
                    <a:lstStyle/>
                    <a:p>
                      <a:endParaRPr lang="en-US"/>
                    </a:p>
                  </a:txBody>
                  <a:tcPr/>
                </a:tc>
                <a:extLst>
                  <a:ext uri="{0D108BD9-81ED-4DB2-BD59-A6C34878D82A}">
                    <a16:rowId xmlns:a16="http://schemas.microsoft.com/office/drawing/2014/main" xmlns="" val="2035410849"/>
                  </a:ext>
                </a:extLst>
              </a:tr>
              <a:tr h="37084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Total revenue per year</a:t>
                      </a:r>
                    </a:p>
                    <a:p>
                      <a:endParaRPr lang="en-US" dirty="0"/>
                    </a:p>
                  </a:txBody>
                  <a:tcPr/>
                </a:tc>
                <a:tc>
                  <a:txBody>
                    <a:bodyPr/>
                    <a:lstStyle/>
                    <a:p>
                      <a:pPr algn="l" fontAlgn="b"/>
                      <a:r>
                        <a:rPr lang="en-US" sz="1600" b="1" i="0" u="none" strike="noStrike" dirty="0">
                          <a:solidFill>
                            <a:srgbClr val="000000"/>
                          </a:solidFill>
                          <a:effectLst/>
                          <a:latin typeface="Calibri" panose="020F0502020204030204" pitchFamily="34" charset="0"/>
                        </a:rPr>
                        <a:t> </a:t>
                      </a:r>
                    </a:p>
                  </a:txBody>
                  <a:tcPr marL="9356" marR="9356" marT="9356" marB="0" anchor="b"/>
                </a:tc>
                <a:tc>
                  <a:txBody>
                    <a:bodyPr/>
                    <a:lstStyle/>
                    <a:p>
                      <a:pPr algn="r" fontAlgn="ctr"/>
                      <a:r>
                        <a:rPr lang="en-US" sz="1600" b="1" i="0" u="none" strike="noStrike" dirty="0" smtClean="0">
                          <a:solidFill>
                            <a:srgbClr val="000000"/>
                          </a:solidFill>
                          <a:effectLst/>
                          <a:latin typeface="Calibri" panose="020F0502020204030204" pitchFamily="34" charset="0"/>
                        </a:rPr>
                        <a:t>₦7,925,000.00</a:t>
                      </a:r>
                      <a:endParaRPr lang="en-US" sz="1600" b="1" i="0" u="none" strike="noStrike" dirty="0">
                        <a:solidFill>
                          <a:srgbClr val="000000"/>
                        </a:solidFill>
                        <a:effectLst/>
                        <a:latin typeface="Calibri" panose="020F0502020204030204" pitchFamily="34" charset="0"/>
                      </a:endParaRPr>
                    </a:p>
                  </a:txBody>
                  <a:tcPr marL="9356" marR="9356" marT="9356" marB="0" anchor="ctr"/>
                </a:tc>
                <a:tc>
                  <a:txBody>
                    <a:bodyPr/>
                    <a:lstStyle/>
                    <a:p>
                      <a:pPr algn="l" fontAlgn="b"/>
                      <a:r>
                        <a:rPr lang="en-US" sz="1600" b="1" i="0" u="none" strike="noStrike" dirty="0">
                          <a:solidFill>
                            <a:srgbClr val="000000"/>
                          </a:solidFill>
                          <a:effectLst/>
                          <a:latin typeface="Calibri" panose="020F0502020204030204" pitchFamily="34" charset="0"/>
                        </a:rPr>
                        <a:t> </a:t>
                      </a:r>
                    </a:p>
                  </a:txBody>
                  <a:tcPr marL="9356" marR="9356" marT="9356" marB="0" anchor="b"/>
                </a:tc>
                <a:tc>
                  <a:txBody>
                    <a:bodyPr/>
                    <a:lstStyle/>
                    <a:p>
                      <a:pPr algn="r" fontAlgn="ctr"/>
                      <a:r>
                        <a:rPr lang="en-US" sz="1600" b="1" i="0" u="none" strike="noStrike" dirty="0" smtClean="0">
                          <a:solidFill>
                            <a:srgbClr val="000000"/>
                          </a:solidFill>
                          <a:effectLst/>
                          <a:latin typeface="Calibri" panose="020F0502020204030204" pitchFamily="34" charset="0"/>
                        </a:rPr>
                        <a:t>₦9,950,000.00</a:t>
                      </a:r>
                      <a:endParaRPr lang="en-US" sz="1600" b="1" i="0" u="none" strike="noStrike" dirty="0">
                        <a:solidFill>
                          <a:srgbClr val="000000"/>
                        </a:solidFill>
                        <a:effectLst/>
                        <a:latin typeface="Calibri" panose="020F0502020204030204" pitchFamily="34" charset="0"/>
                      </a:endParaRPr>
                    </a:p>
                  </a:txBody>
                  <a:tcPr marL="9356" marR="9356" marT="9356" marB="0" anchor="ctr"/>
                </a:tc>
                <a:tc>
                  <a:txBody>
                    <a:bodyPr/>
                    <a:lstStyle/>
                    <a:p>
                      <a:pPr algn="l" fontAlgn="b"/>
                      <a:r>
                        <a:rPr lang="en-US" sz="1600" b="1" i="0" u="none" strike="noStrike">
                          <a:solidFill>
                            <a:srgbClr val="000000"/>
                          </a:solidFill>
                          <a:effectLst/>
                          <a:latin typeface="Calibri" panose="020F0502020204030204" pitchFamily="34" charset="0"/>
                        </a:rPr>
                        <a:t> </a:t>
                      </a:r>
                    </a:p>
                  </a:txBody>
                  <a:tcPr marL="9356" marR="9356" marT="9356" marB="0" anchor="b"/>
                </a:tc>
                <a:tc>
                  <a:txBody>
                    <a:bodyPr/>
                    <a:lstStyle/>
                    <a:p>
                      <a:pPr algn="r" fontAlgn="ctr"/>
                      <a:r>
                        <a:rPr lang="en-US" sz="1600" b="1" i="0" u="none" strike="noStrike" dirty="0" smtClean="0">
                          <a:solidFill>
                            <a:srgbClr val="000000"/>
                          </a:solidFill>
                          <a:effectLst/>
                          <a:latin typeface="Calibri" panose="020F0502020204030204" pitchFamily="34" charset="0"/>
                        </a:rPr>
                        <a:t>₦13,450,000.00</a:t>
                      </a:r>
                      <a:endParaRPr lang="en-US" sz="1600" b="1" i="0" u="none" strike="noStrike" dirty="0">
                        <a:solidFill>
                          <a:srgbClr val="000000"/>
                        </a:solidFill>
                        <a:effectLst/>
                        <a:latin typeface="Calibri" panose="020F0502020204030204" pitchFamily="34" charset="0"/>
                      </a:endParaRPr>
                    </a:p>
                  </a:txBody>
                  <a:tcPr marL="9356" marR="9356" marT="9356" marB="0" anchor="ctr"/>
                </a:tc>
                <a:extLst>
                  <a:ext uri="{0D108BD9-81ED-4DB2-BD59-A6C34878D82A}">
                    <a16:rowId xmlns:a16="http://schemas.microsoft.com/office/drawing/2014/main" xmlns="" val="1084113871"/>
                  </a:ext>
                </a:extLst>
              </a:tr>
            </a:tbl>
          </a:graphicData>
        </a:graphic>
      </p:graphicFrame>
      <p:sp>
        <p:nvSpPr>
          <p:cNvPr id="5" name="TextBox 4"/>
          <p:cNvSpPr txBox="1"/>
          <p:nvPr/>
        </p:nvSpPr>
        <p:spPr>
          <a:xfrm>
            <a:off x="3872753" y="201706"/>
            <a:ext cx="4666129" cy="369332"/>
          </a:xfrm>
          <a:prstGeom prst="rect">
            <a:avLst/>
          </a:prstGeom>
          <a:noFill/>
        </p:spPr>
        <p:txBody>
          <a:bodyPr wrap="square" rtlCol="0">
            <a:spAutoFit/>
          </a:bodyPr>
          <a:lstStyle/>
          <a:p>
            <a:r>
              <a:rPr lang="en-US" dirty="0" smtClean="0"/>
              <a:t>                                   PROJECTED REVENUE</a:t>
            </a:r>
            <a:endParaRPr lang="en-US" dirty="0"/>
          </a:p>
        </p:txBody>
      </p:sp>
    </p:spTree>
    <p:extLst>
      <p:ext uri="{BB962C8B-B14F-4D97-AF65-F5344CB8AC3E}">
        <p14:creationId xmlns:p14="http://schemas.microsoft.com/office/powerpoint/2010/main" val="276401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STATUS/TIMELINE</a:t>
            </a:r>
            <a:endParaRPr lang="en-US" dirty="0"/>
          </a:p>
        </p:txBody>
      </p:sp>
      <p:sp>
        <p:nvSpPr>
          <p:cNvPr id="3" name="Content Placeholder 2"/>
          <p:cNvSpPr>
            <a:spLocks noGrp="1"/>
          </p:cNvSpPr>
          <p:nvPr>
            <p:ph idx="1"/>
          </p:nvPr>
        </p:nvSpPr>
        <p:spPr/>
        <p:txBody>
          <a:bodyPr/>
          <a:lstStyle/>
          <a:p>
            <a:r>
              <a:rPr lang="en-US" dirty="0" err="1" smtClean="0"/>
              <a:t>Oja</a:t>
            </a:r>
            <a:r>
              <a:rPr lang="en-US" dirty="0" smtClean="0"/>
              <a:t> is at its development state.</a:t>
            </a:r>
          </a:p>
          <a:p>
            <a:endParaRPr lang="en-US" dirty="0"/>
          </a:p>
          <a:p>
            <a:r>
              <a:rPr lang="en-US" dirty="0" smtClean="0"/>
              <a:t>In Five years </a:t>
            </a:r>
            <a:r>
              <a:rPr lang="en-US" dirty="0" err="1" smtClean="0"/>
              <a:t>Oja</a:t>
            </a:r>
            <a:r>
              <a:rPr lang="en-US" dirty="0" smtClean="0"/>
              <a:t> is going to be a fully blown online grocery store that cuts across every major city in Nigeria and the most used online </a:t>
            </a:r>
            <a:r>
              <a:rPr lang="en-US" smtClean="0"/>
              <a:t>grocery store </a:t>
            </a:r>
            <a:r>
              <a:rPr lang="en-US" dirty="0" smtClean="0"/>
              <a:t>by the </a:t>
            </a:r>
            <a:r>
              <a:rPr lang="en-US" smtClean="0"/>
              <a:t>mass population.</a:t>
            </a:r>
            <a:endParaRPr lang="en-US" dirty="0"/>
          </a:p>
        </p:txBody>
      </p:sp>
    </p:spTree>
    <p:extLst>
      <p:ext uri="{BB962C8B-B14F-4D97-AF65-F5344CB8AC3E}">
        <p14:creationId xmlns:p14="http://schemas.microsoft.com/office/powerpoint/2010/main" val="204295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endParaRPr lang="en-US" sz="6000" b="1" dirty="0"/>
          </a:p>
          <a:p>
            <a:pPr marL="0" indent="0">
              <a:buNone/>
            </a:pPr>
            <a:endParaRPr lang="en-US" sz="6000" b="1" dirty="0" smtClean="0">
              <a:solidFill>
                <a:srgbClr val="CC0000"/>
              </a:solidFill>
            </a:endParaRPr>
          </a:p>
          <a:p>
            <a:pPr marL="0" indent="0">
              <a:buNone/>
            </a:pPr>
            <a:r>
              <a:rPr lang="en-US" sz="6000" b="1" dirty="0" smtClean="0"/>
              <a:t>			</a:t>
            </a:r>
            <a:r>
              <a:rPr lang="en-US" sz="8800" b="1" dirty="0" smtClean="0">
                <a:solidFill>
                  <a:srgbClr val="CC0000"/>
                </a:solidFill>
                <a:latin typeface="Algerian" panose="04020705040A02060702" pitchFamily="82" charset="0"/>
              </a:rPr>
              <a:t>THANK YOU</a:t>
            </a:r>
            <a:endParaRPr lang="en-US" sz="8800" b="1" dirty="0">
              <a:solidFill>
                <a:srgbClr val="CC0000"/>
              </a:solidFill>
              <a:latin typeface="Algerian" panose="04020705040A02060702" pitchFamily="82" charset="0"/>
            </a:endParaRPr>
          </a:p>
        </p:txBody>
      </p:sp>
    </p:spTree>
    <p:extLst>
      <p:ext uri="{BB962C8B-B14F-4D97-AF65-F5344CB8AC3E}">
        <p14:creationId xmlns:p14="http://schemas.microsoft.com/office/powerpoint/2010/main" val="277966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For years working class individuals and students have had to struggle with going to the market to get food items and groceries while coping with the stress of  jobs and academics.</a:t>
            </a:r>
          </a:p>
          <a:p>
            <a:r>
              <a:rPr lang="en-US" dirty="0" smtClean="0"/>
              <a:t>Most markets in Lagos are not structured in a way that allows easy shopping.</a:t>
            </a:r>
          </a:p>
          <a:p>
            <a:r>
              <a:rPr lang="en-US" dirty="0" smtClean="0"/>
              <a:t>Most people eventually resort to buying already cooked foods from fast food restaurants around their homes which might not be healthy and could lead to stomach upset with consumers having to spend more on health care costs.</a:t>
            </a:r>
          </a:p>
          <a:p>
            <a:endParaRPr lang="en-US" dirty="0"/>
          </a:p>
        </p:txBody>
      </p:sp>
    </p:spTree>
    <p:extLst>
      <p:ext uri="{BB962C8B-B14F-4D97-AF65-F5344CB8AC3E}">
        <p14:creationId xmlns:p14="http://schemas.microsoft.com/office/powerpoint/2010/main" val="180024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We are proposing easy access to foodstuffs and provisions to consumers from the comfort of their homes or location without stress.</a:t>
            </a:r>
          </a:p>
          <a:p>
            <a:r>
              <a:rPr lang="en-US" sz="3200" dirty="0" smtClean="0"/>
              <a:t>Timely delivery of food items ordered to the consumer’s  location.</a:t>
            </a:r>
          </a:p>
          <a:p>
            <a:r>
              <a:rPr lang="en-US" sz="3200" dirty="0" smtClean="0"/>
              <a:t>Quality control on food stuffs purchased and hygienic packaging of items.</a:t>
            </a:r>
            <a:endParaRPr lang="en-US" sz="3200" dirty="0"/>
          </a:p>
        </p:txBody>
      </p:sp>
    </p:spTree>
    <p:extLst>
      <p:ext uri="{BB962C8B-B14F-4D97-AF65-F5344CB8AC3E}">
        <p14:creationId xmlns:p14="http://schemas.microsoft.com/office/powerpoint/2010/main" val="142332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7277787"/>
              </p:ext>
            </p:extLst>
          </p:nvPr>
        </p:nvGraphicFramePr>
        <p:xfrm>
          <a:off x="788929" y="773484"/>
          <a:ext cx="10297550" cy="5673141"/>
        </p:xfrm>
        <a:graphic>
          <a:graphicData uri="http://schemas.openxmlformats.org/drawingml/2006/table">
            <a:tbl>
              <a:tblPr firstRow="1" bandRow="1">
                <a:tableStyleId>{5C22544A-7EE6-4342-B048-85BDC9FD1C3A}</a:tableStyleId>
              </a:tblPr>
              <a:tblGrid>
                <a:gridCol w="2059510">
                  <a:extLst>
                    <a:ext uri="{9D8B030D-6E8A-4147-A177-3AD203B41FA5}">
                      <a16:colId xmlns:a16="http://schemas.microsoft.com/office/drawing/2014/main" xmlns="" val="20000"/>
                    </a:ext>
                  </a:extLst>
                </a:gridCol>
                <a:gridCol w="1994346">
                  <a:extLst>
                    <a:ext uri="{9D8B030D-6E8A-4147-A177-3AD203B41FA5}">
                      <a16:colId xmlns:a16="http://schemas.microsoft.com/office/drawing/2014/main" xmlns="" val="20001"/>
                    </a:ext>
                  </a:extLst>
                </a:gridCol>
                <a:gridCol w="2124674">
                  <a:extLst>
                    <a:ext uri="{9D8B030D-6E8A-4147-A177-3AD203B41FA5}">
                      <a16:colId xmlns:a16="http://schemas.microsoft.com/office/drawing/2014/main" xmlns="" val="20002"/>
                    </a:ext>
                  </a:extLst>
                </a:gridCol>
                <a:gridCol w="1952807">
                  <a:extLst>
                    <a:ext uri="{9D8B030D-6E8A-4147-A177-3AD203B41FA5}">
                      <a16:colId xmlns:a16="http://schemas.microsoft.com/office/drawing/2014/main" xmlns="" val="20003"/>
                    </a:ext>
                  </a:extLst>
                </a:gridCol>
                <a:gridCol w="2166213">
                  <a:extLst>
                    <a:ext uri="{9D8B030D-6E8A-4147-A177-3AD203B41FA5}">
                      <a16:colId xmlns:a16="http://schemas.microsoft.com/office/drawing/2014/main" xmlns="" val="20004"/>
                    </a:ext>
                  </a:extLst>
                </a:gridCol>
              </a:tblGrid>
              <a:tr h="2520962">
                <a:tc>
                  <a:txBody>
                    <a:bodyPr/>
                    <a:lstStyle/>
                    <a:p>
                      <a:r>
                        <a:rPr lang="en-US" dirty="0" smtClean="0"/>
                        <a:t>KEY PARTNERS</a:t>
                      </a:r>
                    </a:p>
                    <a:p>
                      <a:pPr marL="285750" indent="-285750">
                        <a:buFont typeface="Arial" panose="020B0604020202020204" pitchFamily="34" charset="0"/>
                        <a:buChar char="•"/>
                      </a:pPr>
                      <a:r>
                        <a:rPr lang="en-US" sz="1100" baseline="0" dirty="0" smtClean="0"/>
                        <a:t>Local market vendors in locations like </a:t>
                      </a:r>
                      <a:r>
                        <a:rPr lang="en-US" sz="1100" baseline="0" dirty="0" smtClean="0"/>
                        <a:t>Mile 12, Mushin, </a:t>
                      </a:r>
                      <a:r>
                        <a:rPr lang="en-US" sz="1100" baseline="0" dirty="0" err="1" smtClean="0"/>
                        <a:t>Ikotun</a:t>
                      </a:r>
                      <a:r>
                        <a:rPr lang="en-US" sz="1100" baseline="0" dirty="0" smtClean="0"/>
                        <a:t>, </a:t>
                      </a:r>
                      <a:r>
                        <a:rPr lang="en-US" sz="1100" baseline="0" dirty="0" err="1" smtClean="0"/>
                        <a:t>Oyingbo</a:t>
                      </a:r>
                      <a:endParaRPr lang="en-US" sz="1100" baseline="0" dirty="0" smtClean="0"/>
                    </a:p>
                    <a:p>
                      <a:pPr marL="0" indent="0">
                        <a:buFont typeface="Arial" panose="020B0604020202020204" pitchFamily="34" charset="0"/>
                        <a:buNone/>
                      </a:pPr>
                      <a:endParaRPr lang="en-US" sz="1100" baseline="0" dirty="0" smtClean="0"/>
                    </a:p>
                  </a:txBody>
                  <a:tcPr/>
                </a:tc>
                <a:tc>
                  <a:txBody>
                    <a:bodyPr/>
                    <a:lstStyle/>
                    <a:p>
                      <a:r>
                        <a:rPr lang="en-US" dirty="0" smtClean="0"/>
                        <a:t>KEY</a:t>
                      </a:r>
                      <a:r>
                        <a:rPr lang="en-US" baseline="0" dirty="0" smtClean="0"/>
                        <a:t> ACTIVITIES</a:t>
                      </a:r>
                    </a:p>
                    <a:p>
                      <a:pPr marL="285750" indent="-285750">
                        <a:buFont typeface="Arial" panose="020B0604020202020204" pitchFamily="34" charset="0"/>
                        <a:buChar char="•"/>
                      </a:pPr>
                      <a:r>
                        <a:rPr lang="en-US" sz="1100" baseline="0" dirty="0" smtClean="0"/>
                        <a:t>Provision of raw foodstuff and groceries at affordable prices</a:t>
                      </a:r>
                    </a:p>
                    <a:p>
                      <a:pPr marL="285750" indent="-285750">
                        <a:buFont typeface="Arial" panose="020B0604020202020204" pitchFamily="34" charset="0"/>
                        <a:buChar char="•"/>
                      </a:pPr>
                      <a:r>
                        <a:rPr lang="en-US" sz="1100" baseline="0" dirty="0" smtClean="0"/>
                        <a:t>Timely delivery of services to user using logistics companies.</a:t>
                      </a:r>
                    </a:p>
                    <a:p>
                      <a:pPr marL="285750" indent="-285750">
                        <a:buFont typeface="Arial" panose="020B0604020202020204" pitchFamily="34" charset="0"/>
                        <a:buChar char="•"/>
                      </a:pPr>
                      <a:r>
                        <a:rPr lang="en-US" sz="1100" baseline="0" dirty="0" smtClean="0"/>
                        <a:t>Supply chain management.</a:t>
                      </a:r>
                    </a:p>
                    <a:p>
                      <a:pPr marL="285750" indent="-285750">
                        <a:buFont typeface="Arial" panose="020B0604020202020204" pitchFamily="34" charset="0"/>
                        <a:buChar char="•"/>
                      </a:pPr>
                      <a:r>
                        <a:rPr lang="en-US" sz="1100" baseline="0" dirty="0" smtClean="0"/>
                        <a:t>Online product management.</a:t>
                      </a:r>
                    </a:p>
                    <a:p>
                      <a:pPr marL="0" indent="0">
                        <a:buFont typeface="Arial" panose="020B0604020202020204" pitchFamily="34" charset="0"/>
                        <a:buNone/>
                      </a:pPr>
                      <a:endParaRPr lang="en-US" sz="1100" baseline="0" dirty="0" smtClean="0"/>
                    </a:p>
                  </a:txBody>
                  <a:tcPr/>
                </a:tc>
                <a:tc>
                  <a:txBody>
                    <a:bodyPr/>
                    <a:lstStyle/>
                    <a:p>
                      <a:r>
                        <a:rPr lang="en-US" dirty="0" smtClean="0"/>
                        <a:t>VALUE</a:t>
                      </a:r>
                      <a:r>
                        <a:rPr lang="en-US" baseline="0" dirty="0" smtClean="0"/>
                        <a:t> PROPOSITION</a:t>
                      </a:r>
                    </a:p>
                    <a:p>
                      <a:pPr marL="285750" indent="-285750">
                        <a:buFont typeface="Arial" panose="020B0604020202020204" pitchFamily="34" charset="0"/>
                        <a:buChar char="•"/>
                      </a:pPr>
                      <a:r>
                        <a:rPr lang="en-US" sz="1100" baseline="0" dirty="0" smtClean="0"/>
                        <a:t>Getting food items in good condition to customers</a:t>
                      </a:r>
                    </a:p>
                    <a:p>
                      <a:pPr marL="285750" indent="-285750">
                        <a:buFont typeface="Arial" panose="020B0604020202020204" pitchFamily="34" charset="0"/>
                        <a:buChar char="•"/>
                      </a:pPr>
                      <a:r>
                        <a:rPr lang="en-US" sz="1100" baseline="0" dirty="0" smtClean="0"/>
                        <a:t>Preventing market stress for customers</a:t>
                      </a:r>
                    </a:p>
                    <a:p>
                      <a:pPr marL="285750" indent="-285750">
                        <a:buFont typeface="Arial" panose="020B0604020202020204" pitchFamily="34" charset="0"/>
                        <a:buChar char="•"/>
                      </a:pPr>
                      <a:r>
                        <a:rPr lang="en-US" sz="1100" baseline="0" dirty="0" smtClean="0"/>
                        <a:t>Providing foodstuff which are affordable</a:t>
                      </a:r>
                    </a:p>
                    <a:p>
                      <a:pPr marL="285750" indent="-285750">
                        <a:buFont typeface="Arial" panose="020B0604020202020204" pitchFamily="34" charset="0"/>
                        <a:buChar char="•"/>
                      </a:pPr>
                      <a:r>
                        <a:rPr lang="en-US" sz="1100" baseline="0" dirty="0" smtClean="0"/>
                        <a:t>Blogs on how to prepare different meals</a:t>
                      </a:r>
                    </a:p>
                  </a:txBody>
                  <a:tcPr/>
                </a:tc>
                <a:tc>
                  <a:txBody>
                    <a:bodyPr/>
                    <a:lstStyle/>
                    <a:p>
                      <a:r>
                        <a:rPr lang="en-US" dirty="0" smtClean="0"/>
                        <a:t>CUSTOMER RELATIONSHIP</a:t>
                      </a:r>
                    </a:p>
                    <a:p>
                      <a:pPr marL="285750" indent="-285750">
                        <a:buFont typeface="Arial" panose="020B0604020202020204" pitchFamily="34" charset="0"/>
                        <a:buChar char="•"/>
                      </a:pPr>
                      <a:r>
                        <a:rPr lang="en-US" sz="1100" dirty="0" smtClean="0"/>
                        <a:t>Advertising through mail marketing and social media.</a:t>
                      </a:r>
                    </a:p>
                    <a:p>
                      <a:pPr marL="285750" indent="-285750">
                        <a:buFont typeface="Arial" panose="020B0604020202020204" pitchFamily="34" charset="0"/>
                        <a:buChar char="•"/>
                      </a:pPr>
                      <a:r>
                        <a:rPr lang="en-US" sz="1100" dirty="0" smtClean="0"/>
                        <a:t>Giving</a:t>
                      </a:r>
                      <a:r>
                        <a:rPr lang="en-US" sz="1100" baseline="0" dirty="0" smtClean="0"/>
                        <a:t> discount and bonuses</a:t>
                      </a:r>
                    </a:p>
                    <a:p>
                      <a:pPr marL="285750" indent="-285750">
                        <a:buFont typeface="Arial" panose="020B0604020202020204" pitchFamily="34" charset="0"/>
                        <a:buChar char="•"/>
                      </a:pPr>
                      <a:r>
                        <a:rPr lang="en-US" sz="1100" baseline="0" dirty="0" smtClean="0"/>
                        <a:t>Providing coupons and reward </a:t>
                      </a:r>
                      <a:r>
                        <a:rPr lang="en-US" sz="1100" baseline="0" smtClean="0"/>
                        <a:t>for customers.</a:t>
                      </a:r>
                      <a:endParaRPr lang="en-US" sz="1100" baseline="0" dirty="0" smtClean="0"/>
                    </a:p>
                    <a:p>
                      <a:pPr marL="285750" indent="-285750">
                        <a:buFont typeface="Arial" panose="020B0604020202020204" pitchFamily="34" charset="0"/>
                        <a:buChar char="•"/>
                      </a:pPr>
                      <a:r>
                        <a:rPr lang="en-US" sz="1100" baseline="0" dirty="0" smtClean="0"/>
                        <a:t>Providing efficient customer service call center to users</a:t>
                      </a:r>
                      <a:endParaRPr lang="en-US" sz="1100" dirty="0"/>
                    </a:p>
                  </a:txBody>
                  <a:tcPr/>
                </a:tc>
                <a:tc>
                  <a:txBody>
                    <a:bodyPr/>
                    <a:lstStyle/>
                    <a:p>
                      <a:r>
                        <a:rPr lang="en-US" dirty="0" smtClean="0"/>
                        <a:t>CUSTOMER SEGMENT</a:t>
                      </a:r>
                    </a:p>
                    <a:p>
                      <a:pPr marL="285750" indent="-285750">
                        <a:buFont typeface="Arial" panose="020B0604020202020204" pitchFamily="34" charset="0"/>
                        <a:buChar char="•"/>
                      </a:pPr>
                      <a:r>
                        <a:rPr lang="en-US" sz="1100" dirty="0" smtClean="0"/>
                        <a:t>Customers looking to reduce market stress.</a:t>
                      </a:r>
                    </a:p>
                    <a:p>
                      <a:pPr marL="285750" indent="-285750">
                        <a:buFont typeface="Arial" panose="020B0604020202020204" pitchFamily="34" charset="0"/>
                        <a:buChar char="•"/>
                      </a:pPr>
                      <a:r>
                        <a:rPr lang="en-US" sz="1100" dirty="0" smtClean="0"/>
                        <a:t>Specifically Working class individual</a:t>
                      </a:r>
                      <a:r>
                        <a:rPr lang="en-US" sz="1100" baseline="0" dirty="0" smtClean="0"/>
                        <a:t>s and students.</a:t>
                      </a:r>
                    </a:p>
                    <a:p>
                      <a:pPr marL="285750" indent="-285750">
                        <a:buFont typeface="Arial" panose="020B0604020202020204" pitchFamily="34" charset="0"/>
                        <a:buChar char="•"/>
                      </a:pPr>
                      <a:r>
                        <a:rPr lang="en-US" sz="1100" baseline="0" dirty="0" smtClean="0"/>
                        <a:t>Also, busy women and nursing mothers.</a:t>
                      </a:r>
                    </a:p>
                    <a:p>
                      <a:pPr marL="285750" indent="-285750">
                        <a:buFont typeface="Arial" panose="020B0604020202020204" pitchFamily="34" charset="0"/>
                        <a:buChar char="•"/>
                      </a:pPr>
                      <a:r>
                        <a:rPr lang="en-US" sz="1100" dirty="0" smtClean="0"/>
                        <a:t>The mass population</a:t>
                      </a:r>
                      <a:r>
                        <a:rPr lang="en-US" sz="1100" baseline="0" dirty="0" smtClean="0"/>
                        <a:t> interested in shopping online.</a:t>
                      </a:r>
                      <a:endParaRPr lang="en-US" sz="1100" dirty="0"/>
                    </a:p>
                  </a:txBody>
                  <a:tcPr/>
                </a:tc>
                <a:extLst>
                  <a:ext uri="{0D108BD9-81ED-4DB2-BD59-A6C34878D82A}">
                    <a16:rowId xmlns:a16="http://schemas.microsoft.com/office/drawing/2014/main" xmlns="" val="10000"/>
                  </a:ext>
                </a:extLst>
              </a:tr>
              <a:tr h="1492675">
                <a:tc gridSpan="2">
                  <a:txBody>
                    <a:bodyPr/>
                    <a:lstStyle/>
                    <a:p>
                      <a:r>
                        <a:rPr lang="en-US" b="1" dirty="0" smtClean="0"/>
                        <a:t>KEY</a:t>
                      </a:r>
                      <a:r>
                        <a:rPr lang="en-US" b="1" baseline="0" dirty="0" smtClean="0"/>
                        <a:t> RESOURCES</a:t>
                      </a:r>
                    </a:p>
                    <a:p>
                      <a:pPr marL="285750" indent="-285750">
                        <a:buFont typeface="Arial" panose="020B0604020202020204" pitchFamily="34" charset="0"/>
                        <a:buChar char="•"/>
                      </a:pPr>
                      <a:r>
                        <a:rPr lang="en-US" sz="1100" b="1" baseline="0" dirty="0" smtClean="0"/>
                        <a:t>Human capital (web developers, customer service personnel, business developers)</a:t>
                      </a:r>
                    </a:p>
                    <a:p>
                      <a:pPr marL="285750" indent="-285750">
                        <a:buFont typeface="Arial" panose="020B0604020202020204" pitchFamily="34" charset="0"/>
                        <a:buChar char="•"/>
                      </a:pPr>
                      <a:r>
                        <a:rPr lang="en-US" sz="1100" b="1" baseline="0" dirty="0" smtClean="0"/>
                        <a:t>Capital resources for business and maintenance of website</a:t>
                      </a:r>
                    </a:p>
                    <a:p>
                      <a:pPr marL="285750" indent="-285750">
                        <a:buFont typeface="Arial" panose="020B0604020202020204" pitchFamily="34" charset="0"/>
                        <a:buChar char="•"/>
                      </a:pPr>
                      <a:r>
                        <a:rPr lang="en-US" sz="1100" b="1" baseline="0" dirty="0" smtClean="0"/>
                        <a:t>Equipment require to start</a:t>
                      </a:r>
                    </a:p>
                    <a:p>
                      <a:pPr marL="285750" indent="-285750">
                        <a:buFont typeface="Arial" panose="020B0604020202020204" pitchFamily="34" charset="0"/>
                        <a:buChar char="•"/>
                      </a:pPr>
                      <a:r>
                        <a:rPr lang="en-US" sz="1100" b="1" baseline="0" dirty="0" smtClean="0"/>
                        <a:t>Logistics services.</a:t>
                      </a:r>
                    </a:p>
                    <a:p>
                      <a:pPr marL="285750" indent="-285750">
                        <a:buFont typeface="Arial" panose="020B0604020202020204" pitchFamily="34" charset="0"/>
                        <a:buChar char="•"/>
                      </a:pPr>
                      <a:r>
                        <a:rPr lang="en-US" sz="1100" b="1" baseline="0" dirty="0" smtClean="0"/>
                        <a:t>Office space.</a:t>
                      </a:r>
                    </a:p>
                  </a:txBody>
                  <a:tcPr/>
                </a:tc>
                <a:tc hMerge="1">
                  <a:txBody>
                    <a:bodyPr/>
                    <a:lstStyle/>
                    <a:p>
                      <a:endParaRPr lang="en-US" b="1" dirty="0"/>
                    </a:p>
                  </a:txBody>
                  <a:tcPr/>
                </a:tc>
                <a:tc>
                  <a:txBody>
                    <a:bodyPr/>
                    <a:lstStyle/>
                    <a:p>
                      <a:endParaRPr lang="en-US" b="1" dirty="0"/>
                    </a:p>
                  </a:txBody>
                  <a:tcPr/>
                </a:tc>
                <a:tc gridSpan="2">
                  <a:txBody>
                    <a:bodyPr/>
                    <a:lstStyle/>
                    <a:p>
                      <a:r>
                        <a:rPr lang="en-US" b="1" dirty="0" smtClean="0"/>
                        <a:t>CHANNELS</a:t>
                      </a:r>
                    </a:p>
                    <a:p>
                      <a:pPr marL="285750" indent="-285750">
                        <a:buFont typeface="Arial" panose="020B0604020202020204" pitchFamily="34" charset="0"/>
                        <a:buChar char="•"/>
                      </a:pPr>
                      <a:r>
                        <a:rPr lang="en-US" sz="1100" b="1" dirty="0" smtClean="0"/>
                        <a:t>Advertising</a:t>
                      </a:r>
                      <a:r>
                        <a:rPr lang="en-US" sz="1100" b="1" baseline="0" dirty="0" smtClean="0"/>
                        <a:t> through email marketing.</a:t>
                      </a:r>
                    </a:p>
                    <a:p>
                      <a:pPr marL="285750" indent="-285750">
                        <a:buFont typeface="Arial" panose="020B0604020202020204" pitchFamily="34" charset="0"/>
                        <a:buChar char="•"/>
                      </a:pPr>
                      <a:r>
                        <a:rPr lang="en-US" sz="1100" b="1" baseline="0" dirty="0" smtClean="0"/>
                        <a:t>Use of social media sponsored ads.</a:t>
                      </a:r>
                    </a:p>
                    <a:p>
                      <a:pPr marL="285750" indent="-285750">
                        <a:buFont typeface="Arial" panose="020B0604020202020204" pitchFamily="34" charset="0"/>
                        <a:buChar char="•"/>
                      </a:pPr>
                      <a:r>
                        <a:rPr lang="en-US" sz="1100" b="1" baseline="0" dirty="0" smtClean="0"/>
                        <a:t>Targeted google and </a:t>
                      </a:r>
                      <a:r>
                        <a:rPr lang="en-US" sz="1100" b="1" baseline="0" dirty="0" err="1" smtClean="0"/>
                        <a:t>facebook</a:t>
                      </a:r>
                      <a:r>
                        <a:rPr lang="en-US" sz="1100" b="1" baseline="0" dirty="0" smtClean="0"/>
                        <a:t> ads.</a:t>
                      </a:r>
                    </a:p>
                    <a:p>
                      <a:pPr marL="285750" indent="-285750">
                        <a:buFont typeface="Arial" panose="020B0604020202020204" pitchFamily="34" charset="0"/>
                        <a:buChar char="•"/>
                      </a:pPr>
                      <a:r>
                        <a:rPr lang="en-US" sz="1100" b="1" baseline="0" dirty="0" smtClean="0"/>
                        <a:t>In person adverts at business fairs and meetings.</a:t>
                      </a:r>
                    </a:p>
                  </a:txBody>
                  <a:tcPr/>
                </a:tc>
                <a:tc hMerge="1">
                  <a:txBody>
                    <a:bodyPr/>
                    <a:lstStyle/>
                    <a:p>
                      <a:endParaRPr lang="en-US" dirty="0"/>
                    </a:p>
                  </a:txBody>
                  <a:tcPr/>
                </a:tc>
                <a:extLst>
                  <a:ext uri="{0D108BD9-81ED-4DB2-BD59-A6C34878D82A}">
                    <a16:rowId xmlns:a16="http://schemas.microsoft.com/office/drawing/2014/main" xmlns="" val="10001"/>
                  </a:ext>
                </a:extLst>
              </a:tr>
              <a:tr h="1543101">
                <a:tc gridSpan="2">
                  <a:txBody>
                    <a:bodyPr/>
                    <a:lstStyle/>
                    <a:p>
                      <a:r>
                        <a:rPr lang="en-US" b="1" dirty="0" smtClean="0"/>
                        <a:t>COST</a:t>
                      </a:r>
                      <a:r>
                        <a:rPr lang="en-US" b="1" baseline="0" dirty="0" smtClean="0"/>
                        <a:t> STRUCTURE</a:t>
                      </a:r>
                    </a:p>
                    <a:p>
                      <a:pPr marL="285750" indent="-285750">
                        <a:buFont typeface="Arial" panose="020B0604020202020204" pitchFamily="34" charset="0"/>
                        <a:buChar char="•"/>
                      </a:pPr>
                      <a:r>
                        <a:rPr lang="en-US" sz="1100" b="1" baseline="0" dirty="0" smtClean="0"/>
                        <a:t>Primary cost: Human capital, daily to day running </a:t>
                      </a:r>
                    </a:p>
                    <a:p>
                      <a:pPr marL="285750" indent="-285750">
                        <a:buFont typeface="Arial" panose="020B0604020202020204" pitchFamily="34" charset="0"/>
                        <a:buChar char="•"/>
                      </a:pPr>
                      <a:r>
                        <a:rPr lang="en-US" sz="1100" b="1" baseline="0" dirty="0" smtClean="0"/>
                        <a:t>Secondary cost: Logistics, tax</a:t>
                      </a:r>
                    </a:p>
                    <a:p>
                      <a:pPr marL="285750" indent="-285750">
                        <a:buFont typeface="Arial" panose="020B0604020202020204" pitchFamily="34" charset="0"/>
                        <a:buChar char="•"/>
                      </a:pPr>
                      <a:endParaRPr lang="en-US" sz="1100" b="1" dirty="0"/>
                    </a:p>
                  </a:txBody>
                  <a:tcPr/>
                </a:tc>
                <a:tc hMerge="1">
                  <a:txBody>
                    <a:bodyPr/>
                    <a:lstStyle/>
                    <a:p>
                      <a:endParaRPr lang="en-US" dirty="0"/>
                    </a:p>
                  </a:txBody>
                  <a:tcPr/>
                </a:tc>
                <a:tc>
                  <a:txBody>
                    <a:bodyPr/>
                    <a:lstStyle/>
                    <a:p>
                      <a:endParaRPr lang="en-US" dirty="0"/>
                    </a:p>
                  </a:txBody>
                  <a:tcPr/>
                </a:tc>
                <a:tc gridSpan="2">
                  <a:txBody>
                    <a:bodyPr/>
                    <a:lstStyle/>
                    <a:p>
                      <a:r>
                        <a:rPr lang="en-US" b="1" dirty="0" smtClean="0"/>
                        <a:t>REVENUE STREAM</a:t>
                      </a:r>
                    </a:p>
                    <a:p>
                      <a:pPr marL="285750" indent="-285750">
                        <a:buFont typeface="Arial" panose="020B0604020202020204" pitchFamily="34" charset="0"/>
                        <a:buChar char="•"/>
                      </a:pPr>
                      <a:r>
                        <a:rPr lang="en-US" sz="1100" b="1" baseline="0" dirty="0" smtClean="0"/>
                        <a:t>Commissions on items bought.</a:t>
                      </a:r>
                    </a:p>
                    <a:p>
                      <a:pPr marL="285750" indent="-285750">
                        <a:buFont typeface="Arial" panose="020B0604020202020204" pitchFamily="34" charset="0"/>
                        <a:buChar char="•"/>
                      </a:pPr>
                      <a:r>
                        <a:rPr lang="en-US" sz="1100" b="1" baseline="0" dirty="0" smtClean="0"/>
                        <a:t>Service charge.</a:t>
                      </a:r>
                    </a:p>
                    <a:p>
                      <a:pPr marL="285750" indent="-285750">
                        <a:buFont typeface="Arial" panose="020B0604020202020204" pitchFamily="34" charset="0"/>
                        <a:buChar char="•"/>
                      </a:pPr>
                      <a:r>
                        <a:rPr lang="en-US" sz="1100" b="1" baseline="0" dirty="0" smtClean="0"/>
                        <a:t>Delivery fee.</a:t>
                      </a:r>
                    </a:p>
                    <a:p>
                      <a:pPr marL="285750" indent="-285750">
                        <a:buFont typeface="Arial" panose="020B0604020202020204" pitchFamily="34" charset="0"/>
                        <a:buChar char="•"/>
                      </a:pPr>
                      <a:r>
                        <a:rPr lang="en-US" sz="1100" b="1" baseline="0" dirty="0" smtClean="0"/>
                        <a:t>Premium ads.</a:t>
                      </a:r>
                    </a:p>
                  </a:txBody>
                  <a:tcPr/>
                </a:tc>
                <a:tc hMerge="1">
                  <a:txBody>
                    <a:bodyPr/>
                    <a:lstStyle/>
                    <a:p>
                      <a:endParaRPr lang="en-US" dirty="0"/>
                    </a:p>
                  </a:txBody>
                  <a:tcPr/>
                </a:tc>
                <a:extLst>
                  <a:ext uri="{0D108BD9-81ED-4DB2-BD59-A6C34878D82A}">
                    <a16:rowId xmlns:a16="http://schemas.microsoft.com/office/drawing/2014/main" xmlns="" val="10002"/>
                  </a:ext>
                </a:extLst>
              </a:tr>
            </a:tbl>
          </a:graphicData>
        </a:graphic>
      </p:graphicFrame>
      <p:sp>
        <p:nvSpPr>
          <p:cNvPr id="2" name="TextBox 1"/>
          <p:cNvSpPr txBox="1"/>
          <p:nvPr/>
        </p:nvSpPr>
        <p:spPr>
          <a:xfrm>
            <a:off x="3119717" y="250264"/>
            <a:ext cx="7061947" cy="523220"/>
          </a:xfrm>
          <a:prstGeom prst="rect">
            <a:avLst/>
          </a:prstGeom>
          <a:noFill/>
        </p:spPr>
        <p:txBody>
          <a:bodyPr wrap="square" rtlCol="0">
            <a:spAutoFit/>
          </a:bodyPr>
          <a:lstStyle/>
          <a:p>
            <a:r>
              <a:rPr lang="en-US" sz="2800" dirty="0" smtClean="0"/>
              <a:t>BUSINESS MODEL CANVAS</a:t>
            </a:r>
            <a:endParaRPr lang="en-US" sz="2800" dirty="0"/>
          </a:p>
        </p:txBody>
      </p:sp>
    </p:spTree>
    <p:extLst>
      <p:ext uri="{BB962C8B-B14F-4D97-AF65-F5344CB8AC3E}">
        <p14:creationId xmlns:p14="http://schemas.microsoft.com/office/powerpoint/2010/main" val="14242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VALUE PROPOSITION</a:t>
            </a:r>
            <a:endParaRPr lang="en-US" dirty="0"/>
          </a:p>
        </p:txBody>
      </p:sp>
      <p:sp>
        <p:nvSpPr>
          <p:cNvPr id="4" name="Text Placeholder 3"/>
          <p:cNvSpPr>
            <a:spLocks noGrp="1"/>
          </p:cNvSpPr>
          <p:nvPr>
            <p:ph type="body" sz="half" idx="15"/>
          </p:nvPr>
        </p:nvSpPr>
        <p:spPr>
          <a:xfrm>
            <a:off x="685799" y="1974222"/>
            <a:ext cx="3456432" cy="3314132"/>
          </a:xfrm>
        </p:spPr>
        <p:txBody>
          <a:bodyPr>
            <a:normAutofit/>
          </a:bodyPr>
          <a:lstStyle/>
          <a:p>
            <a:r>
              <a:rPr lang="en-US" sz="1600" dirty="0"/>
              <a:t>We offer your shopping done effortless by using our website.</a:t>
            </a:r>
          </a:p>
          <a:p>
            <a:r>
              <a:rPr lang="en-US" sz="1600" dirty="0"/>
              <a:t>Delivery to any location of your choice</a:t>
            </a:r>
          </a:p>
          <a:p>
            <a:endParaRPr lang="en-US" sz="1800" dirty="0"/>
          </a:p>
        </p:txBody>
      </p:sp>
      <p:sp>
        <p:nvSpPr>
          <p:cNvPr id="6" name="Text Placeholder 5"/>
          <p:cNvSpPr>
            <a:spLocks noGrp="1"/>
          </p:cNvSpPr>
          <p:nvPr>
            <p:ph type="body" sz="half" idx="16"/>
          </p:nvPr>
        </p:nvSpPr>
        <p:spPr>
          <a:xfrm>
            <a:off x="4142231" y="1882091"/>
            <a:ext cx="3456432" cy="3314618"/>
          </a:xfrm>
        </p:spPr>
        <p:txBody>
          <a:bodyPr>
            <a:normAutofit lnSpcReduction="10000"/>
          </a:bodyPr>
          <a:lstStyle/>
          <a:p>
            <a:r>
              <a:rPr lang="en-US" sz="1600" dirty="0" smtClean="0"/>
              <a:t>Free </a:t>
            </a:r>
            <a:r>
              <a:rPr lang="en-US" sz="1600" dirty="0"/>
              <a:t>delivery for customers who buy over N30,000</a:t>
            </a:r>
          </a:p>
          <a:p>
            <a:r>
              <a:rPr lang="en-US" sz="1600" dirty="0"/>
              <a:t>Free </a:t>
            </a:r>
            <a:r>
              <a:rPr lang="en-US" sz="1600" dirty="0" smtClean="0"/>
              <a:t>shopping vouchers </a:t>
            </a:r>
            <a:r>
              <a:rPr lang="en-US" sz="1600" dirty="0"/>
              <a:t>and bonuses for people who use our website 5 times a month</a:t>
            </a:r>
          </a:p>
          <a:p>
            <a:r>
              <a:rPr lang="en-US" sz="1600" dirty="0"/>
              <a:t>One free shopping for items worth </a:t>
            </a:r>
            <a:r>
              <a:rPr lang="en-US" sz="1600" dirty="0" smtClean="0"/>
              <a:t>N10,000 </a:t>
            </a:r>
            <a:r>
              <a:rPr lang="en-US" sz="1600" dirty="0"/>
              <a:t>for our best 3 customers </a:t>
            </a:r>
            <a:r>
              <a:rPr lang="en-US" sz="1600" dirty="0" smtClean="0"/>
              <a:t>at the end of the year.</a:t>
            </a:r>
            <a:endParaRPr lang="en-US" sz="1600" dirty="0"/>
          </a:p>
          <a:p>
            <a:r>
              <a:rPr lang="en-US" sz="1600" dirty="0"/>
              <a:t>Master classes with </a:t>
            </a:r>
            <a:r>
              <a:rPr lang="en-US" sz="1600" dirty="0" smtClean="0"/>
              <a:t>chefs</a:t>
            </a:r>
            <a:endParaRPr lang="en-US" sz="1600" dirty="0"/>
          </a:p>
          <a:p>
            <a:r>
              <a:rPr lang="en-US" sz="1600" dirty="0"/>
              <a:t>Show room shopping at cheaper rates</a:t>
            </a:r>
          </a:p>
          <a:p>
            <a:endParaRPr lang="en-US" dirty="0"/>
          </a:p>
        </p:txBody>
      </p:sp>
      <p:sp>
        <p:nvSpPr>
          <p:cNvPr id="8" name="Text Placeholder 7"/>
          <p:cNvSpPr>
            <a:spLocks noGrp="1"/>
          </p:cNvSpPr>
          <p:nvPr>
            <p:ph type="body" sz="half" idx="17"/>
          </p:nvPr>
        </p:nvSpPr>
        <p:spPr>
          <a:xfrm>
            <a:off x="7824215" y="1974222"/>
            <a:ext cx="3456432" cy="3314132"/>
          </a:xfrm>
        </p:spPr>
        <p:txBody>
          <a:bodyPr>
            <a:normAutofit/>
          </a:bodyPr>
          <a:lstStyle/>
          <a:p>
            <a:r>
              <a:rPr lang="en-US" sz="1600" dirty="0" smtClean="0"/>
              <a:t>Cooking Blogs and recipes to cook different kinds of meals; local and intercontinental dishes.</a:t>
            </a:r>
          </a:p>
          <a:p>
            <a:r>
              <a:rPr lang="en-US" sz="1600" dirty="0" smtClean="0"/>
              <a:t>Bonuses for users who refer others using special codes that will be assigned upon registration.</a:t>
            </a:r>
            <a:endParaRPr lang="en-US" sz="1600" dirty="0"/>
          </a:p>
        </p:txBody>
      </p:sp>
    </p:spTree>
    <p:extLst>
      <p:ext uri="{BB962C8B-B14F-4D97-AF65-F5344CB8AC3E}">
        <p14:creationId xmlns:p14="http://schemas.microsoft.com/office/powerpoint/2010/main" val="304212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partners</a:t>
            </a:r>
            <a:endParaRPr lang="en-US" dirty="0"/>
          </a:p>
        </p:txBody>
      </p:sp>
      <p:sp>
        <p:nvSpPr>
          <p:cNvPr id="3" name="Content Placeholder 2"/>
          <p:cNvSpPr>
            <a:spLocks noGrp="1"/>
          </p:cNvSpPr>
          <p:nvPr>
            <p:ph idx="1"/>
          </p:nvPr>
        </p:nvSpPr>
        <p:spPr/>
        <p:txBody>
          <a:bodyPr/>
          <a:lstStyle/>
          <a:p>
            <a:pPr marL="0" indent="0">
              <a:buNone/>
            </a:pPr>
            <a:r>
              <a:rPr lang="en-US" dirty="0" smtClean="0"/>
              <a:t>Our Partners include;</a:t>
            </a:r>
          </a:p>
          <a:p>
            <a:r>
              <a:rPr lang="en-US" dirty="0" smtClean="0"/>
              <a:t>Supermarkets.</a:t>
            </a:r>
          </a:p>
          <a:p>
            <a:r>
              <a:rPr lang="en-US" dirty="0" smtClean="0"/>
              <a:t>Local market vendors in various locations around the user.</a:t>
            </a:r>
          </a:p>
          <a:p>
            <a:endParaRPr lang="en-US" dirty="0"/>
          </a:p>
        </p:txBody>
      </p:sp>
    </p:spTree>
    <p:extLst>
      <p:ext uri="{BB962C8B-B14F-4D97-AF65-F5344CB8AC3E}">
        <p14:creationId xmlns:p14="http://schemas.microsoft.com/office/powerpoint/2010/main" val="106710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AND SALES</a:t>
            </a:r>
            <a:endParaRPr lang="en-US" dirty="0"/>
          </a:p>
        </p:txBody>
      </p:sp>
      <p:sp>
        <p:nvSpPr>
          <p:cNvPr id="3" name="Content Placeholder 2"/>
          <p:cNvSpPr>
            <a:spLocks noGrp="1"/>
          </p:cNvSpPr>
          <p:nvPr>
            <p:ph idx="1"/>
          </p:nvPr>
        </p:nvSpPr>
        <p:spPr/>
        <p:txBody>
          <a:bodyPr/>
          <a:lstStyle/>
          <a:p>
            <a:r>
              <a:rPr lang="en-US" dirty="0" smtClean="0"/>
              <a:t>Use of social media</a:t>
            </a:r>
          </a:p>
          <a:p>
            <a:r>
              <a:rPr lang="en-US" dirty="0" smtClean="0"/>
              <a:t>Use of promotion to attract customers</a:t>
            </a:r>
          </a:p>
          <a:p>
            <a:r>
              <a:rPr lang="en-US" dirty="0" smtClean="0"/>
              <a:t>Email marketing</a:t>
            </a:r>
          </a:p>
          <a:p>
            <a:r>
              <a:rPr lang="en-US" dirty="0" smtClean="0"/>
              <a:t>Flyers distribution</a:t>
            </a:r>
          </a:p>
          <a:p>
            <a:r>
              <a:rPr lang="en-US" dirty="0" smtClean="0"/>
              <a:t>Physical visitation</a:t>
            </a:r>
          </a:p>
          <a:p>
            <a:r>
              <a:rPr lang="en-US" smtClean="0"/>
              <a:t>Adverts</a:t>
            </a:r>
            <a:endParaRPr lang="en-US" dirty="0"/>
          </a:p>
        </p:txBody>
      </p:sp>
    </p:spTree>
    <p:extLst>
      <p:ext uri="{BB962C8B-B14F-4D97-AF65-F5344CB8AC3E}">
        <p14:creationId xmlns:p14="http://schemas.microsoft.com/office/powerpoint/2010/main" val="202896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MARKET AND CITIES</a:t>
            </a:r>
            <a:endParaRPr lang="en-US" dirty="0"/>
          </a:p>
        </p:txBody>
      </p:sp>
      <p:sp>
        <p:nvSpPr>
          <p:cNvPr id="3" name="Content Placeholder 2"/>
          <p:cNvSpPr>
            <a:spLocks noGrp="1"/>
          </p:cNvSpPr>
          <p:nvPr>
            <p:ph sz="half" idx="1"/>
          </p:nvPr>
        </p:nvSpPr>
        <p:spPr>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a:normAutofit fontScale="85000" lnSpcReduction="20000"/>
          </a:bodyPr>
          <a:lstStyle/>
          <a:p>
            <a:pPr lvl="2">
              <a:buFont typeface="Wingdings" panose="05000000000000000000" pitchFamily="2" charset="2"/>
              <a:buChar char="Ø"/>
            </a:pPr>
            <a:r>
              <a:rPr lang="en-US" sz="3200" dirty="0" smtClean="0">
                <a:solidFill>
                  <a:schemeClr val="tx1"/>
                </a:solidFill>
              </a:rPr>
              <a:t>TARGET MARKET</a:t>
            </a:r>
          </a:p>
          <a:p>
            <a:pPr marL="914400" lvl="2" indent="0">
              <a:buNone/>
            </a:pPr>
            <a:endParaRPr lang="en-US" sz="3200" dirty="0">
              <a:solidFill>
                <a:schemeClr val="tx1"/>
              </a:solidFill>
            </a:endParaRPr>
          </a:p>
          <a:p>
            <a:r>
              <a:rPr lang="en-US" dirty="0" smtClean="0">
                <a:solidFill>
                  <a:schemeClr val="tx1"/>
                </a:solidFill>
              </a:rPr>
              <a:t>Working class individuals.</a:t>
            </a:r>
          </a:p>
          <a:p>
            <a:r>
              <a:rPr lang="en-US" dirty="0" smtClean="0">
                <a:solidFill>
                  <a:schemeClr val="tx1"/>
                </a:solidFill>
              </a:rPr>
              <a:t>Nursing mothers.</a:t>
            </a:r>
          </a:p>
          <a:p>
            <a:endParaRPr lang="en-US" dirty="0">
              <a:solidFill>
                <a:schemeClr val="tx1"/>
              </a:solidFill>
            </a:endParaRPr>
          </a:p>
        </p:txBody>
      </p:sp>
      <p:sp>
        <p:nvSpPr>
          <p:cNvPr id="4" name="Content Placeholder 3"/>
          <p:cNvSpPr>
            <a:spLocks noGrp="1"/>
          </p:cNvSpPr>
          <p:nvPr>
            <p:ph sz="half" idx="2"/>
          </p:nvPr>
        </p:nvSpPr>
        <p:spPr>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pPr lvl="2">
              <a:buFont typeface="Wingdings" panose="05000000000000000000" pitchFamily="2" charset="2"/>
              <a:buChar char="Ø"/>
            </a:pPr>
            <a:r>
              <a:rPr lang="en-US" sz="3200" dirty="0" smtClean="0">
                <a:solidFill>
                  <a:schemeClr val="tx1"/>
                </a:solidFill>
              </a:rPr>
              <a:t>TARGET CITIES</a:t>
            </a:r>
          </a:p>
          <a:p>
            <a:pPr marL="914400" lvl="2" indent="0">
              <a:buNone/>
            </a:pPr>
            <a:endParaRPr lang="en-US" sz="3200" dirty="0" smtClean="0">
              <a:solidFill>
                <a:schemeClr val="tx1"/>
              </a:solidFill>
            </a:endParaRPr>
          </a:p>
          <a:p>
            <a:r>
              <a:rPr lang="en-US" dirty="0" smtClean="0">
                <a:solidFill>
                  <a:schemeClr val="tx1"/>
                </a:solidFill>
              </a:rPr>
              <a:t>Lagos</a:t>
            </a:r>
          </a:p>
          <a:p>
            <a:r>
              <a:rPr lang="en-US" dirty="0" smtClean="0">
                <a:solidFill>
                  <a:schemeClr val="tx1"/>
                </a:solidFill>
              </a:rPr>
              <a:t>Abuja</a:t>
            </a:r>
          </a:p>
          <a:p>
            <a:r>
              <a:rPr lang="en-US" dirty="0" err="1" smtClean="0">
                <a:solidFill>
                  <a:schemeClr val="tx1"/>
                </a:solidFill>
              </a:rPr>
              <a:t>Owerri</a:t>
            </a:r>
            <a:endParaRPr lang="en-US" dirty="0" smtClean="0">
              <a:solidFill>
                <a:schemeClr val="tx1"/>
              </a:solidFill>
            </a:endParaRPr>
          </a:p>
          <a:p>
            <a:r>
              <a:rPr lang="en-US" dirty="0" smtClean="0">
                <a:solidFill>
                  <a:schemeClr val="tx1"/>
                </a:solidFill>
              </a:rPr>
              <a:t>Benin</a:t>
            </a:r>
          </a:p>
          <a:p>
            <a:r>
              <a:rPr lang="en-US" dirty="0" err="1" smtClean="0">
                <a:solidFill>
                  <a:schemeClr val="tx1"/>
                </a:solidFill>
              </a:rPr>
              <a:t>Asaba</a:t>
            </a:r>
            <a:endParaRPr lang="en-US" dirty="0" smtClean="0">
              <a:solidFill>
                <a:schemeClr val="tx1"/>
              </a:solidFill>
            </a:endParaRPr>
          </a:p>
          <a:p>
            <a:r>
              <a:rPr lang="en-US" dirty="0" err="1" smtClean="0">
                <a:solidFill>
                  <a:schemeClr val="tx1"/>
                </a:solidFill>
              </a:rPr>
              <a:t>Calabar</a:t>
            </a:r>
            <a:endParaRPr lang="en-US" dirty="0" smtClean="0">
              <a:solidFill>
                <a:schemeClr val="tx1"/>
              </a:solidFill>
            </a:endParaRPr>
          </a:p>
          <a:p>
            <a:pPr marL="0" indent="0">
              <a:buNone/>
            </a:pP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03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a:xfrm>
            <a:off x="1236426" y="2029179"/>
            <a:ext cx="9603275" cy="3450613"/>
          </a:xfrm>
        </p:spPr>
        <p:txBody>
          <a:bodyPr>
            <a:noAutofit/>
          </a:bodyPr>
          <a:lstStyle/>
          <a:p>
            <a:r>
              <a:rPr lang="en-US" dirty="0" smtClean="0">
                <a:latin typeface="Calibri" panose="020F0502020204030204" pitchFamily="34" charset="0"/>
                <a:cs typeface="Calibri" panose="020F0502020204030204" pitchFamily="34" charset="0"/>
              </a:rPr>
              <a:t>Supermart.ng</a:t>
            </a:r>
          </a:p>
          <a:p>
            <a:r>
              <a:rPr lang="en-US" dirty="0" smtClean="0">
                <a:latin typeface="Calibri" panose="020F0502020204030204" pitchFamily="34" charset="0"/>
                <a:cs typeface="Calibri" panose="020F0502020204030204" pitchFamily="34" charset="0"/>
              </a:rPr>
              <a:t>Myfoodwarehouse.com</a:t>
            </a:r>
          </a:p>
          <a:p>
            <a:r>
              <a:rPr lang="en-US" dirty="0" err="1" smtClean="0">
                <a:latin typeface="Calibri" panose="020F0502020204030204" pitchFamily="34" charset="0"/>
                <a:cs typeface="Calibri" panose="020F0502020204030204" pitchFamily="34" charset="0"/>
              </a:rPr>
              <a:t>Myfoodyshop</a:t>
            </a:r>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phMart.ng</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Food trolley</a:t>
            </a:r>
          </a:p>
        </p:txBody>
      </p:sp>
    </p:spTree>
    <p:extLst>
      <p:ext uri="{BB962C8B-B14F-4D97-AF65-F5344CB8AC3E}">
        <p14:creationId xmlns:p14="http://schemas.microsoft.com/office/powerpoint/2010/main" val="9726581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2348</TotalTime>
  <Words>887</Words>
  <Application>Microsoft Office PowerPoint</Application>
  <PresentationFormat>Widescreen</PresentationFormat>
  <Paragraphs>216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Gill Sans MT</vt:lpstr>
      <vt:lpstr>Wingdings</vt:lpstr>
      <vt:lpstr>Gallery</vt:lpstr>
      <vt:lpstr>    OJA   (Bringing the market to your doorstep..) </vt:lpstr>
      <vt:lpstr>PROBLEM</vt:lpstr>
      <vt:lpstr>SOLUTIONS</vt:lpstr>
      <vt:lpstr>PowerPoint Presentation</vt:lpstr>
      <vt:lpstr>        VALUE PROPOSITION</vt:lpstr>
      <vt:lpstr>KEY partners</vt:lpstr>
      <vt:lpstr>MARKETING AND SALES</vt:lpstr>
      <vt:lpstr>TARGET MARKET AND CITIES</vt:lpstr>
      <vt:lpstr>COMPETITION</vt:lpstr>
      <vt:lpstr>OUR ADVANTAGES</vt:lpstr>
      <vt:lpstr>OUR team</vt:lpstr>
      <vt:lpstr>PowerPoint Presentation</vt:lpstr>
      <vt:lpstr>PowerPoint Presentation</vt:lpstr>
      <vt:lpstr>CURRENT STATUS/TIMELINE</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MOPELOLA</dc:creator>
  <cp:lastModifiedBy>MOPELOLA</cp:lastModifiedBy>
  <cp:revision>118</cp:revision>
  <dcterms:created xsi:type="dcterms:W3CDTF">2020-02-20T12:44:31Z</dcterms:created>
  <dcterms:modified xsi:type="dcterms:W3CDTF">2020-02-27T12:35:32Z</dcterms:modified>
</cp:coreProperties>
</file>