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4"/>
    <p:sldMasterId id="2147483685" r:id="rId5"/>
    <p:sldMasterId id="2147483695" r:id="rId6"/>
  </p:sldMasterIdLst>
  <p:notesMasterIdLst>
    <p:notesMasterId r:id="rId22"/>
  </p:notesMasterIdLst>
  <p:handoutMasterIdLst>
    <p:handoutMasterId r:id="rId23"/>
  </p:handoutMasterIdLst>
  <p:sldIdLst>
    <p:sldId id="256" r:id="rId7"/>
    <p:sldId id="260" r:id="rId8"/>
    <p:sldId id="257" r:id="rId9"/>
    <p:sldId id="259" r:id="rId10"/>
    <p:sldId id="269" r:id="rId11"/>
    <p:sldId id="273" r:id="rId12"/>
    <p:sldId id="262" r:id="rId13"/>
    <p:sldId id="274" r:id="rId14"/>
    <p:sldId id="263" r:id="rId15"/>
    <p:sldId id="264" r:id="rId16"/>
    <p:sldId id="276" r:id="rId17"/>
    <p:sldId id="268" r:id="rId18"/>
    <p:sldId id="265" r:id="rId19"/>
    <p:sldId id="275" r:id="rId20"/>
    <p:sldId id="266" r:id="rId21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0">
          <p15:clr>
            <a:srgbClr val="A4A3A4"/>
          </p15:clr>
        </p15:guide>
        <p15:guide id="3" pos="3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A2F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94C45-B900-48D4-A636-4D2EF8D3E56F}" v="1610" dt="2022-06-20T20:42:27.027"/>
    <p1510:client id="{193116F3-55E6-4347-9AD0-F99F72034789}" v="2104" dt="2022-06-20T20:44:49.132"/>
    <p1510:client id="{787A8A93-FB10-6C2E-591E-A70362FEE922}" v="4707" dt="2022-06-20T13:49:30.394"/>
    <p1510:client id="{B57F080A-5696-4297-8D57-6747404C7616}" v="1593" dt="2022-06-20T14:30:03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>
        <p:guide orient="horz" pos="2160"/>
        <p:guide pos="300"/>
        <p:guide pos="3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A2D22-2F36-9F4D-86BB-8F342B3194E7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DC720-3BF3-7848-B0DC-1390A3CE3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4856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30BCA1-5DB7-4041-B5F2-F369926CDB6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1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BCA1-5DB7-4041-B5F2-F369926CDB6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27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BCA1-5DB7-4041-B5F2-F369926CDB6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BCA1-5DB7-4041-B5F2-F369926CDB6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57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BCA1-5DB7-4041-B5F2-F369926CDB6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4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BCA1-5DB7-4041-B5F2-F369926CDB6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0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BCA1-5DB7-4041-B5F2-F369926CDB6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BCA1-5DB7-4041-B5F2-F369926CDB6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329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BCA1-5DB7-4041-B5F2-F369926CDB6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45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BCA1-5DB7-4041-B5F2-F369926CDB6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4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BCA1-5DB7-4041-B5F2-F369926CDB6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03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6292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rgbClr val="CC0A2F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/>
          </a:p>
          <a:p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984"/>
            <a:ext cx="3998422" cy="2044931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41730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FB Wirtschaft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4586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rgbClr val="CC0A2F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/>
          </a:p>
          <a:p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3866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281661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FB Wirtschaft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66286" y="1495167"/>
            <a:ext cx="10200227" cy="4276800"/>
          </a:xfrm>
        </p:spPr>
        <p:txBody>
          <a:bodyPr anchor="t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63967" y="611188"/>
            <a:ext cx="10202546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749" y="6445663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5693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</p:spTree>
    <p:extLst>
      <p:ext uri="{BB962C8B-B14F-4D97-AF65-F5344CB8AC3E}">
        <p14:creationId xmlns:p14="http://schemas.microsoft.com/office/powerpoint/2010/main" val="206872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Wirtschaft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4586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rgbClr val="CC0A2F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/>
          </a:p>
          <a:p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3866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1793845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Wirtschaft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66286" y="1495167"/>
            <a:ext cx="10200227" cy="4276800"/>
          </a:xfrm>
        </p:spPr>
        <p:txBody>
          <a:bodyPr anchor="t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63967" y="611188"/>
            <a:ext cx="10202546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749" y="6445663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5693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</p:spTree>
    <p:extLst>
      <p:ext uri="{BB962C8B-B14F-4D97-AF65-F5344CB8AC3E}">
        <p14:creationId xmlns:p14="http://schemas.microsoft.com/office/powerpoint/2010/main" val="149312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Wirtschaft -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62995" y="611188"/>
            <a:ext cx="10203518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61304" y="1594691"/>
            <a:ext cx="10105209" cy="427831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749" y="6445663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5693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</p:spTree>
    <p:extLst>
      <p:ext uri="{BB962C8B-B14F-4D97-AF65-F5344CB8AC3E}">
        <p14:creationId xmlns:p14="http://schemas.microsoft.com/office/powerpoint/2010/main" val="624852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Wirtschaft -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5608" y="611188"/>
            <a:ext cx="10207515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30583" y="1481139"/>
            <a:ext cx="4742540" cy="4405311"/>
          </a:xfrm>
        </p:spPr>
        <p:txBody>
          <a:bodyPr/>
          <a:lstStyle>
            <a:lvl1pPr algn="l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62390" y="1594691"/>
            <a:ext cx="4937498" cy="427831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636" y="6445663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5668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</p:spTree>
    <p:extLst>
      <p:ext uri="{BB962C8B-B14F-4D97-AF65-F5344CB8AC3E}">
        <p14:creationId xmlns:p14="http://schemas.microsoft.com/office/powerpoint/2010/main" val="1060022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yout FB Wirtschaft - nur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9548" y="611188"/>
            <a:ext cx="10196965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808038" indent="-285750">
              <a:buFont typeface="Wingdings" panose="05000000000000000000" pitchFamily="2" charset="2"/>
              <a:buChar char="§"/>
              <a:defRPr/>
            </a:lvl2pPr>
            <a:lvl3pPr marL="1252538" indent="-254000">
              <a:buFont typeface="Wingdings" panose="05000000000000000000" pitchFamily="2" charset="2"/>
              <a:buChar char="§"/>
              <a:defRPr/>
            </a:lvl3pPr>
            <a:lvl4pPr marL="1701800" indent="-284163">
              <a:buFont typeface="Wingdings" panose="05000000000000000000" pitchFamily="2" charset="2"/>
              <a:buChar char="§"/>
              <a:defRPr/>
            </a:lvl4pPr>
            <a:lvl5pPr marL="2151063" indent="-3143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5572" y="6445663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6940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</p:spTree>
    <p:extLst>
      <p:ext uri="{BB962C8B-B14F-4D97-AF65-F5344CB8AC3E}">
        <p14:creationId xmlns:p14="http://schemas.microsoft.com/office/powerpoint/2010/main" val="3405104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Wirtschaft - Tabellenvorl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05574" y="6445663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42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073808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373755" y="1620773"/>
            <a:ext cx="2217368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3717383" y="1620773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870317" y="1620773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76027" y="2138818"/>
            <a:ext cx="10106114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5" name="Freihandform 78"/>
          <p:cNvSpPr txBox="1">
            <a:spLocks/>
          </p:cNvSpPr>
          <p:nvPr userDrawn="1"/>
        </p:nvSpPr>
        <p:spPr bwMode="auto">
          <a:xfrm>
            <a:off x="1364075" y="2726885"/>
            <a:ext cx="10118066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</a:p>
        </p:txBody>
      </p:sp>
      <p:sp>
        <p:nvSpPr>
          <p:cNvPr id="46" name="Textplatzhalter 4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382003" y="3496301"/>
            <a:ext cx="2209120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7" name="Textplatzhalter 4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717383" y="3496301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870317" y="3496301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0" name="Textplatzhalter 49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1382003" y="3999265"/>
            <a:ext cx="10109201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1" name="Freihandform 78"/>
          <p:cNvSpPr txBox="1">
            <a:spLocks/>
          </p:cNvSpPr>
          <p:nvPr userDrawn="1"/>
        </p:nvSpPr>
        <p:spPr bwMode="auto">
          <a:xfrm>
            <a:off x="1370051" y="4585216"/>
            <a:ext cx="10112090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312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Wirtschaft - Tabellenvorl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1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02473" y="6445663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42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073672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983173" y="3729962"/>
            <a:ext cx="7497273" cy="408781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10800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108000" rtl="0"/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Aenean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lacinia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bibendum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Maecenas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diam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varius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blandit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non magna</a:t>
            </a:r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078951" y="2028431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vitae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libero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a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pharetra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augue</a:t>
            </a:r>
            <a:endParaRPr lang="de-DE" sz="1000" b="0" i="0" u="none" strike="noStrike" kern="1200" baseline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078951" y="2454677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quis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urna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mollis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ornare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vel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Morbi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at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eros</a:t>
            </a:r>
            <a:endParaRPr lang="de-DE" sz="1000" b="0" i="0" u="none" strike="noStrike" kern="1200" baseline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3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078951" y="2880259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id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ligula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felis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euismod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semper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Fusce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dapibus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tellus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cursus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commodo</a:t>
            </a:r>
          </a:p>
        </p:txBody>
      </p:sp>
      <p:sp>
        <p:nvSpPr>
          <p:cNvPr id="44" name="Textplatzhalt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078951" y="3305518"/>
            <a:ext cx="7401494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0" rtl="0"/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Lorem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ipsum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dolor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adipiscing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endParaRPr lang="de-DE" sz="1000" b="0" i="0" u="none" strike="noStrike" kern="1200" baseline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5" name="Textplatzhalter 4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381352" y="2870335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Medizininformatik (B. Sc.)</a:t>
            </a:r>
          </a:p>
        </p:txBody>
      </p:sp>
      <p:sp>
        <p:nvSpPr>
          <p:cNvPr id="46" name="SmartArt-Platzhalter 45"/>
          <p:cNvSpPr>
            <a:spLocks noGrp="1"/>
          </p:cNvSpPr>
          <p:nvPr>
            <p:ph type="dgm" sz="quarter" idx="14" hasCustomPrompt="1"/>
          </p:nvPr>
        </p:nvSpPr>
        <p:spPr bwMode="auto">
          <a:xfrm>
            <a:off x="1387702" y="2433374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47" name="SmartArt-Platzhalter 46"/>
          <p:cNvSpPr>
            <a:spLocks noGrp="1"/>
          </p:cNvSpPr>
          <p:nvPr>
            <p:ph type="dgm" sz="quarter" idx="19" hasCustomPrompt="1"/>
          </p:nvPr>
        </p:nvSpPr>
        <p:spPr bwMode="auto">
          <a:xfrm>
            <a:off x="1384527" y="2850790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48" name="SmartArt-Platzhalter 47"/>
          <p:cNvSpPr>
            <a:spLocks noGrp="1"/>
          </p:cNvSpPr>
          <p:nvPr>
            <p:ph type="dgm" sz="quarter" idx="21" hasCustomPrompt="1"/>
          </p:nvPr>
        </p:nvSpPr>
        <p:spPr bwMode="auto">
          <a:xfrm>
            <a:off x="1384527" y="3284936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49" name="SmartArt-Platzhalter 48"/>
          <p:cNvSpPr>
            <a:spLocks noGrp="1"/>
          </p:cNvSpPr>
          <p:nvPr>
            <p:ph type="dgm" sz="quarter" idx="23" hasCustomPrompt="1"/>
          </p:nvPr>
        </p:nvSpPr>
        <p:spPr bwMode="auto">
          <a:xfrm>
            <a:off x="1384527" y="3702712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50" name="Textplatzhalter 4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381352" y="2444753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Informatik (B. Sc., M. Sc.)</a:t>
            </a:r>
          </a:p>
        </p:txBody>
      </p:sp>
      <p:sp>
        <p:nvSpPr>
          <p:cNvPr id="51" name="Textplatzhalter 5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381351" y="2018506"/>
            <a:ext cx="2689793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Applied Computer</a:t>
            </a:r>
          </a:p>
          <a:p>
            <a:pPr lvl="0"/>
            <a:r>
              <a:rPr lang="de-DE"/>
              <a:t>Science (B. Sc.)</a:t>
            </a:r>
          </a:p>
        </p:txBody>
      </p:sp>
      <p:sp>
        <p:nvSpPr>
          <p:cNvPr id="52" name="Textplatzhalter 51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1381352" y="3295594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Digitale Medien (M. Sc.)</a:t>
            </a:r>
          </a:p>
        </p:txBody>
      </p:sp>
      <p:sp>
        <p:nvSpPr>
          <p:cNvPr id="53" name="Textplatzhalter 52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81352" y="3722162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Online-SG Medieninformatik</a:t>
            </a:r>
          </a:p>
          <a:p>
            <a:pPr lvl="0"/>
            <a:r>
              <a:rPr lang="de-DE"/>
              <a:t>(B. Sc., M. Sc.)</a:t>
            </a:r>
          </a:p>
        </p:txBody>
      </p:sp>
      <p:sp>
        <p:nvSpPr>
          <p:cNvPr id="54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5990" y="1609725"/>
            <a:ext cx="2592917" cy="408781"/>
          </a:xfrm>
          <a:solidFill>
            <a:schemeClr val="accent1"/>
          </a:solidFill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Fachbereich</a:t>
            </a:r>
            <a:br>
              <a:rPr lang="de-DE"/>
            </a:br>
            <a:r>
              <a:rPr lang="de-DE"/>
              <a:t>Informatik und Medien</a:t>
            </a:r>
          </a:p>
        </p:txBody>
      </p:sp>
    </p:spTree>
    <p:extLst>
      <p:ext uri="{BB962C8B-B14F-4D97-AF65-F5344CB8AC3E}">
        <p14:creationId xmlns:p14="http://schemas.microsoft.com/office/powerpoint/2010/main" val="4153375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700228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chemeClr val="tx2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/>
          </a:p>
          <a:p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289930" y="2445088"/>
            <a:ext cx="9421283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DE" sz="2400" b="1" kern="1200" baseline="0">
                <a:solidFill>
                  <a:schemeClr val="bg1"/>
                </a:solidFill>
                <a:latin typeface="+mj-lt"/>
                <a:ea typeface="ＭＳ Ｐゴシック" charset="-128"/>
                <a:cs typeface="+mn-cs"/>
              </a:rPr>
              <a:t>Vielen Dank für Ihre Aufmerksamkeit</a:t>
            </a:r>
            <a:endParaRPr lang="de-DE" sz="2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4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78652" y="1495167"/>
            <a:ext cx="10189448" cy="4276800"/>
          </a:xfrm>
        </p:spPr>
        <p:txBody>
          <a:bodyPr anchor="t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76333" y="611188"/>
            <a:ext cx="10191767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6016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3995003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700228" cy="261461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/>
              <a:t>            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3364" y="0"/>
            <a:ext cx="7360592" cy="1143000"/>
          </a:xfr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507600" y="4214814"/>
            <a:ext cx="11700228" cy="218598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3553859"/>
            <a:ext cx="9235875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/>
          </a:p>
          <a:p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02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FB Wirtschaft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4586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rgbClr val="CC0A2F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/>
          </a:p>
          <a:p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3866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3508947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FB Wirtschaft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66286" y="1495167"/>
            <a:ext cx="10200227" cy="4276800"/>
          </a:xfrm>
        </p:spPr>
        <p:txBody>
          <a:bodyPr anchor="t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63967" y="611188"/>
            <a:ext cx="10202546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749" y="6445663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5693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</p:spTree>
    <p:extLst>
      <p:ext uri="{BB962C8B-B14F-4D97-AF65-F5344CB8AC3E}">
        <p14:creationId xmlns:p14="http://schemas.microsoft.com/office/powerpoint/2010/main" val="1292388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yout FB Wirtschaft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4586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rgbClr val="CC0A2F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/>
          </a:p>
          <a:p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3866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39484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yout FB Wirtschaft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66286" y="1495167"/>
            <a:ext cx="10200227" cy="4276800"/>
          </a:xfrm>
        </p:spPr>
        <p:txBody>
          <a:bodyPr anchor="t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63967" y="611188"/>
            <a:ext cx="10202546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749" y="6445663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5693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</p:spTree>
    <p:extLst>
      <p:ext uri="{BB962C8B-B14F-4D97-AF65-F5344CB8AC3E}">
        <p14:creationId xmlns:p14="http://schemas.microsoft.com/office/powerpoint/2010/main" val="3175301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705472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rgbClr val="CC0A2F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/>
          </a:p>
          <a:p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982"/>
            <a:ext cx="3999220" cy="2045925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2621368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75341" y="1495167"/>
            <a:ext cx="10184822" cy="4276800"/>
          </a:xfrm>
        </p:spPr>
        <p:txBody>
          <a:bodyPr anchor="t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243A-3576-4008-84D2-FFC27A67DDF6}" type="slidenum">
              <a:rPr lang="de-DE" smtClean="0"/>
              <a:pPr/>
              <a:t>‹Nr.›</a:t>
            </a:fld>
            <a:r>
              <a:rPr lang="de-DE"/>
              <a:t> 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73022" y="611188"/>
            <a:ext cx="10187141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1579069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21.02.2014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6DF4-7EEC-4F10-B409-6215E5DCE4BE}" type="slidenum">
              <a:rPr lang="de-DE" smtClean="0"/>
              <a:pPr/>
              <a:t>‹Nr.›</a:t>
            </a:fld>
            <a:r>
              <a:rPr lang="de-DE"/>
              <a:t> 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70056" y="611188"/>
            <a:ext cx="10190107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80375" y="1594691"/>
            <a:ext cx="10090546" cy="427831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1248033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2565" y="611188"/>
            <a:ext cx="9571567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34177" y="1481139"/>
            <a:ext cx="4725986" cy="4405311"/>
          </a:xfrm>
        </p:spPr>
        <p:txBody>
          <a:bodyPr/>
          <a:lstStyle>
            <a:lvl1pPr algn="l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202B9-ACF1-4A20-A6D2-915DC792BCB3}" type="slidenum">
              <a:rPr lang="de-DE" smtClean="0"/>
              <a:pPr/>
              <a:t>‹Nr.›</a:t>
            </a:fld>
            <a:r>
              <a:rPr lang="de-DE"/>
              <a:t> 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84601" y="1594691"/>
            <a:ext cx="4929640" cy="427831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1261577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5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yout FB Technik - nur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5861" y="611188"/>
            <a:ext cx="10194302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808038" indent="-285750">
              <a:buFont typeface="Wingdings" panose="05000000000000000000" pitchFamily="2" charset="2"/>
              <a:buChar char="§"/>
              <a:defRPr/>
            </a:lvl2pPr>
            <a:lvl3pPr marL="1252538" indent="-254000">
              <a:buFont typeface="Wingdings" panose="05000000000000000000" pitchFamily="2" charset="2"/>
              <a:buChar char="§"/>
              <a:defRPr/>
            </a:lvl3pPr>
            <a:lvl4pPr marL="1701800" indent="-284163">
              <a:buFont typeface="Wingdings" panose="05000000000000000000" pitchFamily="2" charset="2"/>
              <a:buChar char="§"/>
              <a:defRPr/>
            </a:lvl4pPr>
            <a:lvl5pPr marL="2151063" indent="-3143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D905B-AA8D-4A06-91DD-9C9202A13A6D}" type="slidenum">
              <a:rPr lang="de-DE" smtClean="0"/>
              <a:pPr/>
              <a:t>‹Nr.›</a:t>
            </a:fld>
            <a:r>
              <a:rPr lang="de-DE"/>
              <a:t> 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304567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75836" y="611188"/>
            <a:ext cx="10192264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62961" y="1608138"/>
            <a:ext cx="10105139" cy="427831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4218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2243627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Tabellenvorl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21.02.2014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6DF4-7EEC-4F10-B409-6215E5DCE4BE}" type="slidenum">
              <a:rPr lang="de-DE" smtClean="0"/>
              <a:pPr/>
              <a:t>‹Nr.›</a:t>
            </a:fld>
            <a:r>
              <a:rPr lang="de-DE"/>
              <a:t> </a:t>
            </a: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384513" y="1620773"/>
            <a:ext cx="2217368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3728141" y="1620773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2" name="Textplatzhalter 41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881075" y="1620773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86785" y="2138818"/>
            <a:ext cx="10106114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7" name="Freihandform 78"/>
          <p:cNvSpPr txBox="1">
            <a:spLocks/>
          </p:cNvSpPr>
          <p:nvPr userDrawn="1"/>
        </p:nvSpPr>
        <p:spPr bwMode="auto">
          <a:xfrm>
            <a:off x="1374833" y="2726885"/>
            <a:ext cx="10118066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392761" y="3496301"/>
            <a:ext cx="2209120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0" name="Textplatzhalter 49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728141" y="3496301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1" name="Textplatzhalter 50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881075" y="3496301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2" name="Textplatzhalter 51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1392761" y="3999265"/>
            <a:ext cx="10109201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3" name="Freihandform 78"/>
          <p:cNvSpPr txBox="1">
            <a:spLocks/>
          </p:cNvSpPr>
          <p:nvPr userDrawn="1"/>
        </p:nvSpPr>
        <p:spPr bwMode="auto">
          <a:xfrm>
            <a:off x="1380809" y="4585216"/>
            <a:ext cx="10112090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2146594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Tabellenvorl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de-DE"/>
              <a:t>21.02.2014</a:t>
            </a:r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1946DF4-7EEC-4F10-B409-6215E5DCE4BE}" type="slidenum">
              <a:rPr lang="de-DE" smtClean="0"/>
              <a:pPr/>
              <a:t>‹Nr.›</a:t>
            </a:fld>
            <a:r>
              <a:rPr lang="de-DE"/>
              <a:t> </a:t>
            </a:r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983173" y="3729962"/>
            <a:ext cx="7497273" cy="408781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10800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108000" rtl="0"/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Aenean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lacinia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bibendum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Maecenas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diam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varius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blandit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non magna</a:t>
            </a:r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078951" y="2028431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vitae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libero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a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pharetra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augue</a:t>
            </a:r>
            <a:endParaRPr lang="de-DE" sz="1000" b="0" i="0" u="none" strike="noStrike" kern="1200" baseline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1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078951" y="2454677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quis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urna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mollis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ornare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vel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Morbi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at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eros</a:t>
            </a:r>
            <a:endParaRPr lang="de-DE" sz="1000" b="0" i="0" u="none" strike="noStrike" kern="1200" baseline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2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078951" y="2880259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id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ligula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felis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euismod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semper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Fusce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dapibus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tellus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cursus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commodo</a:t>
            </a:r>
          </a:p>
        </p:txBody>
      </p:sp>
      <p:sp>
        <p:nvSpPr>
          <p:cNvPr id="43" name="Textplatzhalt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078951" y="3305518"/>
            <a:ext cx="7401494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0" rtl="0"/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Lorem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ipsum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dolor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adipiscing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endParaRPr lang="de-DE" sz="1000" b="0" i="0" u="none" strike="noStrike" kern="1200" baseline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381352" y="2870335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Medizininformatik (B. Sc.)</a:t>
            </a:r>
          </a:p>
        </p:txBody>
      </p:sp>
      <p:sp>
        <p:nvSpPr>
          <p:cNvPr id="45" name="SmartArt-Platzhalter 44"/>
          <p:cNvSpPr>
            <a:spLocks noGrp="1"/>
          </p:cNvSpPr>
          <p:nvPr>
            <p:ph type="dgm" sz="quarter" idx="14" hasCustomPrompt="1"/>
          </p:nvPr>
        </p:nvSpPr>
        <p:spPr bwMode="auto">
          <a:xfrm>
            <a:off x="1387702" y="2433374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46" name="SmartArt-Platzhalter 45"/>
          <p:cNvSpPr>
            <a:spLocks noGrp="1"/>
          </p:cNvSpPr>
          <p:nvPr>
            <p:ph type="dgm" sz="quarter" idx="19" hasCustomPrompt="1"/>
          </p:nvPr>
        </p:nvSpPr>
        <p:spPr bwMode="auto">
          <a:xfrm>
            <a:off x="1384527" y="2850790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47" name="SmartArt-Platzhalter 46"/>
          <p:cNvSpPr>
            <a:spLocks noGrp="1"/>
          </p:cNvSpPr>
          <p:nvPr>
            <p:ph type="dgm" sz="quarter" idx="21" hasCustomPrompt="1"/>
          </p:nvPr>
        </p:nvSpPr>
        <p:spPr bwMode="auto">
          <a:xfrm>
            <a:off x="1384527" y="3284936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48" name="SmartArt-Platzhalter 47"/>
          <p:cNvSpPr>
            <a:spLocks noGrp="1"/>
          </p:cNvSpPr>
          <p:nvPr>
            <p:ph type="dgm" sz="quarter" idx="23" hasCustomPrompt="1"/>
          </p:nvPr>
        </p:nvSpPr>
        <p:spPr bwMode="auto">
          <a:xfrm>
            <a:off x="1384527" y="3702712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381352" y="2444753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Informatik (B. Sc., M. Sc.)</a:t>
            </a:r>
          </a:p>
        </p:txBody>
      </p:sp>
      <p:sp>
        <p:nvSpPr>
          <p:cNvPr id="50" name="Textplatzhalter 49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381351" y="2018506"/>
            <a:ext cx="2689793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Applied Computer</a:t>
            </a:r>
          </a:p>
          <a:p>
            <a:pPr lvl="0"/>
            <a:r>
              <a:rPr lang="de-DE"/>
              <a:t>Science (B. Sc.)</a:t>
            </a:r>
          </a:p>
        </p:txBody>
      </p:sp>
      <p:sp>
        <p:nvSpPr>
          <p:cNvPr id="51" name="Textplatzhalter 50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1381352" y="3295594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Digitale Medien (M. Sc.)</a:t>
            </a:r>
          </a:p>
        </p:txBody>
      </p:sp>
      <p:sp>
        <p:nvSpPr>
          <p:cNvPr id="52" name="Textplatzhalter 51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81352" y="3722162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Online-SG Medieninformatik</a:t>
            </a:r>
          </a:p>
          <a:p>
            <a:pPr lvl="0"/>
            <a:r>
              <a:rPr lang="de-DE"/>
              <a:t>(B. Sc., M. Sc.)</a:t>
            </a:r>
          </a:p>
        </p:txBody>
      </p:sp>
      <p:sp>
        <p:nvSpPr>
          <p:cNvPr id="5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5990" y="1609725"/>
            <a:ext cx="2592917" cy="408781"/>
          </a:xfrm>
          <a:solidFill>
            <a:schemeClr val="accent1"/>
          </a:solidFill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Fachbereich</a:t>
            </a:r>
            <a:br>
              <a:rPr lang="de-DE"/>
            </a:br>
            <a:r>
              <a:rPr lang="de-DE"/>
              <a:t>Informatik und Medien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587664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9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6292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chemeClr val="tx2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/>
          </a:p>
          <a:p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275098" y="2445088"/>
            <a:ext cx="942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kern="1200" baseline="0">
                <a:solidFill>
                  <a:schemeClr val="bg1"/>
                </a:solidFill>
                <a:latin typeface="+mj-lt"/>
                <a:ea typeface="ＭＳ Ｐゴシック" charset="-128"/>
                <a:cs typeface="+mn-cs"/>
              </a:rPr>
              <a:t>Vielen Dank für Ihre Aufmerksamkeit</a:t>
            </a:r>
            <a:endParaRPr lang="de-DE" sz="2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982"/>
            <a:ext cx="3999220" cy="20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91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6292" cy="261461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/>
              <a:t>            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3364" y="0"/>
            <a:ext cx="7360592" cy="1143000"/>
          </a:xfr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507600" y="4214814"/>
            <a:ext cx="11696292" cy="218598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7196" y="3553859"/>
            <a:ext cx="9235875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16.08.2014</a:t>
            </a:fld>
            <a:endParaRPr lang="de-DE"/>
          </a:p>
          <a:p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982"/>
            <a:ext cx="3999220" cy="20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373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FB Wirtschaft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4586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rgbClr val="CC0A2F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/>
          </a:p>
          <a:p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3866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40648697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FB Wirtschaft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66286" y="1495167"/>
            <a:ext cx="10200227" cy="4276800"/>
          </a:xfrm>
        </p:spPr>
        <p:txBody>
          <a:bodyPr anchor="t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63967" y="611188"/>
            <a:ext cx="10202546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749" y="6445663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5693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</p:spTree>
    <p:extLst>
      <p:ext uri="{BB962C8B-B14F-4D97-AF65-F5344CB8AC3E}">
        <p14:creationId xmlns:p14="http://schemas.microsoft.com/office/powerpoint/2010/main" val="13343809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FB Wirtschaft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4586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rgbClr val="CC0A2F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/>
          </a:p>
          <a:p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3866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1811506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FB Wirtschaft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66286" y="1495167"/>
            <a:ext cx="10200227" cy="4276800"/>
          </a:xfrm>
        </p:spPr>
        <p:txBody>
          <a:bodyPr anchor="t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63967" y="611188"/>
            <a:ext cx="10202546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749" y="6445663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5693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</p:spTree>
    <p:extLst>
      <p:ext uri="{BB962C8B-B14F-4D97-AF65-F5344CB8AC3E}">
        <p14:creationId xmlns:p14="http://schemas.microsoft.com/office/powerpoint/2010/main" val="138110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5445" y="611188"/>
            <a:ext cx="9571567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13011" y="1481139"/>
            <a:ext cx="4855089" cy="4405311"/>
          </a:xfrm>
        </p:spPr>
        <p:txBody>
          <a:bodyPr/>
          <a:lstStyle>
            <a:lvl1pPr algn="l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61647" y="1608138"/>
            <a:ext cx="4820671" cy="427831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4696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2644740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yout FB Informatik - nur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3985" y="611188"/>
            <a:ext cx="10204873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808038" indent="-285750">
              <a:buFont typeface="Wingdings" panose="05000000000000000000" pitchFamily="2" charset="2"/>
              <a:buChar char="§"/>
              <a:defRPr/>
            </a:lvl2pPr>
            <a:lvl3pPr marL="1252538" indent="-254000">
              <a:buFont typeface="Wingdings" panose="05000000000000000000" pitchFamily="2" charset="2"/>
              <a:buChar char="§"/>
              <a:defRPr/>
            </a:lvl3pPr>
            <a:lvl4pPr marL="1701800" indent="-284163">
              <a:buFont typeface="Wingdings" panose="05000000000000000000" pitchFamily="2" charset="2"/>
              <a:buChar char="§"/>
              <a:defRPr/>
            </a:lvl4pPr>
            <a:lvl5pPr marL="2151063" indent="-3143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4636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381215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vorl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72558" y="611188"/>
            <a:ext cx="10206300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2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078446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373755" y="1620773"/>
            <a:ext cx="2217368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3717383" y="1620773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870317" y="1620773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7" name="Textplatzhalter 4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76027" y="2138818"/>
            <a:ext cx="10106114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9" name="Freihandform 78"/>
          <p:cNvSpPr txBox="1">
            <a:spLocks/>
          </p:cNvSpPr>
          <p:nvPr userDrawn="1"/>
        </p:nvSpPr>
        <p:spPr bwMode="auto">
          <a:xfrm>
            <a:off x="1364075" y="2726885"/>
            <a:ext cx="10118066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</a:p>
        </p:txBody>
      </p:sp>
      <p:sp>
        <p:nvSpPr>
          <p:cNvPr id="50" name="Textplatzhalter 49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382003" y="3496301"/>
            <a:ext cx="2209120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1" name="Textplatzhalter 50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717383" y="3496301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2" name="Textplatzhalter 51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870317" y="3496301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3" name="Textplatzhalter 52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1382003" y="3999265"/>
            <a:ext cx="10109201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6" name="Freihandform 78"/>
          <p:cNvSpPr txBox="1">
            <a:spLocks/>
          </p:cNvSpPr>
          <p:nvPr userDrawn="1"/>
        </p:nvSpPr>
        <p:spPr bwMode="auto">
          <a:xfrm>
            <a:off x="1370051" y="4585216"/>
            <a:ext cx="10112090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24371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Tabellenvorl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72558" y="611188"/>
            <a:ext cx="10206300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1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077938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983173" y="3729962"/>
            <a:ext cx="7497273" cy="408781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10800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108000" rtl="0"/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Aenean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lacinia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bibendum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Maecenas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diam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varius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blandit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non magna</a:t>
            </a:r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078951" y="2028431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vitae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libero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a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pharetra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augue</a:t>
            </a:r>
            <a:endParaRPr lang="de-DE" sz="1000" b="0" i="0" u="none" strike="noStrike" kern="1200" baseline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2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078951" y="2454677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quis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urna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mollis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ornare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vel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Morbi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at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eros</a:t>
            </a:r>
            <a:endParaRPr lang="de-DE" sz="1000" b="0" i="0" u="none" strike="noStrike" kern="1200" baseline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3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078951" y="2880259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id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ligula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felis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euismod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semper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Fusce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dapibus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tellus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cursus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commodo</a:t>
            </a:r>
          </a:p>
        </p:txBody>
      </p:sp>
      <p:sp>
        <p:nvSpPr>
          <p:cNvPr id="44" name="Textplatzhalt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078951" y="3305518"/>
            <a:ext cx="7401494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0" rtl="0"/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Lorem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ipsum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dolor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adipiscing</a:t>
            </a:r>
            <a:r>
              <a:rPr lang="de-DE" sz="1000" b="0" i="0" u="none" strike="noStrike" kern="1200" baseline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endParaRPr lang="de-DE" sz="1000" b="0" i="0" u="none" strike="noStrike" kern="1200" baseline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5" name="Textplatzhalter 4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381352" y="2870335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Medizininformatik (B. Sc.)</a:t>
            </a:r>
          </a:p>
        </p:txBody>
      </p:sp>
      <p:sp>
        <p:nvSpPr>
          <p:cNvPr id="46" name="SmartArt-Platzhalter 45"/>
          <p:cNvSpPr>
            <a:spLocks noGrp="1"/>
          </p:cNvSpPr>
          <p:nvPr>
            <p:ph type="dgm" sz="quarter" idx="14" hasCustomPrompt="1"/>
          </p:nvPr>
        </p:nvSpPr>
        <p:spPr bwMode="auto">
          <a:xfrm>
            <a:off x="1387702" y="2433374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47" name="SmartArt-Platzhalter 46"/>
          <p:cNvSpPr>
            <a:spLocks noGrp="1"/>
          </p:cNvSpPr>
          <p:nvPr>
            <p:ph type="dgm" sz="quarter" idx="19" hasCustomPrompt="1"/>
          </p:nvPr>
        </p:nvSpPr>
        <p:spPr bwMode="auto">
          <a:xfrm>
            <a:off x="1384527" y="2850790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48" name="SmartArt-Platzhalter 47"/>
          <p:cNvSpPr>
            <a:spLocks noGrp="1"/>
          </p:cNvSpPr>
          <p:nvPr>
            <p:ph type="dgm" sz="quarter" idx="21" hasCustomPrompt="1"/>
          </p:nvPr>
        </p:nvSpPr>
        <p:spPr bwMode="auto">
          <a:xfrm>
            <a:off x="1384527" y="3284936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49" name="SmartArt-Platzhalter 48"/>
          <p:cNvSpPr>
            <a:spLocks noGrp="1"/>
          </p:cNvSpPr>
          <p:nvPr>
            <p:ph type="dgm" sz="quarter" idx="23" hasCustomPrompt="1"/>
          </p:nvPr>
        </p:nvSpPr>
        <p:spPr bwMode="auto">
          <a:xfrm>
            <a:off x="1384527" y="3702712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50" name="Textplatzhalter 4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381352" y="2444753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Informatik (B. Sc., M. Sc.)</a:t>
            </a:r>
          </a:p>
        </p:txBody>
      </p:sp>
      <p:sp>
        <p:nvSpPr>
          <p:cNvPr id="51" name="Textplatzhalter 5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381351" y="2018506"/>
            <a:ext cx="2689793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Applied Computer</a:t>
            </a:r>
          </a:p>
          <a:p>
            <a:pPr lvl="0"/>
            <a:r>
              <a:rPr lang="de-DE"/>
              <a:t>Science (B. Sc.)</a:t>
            </a:r>
          </a:p>
        </p:txBody>
      </p:sp>
      <p:sp>
        <p:nvSpPr>
          <p:cNvPr id="52" name="Textplatzhalter 51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1381352" y="3295594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Digitale Medien (M. Sc.)</a:t>
            </a:r>
          </a:p>
        </p:txBody>
      </p:sp>
      <p:sp>
        <p:nvSpPr>
          <p:cNvPr id="53" name="Textplatzhalter 52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81352" y="3722162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Online-SG Medieninformatik</a:t>
            </a:r>
          </a:p>
          <a:p>
            <a:pPr lvl="0"/>
            <a:r>
              <a:rPr lang="de-DE"/>
              <a:t>(B. Sc., M. Sc.)</a:t>
            </a:r>
          </a:p>
        </p:txBody>
      </p:sp>
      <p:sp>
        <p:nvSpPr>
          <p:cNvPr id="54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5990" y="1609725"/>
            <a:ext cx="2592917" cy="408781"/>
          </a:xfrm>
          <a:solidFill>
            <a:schemeClr val="accent1"/>
          </a:solidFill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Fachbereich</a:t>
            </a:r>
            <a:br>
              <a:rPr lang="de-DE"/>
            </a:br>
            <a:r>
              <a:rPr lang="de-DE"/>
              <a:t>Informatik und Medien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4146271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6420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chemeClr val="tx2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/>
          </a:p>
          <a:p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277693" y="2445088"/>
            <a:ext cx="942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kern="1200" baseline="0">
                <a:solidFill>
                  <a:schemeClr val="bg1"/>
                </a:solidFill>
                <a:latin typeface="+mj-lt"/>
                <a:ea typeface="ＭＳ Ｐゴシック" charset="-128"/>
                <a:cs typeface="+mn-cs"/>
              </a:rPr>
              <a:t>Vielen Dank für Ihre Aufmerksamkeit</a:t>
            </a:r>
            <a:endParaRPr lang="de-DE" sz="2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984"/>
            <a:ext cx="3998422" cy="20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2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6420" cy="261461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/>
              <a:t>            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3364" y="0"/>
            <a:ext cx="7360592" cy="1143000"/>
          </a:xfr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507600" y="4214814"/>
            <a:ext cx="11696420" cy="218598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3553859"/>
            <a:ext cx="9235875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Dr. </a:t>
            </a:r>
            <a:r>
              <a:rPr lang="de-DE" err="1"/>
              <a:t>rer</a:t>
            </a:r>
            <a:r>
              <a:rPr lang="de-DE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/>
          </a:p>
          <a:p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984"/>
            <a:ext cx="3998422" cy="2044931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8379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2400" y="175100"/>
            <a:ext cx="2099289" cy="1034650"/>
            <a:chOff x="178196" y="175100"/>
            <a:chExt cx="2099289" cy="1034650"/>
          </a:xfrm>
        </p:grpSpPr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96" y="175100"/>
              <a:ext cx="2099289" cy="1034650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 userDrawn="1"/>
          </p:nvSpPr>
          <p:spPr bwMode="auto">
            <a:xfrm>
              <a:off x="947807" y="403307"/>
              <a:ext cx="982735" cy="5949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</a:endParaRPr>
            </a:p>
          </p:txBody>
        </p:sp>
      </p:grp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1800" y="611188"/>
            <a:ext cx="102063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9684" y="1489075"/>
            <a:ext cx="10208416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8299451" y="6503988"/>
            <a:ext cx="2844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r>
              <a:rPr lang="de-DE" sz="800"/>
              <a:t> </a:t>
            </a:r>
          </a:p>
        </p:txBody>
      </p:sp>
      <p:sp>
        <p:nvSpPr>
          <p:cNvPr id="13" name="Foliennummernplatzhalter 5"/>
          <p:cNvSpPr txBox="1">
            <a:spLocks/>
          </p:cNvSpPr>
          <p:nvPr/>
        </p:nvSpPr>
        <p:spPr>
          <a:xfrm>
            <a:off x="10406961" y="6530179"/>
            <a:ext cx="1160004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fld id="{5DED060F-19F4-442E-A379-C745E70E6A6B}" type="slidenum">
              <a:rPr lang="de-DE" sz="800" smtClean="0"/>
              <a:pPr/>
              <a:t>‹Nr.›</a:t>
            </a:fld>
            <a:r>
              <a:rPr lang="de-DE" sz="800"/>
              <a:t> 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7936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430558" y="6593344"/>
            <a:ext cx="6502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>
                <a:solidFill>
                  <a:schemeClr val="bg1"/>
                </a:solidFill>
              </a:rPr>
              <a:t>Technische Hochschule Brandenburg · University </a:t>
            </a:r>
            <a:r>
              <a:rPr lang="de-DE" sz="800" err="1">
                <a:solidFill>
                  <a:schemeClr val="bg1"/>
                </a:solidFill>
              </a:rPr>
              <a:t>of</a:t>
            </a:r>
            <a:r>
              <a:rPr lang="de-DE" sz="800">
                <a:solidFill>
                  <a:schemeClr val="bg1"/>
                </a:solidFill>
              </a:rPr>
              <a:t> Applied </a:t>
            </a:r>
            <a:r>
              <a:rPr lang="de-DE" sz="800" err="1">
                <a:solidFill>
                  <a:schemeClr val="bg1"/>
                </a:solidFill>
              </a:rPr>
              <a:t>Sciences</a:t>
            </a:r>
            <a:endParaRPr lang="de-DE" sz="800">
              <a:solidFill>
                <a:schemeClr val="bg1"/>
              </a:solidFill>
            </a:endParaRP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3748645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705" r:id="rId10"/>
    <p:sldLayoutId id="2147483706" r:id="rId11"/>
  </p:sldLayoutIdLst>
  <p:hf sldNum="0" hdr="0"/>
  <p:txStyles>
    <p:titleStyle>
      <a:lvl1pPr algn="l" rtl="0" fontAlgn="base">
        <a:lnSpc>
          <a:spcPts val="25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2pPr>
      <a:lvl3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3pPr>
      <a:lvl4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4pPr>
      <a:lvl5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5pPr>
      <a:lvl6pPr marL="4572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6pPr>
      <a:lvl7pPr marL="9144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7pPr>
      <a:lvl8pPr marL="13716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8pPr>
      <a:lvl9pPr marL="18288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9pPr>
    </p:titleStyle>
    <p:bodyStyle>
      <a:lvl1pPr marL="285750" indent="-28575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28575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257300" indent="-258763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3pPr>
      <a:lvl4pPr marL="1704975" indent="-287338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152650" indent="-315913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225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97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369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941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7" userDrawn="1">
          <p15:clr>
            <a:srgbClr val="F26B43"/>
          </p15:clr>
        </p15:guide>
        <p15:guide id="2" pos="861" userDrawn="1">
          <p15:clr>
            <a:srgbClr val="F26B43"/>
          </p15:clr>
        </p15:guide>
        <p15:guide id="3" pos="7224" userDrawn="1">
          <p15:clr>
            <a:srgbClr val="F26B43"/>
          </p15:clr>
        </p15:guide>
        <p15:guide id="4" orient="horz" pos="100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2400" y="175100"/>
            <a:ext cx="2099289" cy="1034650"/>
            <a:chOff x="178196" y="175100"/>
            <a:chExt cx="2099289" cy="1034650"/>
          </a:xfrm>
        </p:grpSpPr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96" y="175100"/>
              <a:ext cx="2099289" cy="1034650"/>
            </a:xfrm>
            <a:prstGeom prst="rect">
              <a:avLst/>
            </a:prstGeom>
          </p:spPr>
        </p:pic>
        <p:sp>
          <p:nvSpPr>
            <p:cNvPr id="15" name="Rechteck 14"/>
            <p:cNvSpPr/>
            <p:nvPr userDrawn="1"/>
          </p:nvSpPr>
          <p:spPr bwMode="auto">
            <a:xfrm>
              <a:off x="947807" y="403307"/>
              <a:ext cx="982735" cy="5949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</a:endParaRPr>
            </a:p>
          </p:txBody>
        </p:sp>
      </p:grp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8900" y="611188"/>
            <a:ext cx="10197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6784" y="1489075"/>
            <a:ext cx="10199729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8299451" y="6503988"/>
            <a:ext cx="2844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r>
              <a:rPr lang="de-DE" sz="800"/>
              <a:t> </a:t>
            </a:r>
          </a:p>
        </p:txBody>
      </p:sp>
      <p:sp>
        <p:nvSpPr>
          <p:cNvPr id="13" name="Foliennummernplatzhalter 5"/>
          <p:cNvSpPr txBox="1">
            <a:spLocks/>
          </p:cNvSpPr>
          <p:nvPr/>
        </p:nvSpPr>
        <p:spPr>
          <a:xfrm>
            <a:off x="10404212" y="6530179"/>
            <a:ext cx="1160004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fld id="{5DED060F-19F4-442E-A379-C745E70E6A6B}" type="slidenum">
              <a:rPr lang="de-DE" sz="800" smtClean="0"/>
              <a:pPr/>
              <a:t>‹Nr.›</a:t>
            </a:fld>
            <a:r>
              <a:rPr lang="de-DE" sz="800"/>
              <a:t> </a:t>
            </a:r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5187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430558" y="6593344"/>
            <a:ext cx="6502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>
                <a:solidFill>
                  <a:schemeClr val="bg1"/>
                </a:solidFill>
              </a:rPr>
              <a:t>Technische Hochschule Brandenburg · University </a:t>
            </a:r>
            <a:r>
              <a:rPr lang="de-DE" sz="800" err="1">
                <a:solidFill>
                  <a:schemeClr val="bg1"/>
                </a:solidFill>
              </a:rPr>
              <a:t>of</a:t>
            </a:r>
            <a:r>
              <a:rPr lang="de-DE" sz="800">
                <a:solidFill>
                  <a:schemeClr val="bg1"/>
                </a:solidFill>
              </a:rPr>
              <a:t> Applied </a:t>
            </a:r>
            <a:r>
              <a:rPr lang="de-DE" sz="800" err="1">
                <a:solidFill>
                  <a:schemeClr val="bg1"/>
                </a:solidFill>
              </a:rPr>
              <a:t>Sciences</a:t>
            </a:r>
            <a:endParaRPr lang="de-DE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05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73" r:id="rId10"/>
    <p:sldLayoutId id="2147483774" r:id="rId11"/>
    <p:sldLayoutId id="2147483787" r:id="rId12"/>
    <p:sldLayoutId id="2147483788" r:id="rId13"/>
  </p:sldLayoutIdLst>
  <p:hf sldNum="0" hdr="0"/>
  <p:txStyles>
    <p:titleStyle>
      <a:lvl1pPr algn="l" rtl="0" fontAlgn="base">
        <a:lnSpc>
          <a:spcPts val="25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2pPr>
      <a:lvl3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3pPr>
      <a:lvl4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4pPr>
      <a:lvl5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5pPr>
      <a:lvl6pPr marL="4572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6pPr>
      <a:lvl7pPr marL="9144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7pPr>
      <a:lvl8pPr marL="13716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8pPr>
      <a:lvl9pPr marL="18288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9pPr>
    </p:titleStyle>
    <p:bodyStyle>
      <a:lvl1pPr marL="285750" indent="-28575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28575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257300" indent="-258763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3pPr>
      <a:lvl4pPr marL="1704975" indent="-287338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152650" indent="-315913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225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97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369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941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5" userDrawn="1">
          <p15:clr>
            <a:srgbClr val="F26B43"/>
          </p15:clr>
        </p15:guide>
        <p15:guide id="2" pos="861" userDrawn="1">
          <p15:clr>
            <a:srgbClr val="F26B43"/>
          </p15:clr>
        </p15:guide>
        <p15:guide id="3" pos="7223" userDrawn="1">
          <p15:clr>
            <a:srgbClr val="F26B43"/>
          </p15:clr>
        </p15:guide>
        <p15:guide id="4" orient="horz" pos="100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2400" y="175100"/>
            <a:ext cx="2099289" cy="1034650"/>
            <a:chOff x="178196" y="175100"/>
            <a:chExt cx="2099289" cy="1034650"/>
          </a:xfrm>
        </p:grpSpPr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96" y="175100"/>
              <a:ext cx="2099289" cy="1034650"/>
            </a:xfrm>
            <a:prstGeom prst="rect">
              <a:avLst/>
            </a:prstGeom>
          </p:spPr>
        </p:pic>
        <p:sp>
          <p:nvSpPr>
            <p:cNvPr id="15" name="Rechteck 14"/>
            <p:cNvSpPr/>
            <p:nvPr userDrawn="1"/>
          </p:nvSpPr>
          <p:spPr bwMode="auto">
            <a:xfrm>
              <a:off x="947807" y="403307"/>
              <a:ext cx="982735" cy="5949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</a:endParaRPr>
            </a:p>
          </p:txBody>
        </p:sp>
      </p:grp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6684" y="611188"/>
            <a:ext cx="1019347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4568" y="1489075"/>
            <a:ext cx="10195595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13001" y="6448426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21.02.2014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12434" y="6530179"/>
            <a:ext cx="2844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ts val="18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C1946DF4-7EEC-4F10-B409-6215E5DCE4BE}" type="slidenum">
              <a:rPr lang="de-DE" smtClean="0"/>
              <a:pPr/>
              <a:t>‹Nr.›</a:t>
            </a:fld>
            <a:r>
              <a:rPr lang="de-DE"/>
              <a:t> 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430558" y="6593344"/>
            <a:ext cx="6502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>
                <a:solidFill>
                  <a:schemeClr val="bg1"/>
                </a:solidFill>
              </a:rPr>
              <a:t>Technische Hochschule Brandenburg · University </a:t>
            </a:r>
            <a:r>
              <a:rPr lang="de-DE" sz="800" err="1">
                <a:solidFill>
                  <a:schemeClr val="bg1"/>
                </a:solidFill>
              </a:rPr>
              <a:t>of</a:t>
            </a:r>
            <a:r>
              <a:rPr lang="de-DE" sz="800">
                <a:solidFill>
                  <a:schemeClr val="bg1"/>
                </a:solidFill>
              </a:rPr>
              <a:t> Applied </a:t>
            </a:r>
            <a:r>
              <a:rPr lang="de-DE" sz="800" err="1">
                <a:solidFill>
                  <a:schemeClr val="bg1"/>
                </a:solidFill>
              </a:rPr>
              <a:t>Sciences</a:t>
            </a:r>
            <a:endParaRPr lang="de-DE" sz="800">
              <a:solidFill>
                <a:schemeClr val="bg1"/>
              </a:solidFill>
            </a:endParaRP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8299451" y="6503988"/>
            <a:ext cx="2844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r>
              <a:rPr lang="de-DE" sz="800"/>
              <a:t> 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2024404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21" r:id="rId10"/>
    <p:sldLayoutId id="2147483722" r:id="rId11"/>
    <p:sldLayoutId id="2147483834" r:id="rId12"/>
    <p:sldLayoutId id="2147483835" r:id="rId13"/>
  </p:sldLayoutIdLst>
  <p:hf sldNum="0" hdr="0"/>
  <p:txStyles>
    <p:titleStyle>
      <a:lvl1pPr algn="l" rtl="0" fontAlgn="base">
        <a:lnSpc>
          <a:spcPts val="25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2pPr>
      <a:lvl3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3pPr>
      <a:lvl4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4pPr>
      <a:lvl5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5pPr>
      <a:lvl6pPr marL="4572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6pPr>
      <a:lvl7pPr marL="9144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7pPr>
      <a:lvl8pPr marL="13716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8pPr>
      <a:lvl9pPr marL="18288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9pPr>
    </p:titleStyle>
    <p:bodyStyle>
      <a:lvl1pPr marL="285750" indent="-28575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28575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257300" indent="-258763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3pPr>
      <a:lvl4pPr marL="1704975" indent="-287338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152650" indent="-315913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225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97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369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941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4" userDrawn="1">
          <p15:clr>
            <a:srgbClr val="F26B43"/>
          </p15:clr>
        </p15:guide>
        <p15:guide id="2" pos="8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0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aziz@th-brandenburg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1132" y="5686380"/>
            <a:ext cx="8534400" cy="609600"/>
          </a:xfrm>
        </p:spPr>
        <p:txBody>
          <a:bodyPr/>
          <a:lstStyle/>
          <a:p>
            <a:r>
              <a:rPr lang="de-DE">
                <a:latin typeface="Calibri (Textkörper)"/>
                <a:cs typeface="Tahoma"/>
              </a:rPr>
              <a:t>Tobias </a:t>
            </a:r>
            <a:r>
              <a:rPr lang="de-DE" err="1">
                <a:latin typeface="Calibri (Textkörper)"/>
                <a:cs typeface="Tahoma"/>
              </a:rPr>
              <a:t>Madaj</a:t>
            </a:r>
            <a:r>
              <a:rPr lang="de-DE">
                <a:latin typeface="Calibri (Textkörper)"/>
                <a:cs typeface="Tahoma"/>
              </a:rPr>
              <a:t>, Al Shah Aziz, Darwin </a:t>
            </a:r>
            <a:r>
              <a:rPr lang="de-DE" err="1">
                <a:latin typeface="Calibri (Textkörper)"/>
                <a:cs typeface="Tahoma"/>
              </a:rPr>
              <a:t>Hutama</a:t>
            </a:r>
            <a:r>
              <a:rPr lang="de-DE">
                <a:latin typeface="Calibri (Textkörper)"/>
                <a:cs typeface="Tahoma"/>
              </a:rPr>
              <a:t> </a:t>
            </a:r>
            <a:r>
              <a:rPr lang="de-DE" err="1">
                <a:latin typeface="Calibri (Textkörper)"/>
                <a:cs typeface="Tahoma"/>
              </a:rPr>
              <a:t>Manggala</a:t>
            </a:r>
            <a:r>
              <a:rPr lang="de-DE">
                <a:latin typeface="Calibri (Textkörper)"/>
                <a:cs typeface="Tahoma"/>
              </a:rPr>
              <a:t> </a:t>
            </a:r>
            <a:r>
              <a:rPr lang="de-DE" err="1">
                <a:latin typeface="Calibri (Textkörper)"/>
                <a:cs typeface="Tahoma"/>
              </a:rPr>
              <a:t>Putra</a:t>
            </a:r>
            <a:r>
              <a:rPr lang="de-DE">
                <a:latin typeface="Calibri (Textkörper)"/>
                <a:cs typeface="Tahoma"/>
              </a:rPr>
              <a:t>, </a:t>
            </a:r>
            <a:r>
              <a:rPr lang="de-DE" err="1">
                <a:latin typeface="Calibri (Textkörper)"/>
                <a:ea typeface="+mn-lt"/>
                <a:cs typeface="+mn-lt"/>
              </a:rPr>
              <a:t>Rickiel</a:t>
            </a:r>
            <a:r>
              <a:rPr lang="de-DE">
                <a:latin typeface="Calibri (Textkörper)"/>
                <a:ea typeface="+mn-lt"/>
                <a:cs typeface="+mn-lt"/>
              </a:rPr>
              <a:t> </a:t>
            </a:r>
            <a:r>
              <a:rPr lang="de-DE" err="1">
                <a:latin typeface="Calibri (Textkörper)"/>
                <a:ea typeface="+mn-lt"/>
                <a:cs typeface="+mn-lt"/>
              </a:rPr>
              <a:t>Sympe</a:t>
            </a:r>
            <a:r>
              <a:rPr lang="de-DE">
                <a:latin typeface="Calibri (Textkörper)"/>
                <a:ea typeface="+mn-lt"/>
                <a:cs typeface="+mn-lt"/>
              </a:rPr>
              <a:t> </a:t>
            </a:r>
            <a:r>
              <a:rPr lang="de-DE" err="1">
                <a:latin typeface="Calibri (Textkörper)"/>
                <a:ea typeface="+mn-lt"/>
                <a:cs typeface="+mn-lt"/>
              </a:rPr>
              <a:t>Nguebong</a:t>
            </a:r>
            <a:endParaRPr lang="en-US" err="1">
              <a:latin typeface="Calibri (Textkörper)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36242" y="2626869"/>
            <a:ext cx="10719515" cy="1261361"/>
          </a:xfrm>
        </p:spPr>
        <p:txBody>
          <a:bodyPr lIns="91440" tIns="45720" rIns="91440" bIns="45720" anchor="t"/>
          <a:lstStyle/>
          <a:p>
            <a:pPr algn="l"/>
            <a:r>
              <a:rPr lang="de-DE" sz="4800">
                <a:latin typeface="Calibri (Textkörper)"/>
                <a:ea typeface="Tahoma Bold"/>
                <a:cs typeface="Calibri" panose="020F0502020204030204" pitchFamily="34" charset="0"/>
              </a:rPr>
              <a:t>Auswahl und Anpassung von IT-Diensten</a:t>
            </a:r>
            <a:endParaRPr lang="en-DE" b="0">
              <a:ea typeface="Tahoma Bold"/>
              <a:cs typeface="Tahoma Bold"/>
            </a:endParaRPr>
          </a:p>
          <a:p>
            <a:pPr algn="l"/>
            <a:endParaRPr lang="en-DE" sz="2000" b="0">
              <a:ea typeface="Tahoma Bold"/>
              <a:cs typeface="Tahoma Bold"/>
            </a:endParaRPr>
          </a:p>
          <a:p>
            <a:pPr algn="l"/>
            <a:r>
              <a:rPr lang="de-DE" sz="2000" b="0">
                <a:ea typeface="Tahoma Bold"/>
                <a:cs typeface="Tahoma Bold"/>
              </a:rPr>
              <a:t>Migration zu Microsoft Dynamics NAV in einem </a:t>
            </a:r>
            <a:r>
              <a:rPr lang="en-DE" sz="2000" b="0">
                <a:ea typeface="Tahoma Bold"/>
                <a:cs typeface="Tahoma Bold"/>
              </a:rPr>
              <a:t>kleinen und mittelständischen Unternehmen</a:t>
            </a:r>
            <a:endParaRPr lang="de-DE" sz="2000" b="0">
              <a:ea typeface="Tahoma Bold"/>
              <a:cs typeface="Tahoma Bold"/>
            </a:endParaRPr>
          </a:p>
        </p:txBody>
      </p:sp>
      <p:pic>
        <p:nvPicPr>
          <p:cNvPr id="4" name="Picture 9" descr="Logo&#10;&#10;Description automatically generated">
            <a:extLst>
              <a:ext uri="{FF2B5EF4-FFF2-40B4-BE49-F238E27FC236}">
                <a16:creationId xmlns:a16="http://schemas.microsoft.com/office/drawing/2014/main" id="{DAE477CB-C806-A0BE-F331-7A2F2790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51" y="443677"/>
            <a:ext cx="2867406" cy="8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3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5264" y="573805"/>
            <a:ext cx="10202546" cy="644047"/>
          </a:xfrm>
        </p:spPr>
        <p:txBody>
          <a:bodyPr>
            <a:normAutofit/>
          </a:bodyPr>
          <a:lstStyle/>
          <a:p>
            <a:r>
              <a:rPr lang="en-US" sz="3200" b="1" err="1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Bewertungskriterien</a:t>
            </a:r>
            <a:endParaRPr lang="de-DE" sz="3200">
              <a:solidFill>
                <a:schemeClr val="tx1"/>
              </a:solidFill>
              <a:latin typeface="Calibri (Textkörper)"/>
              <a:ea typeface="Tahoma Bold"/>
              <a:cs typeface="Tahoma Bold"/>
            </a:endParaRPr>
          </a:p>
          <a:p>
            <a:pPr marL="342900" indent="-342900">
              <a:buFont typeface="Arial"/>
              <a:buChar char="•"/>
            </a:pPr>
            <a:endParaRPr lang="de-DE" b="0">
              <a:cs typeface="Tahoma Bold"/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>
                <a:latin typeface="Tahoma"/>
                <a:ea typeface="Tahoma"/>
                <a:cs typeface="Tahoma"/>
              </a:rPr>
              <a:t>Tobias </a:t>
            </a:r>
            <a:r>
              <a:rPr lang="de-DE" err="1">
                <a:latin typeface="Tahoma"/>
                <a:ea typeface="Tahoma"/>
                <a:cs typeface="Tahoma"/>
              </a:rPr>
              <a:t>Madaj</a:t>
            </a:r>
            <a:r>
              <a:rPr lang="de-DE">
                <a:latin typeface="Tahoma"/>
                <a:ea typeface="Tahoma"/>
                <a:cs typeface="Tahoma"/>
              </a:rPr>
              <a:t>, Al Shah Aziz, Darwin </a:t>
            </a:r>
            <a:r>
              <a:rPr lang="de-DE" err="1">
                <a:latin typeface="Tahoma"/>
                <a:ea typeface="Tahoma"/>
                <a:cs typeface="Tahoma"/>
              </a:rPr>
              <a:t>Hutama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Manggala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Putra</a:t>
            </a:r>
            <a:r>
              <a:rPr lang="de-DE">
                <a:latin typeface="Tahoma"/>
                <a:ea typeface="Tahoma"/>
                <a:cs typeface="Tahoma"/>
              </a:rPr>
              <a:t>, </a:t>
            </a:r>
            <a:r>
              <a:rPr lang="de-DE" err="1">
                <a:latin typeface="Tahoma"/>
                <a:ea typeface="Tahoma"/>
                <a:cs typeface="Tahoma"/>
              </a:rPr>
              <a:t>Rickiel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Sympe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Nguebong</a:t>
            </a:r>
          </a:p>
          <a:p>
            <a:endParaRPr lang="de-DE">
              <a:cs typeface="Tahoma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21.02.2014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32E4598-1E85-5F8B-F7BB-890908B4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451" y="428442"/>
            <a:ext cx="2395772" cy="94506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3019E3-2416-279F-F42F-95EBF1F72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03757"/>
              </p:ext>
            </p:extLst>
          </p:nvPr>
        </p:nvGraphicFramePr>
        <p:xfrm>
          <a:off x="3549904" y="2036064"/>
          <a:ext cx="8128000" cy="29565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460878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95874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Calibri (Textkörper)"/>
                          <a:ea typeface="Tahoma"/>
                          <a:cs typeface="Tahoma"/>
                        </a:rPr>
                        <a:t>Wirtschaftliche Kriterien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Lösungen, die wir in betracht ziehen, müssen zur Unternehmensstrategie passen.</a:t>
                      </a:r>
                      <a:endParaRPr lang="en-US" sz="1600">
                        <a:solidFill>
                          <a:schemeClr val="tx1"/>
                        </a:solidFill>
                        <a:latin typeface="Calibri (Textkörper)"/>
                        <a:cs typeface="Tahom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 (Textkörper)"/>
                          <a:ea typeface="Tahoma"/>
                          <a:cs typeface="Tahoma"/>
                        </a:rPr>
                        <a:t>Technische Kriterien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Die ERP- Lösung technisch muss  eingesetzten System Kompatibel sein.</a:t>
                      </a:r>
                    </a:p>
                    <a:p>
                      <a:pPr algn="l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7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 (Textkörper)"/>
                          <a:ea typeface="Tahoma"/>
                          <a:cs typeface="Tahoma"/>
                        </a:rPr>
                        <a:t>Organisatorische Kriterien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Geschäftsprozesse müssen sich von System gut abbilden lassen.</a:t>
                      </a:r>
                    </a:p>
                    <a:p>
                      <a:pPr algn="l"/>
                      <a:endParaRPr lang="en-US" sz="1600">
                        <a:solidFill>
                          <a:schemeClr val="tx1"/>
                        </a:solidFill>
                        <a:latin typeface="Calibri (Textkörper)"/>
                        <a:ea typeface="Tahoma"/>
                        <a:cs typeface="Tahoma"/>
                      </a:endParaRPr>
                    </a:p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Mitarbeiter müssen die Software Lösung , verstehen und bedienen können</a:t>
                      </a:r>
                    </a:p>
                    <a:p>
                      <a:pPr algn="l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27990"/>
                  </a:ext>
                </a:extLst>
              </a:tr>
            </a:tbl>
          </a:graphicData>
        </a:graphic>
      </p:graphicFrame>
      <p:pic>
        <p:nvPicPr>
          <p:cNvPr id="1026" name="Picture 2" descr="Criteria - Free business and finance icons">
            <a:extLst>
              <a:ext uri="{FF2B5EF4-FFF2-40B4-BE49-F238E27FC236}">
                <a16:creationId xmlns:a16="http://schemas.microsoft.com/office/drawing/2014/main" id="{AEDA532B-6C83-FBA8-08D4-2AC6C7FE8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2" y="2222754"/>
            <a:ext cx="2412492" cy="241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30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7">
            <a:extLst>
              <a:ext uri="{FF2B5EF4-FFF2-40B4-BE49-F238E27FC236}">
                <a16:creationId xmlns:a16="http://schemas.microsoft.com/office/drawing/2014/main" id="{0BE4B75C-953D-2882-BB48-DAF44BD7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19" y="1072278"/>
            <a:ext cx="7394874" cy="477645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D3361B54-0B5C-1944-8F5C-8D91A0B7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393" y="3780988"/>
            <a:ext cx="2455354" cy="2346685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823DE194-55DC-D84C-880E-54444E41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08" y="569138"/>
            <a:ext cx="10192264" cy="685800"/>
          </a:xfrm>
        </p:spPr>
        <p:txBody>
          <a:bodyPr wrap="square" anchor="t">
            <a:normAutofit/>
          </a:bodyPr>
          <a:lstStyle/>
          <a:p>
            <a:r>
              <a:rPr lang="de-DE" sz="3600">
                <a:solidFill>
                  <a:schemeClr val="tx1"/>
                </a:solidFill>
                <a:latin typeface="Calibri (Textkörper)"/>
              </a:rPr>
              <a:t>Anforderungen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6CD67A-3115-269E-73AF-D020B47C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74218" y="6448154"/>
            <a:ext cx="14857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21.02.2014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69A060-CE94-94A9-FE02-E1508F5AA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335600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2445" y="558076"/>
            <a:ext cx="10202546" cy="68580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Traction</a:t>
            </a:r>
            <a:endParaRPr lang="de-DE" sz="3200">
              <a:solidFill>
                <a:schemeClr val="tx1"/>
              </a:solidFill>
              <a:latin typeface="Calibri (Textkörper)"/>
              <a:ea typeface="Tahoma Bold"/>
              <a:cs typeface="Tahoma Bold"/>
            </a:endParaRPr>
          </a:p>
          <a:p>
            <a:pPr marL="342900" indent="-342900">
              <a:buFont typeface="Arial"/>
              <a:buChar char="•"/>
            </a:pPr>
            <a:endParaRPr lang="de-DE" b="0">
              <a:cs typeface="Tahoma Bold"/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5468" y="6448153"/>
            <a:ext cx="76077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>
                <a:latin typeface="Tahoma"/>
                <a:ea typeface="Tahoma"/>
                <a:cs typeface="Tahoma"/>
              </a:rPr>
              <a:t>Tobias </a:t>
            </a:r>
            <a:r>
              <a:rPr lang="de-DE" err="1">
                <a:latin typeface="Tahoma"/>
                <a:ea typeface="Tahoma"/>
                <a:cs typeface="Tahoma"/>
              </a:rPr>
              <a:t>Madaj</a:t>
            </a:r>
            <a:r>
              <a:rPr lang="de-DE">
                <a:latin typeface="Tahoma"/>
                <a:ea typeface="Tahoma"/>
                <a:cs typeface="Tahoma"/>
              </a:rPr>
              <a:t>, Al Shah Aziz, Darwin </a:t>
            </a:r>
            <a:r>
              <a:rPr lang="de-DE" err="1">
                <a:latin typeface="Tahoma"/>
                <a:ea typeface="Tahoma"/>
                <a:cs typeface="Tahoma"/>
              </a:rPr>
              <a:t>Hutama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Manggala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Putra</a:t>
            </a:r>
            <a:r>
              <a:rPr lang="de-DE">
                <a:latin typeface="Tahoma"/>
                <a:ea typeface="Tahoma"/>
                <a:cs typeface="Tahoma"/>
              </a:rPr>
              <a:t>, </a:t>
            </a:r>
            <a:r>
              <a:rPr lang="de-DE" err="1">
                <a:latin typeface="Tahoma"/>
                <a:ea typeface="Tahoma"/>
                <a:cs typeface="Tahoma"/>
              </a:rPr>
              <a:t>Rickiel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Sympe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Nguebong</a:t>
            </a:r>
          </a:p>
          <a:p>
            <a:endParaRPr lang="de-DE">
              <a:cs typeface="Tahoma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21.02.2014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32E4598-1E85-5F8B-F7BB-890908B4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451" y="428442"/>
            <a:ext cx="2395772" cy="9450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B935B0-E943-B817-4B0F-EE3E53809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919"/>
          <a:stretch/>
        </p:blipFill>
        <p:spPr>
          <a:xfrm>
            <a:off x="375468" y="1520512"/>
            <a:ext cx="9112201" cy="21281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6BC6B9-4F28-4EF3-70BB-0F29DF2256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562"/>
          <a:stretch/>
        </p:blipFill>
        <p:spPr>
          <a:xfrm>
            <a:off x="2469424" y="3877523"/>
            <a:ext cx="8744127" cy="23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8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1744" y="507009"/>
            <a:ext cx="10202546" cy="68580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L</a:t>
            </a:r>
            <a:r>
              <a:rPr lang="de-DE" sz="3200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ösung</a:t>
            </a:r>
            <a:endParaRPr lang="de-DE" b="0">
              <a:cs typeface="Tahoma Bold"/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>
                <a:latin typeface="Tahoma"/>
                <a:ea typeface="Tahoma"/>
                <a:cs typeface="Tahoma"/>
              </a:rPr>
              <a:t>Tobias </a:t>
            </a:r>
            <a:r>
              <a:rPr lang="de-DE" err="1">
                <a:latin typeface="Tahoma"/>
                <a:ea typeface="Tahoma"/>
                <a:cs typeface="Tahoma"/>
              </a:rPr>
              <a:t>Madaj</a:t>
            </a:r>
            <a:r>
              <a:rPr lang="de-DE">
                <a:latin typeface="Tahoma"/>
                <a:ea typeface="Tahoma"/>
                <a:cs typeface="Tahoma"/>
              </a:rPr>
              <a:t>, Al Shah Aziz, Darwin </a:t>
            </a:r>
            <a:r>
              <a:rPr lang="de-DE" err="1">
                <a:latin typeface="Tahoma"/>
                <a:ea typeface="Tahoma"/>
                <a:cs typeface="Tahoma"/>
              </a:rPr>
              <a:t>Hutama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Manggala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Putra</a:t>
            </a:r>
            <a:r>
              <a:rPr lang="de-DE">
                <a:latin typeface="Tahoma"/>
                <a:ea typeface="Tahoma"/>
                <a:cs typeface="Tahoma"/>
              </a:rPr>
              <a:t>, </a:t>
            </a:r>
            <a:r>
              <a:rPr lang="de-DE" err="1">
                <a:latin typeface="Tahoma"/>
                <a:ea typeface="Tahoma"/>
                <a:cs typeface="Tahoma"/>
              </a:rPr>
              <a:t>Rickiel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Sympe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Nguebong</a:t>
            </a:r>
          </a:p>
          <a:p>
            <a:endParaRPr lang="de-DE">
              <a:cs typeface="Tahoma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21.02.2014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32E4598-1E85-5F8B-F7BB-890908B4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771" y="346035"/>
            <a:ext cx="2395772" cy="945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BD52F7-7AC5-9441-E9EC-5F2946609087}"/>
              </a:ext>
            </a:extLst>
          </p:cNvPr>
          <p:cNvSpPr txBox="1"/>
          <p:nvPr/>
        </p:nvSpPr>
        <p:spPr>
          <a:xfrm>
            <a:off x="1609355" y="2665456"/>
            <a:ext cx="937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latin typeface="Calibri" panose="020F0502020204030204" pitchFamily="34" charset="0"/>
                <a:cs typeface="Calibri" panose="020F0502020204030204" pitchFamily="34" charset="0"/>
              </a:rPr>
              <a:t>Wir haben uns entschieden, von </a:t>
            </a:r>
            <a:r>
              <a:rPr lang="de-DE" sz="2000" b="1">
                <a:latin typeface="Calibri" panose="020F0502020204030204" pitchFamily="34" charset="0"/>
                <a:cs typeface="Calibri" panose="020F0502020204030204" pitchFamily="34" charset="0"/>
              </a:rPr>
              <a:t>SAP S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/4 </a:t>
            </a:r>
            <a:r>
              <a:rPr lang="de-DE" sz="2000" b="1">
                <a:latin typeface="Calibri" panose="020F0502020204030204" pitchFamily="34" charset="0"/>
                <a:cs typeface="Calibri" panose="020F0502020204030204" pitchFamily="34" charset="0"/>
              </a:rPr>
              <a:t>HANA </a:t>
            </a:r>
            <a:r>
              <a:rPr lang="de-DE" sz="2000">
                <a:latin typeface="Calibri" panose="020F0502020204030204" pitchFamily="34" charset="0"/>
                <a:cs typeface="Calibri" panose="020F0502020204030204" pitchFamily="34" charset="0"/>
              </a:rPr>
              <a:t>zu </a:t>
            </a:r>
            <a:r>
              <a:rPr lang="de-DE" sz="2000" b="1">
                <a:latin typeface="Calibri" panose="020F0502020204030204" pitchFamily="34" charset="0"/>
                <a:cs typeface="Calibri" panose="020F0502020204030204" pitchFamily="34" charset="0"/>
              </a:rPr>
              <a:t>Microsoft Dynamics 365 </a:t>
            </a:r>
            <a:r>
              <a:rPr lang="de-DE" sz="2000">
                <a:latin typeface="Calibri" panose="020F0502020204030204" pitchFamily="34" charset="0"/>
                <a:cs typeface="Calibri" panose="020F0502020204030204" pitchFamily="34" charset="0"/>
              </a:rPr>
              <a:t>zu migrieren.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F48852D-2147-C4EF-8248-590F5D5C0E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140" b="27413"/>
          <a:stretch/>
        </p:blipFill>
        <p:spPr>
          <a:xfrm>
            <a:off x="1527059" y="1628801"/>
            <a:ext cx="3534136" cy="685801"/>
          </a:xfrm>
          <a:prstGeom prst="rect">
            <a:avLst/>
          </a:prstGeom>
        </p:spPr>
      </p:pic>
      <p:pic>
        <p:nvPicPr>
          <p:cNvPr id="12" name="Picture 9" descr="Logo&#10;&#10;Description automatically generated">
            <a:extLst>
              <a:ext uri="{FF2B5EF4-FFF2-40B4-BE49-F238E27FC236}">
                <a16:creationId xmlns:a16="http://schemas.microsoft.com/office/drawing/2014/main" id="{910D54E3-D7BA-3B28-796A-388365578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493" y="1543663"/>
            <a:ext cx="2743200" cy="856078"/>
          </a:xfrm>
          <a:prstGeom prst="rect">
            <a:avLst/>
          </a:prstGeom>
        </p:spPr>
      </p:pic>
      <p:pic>
        <p:nvPicPr>
          <p:cNvPr id="13" name="Picture 10" descr="Icon&#10;&#10;Description automatically generated">
            <a:extLst>
              <a:ext uri="{FF2B5EF4-FFF2-40B4-BE49-F238E27FC236}">
                <a16:creationId xmlns:a16="http://schemas.microsoft.com/office/drawing/2014/main" id="{228D44E1-543D-06A6-11BA-1996EED29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882" y="1658279"/>
            <a:ext cx="1383175" cy="741462"/>
          </a:xfrm>
          <a:prstGeom prst="rect">
            <a:avLst/>
          </a:prstGeom>
        </p:spPr>
      </p:pic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06C7C929-05DC-BC44-9F1E-2A7BC3166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72971"/>
              </p:ext>
            </p:extLst>
          </p:nvPr>
        </p:nvGraphicFramePr>
        <p:xfrm>
          <a:off x="2032000" y="3263372"/>
          <a:ext cx="8128000" cy="249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6794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71473024"/>
                    </a:ext>
                  </a:extLst>
                </a:gridCol>
              </a:tblGrid>
              <a:tr h="624337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Calibri (Textkörper)"/>
                        </a:rPr>
                        <a:t>Vorteile</a:t>
                      </a:r>
                      <a:endParaRPr lang="en-US">
                        <a:latin typeface="Calibri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 (Textkörper)"/>
                        </a:rPr>
                        <a:t>Folge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61552"/>
                  </a:ext>
                </a:extLst>
              </a:tr>
              <a:tr h="624337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Anpassungf</a:t>
                      </a:r>
                      <a:r>
                        <a:rPr lang="de-D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ähigkeit</a:t>
                      </a:r>
                      <a:endPara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Reduzierung von überflüssigen Features</a:t>
                      </a:r>
                      <a:endPara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Textkörper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78274"/>
                  </a:ext>
                </a:extLst>
              </a:tr>
              <a:tr h="62433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G</a:t>
                      </a:r>
                      <a:r>
                        <a:rPr lang="de-D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ünstiger</a:t>
                      </a:r>
                      <a:endPara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Ressources </a:t>
                      </a:r>
                      <a:r>
                        <a:rPr lang="en-US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sparen</a:t>
                      </a:r>
                      <a:endPara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Textkörper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56598"/>
                  </a:ext>
                </a:extLst>
              </a:tr>
              <a:tr h="624337"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Einfacher zu lernen</a:t>
                      </a:r>
                      <a:endPara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Weniger</a:t>
                      </a:r>
                      <a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 </a:t>
                      </a:r>
                      <a:r>
                        <a:rPr lang="en-US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Aufwand</a:t>
                      </a:r>
                      <a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 f</a:t>
                      </a:r>
                      <a:r>
                        <a:rPr lang="de-D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ür </a:t>
                      </a:r>
                      <a:r>
                        <a:rPr lang="en-US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Textkörper)"/>
                        </a:rPr>
                        <a:t>Schulung</a:t>
                      </a:r>
                      <a:endPara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Textkörper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9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7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169370-277A-C70E-B69F-63F3AD4CE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700" y="2533988"/>
            <a:ext cx="4813786" cy="42768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Erkundungsphase</a:t>
            </a:r>
            <a:endParaRPr lang="en-DE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Plannungsphase</a:t>
            </a:r>
            <a:endParaRPr lang="en-DE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Ausführungsphase </a:t>
            </a:r>
            <a:endParaRPr lang="en-GB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 und Optimierungsphase</a:t>
            </a:r>
            <a:endParaRPr lang="en-DE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880CC1-B8CE-FA51-588A-F6D63636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943" y="278396"/>
            <a:ext cx="10202546" cy="68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DE" sz="3200" b="1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Umsetzung des Projekts</a:t>
            </a:r>
            <a:endParaRPr lang="de-DE" sz="3200" b="1">
              <a:solidFill>
                <a:schemeClr val="tx1"/>
              </a:solidFill>
              <a:latin typeface="Calibri (Textkörper)"/>
              <a:ea typeface="Tahoma"/>
              <a:cs typeface="Tahoma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F1239B-E0D2-76F9-EA72-AAB0E2080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81DB26-ED2B-E9AF-3AFE-BB4437E38A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21.02.2014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8096E7-E795-E387-50E9-7E7D025B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4" y="1642618"/>
            <a:ext cx="5789792" cy="397172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80B0D97-5088-AEA5-7003-DAE5DF594BE4}"/>
              </a:ext>
            </a:extLst>
          </p:cNvPr>
          <p:cNvSpPr txBox="1"/>
          <p:nvPr/>
        </p:nvSpPr>
        <p:spPr>
          <a:xfrm>
            <a:off x="1071943" y="461734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/>
              <a:t>1</a:t>
            </a:r>
            <a:endParaRPr lang="en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93E437-575B-644D-D30A-87E80279FA9B}"/>
              </a:ext>
            </a:extLst>
          </p:cNvPr>
          <p:cNvSpPr txBox="1"/>
          <p:nvPr/>
        </p:nvSpPr>
        <p:spPr>
          <a:xfrm>
            <a:off x="2168318" y="45663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/>
              <a:t>2</a:t>
            </a:r>
            <a:endParaRPr lang="en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5951D53-D28C-682E-8319-D2454418A7EB}"/>
              </a:ext>
            </a:extLst>
          </p:cNvPr>
          <p:cNvSpPr txBox="1"/>
          <p:nvPr/>
        </p:nvSpPr>
        <p:spPr>
          <a:xfrm>
            <a:off x="3826599" y="4653132"/>
            <a:ext cx="38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400"/>
              <a:t>3</a:t>
            </a:r>
            <a:endParaRPr lang="en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7A39BCB-C1D9-675C-C9A8-DD0A081A80DD}"/>
              </a:ext>
            </a:extLst>
          </p:cNvPr>
          <p:cNvSpPr txBox="1"/>
          <p:nvPr/>
        </p:nvSpPr>
        <p:spPr>
          <a:xfrm>
            <a:off x="5792216" y="4658782"/>
            <a:ext cx="38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400"/>
              <a:t>4</a:t>
            </a:r>
            <a:endParaRPr lang="en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EABB6C4-8D6C-E0ED-3A3D-387340247955}"/>
              </a:ext>
            </a:extLst>
          </p:cNvPr>
          <p:cNvSpPr txBox="1"/>
          <p:nvPr/>
        </p:nvSpPr>
        <p:spPr>
          <a:xfrm>
            <a:off x="6602966" y="1963945"/>
            <a:ext cx="493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/>
              <a:t>Vorgehensmodell des Projekts</a:t>
            </a:r>
            <a:endParaRPr lang="en-DE" sz="3600" b="1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78DDACF-44CD-F132-B69F-199E8B565D63}"/>
              </a:ext>
            </a:extLst>
          </p:cNvPr>
          <p:cNvSpPr txBox="1"/>
          <p:nvPr/>
        </p:nvSpPr>
        <p:spPr>
          <a:xfrm>
            <a:off x="1354393" y="5735953"/>
            <a:ext cx="443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/>
              <a:t>Einteilung des Projekts in verschiedene Phasen</a:t>
            </a:r>
          </a:p>
        </p:txBody>
      </p:sp>
    </p:spTree>
    <p:extLst>
      <p:ext uri="{BB962C8B-B14F-4D97-AF65-F5344CB8AC3E}">
        <p14:creationId xmlns:p14="http://schemas.microsoft.com/office/powerpoint/2010/main" val="312916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0970" y="6448153"/>
            <a:ext cx="76077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>
                <a:latin typeface="Tahoma"/>
                <a:ea typeface="Tahoma"/>
                <a:cs typeface="Tahoma"/>
              </a:rPr>
              <a:t>Tobias </a:t>
            </a:r>
            <a:r>
              <a:rPr lang="de-DE" err="1">
                <a:latin typeface="Tahoma"/>
                <a:ea typeface="Tahoma"/>
                <a:cs typeface="Tahoma"/>
              </a:rPr>
              <a:t>Madaj</a:t>
            </a:r>
            <a:r>
              <a:rPr lang="de-DE">
                <a:latin typeface="Tahoma"/>
                <a:ea typeface="Tahoma"/>
                <a:cs typeface="Tahoma"/>
              </a:rPr>
              <a:t>, Al Shah Aziz, Darwin </a:t>
            </a:r>
            <a:r>
              <a:rPr lang="de-DE" err="1">
                <a:latin typeface="Tahoma"/>
                <a:ea typeface="Tahoma"/>
                <a:cs typeface="Tahoma"/>
              </a:rPr>
              <a:t>Hutama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Manggala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Putra</a:t>
            </a:r>
            <a:r>
              <a:rPr lang="de-DE">
                <a:latin typeface="Tahoma"/>
                <a:ea typeface="Tahoma"/>
                <a:cs typeface="Tahoma"/>
              </a:rPr>
              <a:t>, </a:t>
            </a:r>
            <a:r>
              <a:rPr lang="de-DE" err="1">
                <a:latin typeface="Tahoma"/>
                <a:ea typeface="Tahoma"/>
                <a:cs typeface="Tahoma"/>
              </a:rPr>
              <a:t>Rickiel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Sympe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Nguebong</a:t>
            </a:r>
          </a:p>
          <a:p>
            <a:endParaRPr lang="de-DE">
              <a:cs typeface="Tahoma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21.02.2014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32E4598-1E85-5F8B-F7BB-890908B4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508" y="349194"/>
            <a:ext cx="2395772" cy="945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40D5E8-F2ED-B261-E6FE-EBB75210731F}"/>
              </a:ext>
            </a:extLst>
          </p:cNvPr>
          <p:cNvSpPr txBox="1"/>
          <p:nvPr/>
        </p:nvSpPr>
        <p:spPr>
          <a:xfrm>
            <a:off x="1270867" y="2644170"/>
            <a:ext cx="58479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DE" sz="4800" b="1">
                <a:latin typeface="Calibri (Textkörper)"/>
                <a:ea typeface="Tahoma"/>
                <a:cs typeface="Tahoma"/>
              </a:rPr>
              <a:t>Vielen dank für ihre Aufmerksamkeit</a:t>
            </a:r>
            <a:endParaRPr lang="en-US" sz="4800" b="1">
              <a:latin typeface="Calibri (Textkörper)"/>
              <a:ea typeface="Tahoma"/>
              <a:cs typeface="Tahoma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11EE28-2C55-29A4-DCF7-B936A4682480}"/>
              </a:ext>
            </a:extLst>
          </p:cNvPr>
          <p:cNvSpPr txBox="1"/>
          <p:nvPr/>
        </p:nvSpPr>
        <p:spPr>
          <a:xfrm>
            <a:off x="7033049" y="1294263"/>
            <a:ext cx="4853706" cy="62324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DE" sz="2800" dirty="0" err="1">
                <a:latin typeface="Calibri "/>
                <a:ea typeface="ＭＳ Ｐゴシック"/>
              </a:rPr>
              <a:t>Kontakte</a:t>
            </a:r>
            <a:endParaRPr lang="en-DE" sz="1050" dirty="0" err="1">
              <a:ea typeface="ＭＳ Ｐゴシック"/>
            </a:endParaRPr>
          </a:p>
          <a:p>
            <a:endParaRPr lang="en-DE" sz="1050"/>
          </a:p>
          <a:p>
            <a:r>
              <a:rPr lang="en-DE" sz="2000" b="1" dirty="0">
                <a:latin typeface="Calibri (Textkörper)"/>
                <a:ea typeface="ＭＳ Ｐゴシック"/>
              </a:rPr>
              <a:t>Tobias Madaj</a:t>
            </a:r>
          </a:p>
          <a:p>
            <a:r>
              <a:rPr lang="en-DE" u="sng" dirty="0">
                <a:latin typeface="Calibri (Textkörper)"/>
                <a:ea typeface="ＭＳ Ｐゴシック"/>
              </a:rPr>
              <a:t>tobiasm@th-bra</a:t>
            </a:r>
            <a:r>
              <a:rPr lang="en-US" u="sng" dirty="0">
                <a:latin typeface="Calibri (Textkörper)"/>
                <a:ea typeface="ＭＳ Ｐゴシック"/>
              </a:rPr>
              <a:t>nd</a:t>
            </a:r>
            <a:r>
              <a:rPr lang="en-DE" u="sng" dirty="0">
                <a:latin typeface="Calibri (Textkörper)"/>
                <a:ea typeface="ＭＳ Ｐゴシック"/>
              </a:rPr>
              <a:t>enburg.de</a:t>
            </a:r>
            <a:endParaRPr lang="en-US" u="sng" dirty="0">
              <a:latin typeface="Calibri (Textkörper)"/>
              <a:ea typeface="ＭＳ Ｐゴシック"/>
            </a:endParaRPr>
          </a:p>
          <a:p>
            <a:endParaRPr lang="en-DE" sz="1000">
              <a:latin typeface="Calibri (Textkörper)"/>
            </a:endParaRPr>
          </a:p>
          <a:p>
            <a:r>
              <a:rPr lang="de-DE" sz="2000" b="1" dirty="0">
                <a:latin typeface="Calibri (Textkörper)"/>
                <a:ea typeface="ＭＳ Ｐゴシック"/>
              </a:rPr>
              <a:t>A</a:t>
            </a:r>
            <a:r>
              <a:rPr lang="en-DE" sz="2000" b="1" dirty="0">
                <a:latin typeface="Calibri (Textkörper)"/>
                <a:ea typeface="ＭＳ Ｐゴシック"/>
              </a:rPr>
              <a:t>l</a:t>
            </a:r>
            <a:r>
              <a:rPr lang="de-DE" sz="2000" b="1" dirty="0">
                <a:latin typeface="Calibri (Textkörper)"/>
                <a:ea typeface="ＭＳ Ｐゴシック"/>
              </a:rPr>
              <a:t> Shah </a:t>
            </a:r>
            <a:r>
              <a:rPr lang="en-DE" sz="2000" b="1" dirty="0">
                <a:latin typeface="Calibri (Textkörper)"/>
                <a:ea typeface="ＭＳ Ｐゴシック"/>
              </a:rPr>
              <a:t>Aziz</a:t>
            </a:r>
          </a:p>
          <a:p>
            <a:r>
              <a:rPr lang="de-DE" dirty="0">
                <a:latin typeface="Calibri (Textkörper)"/>
                <a:ea typeface="ＭＳ Ｐゴシック"/>
                <a:hlinkClick r:id="rId4"/>
              </a:rPr>
              <a:t>aziz@th-brandenburg.de</a:t>
            </a:r>
            <a:endParaRPr lang="de-DE" dirty="0">
              <a:latin typeface="Calibri (Textkörper)"/>
              <a:ea typeface="ＭＳ Ｐゴシック"/>
            </a:endParaRPr>
          </a:p>
          <a:p>
            <a:endParaRPr lang="en-DE" sz="1000">
              <a:latin typeface="Calibri (Textkörper)"/>
            </a:endParaRPr>
          </a:p>
          <a:p>
            <a:r>
              <a:rPr lang="en-DE" sz="2000" b="1" dirty="0">
                <a:latin typeface="Calibri (Textkörper)"/>
                <a:ea typeface="ＭＳ Ｐゴシック"/>
              </a:rPr>
              <a:t>Eric </a:t>
            </a:r>
            <a:r>
              <a:rPr lang="en-DE" sz="2000" b="1" dirty="0" err="1">
                <a:latin typeface="Calibri (Textkörper)"/>
                <a:ea typeface="ＭＳ Ｐゴシック"/>
              </a:rPr>
              <a:t>Sympe</a:t>
            </a:r>
          </a:p>
          <a:p>
            <a:r>
              <a:rPr lang="en-DE" u="sng" dirty="0" err="1">
                <a:latin typeface="Calibri (Textkörper)"/>
                <a:ea typeface="ＭＳ Ｐゴシック"/>
              </a:rPr>
              <a:t>sympengu@th</a:t>
            </a:r>
            <a:r>
              <a:rPr lang="en-DE" u="sng" dirty="0">
                <a:latin typeface="Calibri (Textkörper)"/>
                <a:ea typeface="ＭＳ Ｐゴシック"/>
              </a:rPr>
              <a:t>-</a:t>
            </a:r>
            <a:r>
              <a:rPr lang="en-GB" u="sng" dirty="0">
                <a:latin typeface="Calibri (Textkörper)"/>
                <a:ea typeface="ＭＳ Ｐゴシック"/>
              </a:rPr>
              <a:t>b</a:t>
            </a:r>
            <a:r>
              <a:rPr lang="en-DE" u="sng" dirty="0">
                <a:latin typeface="Calibri (Textkörper)"/>
                <a:ea typeface="ＭＳ Ｐゴシック"/>
              </a:rPr>
              <a:t>randenburg.de</a:t>
            </a:r>
            <a:endParaRPr lang="en-US" u="sng" dirty="0">
              <a:latin typeface="Calibri (Textkörper)"/>
              <a:ea typeface="ＭＳ Ｐゴシック"/>
            </a:endParaRPr>
          </a:p>
          <a:p>
            <a:endParaRPr lang="en-DE" sz="1000">
              <a:latin typeface="Calibri (Textkörper)"/>
            </a:endParaRPr>
          </a:p>
          <a:p>
            <a:r>
              <a:rPr lang="de-DE" sz="2000" b="1" dirty="0">
                <a:latin typeface="Calibri (Textkörper)"/>
                <a:ea typeface="ＭＳ Ｐゴシック"/>
              </a:rPr>
              <a:t>Darwin </a:t>
            </a:r>
            <a:r>
              <a:rPr lang="de-DE" sz="2000" b="1" dirty="0" err="1">
                <a:latin typeface="Calibri (Textkörper)"/>
                <a:ea typeface="ＭＳ Ｐゴシック"/>
              </a:rPr>
              <a:t>Hutama</a:t>
            </a:r>
            <a:r>
              <a:rPr lang="de-DE" sz="2000" b="1" dirty="0">
                <a:latin typeface="Calibri (Textkörper)"/>
                <a:ea typeface="ＭＳ Ｐゴシック"/>
              </a:rPr>
              <a:t> </a:t>
            </a:r>
            <a:r>
              <a:rPr lang="de-DE" sz="2000" b="1" dirty="0" err="1">
                <a:latin typeface="Calibri (Textkörper)"/>
                <a:ea typeface="ＭＳ Ｐゴシック"/>
              </a:rPr>
              <a:t>Manggala</a:t>
            </a:r>
            <a:r>
              <a:rPr lang="de-DE" sz="2000" b="1" dirty="0">
                <a:latin typeface="Calibri (Textkörper)"/>
                <a:ea typeface="ＭＳ Ｐゴシック"/>
              </a:rPr>
              <a:t> </a:t>
            </a:r>
            <a:r>
              <a:rPr lang="de-DE" sz="2000" b="1" dirty="0" err="1">
                <a:latin typeface="Calibri (Textkörper)"/>
                <a:ea typeface="ＭＳ Ｐゴシック"/>
              </a:rPr>
              <a:t>Putra</a:t>
            </a:r>
          </a:p>
          <a:p>
            <a:r>
              <a:rPr lang="en-US" u="sng" dirty="0">
                <a:latin typeface="Calibri (Textkörper)"/>
                <a:ea typeface="ＭＳ Ｐゴシック"/>
              </a:rPr>
              <a:t>putra@th-brandenburg.de</a:t>
            </a:r>
            <a:endParaRPr lang="en-DE" u="sng" dirty="0">
              <a:latin typeface="Calibri (Textkörper)"/>
              <a:ea typeface="ＭＳ Ｐゴシック"/>
            </a:endParaRPr>
          </a:p>
          <a:p>
            <a:endParaRPr lang="en-DE"/>
          </a:p>
          <a:p>
            <a:endParaRPr lang="en-DE"/>
          </a:p>
          <a:p>
            <a:endParaRPr lang="en-DE"/>
          </a:p>
          <a:p>
            <a:endParaRPr lang="en-DE"/>
          </a:p>
          <a:p>
            <a:endParaRPr lang="en-DE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63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4642" y="517320"/>
            <a:ext cx="10202546" cy="685800"/>
          </a:xfrm>
        </p:spPr>
        <p:txBody>
          <a:bodyPr>
            <a:normAutofit/>
          </a:bodyPr>
          <a:lstStyle/>
          <a:p>
            <a:r>
              <a:rPr lang="en-DE" sz="3200">
                <a:solidFill>
                  <a:schemeClr val="tx1"/>
                </a:solidFill>
                <a:latin typeface="Calibri (Textkörper)"/>
                <a:cs typeface="Tahoma Bold"/>
              </a:rPr>
              <a:t>Inhaltsverzeichnis</a:t>
            </a:r>
            <a:endParaRPr lang="de-DE" sz="3200">
              <a:solidFill>
                <a:schemeClr val="tx1"/>
              </a:solidFill>
              <a:latin typeface="Calibri (Textkörper)"/>
              <a:cs typeface="Tahoma Bold"/>
            </a:endParaRPr>
          </a:p>
          <a:p>
            <a:pPr algn="ctr"/>
            <a:endParaRPr lang="de-DE">
              <a:ea typeface="Tahoma Bold"/>
              <a:cs typeface="Tahoma Bold"/>
            </a:endParaRPr>
          </a:p>
          <a:p>
            <a:pPr marL="342900" indent="-342900">
              <a:buFont typeface="Arial"/>
              <a:buChar char="•"/>
            </a:pPr>
            <a:endParaRPr lang="de-DE" b="0">
              <a:cs typeface="Tahoma Bold"/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>
                <a:latin typeface="Tahoma"/>
                <a:ea typeface="Tahoma"/>
                <a:cs typeface="Tahoma"/>
              </a:rPr>
              <a:t>Tobias </a:t>
            </a:r>
            <a:r>
              <a:rPr lang="de-DE" err="1">
                <a:latin typeface="Tahoma"/>
                <a:ea typeface="Tahoma"/>
                <a:cs typeface="Tahoma"/>
              </a:rPr>
              <a:t>Madaj</a:t>
            </a:r>
            <a:r>
              <a:rPr lang="de-DE">
                <a:latin typeface="Tahoma"/>
                <a:ea typeface="Tahoma"/>
                <a:cs typeface="Tahoma"/>
              </a:rPr>
              <a:t>, Al Shah Aziz, Darwin </a:t>
            </a:r>
            <a:r>
              <a:rPr lang="de-DE" err="1">
                <a:latin typeface="Tahoma"/>
                <a:ea typeface="Tahoma"/>
                <a:cs typeface="Tahoma"/>
              </a:rPr>
              <a:t>Hutama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Manggala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Putra</a:t>
            </a:r>
            <a:r>
              <a:rPr lang="de-DE">
                <a:latin typeface="Tahoma"/>
                <a:ea typeface="Tahoma"/>
                <a:cs typeface="Tahoma"/>
              </a:rPr>
              <a:t>, </a:t>
            </a:r>
            <a:r>
              <a:rPr lang="de-DE" err="1">
                <a:latin typeface="Tahoma"/>
                <a:ea typeface="Tahoma"/>
                <a:cs typeface="Tahoma"/>
              </a:rPr>
              <a:t>Rickiel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Sympe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Nguebong</a:t>
            </a:r>
          </a:p>
          <a:p>
            <a:endParaRPr lang="de-DE">
              <a:cs typeface="Tahoma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/>
              <a:t>18.06.2022</a:t>
            </a:r>
            <a:endParaRPr lang="de-DE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32E4598-1E85-5F8B-F7BB-890908B4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05" y="307085"/>
            <a:ext cx="2177928" cy="859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40D5E8-F2ED-B261-E6FE-EBB75210731F}"/>
              </a:ext>
            </a:extLst>
          </p:cNvPr>
          <p:cNvSpPr txBox="1"/>
          <p:nvPr/>
        </p:nvSpPr>
        <p:spPr>
          <a:xfrm>
            <a:off x="1056441" y="971287"/>
            <a:ext cx="8309801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de-DE">
                <a:latin typeface="Calibri (Textkörper)"/>
                <a:ea typeface="Tahoma"/>
                <a:cs typeface="Tahoma"/>
              </a:rPr>
              <a:t>1. Unternehmen</a:t>
            </a:r>
            <a:r>
              <a:rPr lang="en-DE">
                <a:latin typeface="Calibri (Textkörper)"/>
                <a:ea typeface="Tahoma"/>
                <a:cs typeface="Tahoma"/>
              </a:rPr>
              <a:t>vorstellung</a:t>
            </a:r>
            <a:r>
              <a:rPr lang="de-DE">
                <a:latin typeface="Calibri (Textkörper)"/>
                <a:ea typeface="Tahoma"/>
                <a:cs typeface="Tahoma"/>
              </a:rPr>
              <a:t> TAV Genthin</a:t>
            </a:r>
          </a:p>
          <a:p>
            <a:pPr>
              <a:lnSpc>
                <a:spcPct val="150000"/>
              </a:lnSpc>
            </a:pPr>
            <a:r>
              <a:rPr lang="de-DE">
                <a:latin typeface="Calibri (Textkörper)"/>
                <a:ea typeface="Tahoma"/>
                <a:cs typeface="Tahoma"/>
              </a:rPr>
              <a:t>2. </a:t>
            </a:r>
            <a:r>
              <a:rPr lang="en-DE">
                <a:latin typeface="Calibri (Textkörper)"/>
                <a:ea typeface="Tahoma"/>
                <a:cs typeface="Tahoma"/>
              </a:rPr>
              <a:t>Projektvorstellung Migration ERP</a:t>
            </a:r>
          </a:p>
          <a:p>
            <a:pPr>
              <a:lnSpc>
                <a:spcPct val="150000"/>
              </a:lnSpc>
            </a:pPr>
            <a:r>
              <a:rPr lang="en-US">
                <a:latin typeface="Calibri (Textkörper)"/>
                <a:ea typeface="Tahoma"/>
                <a:cs typeface="Tahoma"/>
              </a:rPr>
              <a:t>3. </a:t>
            </a:r>
            <a:r>
              <a:rPr lang="en-DE">
                <a:latin typeface="Calibri (Textkörper)"/>
                <a:ea typeface="Tahoma"/>
                <a:cs typeface="Tahoma"/>
              </a:rPr>
              <a:t>Probleme</a:t>
            </a:r>
            <a:endParaRPr lang="en-US">
              <a:latin typeface="Calibri (Textkörper)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alibri (Textkörper)"/>
                <a:ea typeface="Tahoma"/>
                <a:cs typeface="Tahoma"/>
              </a:rPr>
              <a:t>4. Auswahlmethode </a:t>
            </a:r>
          </a:p>
          <a:p>
            <a:pPr>
              <a:lnSpc>
                <a:spcPct val="150000"/>
              </a:lnSpc>
            </a:pPr>
            <a:r>
              <a:rPr lang="en-US">
                <a:latin typeface="Calibri (Textkörper)"/>
                <a:ea typeface="Tahoma"/>
                <a:cs typeface="Tahoma"/>
              </a:rPr>
              <a:t>5. Marktanalyse</a:t>
            </a:r>
          </a:p>
          <a:p>
            <a:pPr>
              <a:lnSpc>
                <a:spcPct val="150000"/>
              </a:lnSpc>
            </a:pPr>
            <a:r>
              <a:rPr lang="en-US">
                <a:latin typeface="Calibri (Textkörper)"/>
                <a:ea typeface="Tahoma"/>
                <a:cs typeface="Tahoma"/>
              </a:rPr>
              <a:t>6. Bewertungskriterien</a:t>
            </a:r>
          </a:p>
          <a:p>
            <a:pPr>
              <a:lnSpc>
                <a:spcPct val="150000"/>
              </a:lnSpc>
            </a:pPr>
            <a:r>
              <a:rPr lang="en-US">
                <a:latin typeface="Calibri (Textkörper)"/>
                <a:ea typeface="Tahoma"/>
                <a:cs typeface="Tahoma"/>
              </a:rPr>
              <a:t>7. Traction</a:t>
            </a:r>
          </a:p>
          <a:p>
            <a:pPr>
              <a:lnSpc>
                <a:spcPct val="150000"/>
              </a:lnSpc>
            </a:pPr>
            <a:r>
              <a:rPr lang="en-US">
                <a:latin typeface="Calibri (Textkörper)"/>
                <a:ea typeface="Tahoma"/>
                <a:cs typeface="Tahoma"/>
              </a:rPr>
              <a:t>8. </a:t>
            </a:r>
            <a:r>
              <a:rPr lang="de-DE">
                <a:latin typeface="Calibri (Textkörper)"/>
                <a:ea typeface="Tahoma"/>
                <a:cs typeface="Tahoma"/>
              </a:rPr>
              <a:t>Lösung</a:t>
            </a:r>
            <a:endParaRPr lang="en-DE">
              <a:latin typeface="Calibri (Textkörper)"/>
              <a:ea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DE">
                <a:latin typeface="Calibri (Textkörper)"/>
                <a:ea typeface="Tahoma"/>
                <a:cs typeface="Tahoma"/>
              </a:rPr>
              <a:t>9. Umsetzung des Projekts</a:t>
            </a:r>
            <a:endParaRPr lang="de-DE">
              <a:latin typeface="Calibri (Textkörper)"/>
              <a:ea typeface="Tahoma"/>
              <a:cs typeface="Tahoma"/>
            </a:endParaRPr>
          </a:p>
          <a:p>
            <a:endParaRPr lang="de-DE" sz="2000" b="1">
              <a:latin typeface="Tahoma Bold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9013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637" y="553572"/>
            <a:ext cx="10202546" cy="685800"/>
          </a:xfrm>
        </p:spPr>
        <p:txBody>
          <a:bodyPr>
            <a:normAutofit/>
          </a:bodyPr>
          <a:lstStyle/>
          <a:p>
            <a:r>
              <a:rPr lang="de-DE" sz="3200" b="1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Unternehmen</a:t>
            </a:r>
            <a:r>
              <a:rPr lang="en-DE" sz="3200" b="1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vorstellung</a:t>
            </a:r>
            <a:r>
              <a:rPr lang="de-DE" sz="3200" b="1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 TAV Genthin</a:t>
            </a:r>
            <a:endParaRPr lang="de-DE" sz="3200">
              <a:solidFill>
                <a:schemeClr val="tx1"/>
              </a:solidFill>
              <a:latin typeface="Calibri (Textkörper)"/>
              <a:ea typeface="Tahoma Bold"/>
              <a:cs typeface="Tahoma Bold"/>
            </a:endParaRPr>
          </a:p>
          <a:p>
            <a:pPr marL="342900" indent="-342900">
              <a:buFont typeface="Arial"/>
              <a:buChar char="•"/>
            </a:pPr>
            <a:endParaRPr lang="de-DE" b="0">
              <a:cs typeface="Tahoma Bold"/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>
                <a:latin typeface="Tahoma"/>
                <a:ea typeface="Tahoma"/>
                <a:cs typeface="Tahoma"/>
              </a:rPr>
              <a:t>Tobias </a:t>
            </a:r>
            <a:r>
              <a:rPr lang="de-DE" err="1">
                <a:latin typeface="Tahoma"/>
                <a:ea typeface="Tahoma"/>
                <a:cs typeface="Tahoma"/>
              </a:rPr>
              <a:t>Madaj</a:t>
            </a:r>
            <a:r>
              <a:rPr lang="de-DE">
                <a:latin typeface="Tahoma"/>
                <a:ea typeface="Tahoma"/>
                <a:cs typeface="Tahoma"/>
              </a:rPr>
              <a:t>, Al Shah Aziz, Darwin </a:t>
            </a:r>
            <a:r>
              <a:rPr lang="de-DE" err="1">
                <a:latin typeface="Tahoma"/>
                <a:ea typeface="Tahoma"/>
                <a:cs typeface="Tahoma"/>
              </a:rPr>
              <a:t>Hutama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Manggala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Putra</a:t>
            </a:r>
            <a:r>
              <a:rPr lang="de-DE">
                <a:latin typeface="Tahoma"/>
                <a:ea typeface="Tahoma"/>
                <a:cs typeface="Tahoma"/>
              </a:rPr>
              <a:t>, </a:t>
            </a:r>
            <a:r>
              <a:rPr lang="de-DE" err="1">
                <a:latin typeface="Tahoma"/>
                <a:ea typeface="Tahoma"/>
                <a:cs typeface="Tahoma"/>
              </a:rPr>
              <a:t>Rickiel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Sympe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Nguebong</a:t>
            </a:r>
          </a:p>
          <a:p>
            <a:endParaRPr lang="de-DE">
              <a:cs typeface="Tahoma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/>
              <a:t>19.06.2022</a:t>
            </a:r>
            <a:endParaRPr lang="de-DE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32E4598-1E85-5F8B-F7BB-890908B4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124" y="370865"/>
            <a:ext cx="2109825" cy="832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DA43B6-749B-2377-9F52-43872C07EA89}"/>
              </a:ext>
            </a:extLst>
          </p:cNvPr>
          <p:cNvSpPr txBox="1"/>
          <p:nvPr/>
        </p:nvSpPr>
        <p:spPr>
          <a:xfrm>
            <a:off x="994727" y="1585134"/>
            <a:ext cx="10130589" cy="22701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1600">
                <a:latin typeface="Calibri (Textkörper)"/>
                <a:ea typeface="Tahoma"/>
                <a:cs typeface="Tahoma"/>
              </a:rPr>
              <a:t>Sicherstellung der Wasserversorgung der Kommune</a:t>
            </a:r>
            <a:r>
              <a:rPr lang="en-DE" sz="1600">
                <a:latin typeface="Calibri (Textkörper)"/>
                <a:ea typeface="Tahoma"/>
                <a:cs typeface="Tahoma"/>
              </a:rPr>
              <a:t> </a:t>
            </a:r>
            <a:endParaRPr lang="de-DE" sz="1600">
              <a:latin typeface="Calibri (Textkörper)"/>
              <a:ea typeface="Tahoma"/>
              <a:cs typeface="Tahom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1600">
                <a:latin typeface="Calibri (Textkörper)"/>
                <a:ea typeface="Tahoma"/>
                <a:cs typeface="Tahoma"/>
              </a:rPr>
              <a:t>Verwaltung Betrieb und Instandhaltung des Trink und Abwassernetzwerkes</a:t>
            </a: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1600">
                <a:latin typeface="Calibri (Textkörper)"/>
                <a:ea typeface="Tahoma"/>
                <a:cs typeface="Tahoma"/>
              </a:rPr>
              <a:t>Verwaltung der Wasseranschlüsse</a:t>
            </a:r>
            <a:r>
              <a:rPr lang="en-DE" sz="1600">
                <a:latin typeface="Calibri (Textkörper)"/>
                <a:ea typeface="Tahoma"/>
                <a:cs typeface="Tahoma"/>
              </a:rPr>
              <a:t> und Wasserzähler aller Grundstücke</a:t>
            </a:r>
            <a:endParaRPr lang="de-DE" sz="1600">
              <a:latin typeface="Calibri (Textkörper)"/>
              <a:ea typeface="Tahoma"/>
              <a:cs typeface="Tahom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n-DE" sz="1600">
                <a:latin typeface="Calibri (Textkörper)"/>
                <a:ea typeface="Tahoma"/>
                <a:cs typeface="Tahoma"/>
              </a:rPr>
              <a:t>Instandhaltung</a:t>
            </a:r>
            <a:r>
              <a:rPr lang="de-DE" sz="1600">
                <a:latin typeface="Calibri (Textkörper)"/>
                <a:ea typeface="Tahoma"/>
                <a:cs typeface="Tahoma"/>
              </a:rPr>
              <a:t> von Wasseranschlüssen </a:t>
            </a: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n-DE" sz="1600">
                <a:latin typeface="Calibri (Textkörper)"/>
                <a:ea typeface="Tahoma"/>
                <a:cs typeface="Tahoma"/>
              </a:rPr>
              <a:t>K</a:t>
            </a:r>
            <a:r>
              <a:rPr lang="de-DE" sz="1600">
                <a:latin typeface="Calibri (Textkörper)"/>
                <a:ea typeface="Tahoma"/>
                <a:cs typeface="Tahoma"/>
              </a:rPr>
              <a:t>ostenabrechnungen der Verbraucher</a:t>
            </a: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1600">
                <a:latin typeface="Calibri (Textkörper)"/>
                <a:ea typeface="Tahoma"/>
                <a:cs typeface="Tahoma"/>
              </a:rPr>
              <a:t>Ablesung &amp; Überprüfung der Wasserzähler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0D5E8-F2ED-B261-E6FE-EBB75210731F}"/>
              </a:ext>
            </a:extLst>
          </p:cNvPr>
          <p:cNvSpPr txBox="1"/>
          <p:nvPr/>
        </p:nvSpPr>
        <p:spPr>
          <a:xfrm>
            <a:off x="879817" y="1159512"/>
            <a:ext cx="53580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alibri (Textkörper)"/>
                <a:ea typeface="Tahoma"/>
                <a:cs typeface="Tahoma"/>
              </a:rPr>
              <a:t>Aufgabe</a:t>
            </a:r>
            <a:r>
              <a:rPr lang="en-DE" sz="2000" b="1">
                <a:latin typeface="Calibri (Textkörper)"/>
                <a:ea typeface="Tahoma"/>
                <a:cs typeface="Tahoma"/>
              </a:rPr>
              <a:t>n des Unternehmens</a:t>
            </a:r>
            <a:endParaRPr lang="en-US" sz="2000" b="1">
              <a:latin typeface="Calibri (Textkörper)"/>
              <a:ea typeface="Tahoma"/>
              <a:cs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80D53-1B66-594F-BC1E-8E095C2BAF54}"/>
              </a:ext>
            </a:extLst>
          </p:cNvPr>
          <p:cNvSpPr txBox="1"/>
          <p:nvPr/>
        </p:nvSpPr>
        <p:spPr>
          <a:xfrm>
            <a:off x="994727" y="4452723"/>
            <a:ext cx="9673769" cy="1900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n-GB" sz="1600" err="1">
                <a:latin typeface="Calibri (Textkörper)"/>
                <a:ea typeface="ＭＳ Ｐゴシック"/>
                <a:cs typeface="Tahoma"/>
              </a:rPr>
              <a:t>Gründungsjahr</a:t>
            </a:r>
            <a:r>
              <a:rPr lang="en-GB" sz="1600">
                <a:latin typeface="Calibri (Textkörper)"/>
                <a:ea typeface="ＭＳ Ｐゴシック"/>
                <a:cs typeface="Tahoma"/>
              </a:rPr>
              <a:t> 1993, </a:t>
            </a:r>
            <a:r>
              <a:rPr lang="en-DE" sz="1600">
                <a:latin typeface="Calibri (Textkörper)"/>
                <a:ea typeface="ＭＳ Ｐゴシック"/>
                <a:cs typeface="Tahoma"/>
              </a:rPr>
              <a:t>Website </a:t>
            </a:r>
            <a:r>
              <a:rPr lang="en-GB" sz="1600">
                <a:latin typeface="Calibri (Textkörper)"/>
                <a:ea typeface="Tahoma"/>
                <a:cs typeface="Tahoma"/>
              </a:rPr>
              <a:t>tav-genthin.de</a:t>
            </a:r>
            <a:endParaRPr lang="en-DE" sz="1600">
              <a:latin typeface="Calibri (Textkörper)"/>
              <a:ea typeface="Tahoma"/>
              <a:cs typeface="Tahom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n-DE" sz="1600">
                <a:latin typeface="Calibri (Textkörper)"/>
                <a:ea typeface="Tahoma"/>
                <a:cs typeface="Tahoma"/>
              </a:rPr>
              <a:t>IT-Infrastruktur auf Basis von Microsoft Windows</a:t>
            </a:r>
            <a:endParaRPr lang="en-GB" sz="1600">
              <a:latin typeface="Calibri (Textkörper)"/>
              <a:ea typeface="Tahoma"/>
              <a:cs typeface="Tahom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n-GB" sz="1600">
                <a:latin typeface="Calibri (Textkörper)"/>
                <a:ea typeface="Tahoma"/>
                <a:cs typeface="Tahoma"/>
              </a:rPr>
              <a:t>34 Mitarbeiter (16 </a:t>
            </a:r>
            <a:r>
              <a:rPr lang="en-GB" sz="1600" err="1">
                <a:latin typeface="Calibri (Textkörper)"/>
                <a:ea typeface="Tahoma"/>
                <a:cs typeface="Tahoma"/>
              </a:rPr>
              <a:t>kaufmännischen</a:t>
            </a:r>
            <a:r>
              <a:rPr lang="en-GB" sz="1600">
                <a:latin typeface="Calibri (Textkörper)"/>
                <a:ea typeface="Tahoma"/>
                <a:cs typeface="Tahoma"/>
              </a:rPr>
              <a:t> und 17 </a:t>
            </a:r>
            <a:r>
              <a:rPr lang="en-GB" sz="1600" err="1">
                <a:latin typeface="Calibri (Textkörper)"/>
                <a:ea typeface="Tahoma"/>
                <a:cs typeface="Tahoma"/>
              </a:rPr>
              <a:t>technischen</a:t>
            </a:r>
            <a:r>
              <a:rPr lang="en-GB" sz="1600">
                <a:latin typeface="Calibri (Textkörper)"/>
                <a:ea typeface="Tahoma"/>
                <a:cs typeface="Tahoma"/>
              </a:rPr>
              <a:t> </a:t>
            </a:r>
            <a:r>
              <a:rPr lang="en-GB" sz="1600" err="1">
                <a:latin typeface="Calibri (Textkörper)"/>
                <a:ea typeface="Tahoma"/>
                <a:cs typeface="Tahoma"/>
              </a:rPr>
              <a:t>Bereich</a:t>
            </a:r>
            <a:r>
              <a:rPr lang="en-GB" sz="1600">
                <a:latin typeface="Calibri (Textkörper)"/>
                <a:ea typeface="Tahoma"/>
                <a:cs typeface="Tahoma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n-DE" sz="1600">
                <a:latin typeface="Calibri (Textkörper)"/>
                <a:ea typeface="Tahoma"/>
                <a:cs typeface="Tahoma"/>
              </a:rPr>
              <a:t>Ansäßig in der </a:t>
            </a:r>
            <a:r>
              <a:rPr lang="en-GB" sz="1600">
                <a:latin typeface="Calibri (Textkörper)"/>
                <a:ea typeface="Tahoma"/>
                <a:cs typeface="Tahoma"/>
              </a:rPr>
              <a:t>Rathenower </a:t>
            </a:r>
            <a:r>
              <a:rPr lang="en-GB" sz="1600" err="1">
                <a:latin typeface="Calibri (Textkörper)"/>
                <a:ea typeface="Tahoma"/>
                <a:cs typeface="Tahoma"/>
              </a:rPr>
              <a:t>Heerstrasse</a:t>
            </a:r>
            <a:r>
              <a:rPr lang="en-GB" sz="1600">
                <a:latin typeface="Calibri (Textkörper)"/>
                <a:ea typeface="Tahoma"/>
                <a:cs typeface="Tahoma"/>
              </a:rPr>
              <a:t> 25</a:t>
            </a:r>
            <a:r>
              <a:rPr lang="en-DE" sz="1600">
                <a:latin typeface="Calibri (Textkörper)"/>
                <a:cs typeface="Tahoma" charset="0"/>
              </a:rPr>
              <a:t> </a:t>
            </a:r>
            <a:r>
              <a:rPr lang="en-GB" sz="1600">
                <a:latin typeface="Calibri (Textkörper)"/>
                <a:ea typeface="Tahoma"/>
                <a:cs typeface="Tahoma"/>
              </a:rPr>
              <a:t>39307 Genthin</a:t>
            </a:r>
            <a:endParaRPr lang="en-DE" sz="1600">
              <a:latin typeface="Calibri (Textkörper)"/>
              <a:ea typeface="Tahoma"/>
              <a:cs typeface="Tahoma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n-GB" sz="1600">
                <a:latin typeface="Calibri (Textkörper)"/>
                <a:ea typeface="Tahoma"/>
                <a:cs typeface="Tahoma"/>
              </a:rPr>
              <a:t>B</a:t>
            </a:r>
            <a:r>
              <a:rPr lang="en-DE" sz="1600">
                <a:latin typeface="Calibri (Textkörper)"/>
                <a:ea typeface="Tahoma"/>
                <a:cs typeface="Tahoma"/>
              </a:rPr>
              <a:t>esitzt mehrere Niederlassungen im Landkreis</a:t>
            </a:r>
            <a:endParaRPr lang="en-GB" sz="1600">
              <a:latin typeface="Calibri (Textkörper)"/>
              <a:cs typeface="Tahom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5085D-50BB-FA54-E069-888F2D527D55}"/>
              </a:ext>
            </a:extLst>
          </p:cNvPr>
          <p:cNvSpPr txBox="1"/>
          <p:nvPr/>
        </p:nvSpPr>
        <p:spPr>
          <a:xfrm>
            <a:off x="875620" y="4080255"/>
            <a:ext cx="65259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DE" sz="2000" b="1">
                <a:latin typeface="Calibri (Textkörper)"/>
                <a:ea typeface="ＭＳ Ｐゴシック"/>
                <a:cs typeface="Tahoma"/>
              </a:rPr>
              <a:t>Fakten über</a:t>
            </a:r>
            <a:r>
              <a:rPr lang="en-GB" sz="2000" b="1">
                <a:latin typeface="Calibri (Textkörper)"/>
                <a:ea typeface="ＭＳ Ｐゴシック"/>
                <a:cs typeface="Tahoma"/>
              </a:rPr>
              <a:t> das </a:t>
            </a:r>
            <a:r>
              <a:rPr lang="en-GB" sz="2000" b="1" err="1">
                <a:latin typeface="Calibri (Textkörper)"/>
                <a:ea typeface="ＭＳ Ｐゴシック"/>
                <a:cs typeface="Tahoma"/>
              </a:rPr>
              <a:t>Unternehmen</a:t>
            </a:r>
            <a:endParaRPr lang="en-US">
              <a:latin typeface="Calibri (Textkörper)"/>
            </a:endParaRPr>
          </a:p>
        </p:txBody>
      </p:sp>
      <p:pic>
        <p:nvPicPr>
          <p:cNvPr id="1028" name="Picture 4" descr="Der TAV Genthin">
            <a:extLst>
              <a:ext uri="{FF2B5EF4-FFF2-40B4-BE49-F238E27FC236}">
                <a16:creationId xmlns:a16="http://schemas.microsoft.com/office/drawing/2014/main" id="{487EEBE6-159D-1A69-2B2F-13C269B2F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959" y="3126665"/>
            <a:ext cx="4619990" cy="247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4DB8044-B604-0FEF-1B7F-1EF15B001E81}"/>
              </a:ext>
            </a:extLst>
          </p:cNvPr>
          <p:cNvSpPr txBox="1"/>
          <p:nvPr/>
        </p:nvSpPr>
        <p:spPr>
          <a:xfrm>
            <a:off x="8011449" y="5569583"/>
            <a:ext cx="509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800">
                <a:latin typeface="Calibri (Textkörper)"/>
              </a:rPr>
              <a:t>Hauptsitz des Unternehmens</a:t>
            </a:r>
          </a:p>
        </p:txBody>
      </p:sp>
    </p:spTree>
    <p:extLst>
      <p:ext uri="{BB962C8B-B14F-4D97-AF65-F5344CB8AC3E}">
        <p14:creationId xmlns:p14="http://schemas.microsoft.com/office/powerpoint/2010/main" val="411343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4DD64E-1B85-E734-7324-A7DE2453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18" y="440433"/>
            <a:ext cx="10202546" cy="685800"/>
          </a:xfrm>
        </p:spPr>
        <p:txBody>
          <a:bodyPr>
            <a:normAutofit/>
          </a:bodyPr>
          <a:lstStyle/>
          <a:p>
            <a:r>
              <a:rPr lang="en-DE" sz="3200" b="1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Projektvorstellung Migration ERP-System</a:t>
            </a:r>
            <a:endParaRPr lang="de-DE" sz="3200" b="1">
              <a:solidFill>
                <a:schemeClr val="tx1"/>
              </a:solidFill>
              <a:latin typeface="Tahoma Bold"/>
              <a:ea typeface="Tahoma"/>
              <a:cs typeface="Tahom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A61B9-261E-F62A-DFB5-B19A71704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lIns="91440" tIns="45720" rIns="91440" bIns="45720" anchor="t"/>
          <a:lstStyle/>
          <a:p>
            <a:r>
              <a:rPr lang="de-DE">
                <a:latin typeface="Tahoma"/>
                <a:ea typeface="Tahoma"/>
                <a:cs typeface="Tahoma"/>
              </a:rPr>
              <a:t>Tobias </a:t>
            </a:r>
            <a:r>
              <a:rPr lang="de-DE" err="1">
                <a:latin typeface="Tahoma"/>
                <a:ea typeface="Tahoma"/>
                <a:cs typeface="Tahoma"/>
              </a:rPr>
              <a:t>Madaj</a:t>
            </a:r>
            <a:r>
              <a:rPr lang="de-DE">
                <a:latin typeface="Tahoma"/>
                <a:ea typeface="Tahoma"/>
                <a:cs typeface="Tahoma"/>
              </a:rPr>
              <a:t>, Al Shah Aziz, Darwin </a:t>
            </a:r>
            <a:r>
              <a:rPr lang="de-DE" err="1">
                <a:latin typeface="Tahoma"/>
                <a:ea typeface="Tahoma"/>
                <a:cs typeface="Tahoma"/>
              </a:rPr>
              <a:t>Hutama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Manggala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Putra</a:t>
            </a:r>
            <a:r>
              <a:rPr lang="de-DE">
                <a:latin typeface="Tahoma"/>
                <a:ea typeface="Tahoma"/>
                <a:cs typeface="Tahoma"/>
              </a:rPr>
              <a:t>, </a:t>
            </a:r>
            <a:r>
              <a:rPr lang="de-DE" err="1">
                <a:latin typeface="Tahoma"/>
                <a:ea typeface="Tahoma"/>
                <a:cs typeface="Tahoma"/>
              </a:rPr>
              <a:t>Rickiel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Sympe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Nguebong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</a:p>
          <a:p>
            <a:endParaRPr lang="de-DE">
              <a:cs typeface="Tahoma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65474-8480-4D39-9326-3F1955C995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/>
              <a:t>19.06.2022</a:t>
            </a:r>
            <a:endParaRPr lang="de-DE"/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A390029-5439-F91C-823F-80520357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18" y="1568837"/>
            <a:ext cx="3766321" cy="1508584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585F57F6-2DD6-B6C5-BDFA-75FAA72F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09" y="1854176"/>
            <a:ext cx="3005408" cy="93790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39B14E6-8907-9AD8-59B7-5587F6A6107C}"/>
              </a:ext>
            </a:extLst>
          </p:cNvPr>
          <p:cNvSpPr txBox="1"/>
          <p:nvPr/>
        </p:nvSpPr>
        <p:spPr>
          <a:xfrm>
            <a:off x="890925" y="3429000"/>
            <a:ext cx="75963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>
                <a:latin typeface="Calibri (Textkörper)"/>
              </a:rPr>
              <a:t>Migration eines SAP S4/Hana ERP-System zu Microsoft Dynamics NAV	</a:t>
            </a:r>
          </a:p>
          <a:p>
            <a:endParaRPr lang="en-DE" sz="2000">
              <a:latin typeface="Calibri (Textkörper)"/>
            </a:endParaRPr>
          </a:p>
          <a:p>
            <a:r>
              <a:rPr lang="de-DE" sz="2000" b="0" i="0" u="none" strike="noStrike">
                <a:solidFill>
                  <a:srgbClr val="000000"/>
                </a:solidFill>
                <a:effectLst/>
                <a:latin typeface="Calibri (Textkörper)"/>
              </a:rPr>
              <a:t>SAP </a:t>
            </a:r>
            <a:r>
              <a:rPr lang="en-DE" sz="2000" b="0" i="0" u="none" strike="noStrike">
                <a:solidFill>
                  <a:srgbClr val="000000"/>
                </a:solidFill>
                <a:effectLst/>
                <a:latin typeface="Calibri (Textkörper)"/>
              </a:rPr>
              <a:t>auf dauer zu teuer für ein </a:t>
            </a:r>
            <a:r>
              <a:rPr lang="de-DE" sz="2000" b="0" i="0" u="none" strike="noStrike">
                <a:solidFill>
                  <a:srgbClr val="000000"/>
                </a:solidFill>
                <a:effectLst/>
                <a:latin typeface="Calibri (Textkörper)"/>
              </a:rPr>
              <a:t>KMU</a:t>
            </a:r>
            <a:r>
              <a:rPr lang="en-DE" sz="2000" b="0" i="0" u="none" strike="noStrike">
                <a:solidFill>
                  <a:srgbClr val="000000"/>
                </a:solidFill>
                <a:effectLst/>
                <a:latin typeface="Calibri (Textkörper)"/>
              </a:rPr>
              <a:t> und Unternehmen</a:t>
            </a:r>
          </a:p>
          <a:p>
            <a:r>
              <a:rPr lang="en-GB" sz="2000">
                <a:solidFill>
                  <a:srgbClr val="000000"/>
                </a:solidFill>
                <a:latin typeface="Calibri (Textkörper)"/>
              </a:rPr>
              <a:t>I</a:t>
            </a:r>
            <a:r>
              <a:rPr lang="en-DE" sz="2000">
                <a:solidFill>
                  <a:srgbClr val="000000"/>
                </a:solidFill>
                <a:latin typeface="Calibri (Textkörper)"/>
              </a:rPr>
              <a:t>st unzufrieden mit dem ERP-System</a:t>
            </a:r>
            <a:r>
              <a:rPr lang="de-DE" sz="2000" b="0" i="0" u="none" strike="noStrike">
                <a:solidFill>
                  <a:srgbClr val="000000"/>
                </a:solidFill>
                <a:effectLst/>
                <a:latin typeface="Calibri (Textkörper)"/>
              </a:rPr>
              <a:t> </a:t>
            </a:r>
            <a:r>
              <a:rPr lang="de-DE" sz="2000" b="0" i="0">
                <a:solidFill>
                  <a:srgbClr val="000000"/>
                </a:solidFill>
                <a:effectLst/>
                <a:latin typeface="Calibri (Textkörper)"/>
              </a:rPr>
              <a:t>​</a:t>
            </a:r>
            <a:endParaRPr lang="en-DE" sz="2000" b="0" i="0">
              <a:solidFill>
                <a:srgbClr val="000000"/>
              </a:solidFill>
              <a:effectLst/>
              <a:latin typeface="Calibri (Textkörper)"/>
            </a:endParaRPr>
          </a:p>
          <a:p>
            <a:endParaRPr lang="en-DE" sz="2000">
              <a:solidFill>
                <a:srgbClr val="000000"/>
              </a:solidFill>
              <a:latin typeface="Calibri (Textkörper)"/>
            </a:endParaRPr>
          </a:p>
          <a:p>
            <a:r>
              <a:rPr lang="en-DE" sz="2000">
                <a:latin typeface="Calibri (Textkörper)"/>
              </a:rPr>
              <a:t>Migration ist wichtig um langfristig Liquide </a:t>
            </a:r>
          </a:p>
          <a:p>
            <a:r>
              <a:rPr lang="en-DE" sz="2000">
                <a:latin typeface="Calibri (Textkörper)"/>
              </a:rPr>
              <a:t>zu bleiben als Unternehmen</a:t>
            </a:r>
          </a:p>
          <a:p>
            <a:endParaRPr lang="en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586EB4-0A8C-D804-67DC-318FD0B5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34" y="3710440"/>
            <a:ext cx="4509228" cy="26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393100-8A2B-C363-8719-E443DD59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10" y="1718713"/>
            <a:ext cx="1267683" cy="126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5039" y="519392"/>
            <a:ext cx="10202546" cy="68580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Problem</a:t>
            </a:r>
            <a:r>
              <a:rPr lang="en-DE" sz="3200" b="1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e</a:t>
            </a:r>
            <a:endParaRPr lang="de-DE" sz="3200" b="0">
              <a:cs typeface="Tahoma Bold"/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>
                <a:latin typeface="Tahoma"/>
                <a:ea typeface="Tahoma"/>
                <a:cs typeface="Tahoma"/>
              </a:rPr>
              <a:t>Tobias </a:t>
            </a:r>
            <a:r>
              <a:rPr lang="de-DE" err="1">
                <a:latin typeface="Tahoma"/>
                <a:ea typeface="Tahoma"/>
                <a:cs typeface="Tahoma"/>
              </a:rPr>
              <a:t>Madaj</a:t>
            </a:r>
            <a:r>
              <a:rPr lang="de-DE">
                <a:latin typeface="Tahoma"/>
                <a:ea typeface="Tahoma"/>
                <a:cs typeface="Tahoma"/>
              </a:rPr>
              <a:t>, Al Shah Aziz, Darwin </a:t>
            </a:r>
            <a:r>
              <a:rPr lang="de-DE" err="1">
                <a:latin typeface="Tahoma"/>
                <a:ea typeface="Tahoma"/>
                <a:cs typeface="Tahoma"/>
              </a:rPr>
              <a:t>Hutama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Manggala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Putra</a:t>
            </a:r>
            <a:r>
              <a:rPr lang="de-DE">
                <a:latin typeface="Tahoma"/>
                <a:ea typeface="Tahoma"/>
                <a:cs typeface="Tahoma"/>
              </a:rPr>
              <a:t>, </a:t>
            </a:r>
            <a:r>
              <a:rPr lang="de-DE" err="1">
                <a:latin typeface="Tahoma"/>
                <a:ea typeface="Tahoma"/>
                <a:cs typeface="Tahoma"/>
              </a:rPr>
              <a:t>Rickiel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Sympe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Nguebong</a:t>
            </a:r>
          </a:p>
          <a:p>
            <a:endParaRPr lang="de-DE">
              <a:cs typeface="Tahoma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21.02.2014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32E4598-1E85-5F8B-F7BB-890908B4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266" y="394620"/>
            <a:ext cx="2097532" cy="827421"/>
          </a:xfrm>
          <a:prstGeom prst="rect">
            <a:avLst/>
          </a:prstGeom>
        </p:spPr>
      </p:pic>
      <p:pic>
        <p:nvPicPr>
          <p:cNvPr id="1026" name="Picture 2" descr="SAP-Schulung - Übersicht und Ratgeber | SOLID Information Management GmbH">
            <a:extLst>
              <a:ext uri="{FF2B5EF4-FFF2-40B4-BE49-F238E27FC236}">
                <a16:creationId xmlns:a16="http://schemas.microsoft.com/office/drawing/2014/main" id="{861340A4-44F5-7A76-31FF-DBDBA4DCC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23" y="1451610"/>
            <a:ext cx="2516863" cy="173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,114 Inflation Icon Stock Photos, Pictures &amp; Royalty-Free Images - iStock">
            <a:extLst>
              <a:ext uri="{FF2B5EF4-FFF2-40B4-BE49-F238E27FC236}">
                <a16:creationId xmlns:a16="http://schemas.microsoft.com/office/drawing/2014/main" id="{D07FF955-0A24-C5AE-B383-2786CD66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28" y="3428999"/>
            <a:ext cx="2516863" cy="22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91F43CE-851A-A493-CD15-72F98A0250F9}"/>
              </a:ext>
            </a:extLst>
          </p:cNvPr>
          <p:cNvSpPr txBox="1"/>
          <p:nvPr/>
        </p:nvSpPr>
        <p:spPr>
          <a:xfrm>
            <a:off x="5131640" y="2948260"/>
            <a:ext cx="54970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000">
                <a:latin typeface="Calibri (Textkörper)"/>
              </a:rPr>
              <a:t>Komplexen SAP </a:t>
            </a:r>
            <a:r>
              <a:rPr lang="de-DE" sz="2000" err="1">
                <a:latin typeface="Calibri (Textkörper)"/>
              </a:rPr>
              <a:t>Prozessdarstelleung</a:t>
            </a:r>
            <a:endParaRPr lang="de-DE" sz="2000">
              <a:latin typeface="Calibri (Textkörper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2000">
              <a:latin typeface="Calibri (Textkörper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000">
                <a:latin typeface="Calibri (Textkörper)"/>
              </a:rPr>
              <a:t>Mitarbeiter Schulung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2000">
              <a:latin typeface="Calibri (Textkörper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000">
                <a:latin typeface="Calibri (Textkörper)"/>
              </a:rPr>
              <a:t>Endergebnis zu teuer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240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9A0582-F508-1232-1A34-704CEDF013DB}"/>
              </a:ext>
            </a:extLst>
          </p:cNvPr>
          <p:cNvSpPr txBox="1"/>
          <p:nvPr/>
        </p:nvSpPr>
        <p:spPr>
          <a:xfrm>
            <a:off x="5018605" y="1917207"/>
            <a:ext cx="598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>
                <a:latin typeface="Calibri (Textkörper)"/>
              </a:rPr>
              <a:t>Probleme vor der Migration</a:t>
            </a:r>
          </a:p>
        </p:txBody>
      </p:sp>
    </p:spTree>
    <p:extLst>
      <p:ext uri="{BB962C8B-B14F-4D97-AF65-F5344CB8AC3E}">
        <p14:creationId xmlns:p14="http://schemas.microsoft.com/office/powerpoint/2010/main" val="157129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5039" y="513095"/>
            <a:ext cx="10202546" cy="68580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Problem</a:t>
            </a:r>
            <a:endParaRPr lang="de-DE" sz="3200" b="0">
              <a:cs typeface="Tahoma Bold"/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>
                <a:latin typeface="Tahoma"/>
                <a:ea typeface="Tahoma"/>
                <a:cs typeface="Tahoma"/>
              </a:rPr>
              <a:t>Tobias </a:t>
            </a:r>
            <a:r>
              <a:rPr lang="de-DE" err="1">
                <a:latin typeface="Tahoma"/>
                <a:ea typeface="Tahoma"/>
                <a:cs typeface="Tahoma"/>
              </a:rPr>
              <a:t>Madaj</a:t>
            </a:r>
            <a:r>
              <a:rPr lang="de-DE">
                <a:latin typeface="Tahoma"/>
                <a:ea typeface="Tahoma"/>
                <a:cs typeface="Tahoma"/>
              </a:rPr>
              <a:t>, Al Shah Aziz, Darwin </a:t>
            </a:r>
            <a:r>
              <a:rPr lang="de-DE" err="1">
                <a:latin typeface="Tahoma"/>
                <a:ea typeface="Tahoma"/>
                <a:cs typeface="Tahoma"/>
              </a:rPr>
              <a:t>Hutama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Manggala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Putra</a:t>
            </a:r>
            <a:r>
              <a:rPr lang="de-DE">
                <a:latin typeface="Tahoma"/>
                <a:ea typeface="Tahoma"/>
                <a:cs typeface="Tahoma"/>
              </a:rPr>
              <a:t>, </a:t>
            </a:r>
            <a:r>
              <a:rPr lang="de-DE" err="1">
                <a:latin typeface="Tahoma"/>
                <a:ea typeface="Tahoma"/>
                <a:cs typeface="Tahoma"/>
              </a:rPr>
              <a:t>Rickiel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Sympe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Nguebong</a:t>
            </a:r>
          </a:p>
          <a:p>
            <a:endParaRPr lang="de-DE">
              <a:cs typeface="Tahoma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21.02.2014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32E4598-1E85-5F8B-F7BB-890908B4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266" y="394620"/>
            <a:ext cx="2097532" cy="82742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91F43CE-851A-A493-CD15-72F98A0250F9}"/>
              </a:ext>
            </a:extLst>
          </p:cNvPr>
          <p:cNvSpPr txBox="1"/>
          <p:nvPr/>
        </p:nvSpPr>
        <p:spPr>
          <a:xfrm>
            <a:off x="4637074" y="2578622"/>
            <a:ext cx="639039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000">
                <a:latin typeface="Calibri (Textkörper)"/>
              </a:rPr>
              <a:t>Normale </a:t>
            </a:r>
            <a:r>
              <a:rPr lang="de-DE" sz="2000" err="1">
                <a:latin typeface="Calibri (Textkörper)"/>
              </a:rPr>
              <a:t>Unternehmenaktivitäten</a:t>
            </a:r>
            <a:r>
              <a:rPr lang="de-DE" sz="2000">
                <a:latin typeface="Calibri (Textkörper)"/>
              </a:rPr>
              <a:t> Störung</a:t>
            </a:r>
            <a:br>
              <a:rPr lang="de-DE" sz="2000">
                <a:latin typeface="Calibri (Textkörper)"/>
              </a:rPr>
            </a:br>
            <a:r>
              <a:rPr lang="de-DE" sz="2000">
                <a:latin typeface="Calibri (Textkörper)"/>
              </a:rPr>
              <a:t>- wegen der Zeit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2000">
              <a:latin typeface="Calibri (Textkörper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000">
                <a:latin typeface="Calibri (Textkörper)"/>
              </a:rPr>
              <a:t>Datenverlust</a:t>
            </a:r>
            <a:br>
              <a:rPr lang="de-DE" sz="2000">
                <a:latin typeface="Calibri (Textkörper)"/>
              </a:rPr>
            </a:br>
            <a:r>
              <a:rPr lang="de-DE" sz="2000">
                <a:latin typeface="Calibri (Textkörper)"/>
              </a:rPr>
              <a:t>- Nicht genügend Data-Backups</a:t>
            </a:r>
            <a:endParaRPr lang="de-DE" sz="2400">
              <a:latin typeface="Calibri (Textkörper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240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5A940D8-9AE6-558E-677B-1AA7516B5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8" y="2027897"/>
            <a:ext cx="3363080" cy="3014848"/>
          </a:xfrm>
          <a:prstGeom prst="rect">
            <a:avLst/>
          </a:prstGeom>
        </p:spPr>
      </p:pic>
      <p:sp>
        <p:nvSpPr>
          <p:cNvPr id="11" name="Textfeld 12">
            <a:extLst>
              <a:ext uri="{FF2B5EF4-FFF2-40B4-BE49-F238E27FC236}">
                <a16:creationId xmlns:a16="http://schemas.microsoft.com/office/drawing/2014/main" id="{03E5FA2C-3E47-960F-9F18-7885E0656130}"/>
              </a:ext>
            </a:extLst>
          </p:cNvPr>
          <p:cNvSpPr txBox="1"/>
          <p:nvPr/>
        </p:nvSpPr>
        <p:spPr>
          <a:xfrm>
            <a:off x="4576114" y="1808976"/>
            <a:ext cx="687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>
                <a:latin typeface="Calibri (Textkörper)"/>
              </a:rPr>
              <a:t>Probleme während der Migration</a:t>
            </a:r>
          </a:p>
        </p:txBody>
      </p:sp>
    </p:spTree>
    <p:extLst>
      <p:ext uri="{BB962C8B-B14F-4D97-AF65-F5344CB8AC3E}">
        <p14:creationId xmlns:p14="http://schemas.microsoft.com/office/powerpoint/2010/main" val="246821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395" y="469640"/>
            <a:ext cx="10202546" cy="685800"/>
          </a:xfrm>
        </p:spPr>
        <p:txBody>
          <a:bodyPr>
            <a:normAutofit/>
          </a:bodyPr>
          <a:lstStyle/>
          <a:p>
            <a:r>
              <a:rPr lang="en-US" sz="3200" b="1" err="1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Auswahlmethode</a:t>
            </a:r>
            <a:endParaRPr lang="de-DE" sz="3200">
              <a:solidFill>
                <a:schemeClr val="tx1"/>
              </a:solidFill>
              <a:latin typeface="Calibri (Textkörper)"/>
              <a:ea typeface="Tahoma Bold"/>
              <a:cs typeface="Tahoma Bold"/>
            </a:endParaRPr>
          </a:p>
          <a:p>
            <a:pPr marL="342900" indent="-342900">
              <a:buFont typeface="Arial"/>
              <a:buChar char="•"/>
            </a:pPr>
            <a:endParaRPr lang="de-DE" b="0">
              <a:cs typeface="Tahoma Bold"/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3176" y="6434014"/>
            <a:ext cx="76077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>
                <a:latin typeface="Tahoma"/>
                <a:ea typeface="Tahoma"/>
                <a:cs typeface="Tahoma"/>
              </a:rPr>
              <a:t>Tobias </a:t>
            </a:r>
            <a:r>
              <a:rPr lang="de-DE" err="1">
                <a:latin typeface="Tahoma"/>
                <a:ea typeface="Tahoma"/>
                <a:cs typeface="Tahoma"/>
              </a:rPr>
              <a:t>Madaj</a:t>
            </a:r>
            <a:r>
              <a:rPr lang="de-DE">
                <a:latin typeface="Tahoma"/>
                <a:ea typeface="Tahoma"/>
                <a:cs typeface="Tahoma"/>
              </a:rPr>
              <a:t>, Al Shah Aziz, Darwin </a:t>
            </a:r>
            <a:r>
              <a:rPr lang="de-DE" err="1">
                <a:latin typeface="Tahoma"/>
                <a:ea typeface="Tahoma"/>
                <a:cs typeface="Tahoma"/>
              </a:rPr>
              <a:t>Hutama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Manggala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Putra</a:t>
            </a:r>
            <a:r>
              <a:rPr lang="de-DE">
                <a:latin typeface="Tahoma"/>
                <a:ea typeface="Tahoma"/>
                <a:cs typeface="Tahoma"/>
              </a:rPr>
              <a:t>, </a:t>
            </a:r>
            <a:r>
              <a:rPr lang="de-DE" err="1">
                <a:latin typeface="Tahoma"/>
                <a:ea typeface="Tahoma"/>
                <a:cs typeface="Tahoma"/>
              </a:rPr>
              <a:t>Rickiel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Sympe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Nguebong</a:t>
            </a:r>
          </a:p>
          <a:p>
            <a:endParaRPr lang="de-DE">
              <a:cs typeface="Tahoma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21.02.2014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32E4598-1E85-5F8B-F7BB-890908B4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451" y="428442"/>
            <a:ext cx="2395772" cy="945069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7C40BCE0-12F5-D4D0-953F-43D4B6A40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85278"/>
              </p:ext>
            </p:extLst>
          </p:nvPr>
        </p:nvGraphicFramePr>
        <p:xfrm>
          <a:off x="2020228" y="3017699"/>
          <a:ext cx="81280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460878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9587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>
                          <a:latin typeface="Calibri (Textkörper)"/>
                        </a:rPr>
                        <a:t>Anforderungen und Forschung</a:t>
                      </a:r>
                      <a:endParaRPr lang="en-US" sz="2000">
                        <a:latin typeface="Calibri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Geschäftsabläufe prüfen, 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Überwachungssteam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>
                          <a:latin typeface="Calibri (Textkörper)"/>
                        </a:rPr>
                        <a:t>Anbietervergleich und Beschaffung</a:t>
                      </a:r>
                      <a:endParaRPr lang="en-US" sz="2000">
                        <a:latin typeface="Calibri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err="1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Geeignet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 für </a:t>
                      </a:r>
                      <a:r>
                        <a:rPr lang="en-US" sz="1600" err="1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unser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bestehendes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Produkt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 </a:t>
                      </a:r>
                    </a:p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7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>
                          <a:latin typeface="Calibri (Textkörper)"/>
                        </a:rPr>
                        <a:t>Technische Validierung</a:t>
                      </a:r>
                      <a:endParaRPr lang="en-US" sz="2000">
                        <a:latin typeface="Calibri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Kriterien wie Kosten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Unterstützung der Benutzeranforderungen 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interner Prozessverbesserung und Flexibilität durchführen.</a:t>
                      </a:r>
                    </a:p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27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2000">
                          <a:latin typeface="Calibri (Textkörper)"/>
                        </a:rPr>
                        <a:t>Finanzielle Sorgfaltspflicht</a:t>
                      </a:r>
                      <a:endParaRPr lang="en-US" sz="2000">
                        <a:latin typeface="Calibri (Textkörper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G</a:t>
                      </a:r>
                      <a:r>
                        <a:rPr lang="de-DE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ünstig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Calibri (Textkörper)"/>
                          <a:ea typeface="Tahoma"/>
                          <a:cs typeface="Tahoma"/>
                        </a:rPr>
                        <a:t> für unseres Unternehmen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76666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EE406BFF-0359-FC41-4A5B-9D6C5CEA3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14" y="1382161"/>
            <a:ext cx="8822308" cy="16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20D3E91-6745-D73C-CE8C-618B97E4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821" y="576132"/>
            <a:ext cx="9571567" cy="685800"/>
          </a:xfrm>
        </p:spPr>
        <p:txBody>
          <a:bodyPr wrap="square" anchor="t">
            <a:normAutofit/>
          </a:bodyPr>
          <a:lstStyle/>
          <a:p>
            <a:r>
              <a:rPr lang="de-DE" sz="3200">
                <a:solidFill>
                  <a:schemeClr val="tx1"/>
                </a:solidFill>
                <a:latin typeface="Calibri (Textkörper)"/>
              </a:rPr>
              <a:t>Marktanalyse 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E8F4AC-B3CE-54CA-AC9F-DAD826F5F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411" y="1072960"/>
            <a:ext cx="4855089" cy="44053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>
                <a:latin typeface="Calibri (Textkörper)"/>
                <a:cs typeface="Tahoma"/>
              </a:rPr>
              <a:t>SAP</a:t>
            </a:r>
            <a:r>
              <a:rPr lang="en-US">
                <a:latin typeface="Calibri (Textkörper)"/>
                <a:cs typeface="Tahoma"/>
              </a:rPr>
              <a:t> </a:t>
            </a:r>
            <a:r>
              <a:rPr lang="en-US" err="1">
                <a:latin typeface="Calibri (Textkörper)"/>
                <a:cs typeface="Tahoma"/>
              </a:rPr>
              <a:t>ist</a:t>
            </a:r>
            <a:r>
              <a:rPr lang="en-US">
                <a:latin typeface="Calibri (Textkörper)"/>
                <a:cs typeface="Tahoma"/>
              </a:rPr>
              <a:t> </a:t>
            </a:r>
            <a:r>
              <a:rPr lang="en-US" err="1">
                <a:latin typeface="Calibri (Textkörper)"/>
                <a:cs typeface="Tahoma"/>
              </a:rPr>
              <a:t>im</a:t>
            </a:r>
            <a:r>
              <a:rPr lang="en-US">
                <a:latin typeface="Calibri (Textkörper)"/>
                <a:cs typeface="Tahoma"/>
              </a:rPr>
              <a:t> </a:t>
            </a:r>
            <a:r>
              <a:rPr lang="en-US" err="1">
                <a:latin typeface="Calibri (Textkörper)"/>
                <a:cs typeface="Tahoma"/>
              </a:rPr>
              <a:t>Markt</a:t>
            </a:r>
            <a:r>
              <a:rPr lang="en-US">
                <a:latin typeface="Calibri (Textkörper)"/>
                <a:cs typeface="Tahoma"/>
              </a:rPr>
              <a:t> </a:t>
            </a:r>
            <a:r>
              <a:rPr lang="en-US" err="1">
                <a:latin typeface="Calibri (Textkörper)"/>
                <a:cs typeface="Tahoma"/>
              </a:rPr>
              <a:t>sehr</a:t>
            </a:r>
            <a:r>
              <a:rPr lang="en-US">
                <a:latin typeface="Calibri (Textkörper)"/>
                <a:cs typeface="Tahoma"/>
              </a:rPr>
              <a:t> </a:t>
            </a:r>
            <a:r>
              <a:rPr lang="en-US" b="1">
                <a:latin typeface="Calibri (Textkörper)"/>
                <a:cs typeface="Tahoma"/>
              </a:rPr>
              <a:t>Dominant</a:t>
            </a:r>
            <a:r>
              <a:rPr lang="en-US">
                <a:latin typeface="Calibri (Textkörper)"/>
                <a:cs typeface="Tahoma"/>
              </a:rPr>
              <a:t>.</a:t>
            </a:r>
          </a:p>
          <a:p>
            <a:pPr>
              <a:buChar char="Ø"/>
            </a:pPr>
            <a:endParaRPr lang="en-US">
              <a:latin typeface="Calibri (Textkörper)"/>
              <a:cs typeface="Tahoma"/>
            </a:endParaRPr>
          </a:p>
          <a:p>
            <a:pPr>
              <a:buChar char="Ø"/>
            </a:pPr>
            <a:r>
              <a:rPr lang="en-US">
                <a:latin typeface="Calibri (Textkörper)"/>
                <a:cs typeface="Tahoma"/>
              </a:rPr>
              <a:t>21% der </a:t>
            </a:r>
            <a:r>
              <a:rPr lang="en-US" err="1">
                <a:latin typeface="Calibri (Textkörper)"/>
                <a:cs typeface="Tahoma"/>
              </a:rPr>
              <a:t>Nachfrage</a:t>
            </a:r>
            <a:r>
              <a:rPr lang="en-US">
                <a:latin typeface="Calibri (Textkörper)"/>
                <a:cs typeface="Tahoma"/>
              </a:rPr>
              <a:t> </a:t>
            </a:r>
            <a:r>
              <a:rPr lang="en-US" err="1">
                <a:latin typeface="Calibri (Textkörper)"/>
                <a:cs typeface="Tahoma"/>
              </a:rPr>
              <a:t>wird</a:t>
            </a:r>
            <a:r>
              <a:rPr lang="en-US">
                <a:latin typeface="Calibri (Textkörper)"/>
                <a:cs typeface="Tahoma"/>
              </a:rPr>
              <a:t> von Microsoft </a:t>
            </a:r>
            <a:r>
              <a:rPr lang="en-US" err="1">
                <a:latin typeface="Calibri (Textkörper)"/>
                <a:cs typeface="Tahoma"/>
              </a:rPr>
              <a:t>mit</a:t>
            </a:r>
            <a:r>
              <a:rPr lang="en-US">
                <a:latin typeface="Calibri (Textkörper)"/>
                <a:cs typeface="Tahoma"/>
              </a:rPr>
              <a:t> </a:t>
            </a:r>
            <a:r>
              <a:rPr lang="en-US" err="1">
                <a:latin typeface="Calibri (Textkörper)"/>
                <a:cs typeface="Tahoma"/>
              </a:rPr>
              <a:t>hervorragende</a:t>
            </a:r>
            <a:r>
              <a:rPr lang="en-US">
                <a:latin typeface="Calibri (Textkörper)"/>
                <a:cs typeface="Tahoma"/>
              </a:rPr>
              <a:t> </a:t>
            </a:r>
            <a:r>
              <a:rPr lang="en-US" err="1">
                <a:latin typeface="Calibri (Textkörper)"/>
                <a:cs typeface="Tahoma"/>
              </a:rPr>
              <a:t>Benutzerfreundliche</a:t>
            </a:r>
            <a:r>
              <a:rPr lang="en-US">
                <a:latin typeface="Calibri (Textkörper)"/>
                <a:cs typeface="Tahoma"/>
              </a:rPr>
              <a:t> Software </a:t>
            </a:r>
            <a:r>
              <a:rPr lang="en-US" err="1">
                <a:latin typeface="Calibri (Textkörper)"/>
                <a:cs typeface="Tahoma"/>
              </a:rPr>
              <a:t>gedeckt</a:t>
            </a:r>
            <a:r>
              <a:rPr lang="en-US">
                <a:latin typeface="Calibri (Textkörper)"/>
                <a:cs typeface="Tahoma"/>
              </a:rPr>
              <a:t>.</a:t>
            </a:r>
          </a:p>
          <a:p>
            <a:pPr>
              <a:buChar char="Ø"/>
            </a:pPr>
            <a:endParaRPr lang="en-US">
              <a:latin typeface="Calibri (Textkörper)"/>
              <a:cs typeface="Tahoma"/>
            </a:endParaRPr>
          </a:p>
          <a:p>
            <a:pPr>
              <a:buChar char="Ø"/>
            </a:pPr>
            <a:r>
              <a:rPr lang="en-US" err="1">
                <a:latin typeface="Calibri (Textkörper)"/>
                <a:cs typeface="Tahoma"/>
              </a:rPr>
              <a:t>Ungefähr</a:t>
            </a:r>
            <a:r>
              <a:rPr lang="en-US">
                <a:latin typeface="Calibri (Textkörper)"/>
                <a:cs typeface="Tahoma"/>
              </a:rPr>
              <a:t> </a:t>
            </a:r>
            <a:r>
              <a:rPr lang="en-US" b="1">
                <a:latin typeface="Calibri (Textkörper)"/>
                <a:cs typeface="Tahoma"/>
              </a:rPr>
              <a:t>42%</a:t>
            </a:r>
            <a:r>
              <a:rPr lang="en-US">
                <a:latin typeface="Calibri (Textkörper)"/>
                <a:cs typeface="Tahoma"/>
              </a:rPr>
              <a:t> der </a:t>
            </a:r>
            <a:r>
              <a:rPr lang="en-US" err="1">
                <a:latin typeface="Calibri (Textkörper)"/>
                <a:cs typeface="Tahoma"/>
              </a:rPr>
              <a:t>gesamt</a:t>
            </a:r>
            <a:r>
              <a:rPr lang="en-US">
                <a:latin typeface="Calibri (Textkörper)"/>
                <a:cs typeface="Tahoma"/>
              </a:rPr>
              <a:t> </a:t>
            </a:r>
            <a:r>
              <a:rPr lang="en-US" err="1">
                <a:latin typeface="Calibri (Textkörper)"/>
                <a:cs typeface="Tahoma"/>
              </a:rPr>
              <a:t>Markt</a:t>
            </a:r>
            <a:r>
              <a:rPr lang="en-US">
                <a:latin typeface="Calibri (Textkörper)"/>
                <a:cs typeface="Tahoma"/>
              </a:rPr>
              <a:t> in Deutschland </a:t>
            </a:r>
            <a:r>
              <a:rPr lang="en-US" err="1">
                <a:latin typeface="Calibri (Textkörper)"/>
                <a:cs typeface="Tahoma"/>
              </a:rPr>
              <a:t>teilen</a:t>
            </a:r>
            <a:r>
              <a:rPr lang="en-US">
                <a:latin typeface="Calibri (Textkörper)"/>
                <a:cs typeface="Tahoma"/>
              </a:rPr>
              <a:t> </a:t>
            </a:r>
            <a:r>
              <a:rPr lang="en-US" err="1">
                <a:latin typeface="Calibri (Textkörper)"/>
                <a:cs typeface="Tahoma"/>
              </a:rPr>
              <a:t>sich</a:t>
            </a:r>
            <a:r>
              <a:rPr lang="en-US">
                <a:latin typeface="Calibri (Textkörper)"/>
                <a:cs typeface="Tahoma"/>
              </a:rPr>
              <a:t> </a:t>
            </a:r>
            <a:r>
              <a:rPr lang="en-US" b="1" err="1">
                <a:latin typeface="Calibri (Textkörper)"/>
                <a:cs typeface="Tahoma"/>
              </a:rPr>
              <a:t>kleinere</a:t>
            </a:r>
            <a:r>
              <a:rPr lang="en-US" b="1">
                <a:latin typeface="Calibri (Textkörper)"/>
                <a:cs typeface="Tahoma"/>
              </a:rPr>
              <a:t> </a:t>
            </a:r>
            <a:r>
              <a:rPr lang="en-US" b="1" err="1">
                <a:latin typeface="Calibri (Textkörper)"/>
                <a:cs typeface="Tahoma"/>
              </a:rPr>
              <a:t>Anbieter</a:t>
            </a:r>
            <a:r>
              <a:rPr lang="en-US">
                <a:latin typeface="Calibri (Textkörper)"/>
                <a:cs typeface="Tahoma"/>
              </a:rPr>
              <a:t>,</a:t>
            </a:r>
          </a:p>
          <a:p>
            <a:pPr>
              <a:buChar char="Ø"/>
            </a:pPr>
            <a:endParaRPr lang="en-US">
              <a:latin typeface="Calibri (Textkörper)"/>
              <a:cs typeface="Tahoma"/>
            </a:endParaRPr>
          </a:p>
          <a:p>
            <a:pPr>
              <a:buChar char="Ø"/>
            </a:pPr>
            <a:r>
              <a:rPr lang="en-US" b="1" err="1">
                <a:latin typeface="Calibri (Textkörper)"/>
                <a:cs typeface="Tahoma"/>
              </a:rPr>
              <a:t>Kleinere</a:t>
            </a:r>
            <a:r>
              <a:rPr lang="en-US" b="1">
                <a:latin typeface="Calibri (Textkörper)"/>
                <a:cs typeface="Tahoma"/>
              </a:rPr>
              <a:t> </a:t>
            </a:r>
            <a:r>
              <a:rPr lang="en-US" b="1" err="1">
                <a:latin typeface="Calibri (Textkörper)"/>
                <a:cs typeface="Tahoma"/>
              </a:rPr>
              <a:t>Anbieter</a:t>
            </a:r>
            <a:r>
              <a:rPr lang="en-US">
                <a:latin typeface="Calibri (Textkörper)"/>
                <a:cs typeface="Tahoma"/>
              </a:rPr>
              <a:t> </a:t>
            </a:r>
            <a:r>
              <a:rPr lang="en-US" err="1">
                <a:latin typeface="Calibri (Textkörper)"/>
                <a:cs typeface="Tahoma"/>
              </a:rPr>
              <a:t>sind</a:t>
            </a:r>
            <a:r>
              <a:rPr lang="en-US">
                <a:latin typeface="Calibri (Textkörper)"/>
                <a:cs typeface="Tahoma"/>
              </a:rPr>
              <a:t> </a:t>
            </a:r>
            <a:r>
              <a:rPr lang="en-US" err="1">
                <a:latin typeface="Calibri (Textkörper)"/>
                <a:cs typeface="Tahoma"/>
              </a:rPr>
              <a:t>meisten</a:t>
            </a:r>
            <a:r>
              <a:rPr lang="en-US">
                <a:latin typeface="Calibri (Textkörper)"/>
                <a:cs typeface="Tahoma"/>
              </a:rPr>
              <a:t> in </a:t>
            </a:r>
            <a:r>
              <a:rPr lang="en-US" err="1">
                <a:latin typeface="Calibri (Textkörper)"/>
                <a:cs typeface="Tahoma"/>
              </a:rPr>
              <a:t>einem</a:t>
            </a:r>
            <a:r>
              <a:rPr lang="en-US">
                <a:latin typeface="Calibri (Textkörper)"/>
                <a:cs typeface="Tahoma"/>
              </a:rPr>
              <a:t> </a:t>
            </a:r>
            <a:r>
              <a:rPr lang="en-US" b="1" err="1">
                <a:latin typeface="Calibri (Textkörper)"/>
                <a:cs typeface="Tahoma"/>
              </a:rPr>
              <a:t>Bereich</a:t>
            </a:r>
            <a:r>
              <a:rPr lang="en-US" b="1">
                <a:latin typeface="Calibri (Textkörper)"/>
                <a:cs typeface="Tahoma"/>
              </a:rPr>
              <a:t> </a:t>
            </a:r>
            <a:r>
              <a:rPr lang="en-US" b="1" err="1">
                <a:latin typeface="Calibri (Textkörper)"/>
                <a:cs typeface="Tahoma"/>
              </a:rPr>
              <a:t>spezialisten</a:t>
            </a:r>
            <a:r>
              <a:rPr lang="en-US">
                <a:latin typeface="Calibri (Textkörper)"/>
                <a:cs typeface="Tahoma"/>
              </a:rPr>
              <a:t>, und </a:t>
            </a:r>
            <a:r>
              <a:rPr lang="en-US" err="1">
                <a:latin typeface="Calibri (Textkörper)"/>
                <a:cs typeface="Tahoma"/>
              </a:rPr>
              <a:t>sind</a:t>
            </a:r>
            <a:r>
              <a:rPr lang="en-US">
                <a:latin typeface="Calibri (Textkörper)"/>
                <a:cs typeface="Tahoma"/>
              </a:rPr>
              <a:t> für </a:t>
            </a:r>
            <a:r>
              <a:rPr lang="en-US" err="1">
                <a:latin typeface="Calibri (Textkörper)"/>
                <a:cs typeface="Tahoma"/>
              </a:rPr>
              <a:t>viele</a:t>
            </a:r>
            <a:r>
              <a:rPr lang="en-US">
                <a:latin typeface="Calibri (Textkörper)"/>
                <a:cs typeface="Tahoma"/>
              </a:rPr>
              <a:t> </a:t>
            </a:r>
            <a:r>
              <a:rPr lang="en-US" err="1">
                <a:latin typeface="Calibri (Textkörper)"/>
                <a:cs typeface="Tahoma"/>
              </a:rPr>
              <a:t>Unternehmen</a:t>
            </a:r>
            <a:r>
              <a:rPr lang="en-US">
                <a:latin typeface="Calibri (Textkörper)"/>
                <a:cs typeface="Tahoma"/>
              </a:rPr>
              <a:t> </a:t>
            </a:r>
            <a:r>
              <a:rPr lang="en-US" err="1">
                <a:latin typeface="Calibri (Textkörper)"/>
                <a:cs typeface="Tahoma"/>
              </a:rPr>
              <a:t>geeignet</a:t>
            </a:r>
            <a:r>
              <a:rPr lang="en-US">
                <a:latin typeface="Calibri (Textkörper)"/>
                <a:cs typeface="Tahoma"/>
              </a:rPr>
              <a:t>.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38EE252C-AE0B-6AD8-381A-7A567761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7" y="1261932"/>
            <a:ext cx="5279958" cy="4700622"/>
          </a:xfrm>
          <a:prstGeom prst="rect">
            <a:avLst/>
          </a:prstGeom>
          <a:noFill/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00054B-8331-293C-01B4-EF6EA08AC19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74696" y="6448154"/>
            <a:ext cx="14857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21.02.2014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CF6E45-1EFA-09C7-031C-BD4BE2540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Titel der Präsentation über „EINFÜGEN“ -&gt; „Kopf-und Fußzeile“ -&gt; „Fußzeile“ (auf alle Folien übernehmen)</a:t>
            </a:r>
          </a:p>
        </p:txBody>
      </p:sp>
    </p:spTree>
    <p:extLst>
      <p:ext uri="{BB962C8B-B14F-4D97-AF65-F5344CB8AC3E}">
        <p14:creationId xmlns:p14="http://schemas.microsoft.com/office/powerpoint/2010/main" val="423655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6608" y="558076"/>
            <a:ext cx="10202546" cy="685800"/>
          </a:xfrm>
        </p:spPr>
        <p:txBody>
          <a:bodyPr>
            <a:normAutofit/>
          </a:bodyPr>
          <a:lstStyle/>
          <a:p>
            <a:r>
              <a:rPr lang="en-US" sz="3200" b="1" err="1">
                <a:solidFill>
                  <a:schemeClr val="tx1"/>
                </a:solidFill>
                <a:latin typeface="Calibri (Textkörper)"/>
                <a:ea typeface="Tahoma"/>
                <a:cs typeface="Tahoma"/>
              </a:rPr>
              <a:t>Marktanalyse</a:t>
            </a:r>
            <a:endParaRPr lang="de-DE" sz="3200">
              <a:solidFill>
                <a:schemeClr val="tx1"/>
              </a:solidFill>
              <a:latin typeface="Calibri (Textkörper)"/>
              <a:ea typeface="Tahoma Bold"/>
              <a:cs typeface="Tahoma Bold"/>
            </a:endParaRPr>
          </a:p>
          <a:p>
            <a:pPr marL="342900" indent="-342900">
              <a:buFont typeface="Arial"/>
              <a:buChar char="•"/>
            </a:pPr>
            <a:endParaRPr lang="de-DE" b="0">
              <a:cs typeface="Tahoma Bold"/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>
                <a:latin typeface="Tahoma"/>
                <a:ea typeface="Tahoma"/>
                <a:cs typeface="Tahoma"/>
              </a:rPr>
              <a:t>Tobias </a:t>
            </a:r>
            <a:r>
              <a:rPr lang="de-DE" err="1">
                <a:latin typeface="Tahoma"/>
                <a:ea typeface="Tahoma"/>
                <a:cs typeface="Tahoma"/>
              </a:rPr>
              <a:t>Madaj</a:t>
            </a:r>
            <a:r>
              <a:rPr lang="de-DE">
                <a:latin typeface="Tahoma"/>
                <a:ea typeface="Tahoma"/>
                <a:cs typeface="Tahoma"/>
              </a:rPr>
              <a:t>, Al Shah Aziz, Darwin </a:t>
            </a:r>
            <a:r>
              <a:rPr lang="de-DE" err="1">
                <a:latin typeface="Tahoma"/>
                <a:ea typeface="Tahoma"/>
                <a:cs typeface="Tahoma"/>
              </a:rPr>
              <a:t>Hutama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Manggala</a:t>
            </a:r>
            <a:r>
              <a:rPr lang="de-DE">
                <a:latin typeface="Tahoma"/>
                <a:ea typeface="Tahoma"/>
                <a:cs typeface="Tahoma"/>
              </a:rPr>
              <a:t> </a:t>
            </a:r>
            <a:r>
              <a:rPr lang="de-DE" err="1">
                <a:latin typeface="Tahoma"/>
                <a:ea typeface="Tahoma"/>
                <a:cs typeface="Tahoma"/>
              </a:rPr>
              <a:t>Putra</a:t>
            </a:r>
            <a:r>
              <a:rPr lang="de-DE">
                <a:latin typeface="Tahoma"/>
                <a:ea typeface="Tahoma"/>
                <a:cs typeface="Tahoma"/>
              </a:rPr>
              <a:t>, </a:t>
            </a:r>
            <a:r>
              <a:rPr lang="de-DE" err="1">
                <a:latin typeface="Tahoma"/>
                <a:ea typeface="Tahoma"/>
                <a:cs typeface="Tahoma"/>
              </a:rPr>
              <a:t>Rickiel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Sympe</a:t>
            </a:r>
            <a:r>
              <a:rPr lang="de-DE">
                <a:latin typeface="Tahoma"/>
                <a:ea typeface="Tahoma"/>
                <a:cs typeface="Tahoma"/>
              </a:rPr>
              <a:t> </a:t>
            </a:r>
            <a:r>
              <a:rPr lang="de-DE" err="1">
                <a:latin typeface="Tahoma"/>
                <a:ea typeface="Tahoma"/>
                <a:cs typeface="Tahoma"/>
              </a:rPr>
              <a:t>Nguebong</a:t>
            </a:r>
          </a:p>
          <a:p>
            <a:endParaRPr lang="de-DE">
              <a:cs typeface="Tahoma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21.02.2014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32E4598-1E85-5F8B-F7BB-890908B4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451" y="428442"/>
            <a:ext cx="2395772" cy="94506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7C9C98E-9DBC-B34A-D64B-95E15CDC4A25}"/>
              </a:ext>
            </a:extLst>
          </p:cNvPr>
          <p:cNvSpPr txBox="1"/>
          <p:nvPr/>
        </p:nvSpPr>
        <p:spPr>
          <a:xfrm>
            <a:off x="682084" y="1777294"/>
            <a:ext cx="4998643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de-DE" sz="1800" b="1">
                <a:latin typeface="Calibri (Textkörper)"/>
                <a:ea typeface="ＭＳ Ｐゴシック"/>
                <a:cs typeface="Tahoma"/>
              </a:rPr>
              <a:t>ERP-Systeme</a:t>
            </a:r>
            <a:r>
              <a:rPr lang="de-DE" sz="1800">
                <a:latin typeface="Calibri (Textkörper)"/>
                <a:ea typeface="ＭＳ Ｐゴシック"/>
                <a:cs typeface="Tahoma"/>
              </a:rPr>
              <a:t> werden meistens als </a:t>
            </a:r>
            <a:r>
              <a:rPr lang="de-DE" sz="1800" b="1">
                <a:latin typeface="Calibri (Textkörper)"/>
                <a:ea typeface="ＭＳ Ｐゴシック"/>
                <a:cs typeface="Tahoma"/>
              </a:rPr>
              <a:t>"On-Premise" </a:t>
            </a:r>
            <a:r>
              <a:rPr lang="de-DE" sz="1800">
                <a:latin typeface="Calibri (Textkörper)"/>
                <a:ea typeface="ＭＳ Ｐゴシック"/>
                <a:cs typeface="Tahoma"/>
              </a:rPr>
              <a:t>- </a:t>
            </a:r>
            <a:r>
              <a:rPr lang="de-DE" sz="1800" b="1">
                <a:latin typeface="Calibri (Textkörper)"/>
                <a:ea typeface="ＭＳ Ｐゴシック"/>
                <a:cs typeface="Tahoma"/>
              </a:rPr>
              <a:t>und "ERP in der Cloud</a:t>
            </a:r>
            <a:r>
              <a:rPr lang="en-US" sz="1800" b="1">
                <a:latin typeface="Calibri (Textkörper)"/>
                <a:ea typeface="ＭＳ Ｐゴシック"/>
                <a:cs typeface="Tahoma"/>
              </a:rPr>
              <a:t>”</a:t>
            </a:r>
            <a:r>
              <a:rPr lang="de-DE" sz="1800" b="1">
                <a:latin typeface="Calibri (Textkörper)"/>
                <a:ea typeface="ＭＳ Ｐゴシック"/>
                <a:cs typeface="Tahoma"/>
              </a:rPr>
              <a:t> </a:t>
            </a:r>
            <a:r>
              <a:rPr lang="de-DE" sz="1800">
                <a:latin typeface="Calibri (Textkörper)"/>
                <a:ea typeface="ＭＳ Ｐゴシック"/>
                <a:cs typeface="Tahoma"/>
              </a:rPr>
              <a:t>angeboten. </a:t>
            </a:r>
          </a:p>
          <a:p>
            <a:pPr marL="285750" indent="-285750">
              <a:buFont typeface="Wingdings"/>
              <a:buChar char="Ø"/>
            </a:pPr>
            <a:endParaRPr lang="de-DE" sz="1800">
              <a:latin typeface="Calibri (Textkörper)"/>
              <a:ea typeface="ＭＳ Ｐゴシック"/>
              <a:cs typeface="Tahoma"/>
            </a:endParaRPr>
          </a:p>
          <a:p>
            <a:pPr marL="285750" indent="-285750">
              <a:buFont typeface="Wingdings"/>
              <a:buChar char="Ø"/>
            </a:pPr>
            <a:r>
              <a:rPr lang="de-DE" sz="1800">
                <a:latin typeface="Calibri (Textkörper)"/>
                <a:ea typeface="ＭＳ Ｐゴシック"/>
                <a:cs typeface="Tahoma"/>
              </a:rPr>
              <a:t>Heutzutage greifen mehr Unternehmen auf einen </a:t>
            </a:r>
            <a:r>
              <a:rPr lang="de-DE" sz="1800" b="1">
                <a:latin typeface="Calibri (Textkörper)"/>
                <a:ea typeface="ＭＳ Ｐゴシック"/>
                <a:cs typeface="Tahoma"/>
              </a:rPr>
              <a:t>Cloud Version</a:t>
            </a:r>
            <a:r>
              <a:rPr lang="de-DE" sz="1800">
                <a:latin typeface="Calibri (Textkörper)"/>
                <a:ea typeface="ＭＳ Ｐゴシック"/>
                <a:cs typeface="Tahoma"/>
              </a:rPr>
              <a:t>.</a:t>
            </a:r>
          </a:p>
          <a:p>
            <a:pPr marL="285750" indent="-285750">
              <a:buFont typeface="Wingdings"/>
              <a:buChar char="Ø"/>
            </a:pPr>
            <a:endParaRPr lang="de-DE" sz="1800">
              <a:latin typeface="Calibri (Textkörper)"/>
              <a:ea typeface="ＭＳ Ｐゴシック"/>
              <a:cs typeface="Tahoma"/>
            </a:endParaRPr>
          </a:p>
          <a:p>
            <a:pPr marL="285750" indent="-285750">
              <a:buFont typeface="Wingdings"/>
              <a:buChar char="Ø"/>
            </a:pPr>
            <a:r>
              <a:rPr lang="de-DE" sz="1800">
                <a:latin typeface="Calibri (Textkörper)"/>
                <a:ea typeface="ＭＳ Ｐゴシック"/>
                <a:cs typeface="Tahoma"/>
              </a:rPr>
              <a:t>Für KMU sind </a:t>
            </a:r>
            <a:r>
              <a:rPr lang="de-DE" sz="1800" b="1">
                <a:latin typeface="Calibri (Textkörper)"/>
                <a:ea typeface="ＭＳ Ｐゴシック"/>
                <a:cs typeface="Tahoma"/>
              </a:rPr>
              <a:t>On-Premise</a:t>
            </a:r>
            <a:r>
              <a:rPr lang="de-DE" sz="1800">
                <a:latin typeface="Calibri (Textkörper)"/>
                <a:ea typeface="ＭＳ Ｐゴシック"/>
                <a:cs typeface="Tahoma"/>
              </a:rPr>
              <a:t> Systeme zu aufwändig.</a:t>
            </a:r>
          </a:p>
          <a:p>
            <a:endParaRPr lang="de-DE" sz="1800">
              <a:latin typeface="Calibri (Textkörper)"/>
              <a:ea typeface="ＭＳ Ｐゴシック"/>
              <a:cs typeface="Tahoma"/>
            </a:endParaRPr>
          </a:p>
          <a:p>
            <a:pPr marL="285750" indent="-285750">
              <a:buFont typeface="Wingdings"/>
              <a:buChar char="Ø"/>
            </a:pPr>
            <a:r>
              <a:rPr lang="de-DE" sz="1800">
                <a:latin typeface="Calibri (Textkörper)"/>
                <a:ea typeface="ＭＳ Ｐゴシック"/>
                <a:cs typeface="Tahoma"/>
              </a:rPr>
              <a:t>Einige kleine Unternehmen greifen lieber auf Open-Source Lösungen. Die Kosten weniger und lassen sich einfach anpassen.</a:t>
            </a:r>
            <a:endParaRPr lang="de-DE" sz="1800">
              <a:latin typeface="Calibri (Textkörper)"/>
            </a:endParaRPr>
          </a:p>
          <a:p>
            <a:endParaRPr lang="de-DE" sz="1400">
              <a:latin typeface="Tahoma"/>
              <a:ea typeface="ＭＳ Ｐゴシック"/>
              <a:cs typeface="Tahoma"/>
            </a:endParaRPr>
          </a:p>
          <a:p>
            <a:endParaRPr lang="de-DE" sz="1400">
              <a:latin typeface="Tahoma"/>
              <a:ea typeface="ＭＳ Ｐゴシック"/>
              <a:cs typeface="Tahoma"/>
            </a:endParaRPr>
          </a:p>
          <a:p>
            <a:endParaRPr lang="de-DE" sz="1400">
              <a:latin typeface="Tahoma"/>
              <a:ea typeface="ＭＳ Ｐゴシック"/>
              <a:cs typeface="Tahoma"/>
            </a:endParaRPr>
          </a:p>
        </p:txBody>
      </p:sp>
      <p:pic>
        <p:nvPicPr>
          <p:cNvPr id="1026" name="Picture 2" descr="Cloud oder On-Premise? Vor- und Nachteile | microtech GmbH">
            <a:extLst>
              <a:ext uri="{FF2B5EF4-FFF2-40B4-BE49-F238E27FC236}">
                <a16:creationId xmlns:a16="http://schemas.microsoft.com/office/drawing/2014/main" id="{7934DF1E-04FB-6FAE-66CF-1030144B4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0" b="21626"/>
          <a:stretch/>
        </p:blipFill>
        <p:spPr bwMode="auto">
          <a:xfrm>
            <a:off x="6237881" y="2093976"/>
            <a:ext cx="5429250" cy="294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746988"/>
      </p:ext>
    </p:extLst>
  </p:cSld>
  <p:clrMapOvr>
    <a:masterClrMapping/>
  </p:clrMapOvr>
</p:sld>
</file>

<file path=ppt/theme/theme1.xml><?xml version="1.0" encoding="utf-8"?>
<a:theme xmlns:a="http://schemas.openxmlformats.org/drawingml/2006/main" name="1_Leere Präsentation">
  <a:themeElements>
    <a:clrScheme name="FHB - blau FBI">
      <a:dk1>
        <a:srgbClr val="FFFFFF"/>
      </a:dk1>
      <a:lt1>
        <a:srgbClr val="000000"/>
      </a:lt1>
      <a:dk2>
        <a:srgbClr val="FFFFFF"/>
      </a:dk2>
      <a:lt2>
        <a:srgbClr val="CC0A2F"/>
      </a:lt2>
      <a:accent1>
        <a:srgbClr val="00BAE5"/>
      </a:accent1>
      <a:accent2>
        <a:srgbClr val="66D6EF"/>
      </a:accent2>
      <a:accent3>
        <a:srgbClr val="99E3F5"/>
      </a:accent3>
      <a:accent4>
        <a:srgbClr val="CCF1FA"/>
      </a:accent4>
      <a:accent5>
        <a:srgbClr val="FFFFFF"/>
      </a:accent5>
      <a:accent6>
        <a:srgbClr val="00BAE5"/>
      </a:accent6>
      <a:hlink>
        <a:srgbClr val="000000"/>
      </a:hlink>
      <a:folHlink>
        <a:srgbClr val="000000"/>
      </a:folHlink>
    </a:clrScheme>
    <a:fontScheme name="Leere Präsentation">
      <a:majorFont>
        <a:latin typeface="Tahoma Bold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aesentation_FHB_Master_16_9_ppt_v2013.pptx" id="{B7ABEE82-D9DC-4259-B1A1-B0399EFD8C5D}" vid="{4674C335-2BB2-4A6E-9D61-75D6AFA6CB35}"/>
    </a:ext>
  </a:extLst>
</a:theme>
</file>

<file path=ppt/theme/theme2.xml><?xml version="1.0" encoding="utf-8"?>
<a:theme xmlns:a="http://schemas.openxmlformats.org/drawingml/2006/main" name="2_Leere Präsentation">
  <a:themeElements>
    <a:clrScheme name="FHB - orange FBW">
      <a:dk1>
        <a:srgbClr val="FFFFFF"/>
      </a:dk1>
      <a:lt1>
        <a:srgbClr val="000000"/>
      </a:lt1>
      <a:dk2>
        <a:srgbClr val="FFFFFF"/>
      </a:dk2>
      <a:lt2>
        <a:srgbClr val="CC0A2F"/>
      </a:lt2>
      <a:accent1>
        <a:srgbClr val="F18400"/>
      </a:accent1>
      <a:accent2>
        <a:srgbClr val="F7B566"/>
      </a:accent2>
      <a:accent3>
        <a:srgbClr val="F9CE99"/>
      </a:accent3>
      <a:accent4>
        <a:srgbClr val="FCE6CC"/>
      </a:accent4>
      <a:accent5>
        <a:srgbClr val="FFFFFF"/>
      </a:accent5>
      <a:accent6>
        <a:srgbClr val="F18400"/>
      </a:accent6>
      <a:hlink>
        <a:srgbClr val="000000"/>
      </a:hlink>
      <a:folHlink>
        <a:srgbClr val="000000"/>
      </a:folHlink>
    </a:clrScheme>
    <a:fontScheme name="Leere Präsentation">
      <a:majorFont>
        <a:latin typeface="Tahoma Bold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aesentation_FHB_Master_16_9_ppt_v2013.pptx" id="{B7ABEE82-D9DC-4259-B1A1-B0399EFD8C5D}" vid="{ED7BC677-033D-4EAA-BBE3-4E2A4D2B78FB}"/>
    </a:ext>
  </a:extLst>
</a:theme>
</file>

<file path=ppt/theme/theme3.xml><?xml version="1.0" encoding="utf-8"?>
<a:theme xmlns:a="http://schemas.openxmlformats.org/drawingml/2006/main" name="3_Leere Präsentation">
  <a:themeElements>
    <a:clrScheme name="FHB - grün FBT">
      <a:dk1>
        <a:srgbClr val="FFFFFF"/>
      </a:dk1>
      <a:lt1>
        <a:srgbClr val="000000"/>
      </a:lt1>
      <a:dk2>
        <a:srgbClr val="FFFFFF"/>
      </a:dk2>
      <a:lt2>
        <a:srgbClr val="CC0A2F"/>
      </a:lt2>
      <a:accent1>
        <a:srgbClr val="83BB20"/>
      </a:accent1>
      <a:accent2>
        <a:srgbClr val="B5D679"/>
      </a:accent2>
      <a:accent3>
        <a:srgbClr val="CDE4A6"/>
      </a:accent3>
      <a:accent4>
        <a:srgbClr val="E6F1D2"/>
      </a:accent4>
      <a:accent5>
        <a:srgbClr val="FFFFFF"/>
      </a:accent5>
      <a:accent6>
        <a:srgbClr val="FFFFFF"/>
      </a:accent6>
      <a:hlink>
        <a:srgbClr val="83BB20"/>
      </a:hlink>
      <a:folHlink>
        <a:srgbClr val="83BB20"/>
      </a:folHlink>
    </a:clrScheme>
    <a:fontScheme name="Leere Präsentation">
      <a:majorFont>
        <a:latin typeface="Tahoma Bold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aesentation_FHB_Master_16_9_ppt_v2013.pptx" id="{B7ABEE82-D9DC-4259-B1A1-B0399EFD8C5D}" vid="{2DE8FDC8-89CF-4FB5-A72B-EE443D125006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26607264734144BC92940CBD5B5B21" ma:contentTypeVersion="2" ma:contentTypeDescription="Ein neues Dokument erstellen." ma:contentTypeScope="" ma:versionID="aafe4c9cca8099140d2b9aa6097bc5f1">
  <xsd:schema xmlns:xsd="http://www.w3.org/2001/XMLSchema" xmlns:xs="http://www.w3.org/2001/XMLSchema" xmlns:p="http://schemas.microsoft.com/office/2006/metadata/properties" xmlns:ns3="a786da9b-542e-42a1-b426-2293d2282613" targetNamespace="http://schemas.microsoft.com/office/2006/metadata/properties" ma:root="true" ma:fieldsID="30a9fdf574986dea0c4bb24e6b442436" ns3:_="">
    <xsd:import namespace="a786da9b-542e-42a1-b426-2293d22826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6da9b-542e-42a1-b426-2293d22826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26AA9F-5D74-43F6-A85B-89BD13C061CE}">
  <ds:schemaRefs>
    <ds:schemaRef ds:uri="a786da9b-542e-42a1-b426-2293d22826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26010F-062D-4479-A83B-63253C3919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A70EB-7424-4299-A45D-F626AE1DF6E2}">
  <ds:schemaRefs>
    <ds:schemaRef ds:uri="a786da9b-542e-42a1-b426-2293d22826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783</Words>
  <Application>Microsoft Office PowerPoint</Application>
  <PresentationFormat>Breitbild</PresentationFormat>
  <Paragraphs>166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</vt:lpstr>
      <vt:lpstr>Calibri (Textkörper)</vt:lpstr>
      <vt:lpstr>Tahoma</vt:lpstr>
      <vt:lpstr>Tahoma Bold</vt:lpstr>
      <vt:lpstr>Times</vt:lpstr>
      <vt:lpstr>Wingdings</vt:lpstr>
      <vt:lpstr>1_Leere Präsentation</vt:lpstr>
      <vt:lpstr>2_Leere Präsentation</vt:lpstr>
      <vt:lpstr>3_Leere Präsentation</vt:lpstr>
      <vt:lpstr>PowerPoint-Präsentation</vt:lpstr>
      <vt:lpstr>Inhaltsverzeichnis  </vt:lpstr>
      <vt:lpstr>Unternehmenvorstellung TAV Genthin </vt:lpstr>
      <vt:lpstr>Projektvorstellung Migration ERP-System</vt:lpstr>
      <vt:lpstr>Probleme</vt:lpstr>
      <vt:lpstr>Problem</vt:lpstr>
      <vt:lpstr>Auswahlmethode </vt:lpstr>
      <vt:lpstr>Marktanalyse </vt:lpstr>
      <vt:lpstr>Marktanalyse </vt:lpstr>
      <vt:lpstr>Bewertungskriterien </vt:lpstr>
      <vt:lpstr>Anforderungen</vt:lpstr>
      <vt:lpstr>Traction </vt:lpstr>
      <vt:lpstr>Lösung</vt:lpstr>
      <vt:lpstr>Umsetzung des Projekts</vt:lpstr>
      <vt:lpstr>PowerPoint-Präsentation</vt:lpstr>
    </vt:vector>
  </TitlesOfParts>
  <Company>Alex Industries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zur Powerpointvorlage</dc:title>
  <dc:creator>Alex</dc:creator>
  <cp:lastModifiedBy>Tobias Madaj</cp:lastModifiedBy>
  <cp:revision>1</cp:revision>
  <dcterms:created xsi:type="dcterms:W3CDTF">2016-02-20T19:02:43Z</dcterms:created>
  <dcterms:modified xsi:type="dcterms:W3CDTF">2022-06-20T20:44:49Z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0x0101000F26607264734144BC92940CBD5B5B21</vt:lpwstr>
  </property>
</Properties>
</file>