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5"/>
  </p:normalViewPr>
  <p:slideViewPr>
    <p:cSldViewPr>
      <p:cViewPr varScale="1">
        <p:scale>
          <a:sx n="72" d="100"/>
          <a:sy n="72" d="100"/>
        </p:scale>
        <p:origin x="552"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sz="7000" b="1" i="0">
                <a:solidFill>
                  <a:schemeClr val="bg1"/>
                </a:solidFill>
                <a:latin typeface="Arial"/>
                <a:cs typeface="Aria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sz="305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5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bg1"/>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69874" y="2313354"/>
            <a:ext cx="7893050" cy="5768340"/>
          </a:xfrm>
          <a:prstGeom prst="rect">
            <a:avLst/>
          </a:prstGeom>
        </p:spPr>
        <p:txBody>
          <a:bodyPr wrap="square" lIns="0" tIns="0" rIns="0" bIns="0">
            <a:spAutoFit/>
          </a:bodyPr>
          <a:lstStyle>
            <a:lvl1pPr>
              <a:defRPr sz="4200" b="1" i="0">
                <a:solidFill>
                  <a:schemeClr val="bg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023917" y="799495"/>
            <a:ext cx="16263619" cy="1483995"/>
          </a:xfrm>
          <a:prstGeom prst="rect">
            <a:avLst/>
          </a:prstGeom>
        </p:spPr>
        <p:txBody>
          <a:bodyPr wrap="square" lIns="0" tIns="0" rIns="0" bIns="0">
            <a:spAutoFit/>
          </a:bodyPr>
          <a:lstStyle>
            <a:lvl1pPr>
              <a:defRPr sz="7000" b="1" i="0">
                <a:solidFill>
                  <a:schemeClr val="bg1"/>
                </a:solidFill>
                <a:latin typeface="Arial"/>
                <a:cs typeface="Arial"/>
              </a:defRPr>
            </a:lvl1pPr>
          </a:lstStyle>
          <a:p>
            <a:endParaRPr/>
          </a:p>
        </p:txBody>
      </p:sp>
      <p:sp>
        <p:nvSpPr>
          <p:cNvPr id="3" name="Holder 3"/>
          <p:cNvSpPr>
            <a:spLocks noGrp="1"/>
          </p:cNvSpPr>
          <p:nvPr>
            <p:ph type="body" idx="1"/>
          </p:nvPr>
        </p:nvSpPr>
        <p:spPr>
          <a:xfrm>
            <a:off x="1023917" y="2547895"/>
            <a:ext cx="17917160" cy="2646045"/>
          </a:xfrm>
          <a:prstGeom prst="rect">
            <a:avLst/>
          </a:prstGeom>
        </p:spPr>
        <p:txBody>
          <a:bodyPr wrap="square" lIns="0" tIns="0" rIns="0" bIns="0">
            <a:spAutoFit/>
          </a:bodyPr>
          <a:lstStyle>
            <a:lvl1pPr>
              <a:defRPr sz="3050" b="0" i="0">
                <a:solidFill>
                  <a:schemeClr val="bg1"/>
                </a:solidFill>
                <a:latin typeface="Arial"/>
                <a:cs typeface="Aria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9/28/25</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obin-wainer/YVCC_Computing_2025/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rodolfog@uw.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ashington.zoom.us/j/977852259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5" y="3235567"/>
            <a:ext cx="12380595" cy="2671445"/>
          </a:xfrm>
          <a:prstGeom prst="rect">
            <a:avLst/>
          </a:prstGeom>
        </p:spPr>
        <p:txBody>
          <a:bodyPr vert="horz" wrap="square" lIns="0" tIns="276225" rIns="0" bIns="0" rtlCol="0">
            <a:spAutoFit/>
          </a:bodyPr>
          <a:lstStyle/>
          <a:p>
            <a:pPr marL="12700" marR="16510">
              <a:lnSpc>
                <a:spcPts val="9360"/>
              </a:lnSpc>
              <a:spcBef>
                <a:spcPts val="2175"/>
              </a:spcBef>
            </a:pPr>
            <a:r>
              <a:rPr sz="9550" spc="-270" dirty="0"/>
              <a:t>Principles</a:t>
            </a:r>
            <a:r>
              <a:rPr sz="9550" spc="-395" dirty="0"/>
              <a:t> </a:t>
            </a:r>
            <a:r>
              <a:rPr sz="9550" dirty="0"/>
              <a:t>of</a:t>
            </a:r>
            <a:r>
              <a:rPr sz="9550" spc="-530" dirty="0"/>
              <a:t> </a:t>
            </a:r>
            <a:r>
              <a:rPr sz="9550" spc="-170" dirty="0"/>
              <a:t>Scientific </a:t>
            </a:r>
            <a:r>
              <a:rPr sz="9550" spc="-90" dirty="0"/>
              <a:t>Computing</a:t>
            </a:r>
            <a:endParaRPr sz="95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784029"/>
            <a:ext cx="9754235" cy="1093470"/>
          </a:xfrm>
          <a:prstGeom prst="rect">
            <a:avLst/>
          </a:prstGeom>
        </p:spPr>
        <p:txBody>
          <a:bodyPr vert="horz" wrap="square" lIns="0" tIns="13335" rIns="0" bIns="0" rtlCol="0">
            <a:spAutoFit/>
          </a:bodyPr>
          <a:lstStyle/>
          <a:p>
            <a:pPr marL="12700">
              <a:lnSpc>
                <a:spcPct val="100000"/>
              </a:lnSpc>
              <a:spcBef>
                <a:spcPts val="105"/>
              </a:spcBef>
            </a:pPr>
            <a:r>
              <a:rPr spc="-95" dirty="0"/>
              <a:t>Steps</a:t>
            </a:r>
            <a:r>
              <a:rPr spc="-395" dirty="0"/>
              <a:t> </a:t>
            </a:r>
            <a:r>
              <a:rPr spc="-45" dirty="0"/>
              <a:t>for</a:t>
            </a:r>
            <a:r>
              <a:rPr spc="-385" dirty="0"/>
              <a:t> </a:t>
            </a:r>
            <a:r>
              <a:rPr spc="-195" dirty="0"/>
              <a:t>Installing</a:t>
            </a:r>
            <a:r>
              <a:rPr spc="-290" dirty="0"/>
              <a:t> </a:t>
            </a:r>
            <a:r>
              <a:rPr spc="-85" dirty="0"/>
              <a:t>WSL</a:t>
            </a:r>
          </a:p>
        </p:txBody>
      </p:sp>
      <p:sp>
        <p:nvSpPr>
          <p:cNvPr id="3" name="object 3"/>
          <p:cNvSpPr txBox="1"/>
          <p:nvPr/>
        </p:nvSpPr>
        <p:spPr>
          <a:xfrm>
            <a:off x="1023917" y="2684527"/>
            <a:ext cx="18006060" cy="5812155"/>
          </a:xfrm>
          <a:prstGeom prst="rect">
            <a:avLst/>
          </a:prstGeom>
        </p:spPr>
        <p:txBody>
          <a:bodyPr vert="horz" wrap="square" lIns="0" tIns="84455" rIns="0" bIns="0" rtlCol="0">
            <a:spAutoFit/>
          </a:bodyPr>
          <a:lstStyle/>
          <a:p>
            <a:pPr marL="514984" marR="400685" indent="-502920">
              <a:lnSpc>
                <a:spcPts val="4240"/>
              </a:lnSpc>
              <a:spcBef>
                <a:spcPts val="665"/>
              </a:spcBef>
              <a:buSzPct val="122784"/>
              <a:buChar char="•"/>
              <a:tabLst>
                <a:tab pos="514984" algn="l"/>
              </a:tabLst>
            </a:pPr>
            <a:r>
              <a:rPr sz="3950" dirty="0">
                <a:solidFill>
                  <a:srgbClr val="FFFFFF"/>
                </a:solidFill>
                <a:latin typeface="Arial"/>
                <a:cs typeface="Arial"/>
              </a:rPr>
              <a:t>Open</a:t>
            </a:r>
            <a:r>
              <a:rPr sz="3950" spc="50" dirty="0">
                <a:solidFill>
                  <a:srgbClr val="FFFFFF"/>
                </a:solidFill>
                <a:latin typeface="Arial"/>
                <a:cs typeface="Arial"/>
              </a:rPr>
              <a:t> </a:t>
            </a:r>
            <a:r>
              <a:rPr sz="3950" dirty="0">
                <a:solidFill>
                  <a:srgbClr val="FFFFFF"/>
                </a:solidFill>
                <a:latin typeface="Arial"/>
                <a:cs typeface="Arial"/>
              </a:rPr>
              <a:t>the</a:t>
            </a:r>
            <a:r>
              <a:rPr sz="3950" spc="50" dirty="0">
                <a:solidFill>
                  <a:srgbClr val="FFFFFF"/>
                </a:solidFill>
                <a:latin typeface="Arial"/>
                <a:cs typeface="Arial"/>
              </a:rPr>
              <a:t> </a:t>
            </a:r>
            <a:r>
              <a:rPr sz="3950" dirty="0">
                <a:solidFill>
                  <a:srgbClr val="FFFFFF"/>
                </a:solidFill>
                <a:latin typeface="Arial"/>
                <a:cs typeface="Arial"/>
              </a:rPr>
              <a:t>application</a:t>
            </a:r>
            <a:r>
              <a:rPr sz="3950" spc="55" dirty="0">
                <a:solidFill>
                  <a:srgbClr val="FFFFFF"/>
                </a:solidFill>
                <a:latin typeface="Arial"/>
                <a:cs typeface="Arial"/>
              </a:rPr>
              <a:t> </a:t>
            </a:r>
            <a:r>
              <a:rPr sz="3950" dirty="0">
                <a:solidFill>
                  <a:srgbClr val="FFFFFF"/>
                </a:solidFill>
                <a:latin typeface="Arial"/>
                <a:cs typeface="Arial"/>
              </a:rPr>
              <a:t>PowerShell</a:t>
            </a:r>
            <a:r>
              <a:rPr sz="3950" spc="45" dirty="0">
                <a:solidFill>
                  <a:srgbClr val="FFFFFF"/>
                </a:solidFill>
                <a:latin typeface="Arial"/>
                <a:cs typeface="Arial"/>
              </a:rPr>
              <a:t> </a:t>
            </a:r>
            <a:r>
              <a:rPr sz="3950" spc="60" dirty="0">
                <a:solidFill>
                  <a:srgbClr val="FFFFFF"/>
                </a:solidFill>
                <a:latin typeface="Arial"/>
                <a:cs typeface="Arial"/>
              </a:rPr>
              <a:t>by</a:t>
            </a:r>
            <a:r>
              <a:rPr sz="3950" spc="55" dirty="0">
                <a:solidFill>
                  <a:srgbClr val="FFFFFF"/>
                </a:solidFill>
                <a:latin typeface="Arial"/>
                <a:cs typeface="Arial"/>
              </a:rPr>
              <a:t> </a:t>
            </a:r>
            <a:r>
              <a:rPr sz="3950" spc="60" dirty="0">
                <a:solidFill>
                  <a:srgbClr val="FFFFFF"/>
                </a:solidFill>
                <a:latin typeface="Arial"/>
                <a:cs typeface="Arial"/>
              </a:rPr>
              <a:t>right-clicking</a:t>
            </a:r>
            <a:r>
              <a:rPr sz="3950" spc="50" dirty="0">
                <a:solidFill>
                  <a:srgbClr val="FFFFFF"/>
                </a:solidFill>
                <a:latin typeface="Arial"/>
                <a:cs typeface="Arial"/>
              </a:rPr>
              <a:t> </a:t>
            </a:r>
            <a:r>
              <a:rPr sz="3950" dirty="0">
                <a:solidFill>
                  <a:srgbClr val="FFFFFF"/>
                </a:solidFill>
                <a:latin typeface="Arial"/>
                <a:cs typeface="Arial"/>
              </a:rPr>
              <a:t>on</a:t>
            </a:r>
            <a:r>
              <a:rPr sz="3950" spc="50" dirty="0">
                <a:solidFill>
                  <a:srgbClr val="FFFFFF"/>
                </a:solidFill>
                <a:latin typeface="Arial"/>
                <a:cs typeface="Arial"/>
              </a:rPr>
              <a:t> </a:t>
            </a:r>
            <a:r>
              <a:rPr sz="3950" spc="65" dirty="0">
                <a:solidFill>
                  <a:srgbClr val="FFFFFF"/>
                </a:solidFill>
                <a:latin typeface="Arial"/>
                <a:cs typeface="Arial"/>
              </a:rPr>
              <a:t>it</a:t>
            </a:r>
            <a:r>
              <a:rPr sz="3950" spc="50" dirty="0">
                <a:solidFill>
                  <a:srgbClr val="FFFFFF"/>
                </a:solidFill>
                <a:latin typeface="Arial"/>
                <a:cs typeface="Arial"/>
              </a:rPr>
              <a:t> </a:t>
            </a:r>
            <a:r>
              <a:rPr sz="3950" dirty="0">
                <a:solidFill>
                  <a:srgbClr val="FFFFFF"/>
                </a:solidFill>
                <a:latin typeface="Arial"/>
                <a:cs typeface="Arial"/>
              </a:rPr>
              <a:t>and</a:t>
            </a:r>
            <a:r>
              <a:rPr sz="3950" spc="55" dirty="0">
                <a:solidFill>
                  <a:srgbClr val="FFFFFF"/>
                </a:solidFill>
                <a:latin typeface="Arial"/>
                <a:cs typeface="Arial"/>
              </a:rPr>
              <a:t> </a:t>
            </a:r>
            <a:r>
              <a:rPr sz="3950" dirty="0">
                <a:solidFill>
                  <a:srgbClr val="FFFFFF"/>
                </a:solidFill>
                <a:latin typeface="Arial"/>
                <a:cs typeface="Arial"/>
              </a:rPr>
              <a:t>selecting</a:t>
            </a:r>
            <a:r>
              <a:rPr sz="3950" spc="50" dirty="0">
                <a:solidFill>
                  <a:srgbClr val="FFFFFF"/>
                </a:solidFill>
                <a:latin typeface="Arial"/>
                <a:cs typeface="Arial"/>
              </a:rPr>
              <a:t> </a:t>
            </a:r>
            <a:r>
              <a:rPr sz="3950" spc="85" dirty="0">
                <a:solidFill>
                  <a:srgbClr val="FFFFFF"/>
                </a:solidFill>
                <a:latin typeface="Arial"/>
                <a:cs typeface="Arial"/>
              </a:rPr>
              <a:t>“run</a:t>
            </a:r>
            <a:r>
              <a:rPr sz="3950" spc="50" dirty="0">
                <a:solidFill>
                  <a:srgbClr val="FFFFFF"/>
                </a:solidFill>
                <a:latin typeface="Arial"/>
                <a:cs typeface="Arial"/>
              </a:rPr>
              <a:t> </a:t>
            </a:r>
            <a:r>
              <a:rPr sz="3950" spc="-25" dirty="0">
                <a:solidFill>
                  <a:srgbClr val="FFFFFF"/>
                </a:solidFill>
                <a:latin typeface="Arial"/>
                <a:cs typeface="Arial"/>
              </a:rPr>
              <a:t>as </a:t>
            </a:r>
            <a:r>
              <a:rPr sz="3950" spc="40" dirty="0">
                <a:solidFill>
                  <a:srgbClr val="FFFFFF"/>
                </a:solidFill>
                <a:latin typeface="Arial"/>
                <a:cs typeface="Arial"/>
              </a:rPr>
              <a:t>administrator”</a:t>
            </a:r>
            <a:endParaRPr sz="3950">
              <a:latin typeface="Arial"/>
              <a:cs typeface="Arial"/>
            </a:endParaRPr>
          </a:p>
          <a:p>
            <a:pPr marL="514984" indent="-502284">
              <a:lnSpc>
                <a:spcPct val="100000"/>
              </a:lnSpc>
              <a:spcBef>
                <a:spcPts val="3150"/>
              </a:spcBef>
              <a:buSzPct val="122784"/>
              <a:buChar char="•"/>
              <a:tabLst>
                <a:tab pos="514984" algn="l"/>
              </a:tabLst>
            </a:pPr>
            <a:r>
              <a:rPr sz="3950" dirty="0">
                <a:solidFill>
                  <a:srgbClr val="FFFFFF"/>
                </a:solidFill>
                <a:latin typeface="Arial"/>
                <a:cs typeface="Arial"/>
              </a:rPr>
              <a:t>In</a:t>
            </a:r>
            <a:r>
              <a:rPr sz="3950" spc="30" dirty="0">
                <a:solidFill>
                  <a:srgbClr val="FFFFFF"/>
                </a:solidFill>
                <a:latin typeface="Arial"/>
                <a:cs typeface="Arial"/>
              </a:rPr>
              <a:t> </a:t>
            </a:r>
            <a:r>
              <a:rPr sz="3950" dirty="0">
                <a:solidFill>
                  <a:srgbClr val="FFFFFF"/>
                </a:solidFill>
                <a:latin typeface="Arial"/>
                <a:cs typeface="Arial"/>
              </a:rPr>
              <a:t>the</a:t>
            </a:r>
            <a:r>
              <a:rPr sz="3950" spc="35" dirty="0">
                <a:solidFill>
                  <a:srgbClr val="FFFFFF"/>
                </a:solidFill>
                <a:latin typeface="Arial"/>
                <a:cs typeface="Arial"/>
              </a:rPr>
              <a:t> </a:t>
            </a:r>
            <a:r>
              <a:rPr sz="3950" dirty="0">
                <a:solidFill>
                  <a:srgbClr val="FFFFFF"/>
                </a:solidFill>
                <a:latin typeface="Arial"/>
                <a:cs typeface="Arial"/>
              </a:rPr>
              <a:t>PowerShell,</a:t>
            </a:r>
            <a:r>
              <a:rPr sz="3950" spc="30" dirty="0">
                <a:solidFill>
                  <a:srgbClr val="FFFFFF"/>
                </a:solidFill>
                <a:latin typeface="Arial"/>
                <a:cs typeface="Arial"/>
              </a:rPr>
              <a:t> </a:t>
            </a:r>
            <a:r>
              <a:rPr sz="3950" dirty="0">
                <a:solidFill>
                  <a:srgbClr val="FFFFFF"/>
                </a:solidFill>
                <a:latin typeface="Arial"/>
                <a:cs typeface="Arial"/>
              </a:rPr>
              <a:t>type</a:t>
            </a:r>
            <a:r>
              <a:rPr sz="3950" spc="30" dirty="0">
                <a:solidFill>
                  <a:srgbClr val="FFFFFF"/>
                </a:solidFill>
                <a:latin typeface="Arial"/>
                <a:cs typeface="Arial"/>
              </a:rPr>
              <a:t> </a:t>
            </a:r>
            <a:r>
              <a:rPr sz="3950" spc="120" dirty="0">
                <a:solidFill>
                  <a:srgbClr val="FFFFFF"/>
                </a:solidFill>
                <a:latin typeface="Arial"/>
                <a:cs typeface="Arial"/>
              </a:rPr>
              <a:t>“wsl</a:t>
            </a:r>
            <a:r>
              <a:rPr sz="3950" spc="35" dirty="0">
                <a:solidFill>
                  <a:srgbClr val="FFFFFF"/>
                </a:solidFill>
                <a:latin typeface="Arial"/>
                <a:cs typeface="Arial"/>
              </a:rPr>
              <a:t> </a:t>
            </a:r>
            <a:r>
              <a:rPr sz="3950" spc="114" dirty="0">
                <a:solidFill>
                  <a:srgbClr val="FFFFFF"/>
                </a:solidFill>
                <a:latin typeface="Arial"/>
                <a:cs typeface="Arial"/>
              </a:rPr>
              <a:t>—</a:t>
            </a:r>
            <a:r>
              <a:rPr sz="3950" dirty="0">
                <a:solidFill>
                  <a:srgbClr val="FFFFFF"/>
                </a:solidFill>
                <a:latin typeface="Arial"/>
                <a:cs typeface="Arial"/>
              </a:rPr>
              <a:t>install”</a:t>
            </a:r>
            <a:r>
              <a:rPr sz="3950" spc="35" dirty="0">
                <a:solidFill>
                  <a:srgbClr val="FFFFFF"/>
                </a:solidFill>
                <a:latin typeface="Arial"/>
                <a:cs typeface="Arial"/>
              </a:rPr>
              <a:t> </a:t>
            </a:r>
            <a:r>
              <a:rPr sz="3950" dirty="0">
                <a:solidFill>
                  <a:srgbClr val="FFFFFF"/>
                </a:solidFill>
                <a:latin typeface="Arial"/>
                <a:cs typeface="Arial"/>
              </a:rPr>
              <a:t>(do</a:t>
            </a:r>
            <a:r>
              <a:rPr sz="3950" spc="30" dirty="0">
                <a:solidFill>
                  <a:srgbClr val="FFFFFF"/>
                </a:solidFill>
                <a:latin typeface="Arial"/>
                <a:cs typeface="Arial"/>
              </a:rPr>
              <a:t> </a:t>
            </a:r>
            <a:r>
              <a:rPr sz="3950" spc="55" dirty="0">
                <a:solidFill>
                  <a:srgbClr val="FFFFFF"/>
                </a:solidFill>
                <a:latin typeface="Arial"/>
                <a:cs typeface="Arial"/>
              </a:rPr>
              <a:t>not</a:t>
            </a:r>
            <a:r>
              <a:rPr sz="3950" spc="30" dirty="0">
                <a:solidFill>
                  <a:srgbClr val="FFFFFF"/>
                </a:solidFill>
                <a:latin typeface="Arial"/>
                <a:cs typeface="Arial"/>
              </a:rPr>
              <a:t> </a:t>
            </a:r>
            <a:r>
              <a:rPr sz="3950" dirty="0">
                <a:solidFill>
                  <a:srgbClr val="FFFFFF"/>
                </a:solidFill>
                <a:latin typeface="Arial"/>
                <a:cs typeface="Arial"/>
              </a:rPr>
              <a:t>include</a:t>
            </a:r>
            <a:r>
              <a:rPr sz="3950" spc="35" dirty="0">
                <a:solidFill>
                  <a:srgbClr val="FFFFFF"/>
                </a:solidFill>
                <a:latin typeface="Arial"/>
                <a:cs typeface="Arial"/>
              </a:rPr>
              <a:t> </a:t>
            </a:r>
            <a:r>
              <a:rPr sz="3950" dirty="0">
                <a:solidFill>
                  <a:srgbClr val="FFFFFF"/>
                </a:solidFill>
                <a:latin typeface="Arial"/>
                <a:cs typeface="Arial"/>
              </a:rPr>
              <a:t>the</a:t>
            </a:r>
            <a:r>
              <a:rPr sz="3950" spc="30" dirty="0">
                <a:solidFill>
                  <a:srgbClr val="FFFFFF"/>
                </a:solidFill>
                <a:latin typeface="Arial"/>
                <a:cs typeface="Arial"/>
              </a:rPr>
              <a:t> </a:t>
            </a:r>
            <a:r>
              <a:rPr sz="3950" spc="50" dirty="0">
                <a:solidFill>
                  <a:srgbClr val="FFFFFF"/>
                </a:solidFill>
                <a:latin typeface="Arial"/>
                <a:cs typeface="Arial"/>
              </a:rPr>
              <a:t>quotation</a:t>
            </a:r>
            <a:r>
              <a:rPr sz="3950" spc="35" dirty="0">
                <a:solidFill>
                  <a:srgbClr val="FFFFFF"/>
                </a:solidFill>
                <a:latin typeface="Arial"/>
                <a:cs typeface="Arial"/>
              </a:rPr>
              <a:t> </a:t>
            </a:r>
            <a:r>
              <a:rPr sz="3950" spc="-10" dirty="0">
                <a:solidFill>
                  <a:srgbClr val="FFFFFF"/>
                </a:solidFill>
                <a:latin typeface="Arial"/>
                <a:cs typeface="Arial"/>
              </a:rPr>
              <a:t>marks)</a:t>
            </a:r>
            <a:endParaRPr sz="3950">
              <a:latin typeface="Arial"/>
              <a:cs typeface="Arial"/>
            </a:endParaRPr>
          </a:p>
          <a:p>
            <a:pPr marL="514984" marR="5080" indent="-502920">
              <a:lnSpc>
                <a:spcPts val="4240"/>
              </a:lnSpc>
              <a:spcBef>
                <a:spcPts val="3770"/>
              </a:spcBef>
              <a:buSzPct val="122784"/>
              <a:buChar char="•"/>
              <a:tabLst>
                <a:tab pos="514984" algn="l"/>
              </a:tabLst>
            </a:pPr>
            <a:r>
              <a:rPr sz="3950" dirty="0">
                <a:solidFill>
                  <a:srgbClr val="FFFFFF"/>
                </a:solidFill>
                <a:latin typeface="Arial"/>
                <a:cs typeface="Arial"/>
              </a:rPr>
              <a:t>When</a:t>
            </a:r>
            <a:r>
              <a:rPr sz="3950" spc="60" dirty="0">
                <a:solidFill>
                  <a:srgbClr val="FFFFFF"/>
                </a:solidFill>
                <a:latin typeface="Arial"/>
                <a:cs typeface="Arial"/>
              </a:rPr>
              <a:t> </a:t>
            </a:r>
            <a:r>
              <a:rPr sz="3950" dirty="0">
                <a:solidFill>
                  <a:srgbClr val="FFFFFF"/>
                </a:solidFill>
                <a:latin typeface="Arial"/>
                <a:cs typeface="Arial"/>
              </a:rPr>
              <a:t>it’s</a:t>
            </a:r>
            <a:r>
              <a:rPr sz="3950" spc="60" dirty="0">
                <a:solidFill>
                  <a:srgbClr val="FFFFFF"/>
                </a:solidFill>
                <a:latin typeface="Arial"/>
                <a:cs typeface="Arial"/>
              </a:rPr>
              <a:t> </a:t>
            </a:r>
            <a:r>
              <a:rPr sz="3950" dirty="0">
                <a:solidFill>
                  <a:srgbClr val="FFFFFF"/>
                </a:solidFill>
                <a:latin typeface="Arial"/>
                <a:cs typeface="Arial"/>
              </a:rPr>
              <a:t>done,</a:t>
            </a:r>
            <a:r>
              <a:rPr sz="3950" spc="60" dirty="0">
                <a:solidFill>
                  <a:srgbClr val="FFFFFF"/>
                </a:solidFill>
                <a:latin typeface="Arial"/>
                <a:cs typeface="Arial"/>
              </a:rPr>
              <a:t> </a:t>
            </a:r>
            <a:r>
              <a:rPr sz="3950" dirty="0">
                <a:solidFill>
                  <a:srgbClr val="FFFFFF"/>
                </a:solidFill>
                <a:latin typeface="Arial"/>
                <a:cs typeface="Arial"/>
              </a:rPr>
              <a:t>reboot</a:t>
            </a:r>
            <a:r>
              <a:rPr sz="3950" spc="60" dirty="0">
                <a:solidFill>
                  <a:srgbClr val="FFFFFF"/>
                </a:solidFill>
                <a:latin typeface="Arial"/>
                <a:cs typeface="Arial"/>
              </a:rPr>
              <a:t> </a:t>
            </a:r>
            <a:r>
              <a:rPr sz="3950" dirty="0">
                <a:solidFill>
                  <a:srgbClr val="FFFFFF"/>
                </a:solidFill>
                <a:latin typeface="Arial"/>
                <a:cs typeface="Arial"/>
              </a:rPr>
              <a:t>the</a:t>
            </a:r>
            <a:r>
              <a:rPr sz="3950" spc="60" dirty="0">
                <a:solidFill>
                  <a:srgbClr val="FFFFFF"/>
                </a:solidFill>
                <a:latin typeface="Arial"/>
                <a:cs typeface="Arial"/>
              </a:rPr>
              <a:t> </a:t>
            </a:r>
            <a:r>
              <a:rPr sz="3950" dirty="0">
                <a:solidFill>
                  <a:srgbClr val="FFFFFF"/>
                </a:solidFill>
                <a:latin typeface="Arial"/>
                <a:cs typeface="Arial"/>
              </a:rPr>
              <a:t>computer,</a:t>
            </a:r>
            <a:r>
              <a:rPr sz="3950" spc="60" dirty="0">
                <a:solidFill>
                  <a:srgbClr val="FFFFFF"/>
                </a:solidFill>
                <a:latin typeface="Arial"/>
                <a:cs typeface="Arial"/>
              </a:rPr>
              <a:t> </a:t>
            </a:r>
            <a:r>
              <a:rPr sz="3950" dirty="0">
                <a:solidFill>
                  <a:srgbClr val="FFFFFF"/>
                </a:solidFill>
                <a:latin typeface="Arial"/>
                <a:cs typeface="Arial"/>
              </a:rPr>
              <a:t>the</a:t>
            </a:r>
            <a:r>
              <a:rPr sz="3950" spc="60" dirty="0">
                <a:solidFill>
                  <a:srgbClr val="FFFFFF"/>
                </a:solidFill>
                <a:latin typeface="Arial"/>
                <a:cs typeface="Arial"/>
              </a:rPr>
              <a:t> </a:t>
            </a:r>
            <a:r>
              <a:rPr sz="3950" spc="80" dirty="0">
                <a:solidFill>
                  <a:srgbClr val="FFFFFF"/>
                </a:solidFill>
                <a:latin typeface="Arial"/>
                <a:cs typeface="Arial"/>
              </a:rPr>
              <a:t>prompt</a:t>
            </a:r>
            <a:r>
              <a:rPr sz="3950" spc="60" dirty="0">
                <a:solidFill>
                  <a:srgbClr val="FFFFFF"/>
                </a:solidFill>
                <a:latin typeface="Arial"/>
                <a:cs typeface="Arial"/>
              </a:rPr>
              <a:t> </a:t>
            </a:r>
            <a:r>
              <a:rPr sz="3950" dirty="0">
                <a:solidFill>
                  <a:srgbClr val="FFFFFF"/>
                </a:solidFill>
                <a:latin typeface="Arial"/>
                <a:cs typeface="Arial"/>
              </a:rPr>
              <a:t>should</a:t>
            </a:r>
            <a:r>
              <a:rPr sz="3950" spc="60" dirty="0">
                <a:solidFill>
                  <a:srgbClr val="FFFFFF"/>
                </a:solidFill>
                <a:latin typeface="Arial"/>
                <a:cs typeface="Arial"/>
              </a:rPr>
              <a:t> </a:t>
            </a:r>
            <a:r>
              <a:rPr sz="3950" dirty="0">
                <a:solidFill>
                  <a:srgbClr val="FFFFFF"/>
                </a:solidFill>
                <a:latin typeface="Arial"/>
                <a:cs typeface="Arial"/>
              </a:rPr>
              <a:t>open</a:t>
            </a:r>
            <a:r>
              <a:rPr sz="3950" spc="65" dirty="0">
                <a:solidFill>
                  <a:srgbClr val="FFFFFF"/>
                </a:solidFill>
                <a:latin typeface="Arial"/>
                <a:cs typeface="Arial"/>
              </a:rPr>
              <a:t> </a:t>
            </a:r>
            <a:r>
              <a:rPr sz="3950" dirty="0">
                <a:solidFill>
                  <a:srgbClr val="FFFFFF"/>
                </a:solidFill>
                <a:latin typeface="Arial"/>
                <a:cs typeface="Arial"/>
              </a:rPr>
              <a:t>up,</a:t>
            </a:r>
            <a:r>
              <a:rPr sz="3950" spc="60" dirty="0">
                <a:solidFill>
                  <a:srgbClr val="FFFFFF"/>
                </a:solidFill>
                <a:latin typeface="Arial"/>
                <a:cs typeface="Arial"/>
              </a:rPr>
              <a:t> </a:t>
            </a:r>
            <a:r>
              <a:rPr sz="3950" dirty="0">
                <a:solidFill>
                  <a:srgbClr val="FFFFFF"/>
                </a:solidFill>
                <a:latin typeface="Arial"/>
                <a:cs typeface="Arial"/>
              </a:rPr>
              <a:t>if</a:t>
            </a:r>
            <a:r>
              <a:rPr sz="3950" spc="55" dirty="0">
                <a:solidFill>
                  <a:srgbClr val="FFFFFF"/>
                </a:solidFill>
                <a:latin typeface="Arial"/>
                <a:cs typeface="Arial"/>
              </a:rPr>
              <a:t> </a:t>
            </a:r>
            <a:r>
              <a:rPr sz="3950" spc="65" dirty="0">
                <a:solidFill>
                  <a:srgbClr val="FFFFFF"/>
                </a:solidFill>
                <a:latin typeface="Arial"/>
                <a:cs typeface="Arial"/>
              </a:rPr>
              <a:t>it</a:t>
            </a:r>
            <a:r>
              <a:rPr sz="3950" spc="60" dirty="0">
                <a:solidFill>
                  <a:srgbClr val="FFFFFF"/>
                </a:solidFill>
                <a:latin typeface="Arial"/>
                <a:cs typeface="Arial"/>
              </a:rPr>
              <a:t> </a:t>
            </a:r>
            <a:r>
              <a:rPr sz="3950" spc="40" dirty="0">
                <a:solidFill>
                  <a:srgbClr val="FFFFFF"/>
                </a:solidFill>
                <a:latin typeface="Arial"/>
                <a:cs typeface="Arial"/>
              </a:rPr>
              <a:t>doesn’t, </a:t>
            </a:r>
            <a:r>
              <a:rPr sz="3950" dirty="0">
                <a:solidFill>
                  <a:srgbClr val="FFFFFF"/>
                </a:solidFill>
                <a:latin typeface="Arial"/>
                <a:cs typeface="Arial"/>
              </a:rPr>
              <a:t>search</a:t>
            </a:r>
            <a:r>
              <a:rPr sz="3950" spc="25" dirty="0">
                <a:solidFill>
                  <a:srgbClr val="FFFFFF"/>
                </a:solidFill>
                <a:latin typeface="Arial"/>
                <a:cs typeface="Arial"/>
              </a:rPr>
              <a:t> </a:t>
            </a:r>
            <a:r>
              <a:rPr sz="3950" dirty="0">
                <a:solidFill>
                  <a:srgbClr val="FFFFFF"/>
                </a:solidFill>
                <a:latin typeface="Arial"/>
                <a:cs typeface="Arial"/>
              </a:rPr>
              <a:t>for</a:t>
            </a:r>
            <a:r>
              <a:rPr sz="3950" spc="25" dirty="0">
                <a:solidFill>
                  <a:srgbClr val="FFFFFF"/>
                </a:solidFill>
                <a:latin typeface="Arial"/>
                <a:cs typeface="Arial"/>
              </a:rPr>
              <a:t> </a:t>
            </a:r>
            <a:r>
              <a:rPr sz="3950" dirty="0">
                <a:solidFill>
                  <a:srgbClr val="FFFFFF"/>
                </a:solidFill>
                <a:latin typeface="Arial"/>
                <a:cs typeface="Arial"/>
              </a:rPr>
              <a:t>an</a:t>
            </a:r>
            <a:r>
              <a:rPr sz="3950" spc="25" dirty="0">
                <a:solidFill>
                  <a:srgbClr val="FFFFFF"/>
                </a:solidFill>
                <a:latin typeface="Arial"/>
                <a:cs typeface="Arial"/>
              </a:rPr>
              <a:t> </a:t>
            </a:r>
            <a:r>
              <a:rPr sz="3950" spc="65" dirty="0">
                <a:solidFill>
                  <a:srgbClr val="FFFFFF"/>
                </a:solidFill>
                <a:latin typeface="Arial"/>
                <a:cs typeface="Arial"/>
              </a:rPr>
              <a:t>app</a:t>
            </a:r>
            <a:r>
              <a:rPr sz="3950" spc="25" dirty="0">
                <a:solidFill>
                  <a:srgbClr val="FFFFFF"/>
                </a:solidFill>
                <a:latin typeface="Arial"/>
                <a:cs typeface="Arial"/>
              </a:rPr>
              <a:t> </a:t>
            </a:r>
            <a:r>
              <a:rPr sz="3950" dirty="0">
                <a:solidFill>
                  <a:srgbClr val="FFFFFF"/>
                </a:solidFill>
                <a:latin typeface="Arial"/>
                <a:cs typeface="Arial"/>
              </a:rPr>
              <a:t>called</a:t>
            </a:r>
            <a:r>
              <a:rPr sz="3950" spc="30" dirty="0">
                <a:solidFill>
                  <a:srgbClr val="FFFFFF"/>
                </a:solidFill>
                <a:latin typeface="Arial"/>
                <a:cs typeface="Arial"/>
              </a:rPr>
              <a:t> </a:t>
            </a:r>
            <a:r>
              <a:rPr sz="3950" spc="114" dirty="0">
                <a:solidFill>
                  <a:srgbClr val="FFFFFF"/>
                </a:solidFill>
                <a:latin typeface="Arial"/>
                <a:cs typeface="Arial"/>
              </a:rPr>
              <a:t>“Ubuntu”</a:t>
            </a:r>
            <a:r>
              <a:rPr sz="3950" spc="25" dirty="0">
                <a:solidFill>
                  <a:srgbClr val="FFFFFF"/>
                </a:solidFill>
                <a:latin typeface="Arial"/>
                <a:cs typeface="Arial"/>
              </a:rPr>
              <a:t> </a:t>
            </a:r>
            <a:r>
              <a:rPr sz="3950" dirty="0">
                <a:solidFill>
                  <a:srgbClr val="FFFFFF"/>
                </a:solidFill>
                <a:latin typeface="Arial"/>
                <a:cs typeface="Arial"/>
              </a:rPr>
              <a:t>and</a:t>
            </a:r>
            <a:r>
              <a:rPr sz="3950" spc="30" dirty="0">
                <a:solidFill>
                  <a:srgbClr val="FFFFFF"/>
                </a:solidFill>
                <a:latin typeface="Arial"/>
                <a:cs typeface="Arial"/>
              </a:rPr>
              <a:t> </a:t>
            </a:r>
            <a:r>
              <a:rPr sz="3950" dirty="0">
                <a:solidFill>
                  <a:srgbClr val="FFFFFF"/>
                </a:solidFill>
                <a:latin typeface="Arial"/>
                <a:cs typeface="Arial"/>
              </a:rPr>
              <a:t>open</a:t>
            </a:r>
            <a:r>
              <a:rPr sz="3950" spc="20" dirty="0">
                <a:solidFill>
                  <a:srgbClr val="FFFFFF"/>
                </a:solidFill>
                <a:latin typeface="Arial"/>
                <a:cs typeface="Arial"/>
              </a:rPr>
              <a:t> </a:t>
            </a:r>
            <a:r>
              <a:rPr sz="3950" spc="40" dirty="0">
                <a:solidFill>
                  <a:srgbClr val="FFFFFF"/>
                </a:solidFill>
                <a:latin typeface="Arial"/>
                <a:cs typeface="Arial"/>
              </a:rPr>
              <a:t>it</a:t>
            </a:r>
            <a:endParaRPr sz="3950">
              <a:latin typeface="Arial"/>
              <a:cs typeface="Arial"/>
            </a:endParaRPr>
          </a:p>
          <a:p>
            <a:pPr marL="514984" marR="473075" indent="-502920" algn="just">
              <a:lnSpc>
                <a:spcPts val="4240"/>
              </a:lnSpc>
              <a:spcBef>
                <a:spcPts val="3715"/>
              </a:spcBef>
              <a:buSzPct val="122784"/>
              <a:buChar char="•"/>
              <a:tabLst>
                <a:tab pos="514984" algn="l"/>
              </a:tabLst>
            </a:pPr>
            <a:r>
              <a:rPr sz="3950" dirty="0">
                <a:solidFill>
                  <a:srgbClr val="FFFFFF"/>
                </a:solidFill>
                <a:latin typeface="Arial"/>
                <a:cs typeface="Arial"/>
              </a:rPr>
              <a:t>Go</a:t>
            </a:r>
            <a:r>
              <a:rPr sz="3950" spc="70" dirty="0">
                <a:solidFill>
                  <a:srgbClr val="FFFFFF"/>
                </a:solidFill>
                <a:latin typeface="Arial"/>
                <a:cs typeface="Arial"/>
              </a:rPr>
              <a:t> </a:t>
            </a:r>
            <a:r>
              <a:rPr sz="3950" dirty="0">
                <a:solidFill>
                  <a:srgbClr val="FFFFFF"/>
                </a:solidFill>
                <a:latin typeface="Arial"/>
                <a:cs typeface="Arial"/>
              </a:rPr>
              <a:t>through</a:t>
            </a:r>
            <a:r>
              <a:rPr sz="3950" spc="65" dirty="0">
                <a:solidFill>
                  <a:srgbClr val="FFFFFF"/>
                </a:solidFill>
                <a:latin typeface="Arial"/>
                <a:cs typeface="Arial"/>
              </a:rPr>
              <a:t> </a:t>
            </a:r>
            <a:r>
              <a:rPr sz="3950" dirty="0">
                <a:solidFill>
                  <a:srgbClr val="FFFFFF"/>
                </a:solidFill>
                <a:latin typeface="Arial"/>
                <a:cs typeface="Arial"/>
              </a:rPr>
              <a:t>the</a:t>
            </a:r>
            <a:r>
              <a:rPr sz="3950" spc="70" dirty="0">
                <a:solidFill>
                  <a:srgbClr val="FFFFFF"/>
                </a:solidFill>
                <a:latin typeface="Arial"/>
                <a:cs typeface="Arial"/>
              </a:rPr>
              <a:t> </a:t>
            </a:r>
            <a:r>
              <a:rPr sz="3950" dirty="0">
                <a:solidFill>
                  <a:srgbClr val="FFFFFF"/>
                </a:solidFill>
                <a:latin typeface="Arial"/>
                <a:cs typeface="Arial"/>
              </a:rPr>
              <a:t>process</a:t>
            </a:r>
            <a:r>
              <a:rPr sz="3950" spc="70" dirty="0">
                <a:solidFill>
                  <a:srgbClr val="FFFFFF"/>
                </a:solidFill>
                <a:latin typeface="Arial"/>
                <a:cs typeface="Arial"/>
              </a:rPr>
              <a:t> </a:t>
            </a:r>
            <a:r>
              <a:rPr sz="3950" dirty="0">
                <a:solidFill>
                  <a:srgbClr val="FFFFFF"/>
                </a:solidFill>
                <a:latin typeface="Arial"/>
                <a:cs typeface="Arial"/>
              </a:rPr>
              <a:t>and</a:t>
            </a:r>
            <a:r>
              <a:rPr sz="3950" spc="65" dirty="0">
                <a:solidFill>
                  <a:srgbClr val="FFFFFF"/>
                </a:solidFill>
                <a:latin typeface="Arial"/>
                <a:cs typeface="Arial"/>
              </a:rPr>
              <a:t> </a:t>
            </a:r>
            <a:r>
              <a:rPr sz="3950" dirty="0">
                <a:solidFill>
                  <a:srgbClr val="FFFFFF"/>
                </a:solidFill>
                <a:latin typeface="Arial"/>
                <a:cs typeface="Arial"/>
              </a:rPr>
              <a:t>type</a:t>
            </a:r>
            <a:r>
              <a:rPr sz="3950" spc="70" dirty="0">
                <a:solidFill>
                  <a:srgbClr val="FFFFFF"/>
                </a:solidFill>
                <a:latin typeface="Arial"/>
                <a:cs typeface="Arial"/>
              </a:rPr>
              <a:t> </a:t>
            </a:r>
            <a:r>
              <a:rPr sz="3950" dirty="0">
                <a:solidFill>
                  <a:srgbClr val="FFFFFF"/>
                </a:solidFill>
                <a:latin typeface="Arial"/>
                <a:cs typeface="Arial"/>
              </a:rPr>
              <a:t>a</a:t>
            </a:r>
            <a:r>
              <a:rPr sz="3950" spc="70" dirty="0">
                <a:solidFill>
                  <a:srgbClr val="FFFFFF"/>
                </a:solidFill>
                <a:latin typeface="Arial"/>
                <a:cs typeface="Arial"/>
              </a:rPr>
              <a:t> </a:t>
            </a:r>
            <a:r>
              <a:rPr sz="3950" dirty="0">
                <a:solidFill>
                  <a:srgbClr val="FFFFFF"/>
                </a:solidFill>
                <a:latin typeface="Arial"/>
                <a:cs typeface="Arial"/>
              </a:rPr>
              <a:t>username</a:t>
            </a:r>
            <a:r>
              <a:rPr sz="3950" spc="65" dirty="0">
                <a:solidFill>
                  <a:srgbClr val="FFFFFF"/>
                </a:solidFill>
                <a:latin typeface="Arial"/>
                <a:cs typeface="Arial"/>
              </a:rPr>
              <a:t> </a:t>
            </a:r>
            <a:r>
              <a:rPr sz="3950" dirty="0">
                <a:solidFill>
                  <a:srgbClr val="FFFFFF"/>
                </a:solidFill>
                <a:latin typeface="Arial"/>
                <a:cs typeface="Arial"/>
              </a:rPr>
              <a:t>and</a:t>
            </a:r>
            <a:r>
              <a:rPr sz="3950" spc="70" dirty="0">
                <a:solidFill>
                  <a:srgbClr val="FFFFFF"/>
                </a:solidFill>
                <a:latin typeface="Arial"/>
                <a:cs typeface="Arial"/>
              </a:rPr>
              <a:t> </a:t>
            </a:r>
            <a:r>
              <a:rPr sz="3950" dirty="0">
                <a:solidFill>
                  <a:srgbClr val="FFFFFF"/>
                </a:solidFill>
                <a:latin typeface="Arial"/>
                <a:cs typeface="Arial"/>
              </a:rPr>
              <a:t>password,</a:t>
            </a:r>
            <a:r>
              <a:rPr sz="3950" spc="65" dirty="0">
                <a:solidFill>
                  <a:srgbClr val="FFFFFF"/>
                </a:solidFill>
                <a:latin typeface="Arial"/>
                <a:cs typeface="Arial"/>
              </a:rPr>
              <a:t> </a:t>
            </a:r>
            <a:r>
              <a:rPr sz="3950" spc="85" dirty="0">
                <a:solidFill>
                  <a:srgbClr val="FFFFFF"/>
                </a:solidFill>
                <a:latin typeface="Arial"/>
                <a:cs typeface="Arial"/>
              </a:rPr>
              <a:t>do</a:t>
            </a:r>
            <a:r>
              <a:rPr sz="3950" spc="70" dirty="0">
                <a:solidFill>
                  <a:srgbClr val="FFFFFF"/>
                </a:solidFill>
                <a:latin typeface="Arial"/>
                <a:cs typeface="Arial"/>
              </a:rPr>
              <a:t> </a:t>
            </a:r>
            <a:r>
              <a:rPr sz="3950" spc="55" dirty="0">
                <a:solidFill>
                  <a:srgbClr val="FFFFFF"/>
                </a:solidFill>
                <a:latin typeface="Arial"/>
                <a:cs typeface="Arial"/>
              </a:rPr>
              <a:t>not</a:t>
            </a:r>
            <a:r>
              <a:rPr sz="3950" spc="70" dirty="0">
                <a:solidFill>
                  <a:srgbClr val="FFFFFF"/>
                </a:solidFill>
                <a:latin typeface="Arial"/>
                <a:cs typeface="Arial"/>
              </a:rPr>
              <a:t> </a:t>
            </a:r>
            <a:r>
              <a:rPr sz="3950" spc="-10" dirty="0">
                <a:solidFill>
                  <a:srgbClr val="FFFFFF"/>
                </a:solidFill>
                <a:latin typeface="Arial"/>
                <a:cs typeface="Arial"/>
              </a:rPr>
              <a:t>include </a:t>
            </a:r>
            <a:r>
              <a:rPr sz="3950" dirty="0">
                <a:solidFill>
                  <a:srgbClr val="FFFFFF"/>
                </a:solidFill>
                <a:latin typeface="Arial"/>
                <a:cs typeface="Arial"/>
              </a:rPr>
              <a:t>spaces</a:t>
            </a:r>
            <a:r>
              <a:rPr sz="3950" spc="70" dirty="0">
                <a:solidFill>
                  <a:srgbClr val="FFFFFF"/>
                </a:solidFill>
                <a:latin typeface="Arial"/>
                <a:cs typeface="Arial"/>
              </a:rPr>
              <a:t> </a:t>
            </a:r>
            <a:r>
              <a:rPr sz="3950" dirty="0">
                <a:solidFill>
                  <a:srgbClr val="FFFFFF"/>
                </a:solidFill>
                <a:latin typeface="Arial"/>
                <a:cs typeface="Arial"/>
              </a:rPr>
              <a:t>in</a:t>
            </a:r>
            <a:r>
              <a:rPr sz="3950" spc="70" dirty="0">
                <a:solidFill>
                  <a:srgbClr val="FFFFFF"/>
                </a:solidFill>
                <a:latin typeface="Arial"/>
                <a:cs typeface="Arial"/>
              </a:rPr>
              <a:t> </a:t>
            </a:r>
            <a:r>
              <a:rPr sz="3950" dirty="0">
                <a:solidFill>
                  <a:srgbClr val="FFFFFF"/>
                </a:solidFill>
                <a:latin typeface="Arial"/>
                <a:cs typeface="Arial"/>
              </a:rPr>
              <a:t>either</a:t>
            </a:r>
            <a:r>
              <a:rPr sz="3950" spc="70" dirty="0">
                <a:solidFill>
                  <a:srgbClr val="FFFFFF"/>
                </a:solidFill>
                <a:latin typeface="Arial"/>
                <a:cs typeface="Arial"/>
              </a:rPr>
              <a:t> </a:t>
            </a:r>
            <a:r>
              <a:rPr sz="3950" spc="65" dirty="0">
                <a:solidFill>
                  <a:srgbClr val="FFFFFF"/>
                </a:solidFill>
                <a:latin typeface="Arial"/>
                <a:cs typeface="Arial"/>
              </a:rPr>
              <a:t>of</a:t>
            </a:r>
            <a:r>
              <a:rPr sz="3950" spc="70" dirty="0">
                <a:solidFill>
                  <a:srgbClr val="FFFFFF"/>
                </a:solidFill>
                <a:latin typeface="Arial"/>
                <a:cs typeface="Arial"/>
              </a:rPr>
              <a:t> </a:t>
            </a:r>
            <a:r>
              <a:rPr sz="3950" dirty="0">
                <a:solidFill>
                  <a:srgbClr val="FFFFFF"/>
                </a:solidFill>
                <a:latin typeface="Arial"/>
                <a:cs typeface="Arial"/>
              </a:rPr>
              <a:t>these.</a:t>
            </a:r>
            <a:r>
              <a:rPr sz="3950" spc="75" dirty="0">
                <a:solidFill>
                  <a:srgbClr val="FFFFFF"/>
                </a:solidFill>
                <a:latin typeface="Arial"/>
                <a:cs typeface="Arial"/>
              </a:rPr>
              <a:t> </a:t>
            </a:r>
            <a:r>
              <a:rPr sz="3950" dirty="0">
                <a:solidFill>
                  <a:srgbClr val="FFFFFF"/>
                </a:solidFill>
                <a:latin typeface="Arial"/>
                <a:cs typeface="Arial"/>
              </a:rPr>
              <a:t>Note,</a:t>
            </a:r>
            <a:r>
              <a:rPr sz="3950" spc="70" dirty="0">
                <a:solidFill>
                  <a:srgbClr val="FFFFFF"/>
                </a:solidFill>
                <a:latin typeface="Arial"/>
                <a:cs typeface="Arial"/>
              </a:rPr>
              <a:t> </a:t>
            </a:r>
            <a:r>
              <a:rPr sz="3950" dirty="0">
                <a:solidFill>
                  <a:srgbClr val="FFFFFF"/>
                </a:solidFill>
                <a:latin typeface="Arial"/>
                <a:cs typeface="Arial"/>
              </a:rPr>
              <a:t>when</a:t>
            </a:r>
            <a:r>
              <a:rPr sz="3950" spc="70" dirty="0">
                <a:solidFill>
                  <a:srgbClr val="FFFFFF"/>
                </a:solidFill>
                <a:latin typeface="Arial"/>
                <a:cs typeface="Arial"/>
              </a:rPr>
              <a:t> </a:t>
            </a:r>
            <a:r>
              <a:rPr sz="3950" dirty="0">
                <a:solidFill>
                  <a:srgbClr val="FFFFFF"/>
                </a:solidFill>
                <a:latin typeface="Arial"/>
                <a:cs typeface="Arial"/>
              </a:rPr>
              <a:t>you</a:t>
            </a:r>
            <a:r>
              <a:rPr sz="3950" spc="70" dirty="0">
                <a:solidFill>
                  <a:srgbClr val="FFFFFF"/>
                </a:solidFill>
                <a:latin typeface="Arial"/>
                <a:cs typeface="Arial"/>
              </a:rPr>
              <a:t> </a:t>
            </a:r>
            <a:r>
              <a:rPr sz="3950" dirty="0">
                <a:solidFill>
                  <a:srgbClr val="FFFFFF"/>
                </a:solidFill>
                <a:latin typeface="Arial"/>
                <a:cs typeface="Arial"/>
              </a:rPr>
              <a:t>type</a:t>
            </a:r>
            <a:r>
              <a:rPr sz="3950" spc="70" dirty="0">
                <a:solidFill>
                  <a:srgbClr val="FFFFFF"/>
                </a:solidFill>
                <a:latin typeface="Arial"/>
                <a:cs typeface="Arial"/>
              </a:rPr>
              <a:t> </a:t>
            </a:r>
            <a:r>
              <a:rPr sz="3950" dirty="0">
                <a:solidFill>
                  <a:srgbClr val="FFFFFF"/>
                </a:solidFill>
                <a:latin typeface="Arial"/>
                <a:cs typeface="Arial"/>
              </a:rPr>
              <a:t>the</a:t>
            </a:r>
            <a:r>
              <a:rPr sz="3950" spc="70" dirty="0">
                <a:solidFill>
                  <a:srgbClr val="FFFFFF"/>
                </a:solidFill>
                <a:latin typeface="Arial"/>
                <a:cs typeface="Arial"/>
              </a:rPr>
              <a:t> </a:t>
            </a:r>
            <a:r>
              <a:rPr sz="3950" dirty="0">
                <a:solidFill>
                  <a:srgbClr val="FFFFFF"/>
                </a:solidFill>
                <a:latin typeface="Arial"/>
                <a:cs typeface="Arial"/>
              </a:rPr>
              <a:t>password,</a:t>
            </a:r>
            <a:r>
              <a:rPr sz="3950" spc="70" dirty="0">
                <a:solidFill>
                  <a:srgbClr val="FFFFFF"/>
                </a:solidFill>
                <a:latin typeface="Arial"/>
                <a:cs typeface="Arial"/>
              </a:rPr>
              <a:t> </a:t>
            </a:r>
            <a:r>
              <a:rPr sz="3950" dirty="0">
                <a:solidFill>
                  <a:srgbClr val="FFFFFF"/>
                </a:solidFill>
                <a:latin typeface="Arial"/>
                <a:cs typeface="Arial"/>
              </a:rPr>
              <a:t>you</a:t>
            </a:r>
            <a:r>
              <a:rPr sz="3950" spc="70" dirty="0">
                <a:solidFill>
                  <a:srgbClr val="FFFFFF"/>
                </a:solidFill>
                <a:latin typeface="Arial"/>
                <a:cs typeface="Arial"/>
              </a:rPr>
              <a:t> </a:t>
            </a:r>
            <a:r>
              <a:rPr sz="3950" spc="125" dirty="0">
                <a:solidFill>
                  <a:srgbClr val="FFFFFF"/>
                </a:solidFill>
                <a:latin typeface="Arial"/>
                <a:cs typeface="Arial"/>
              </a:rPr>
              <a:t>won't</a:t>
            </a:r>
            <a:r>
              <a:rPr sz="3950" spc="70" dirty="0">
                <a:solidFill>
                  <a:srgbClr val="FFFFFF"/>
                </a:solidFill>
                <a:latin typeface="Arial"/>
                <a:cs typeface="Arial"/>
              </a:rPr>
              <a:t> </a:t>
            </a:r>
            <a:r>
              <a:rPr sz="3950" spc="-25" dirty="0">
                <a:solidFill>
                  <a:srgbClr val="FFFFFF"/>
                </a:solidFill>
                <a:latin typeface="Arial"/>
                <a:cs typeface="Arial"/>
              </a:rPr>
              <a:t>see </a:t>
            </a:r>
            <a:r>
              <a:rPr sz="3950" spc="-10" dirty="0">
                <a:solidFill>
                  <a:srgbClr val="FFFFFF"/>
                </a:solidFill>
                <a:latin typeface="Arial"/>
                <a:cs typeface="Arial"/>
              </a:rPr>
              <a:t>anything</a:t>
            </a:r>
            <a:endParaRPr sz="395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784029"/>
            <a:ext cx="12005310" cy="1093470"/>
          </a:xfrm>
          <a:prstGeom prst="rect">
            <a:avLst/>
          </a:prstGeom>
        </p:spPr>
        <p:txBody>
          <a:bodyPr vert="horz" wrap="square" lIns="0" tIns="13335" rIns="0" bIns="0" rtlCol="0">
            <a:spAutoFit/>
          </a:bodyPr>
          <a:lstStyle/>
          <a:p>
            <a:pPr marL="12700">
              <a:lnSpc>
                <a:spcPct val="100000"/>
              </a:lnSpc>
              <a:spcBef>
                <a:spcPts val="105"/>
              </a:spcBef>
            </a:pPr>
            <a:r>
              <a:rPr spc="-95" dirty="0"/>
              <a:t>Steps</a:t>
            </a:r>
            <a:r>
              <a:rPr spc="-395" dirty="0"/>
              <a:t> </a:t>
            </a:r>
            <a:r>
              <a:rPr spc="-45" dirty="0"/>
              <a:t>for</a:t>
            </a:r>
            <a:r>
              <a:rPr spc="-385" dirty="0"/>
              <a:t> </a:t>
            </a:r>
            <a:r>
              <a:rPr spc="-195" dirty="0"/>
              <a:t>Installing</a:t>
            </a:r>
            <a:r>
              <a:rPr spc="-290" dirty="0"/>
              <a:t> </a:t>
            </a:r>
            <a:r>
              <a:rPr spc="-100" dirty="0"/>
              <a:t>Anaconda</a:t>
            </a:r>
          </a:p>
        </p:txBody>
      </p:sp>
      <p:sp>
        <p:nvSpPr>
          <p:cNvPr id="3" name="object 3"/>
          <p:cNvSpPr txBox="1"/>
          <p:nvPr/>
        </p:nvSpPr>
        <p:spPr>
          <a:xfrm>
            <a:off x="1023917" y="2531488"/>
            <a:ext cx="17821910" cy="7331709"/>
          </a:xfrm>
          <a:prstGeom prst="rect">
            <a:avLst/>
          </a:prstGeom>
        </p:spPr>
        <p:txBody>
          <a:bodyPr vert="horz" wrap="square" lIns="0" tIns="184785" rIns="0" bIns="0" rtlCol="0">
            <a:spAutoFit/>
          </a:bodyPr>
          <a:lstStyle/>
          <a:p>
            <a:pPr marL="359410" indent="-346710">
              <a:lnSpc>
                <a:spcPct val="100000"/>
              </a:lnSpc>
              <a:spcBef>
                <a:spcPts val="1455"/>
              </a:spcBef>
              <a:buSzPct val="124074"/>
              <a:buChar char="•"/>
              <a:tabLst>
                <a:tab pos="359410" algn="l"/>
              </a:tabLst>
            </a:pPr>
            <a:r>
              <a:rPr sz="2700" dirty="0">
                <a:solidFill>
                  <a:srgbClr val="FFFFFF"/>
                </a:solidFill>
                <a:latin typeface="Arial"/>
                <a:cs typeface="Arial"/>
              </a:rPr>
              <a:t>Install</a:t>
            </a:r>
            <a:r>
              <a:rPr sz="2700" spc="65" dirty="0">
                <a:solidFill>
                  <a:srgbClr val="FFFFFF"/>
                </a:solidFill>
                <a:latin typeface="Arial"/>
                <a:cs typeface="Arial"/>
              </a:rPr>
              <a:t> </a:t>
            </a:r>
            <a:r>
              <a:rPr sz="2700" dirty="0">
                <a:solidFill>
                  <a:srgbClr val="FFFFFF"/>
                </a:solidFill>
                <a:latin typeface="Arial"/>
                <a:cs typeface="Arial"/>
              </a:rPr>
              <a:t>Anaconda</a:t>
            </a:r>
            <a:r>
              <a:rPr sz="2700" spc="70" dirty="0">
                <a:solidFill>
                  <a:srgbClr val="FFFFFF"/>
                </a:solidFill>
                <a:latin typeface="Arial"/>
                <a:cs typeface="Arial"/>
              </a:rPr>
              <a:t> </a:t>
            </a:r>
            <a:r>
              <a:rPr sz="2700" dirty="0">
                <a:solidFill>
                  <a:srgbClr val="FFFFFF"/>
                </a:solidFill>
                <a:latin typeface="Arial"/>
                <a:cs typeface="Arial"/>
              </a:rPr>
              <a:t>in</a:t>
            </a:r>
            <a:r>
              <a:rPr sz="2700" spc="70" dirty="0">
                <a:solidFill>
                  <a:srgbClr val="FFFFFF"/>
                </a:solidFill>
                <a:latin typeface="Arial"/>
                <a:cs typeface="Arial"/>
              </a:rPr>
              <a:t> </a:t>
            </a:r>
            <a:r>
              <a:rPr sz="2700" dirty="0">
                <a:solidFill>
                  <a:srgbClr val="FFFFFF"/>
                </a:solidFill>
                <a:latin typeface="Arial"/>
                <a:cs typeface="Arial"/>
              </a:rPr>
              <a:t>your</a:t>
            </a:r>
            <a:r>
              <a:rPr sz="2700" spc="70" dirty="0">
                <a:solidFill>
                  <a:srgbClr val="FFFFFF"/>
                </a:solidFill>
                <a:latin typeface="Arial"/>
                <a:cs typeface="Arial"/>
              </a:rPr>
              <a:t> </a:t>
            </a:r>
            <a:r>
              <a:rPr sz="2700" spc="50" dirty="0">
                <a:solidFill>
                  <a:srgbClr val="FFFFFF"/>
                </a:solidFill>
                <a:latin typeface="Arial"/>
                <a:cs typeface="Arial"/>
              </a:rPr>
              <a:t>command</a:t>
            </a:r>
            <a:r>
              <a:rPr sz="2700" spc="70" dirty="0">
                <a:solidFill>
                  <a:srgbClr val="FFFFFF"/>
                </a:solidFill>
                <a:latin typeface="Arial"/>
                <a:cs typeface="Arial"/>
              </a:rPr>
              <a:t> </a:t>
            </a:r>
            <a:r>
              <a:rPr sz="2700" spc="-20" dirty="0">
                <a:solidFill>
                  <a:srgbClr val="FFFFFF"/>
                </a:solidFill>
                <a:latin typeface="Arial"/>
                <a:cs typeface="Arial"/>
              </a:rPr>
              <a:t>line</a:t>
            </a:r>
            <a:endParaRPr sz="2700">
              <a:latin typeface="Arial"/>
              <a:cs typeface="Arial"/>
            </a:endParaRPr>
          </a:p>
          <a:p>
            <a:pPr marL="861694" lvl="1" indent="-346710">
              <a:lnSpc>
                <a:spcPct val="100000"/>
              </a:lnSpc>
              <a:spcBef>
                <a:spcPts val="2295"/>
              </a:spcBef>
              <a:buSzPct val="124074"/>
              <a:buChar char="•"/>
              <a:tabLst>
                <a:tab pos="861694" algn="l"/>
              </a:tabLst>
            </a:pPr>
            <a:r>
              <a:rPr sz="2700" dirty="0">
                <a:solidFill>
                  <a:srgbClr val="FFFFFF"/>
                </a:solidFill>
                <a:latin typeface="Arial"/>
                <a:cs typeface="Arial"/>
              </a:rPr>
              <a:t>For</a:t>
            </a:r>
            <a:r>
              <a:rPr sz="2700" spc="20" dirty="0">
                <a:solidFill>
                  <a:srgbClr val="FFFFFF"/>
                </a:solidFill>
                <a:latin typeface="Arial"/>
                <a:cs typeface="Arial"/>
              </a:rPr>
              <a:t>  </a:t>
            </a:r>
            <a:r>
              <a:rPr sz="2700" dirty="0">
                <a:solidFill>
                  <a:srgbClr val="FFFFFF"/>
                </a:solidFill>
                <a:latin typeface="Arial"/>
                <a:cs typeface="Arial"/>
              </a:rPr>
              <a:t>Windows:</a:t>
            </a:r>
            <a:r>
              <a:rPr sz="2700" spc="25" dirty="0">
                <a:solidFill>
                  <a:srgbClr val="FFFFFF"/>
                </a:solidFill>
                <a:latin typeface="Arial"/>
                <a:cs typeface="Arial"/>
              </a:rPr>
              <a:t>  </a:t>
            </a:r>
            <a:r>
              <a:rPr sz="2700" spc="55" dirty="0">
                <a:solidFill>
                  <a:srgbClr val="FFFFFF"/>
                </a:solidFill>
                <a:latin typeface="Arial"/>
                <a:cs typeface="Arial"/>
              </a:rPr>
              <a:t>wget</a:t>
            </a:r>
            <a:r>
              <a:rPr sz="2700" spc="25" dirty="0">
                <a:solidFill>
                  <a:srgbClr val="FFFFFF"/>
                </a:solidFill>
                <a:latin typeface="Arial"/>
                <a:cs typeface="Arial"/>
              </a:rPr>
              <a:t>  </a:t>
            </a:r>
            <a:r>
              <a:rPr sz="2700" u="sng" dirty="0">
                <a:solidFill>
                  <a:srgbClr val="FFFFFF"/>
                </a:solidFill>
                <a:uFill>
                  <a:solidFill>
                    <a:srgbClr val="FFFFFF"/>
                  </a:solidFill>
                </a:uFill>
                <a:latin typeface="Arial"/>
                <a:cs typeface="Arial"/>
              </a:rPr>
              <a:t>https://repo.anaconda.com/archive/Anaconda3-2024.02-1-Linux-</a:t>
            </a:r>
            <a:r>
              <a:rPr sz="2700" u="sng" spc="-10" dirty="0">
                <a:solidFill>
                  <a:srgbClr val="FFFFFF"/>
                </a:solidFill>
                <a:uFill>
                  <a:solidFill>
                    <a:srgbClr val="FFFFFF"/>
                  </a:solidFill>
                </a:uFill>
                <a:latin typeface="Arial"/>
                <a:cs typeface="Arial"/>
              </a:rPr>
              <a:t>x86_64.sh</a:t>
            </a:r>
            <a:endParaRPr sz="2700">
              <a:latin typeface="Arial"/>
              <a:cs typeface="Arial"/>
            </a:endParaRPr>
          </a:p>
          <a:p>
            <a:pPr marL="861694" lvl="1" indent="-346710">
              <a:lnSpc>
                <a:spcPct val="100000"/>
              </a:lnSpc>
              <a:spcBef>
                <a:spcPts val="2295"/>
              </a:spcBef>
              <a:buSzPct val="124074"/>
              <a:buChar char="•"/>
              <a:tabLst>
                <a:tab pos="861694" algn="l"/>
              </a:tabLst>
            </a:pPr>
            <a:r>
              <a:rPr sz="2700" spc="20" dirty="0">
                <a:solidFill>
                  <a:srgbClr val="FFFFFF"/>
                </a:solidFill>
                <a:latin typeface="Arial"/>
                <a:cs typeface="Arial"/>
              </a:rPr>
              <a:t>For</a:t>
            </a:r>
            <a:r>
              <a:rPr sz="2700" spc="150" dirty="0">
                <a:solidFill>
                  <a:srgbClr val="FFFFFF"/>
                </a:solidFill>
                <a:latin typeface="Arial"/>
                <a:cs typeface="Arial"/>
              </a:rPr>
              <a:t> </a:t>
            </a:r>
            <a:r>
              <a:rPr sz="2700" spc="20" dirty="0">
                <a:solidFill>
                  <a:srgbClr val="FFFFFF"/>
                </a:solidFill>
                <a:latin typeface="Arial"/>
                <a:cs typeface="Arial"/>
              </a:rPr>
              <a:t>Mac:</a:t>
            </a:r>
            <a:r>
              <a:rPr sz="2700" spc="150" dirty="0">
                <a:solidFill>
                  <a:srgbClr val="FFFFFF"/>
                </a:solidFill>
                <a:latin typeface="Arial"/>
                <a:cs typeface="Arial"/>
              </a:rPr>
              <a:t> </a:t>
            </a:r>
            <a:r>
              <a:rPr sz="2700" spc="60" dirty="0">
                <a:solidFill>
                  <a:srgbClr val="FFFFFF"/>
                </a:solidFill>
                <a:latin typeface="Arial"/>
                <a:cs typeface="Arial"/>
              </a:rPr>
              <a:t>go</a:t>
            </a:r>
            <a:r>
              <a:rPr sz="2700" spc="150" dirty="0">
                <a:solidFill>
                  <a:srgbClr val="FFFFFF"/>
                </a:solidFill>
                <a:latin typeface="Arial"/>
                <a:cs typeface="Arial"/>
              </a:rPr>
              <a:t> </a:t>
            </a:r>
            <a:r>
              <a:rPr sz="2700" spc="75" dirty="0">
                <a:solidFill>
                  <a:srgbClr val="FFFFFF"/>
                </a:solidFill>
                <a:latin typeface="Arial"/>
                <a:cs typeface="Arial"/>
              </a:rPr>
              <a:t>to</a:t>
            </a:r>
            <a:r>
              <a:rPr sz="2700" spc="150" dirty="0">
                <a:solidFill>
                  <a:srgbClr val="FFFFFF"/>
                </a:solidFill>
                <a:latin typeface="Arial"/>
                <a:cs typeface="Arial"/>
              </a:rPr>
              <a:t> </a:t>
            </a:r>
            <a:r>
              <a:rPr sz="2700" u="sng" spc="20" dirty="0">
                <a:solidFill>
                  <a:srgbClr val="FFFFFF"/>
                </a:solidFill>
                <a:uFill>
                  <a:solidFill>
                    <a:srgbClr val="FFFFFF"/>
                  </a:solidFill>
                </a:uFill>
                <a:latin typeface="Arial"/>
                <a:cs typeface="Arial"/>
              </a:rPr>
              <a:t>https://repo.anaconda.com/archive</a:t>
            </a:r>
            <a:r>
              <a:rPr sz="2700" spc="150" dirty="0">
                <a:solidFill>
                  <a:srgbClr val="FFFFFF"/>
                </a:solidFill>
                <a:latin typeface="Arial"/>
                <a:cs typeface="Arial"/>
              </a:rPr>
              <a:t> </a:t>
            </a:r>
            <a:r>
              <a:rPr sz="2700" spc="20" dirty="0">
                <a:solidFill>
                  <a:srgbClr val="FFFFFF"/>
                </a:solidFill>
                <a:latin typeface="Arial"/>
                <a:cs typeface="Arial"/>
              </a:rPr>
              <a:t>and</a:t>
            </a:r>
            <a:r>
              <a:rPr sz="2700" spc="150" dirty="0">
                <a:solidFill>
                  <a:srgbClr val="FFFFFF"/>
                </a:solidFill>
                <a:latin typeface="Arial"/>
                <a:cs typeface="Arial"/>
              </a:rPr>
              <a:t> </a:t>
            </a:r>
            <a:r>
              <a:rPr sz="2700" spc="55" dirty="0">
                <a:solidFill>
                  <a:srgbClr val="FFFFFF"/>
                </a:solidFill>
                <a:latin typeface="Arial"/>
                <a:cs typeface="Arial"/>
              </a:rPr>
              <a:t>download</a:t>
            </a:r>
            <a:r>
              <a:rPr sz="2700" spc="150" dirty="0">
                <a:solidFill>
                  <a:srgbClr val="FFFFFF"/>
                </a:solidFill>
                <a:latin typeface="Arial"/>
                <a:cs typeface="Arial"/>
              </a:rPr>
              <a:t> </a:t>
            </a:r>
            <a:r>
              <a:rPr sz="2700" spc="20" dirty="0">
                <a:solidFill>
                  <a:srgbClr val="FFFFFF"/>
                </a:solidFill>
                <a:latin typeface="Arial"/>
                <a:cs typeface="Arial"/>
              </a:rPr>
              <a:t>Anaconda3-2024.02-1-MacOSX-</a:t>
            </a:r>
            <a:r>
              <a:rPr sz="2700" spc="-10" dirty="0">
                <a:solidFill>
                  <a:srgbClr val="FFFFFF"/>
                </a:solidFill>
                <a:latin typeface="Arial"/>
                <a:cs typeface="Arial"/>
              </a:rPr>
              <a:t>x86_64.sh</a:t>
            </a:r>
            <a:endParaRPr sz="2700">
              <a:latin typeface="Arial"/>
              <a:cs typeface="Arial"/>
            </a:endParaRPr>
          </a:p>
          <a:p>
            <a:pPr marL="2872105" marR="3385185" lvl="2" indent="-347345">
              <a:lnSpc>
                <a:spcPts val="2980"/>
              </a:lnSpc>
              <a:spcBef>
                <a:spcPts val="2615"/>
              </a:spcBef>
              <a:buSzPct val="124074"/>
              <a:buChar char="•"/>
              <a:tabLst>
                <a:tab pos="2872105" algn="l"/>
              </a:tabLst>
            </a:pPr>
            <a:r>
              <a:rPr sz="2700" spc="-20" dirty="0">
                <a:solidFill>
                  <a:srgbClr val="FFFFFF"/>
                </a:solidFill>
                <a:latin typeface="Arial"/>
                <a:cs typeface="Arial"/>
              </a:rPr>
              <a:t>NOTE</a:t>
            </a:r>
            <a:r>
              <a:rPr sz="2700" spc="15" dirty="0">
                <a:solidFill>
                  <a:srgbClr val="FFFFFF"/>
                </a:solidFill>
                <a:latin typeface="Arial"/>
                <a:cs typeface="Arial"/>
              </a:rPr>
              <a:t> </a:t>
            </a:r>
            <a:r>
              <a:rPr sz="2700" dirty="0">
                <a:solidFill>
                  <a:srgbClr val="FFFFFF"/>
                </a:solidFill>
                <a:latin typeface="Arial"/>
                <a:cs typeface="Arial"/>
              </a:rPr>
              <a:t>(if</a:t>
            </a:r>
            <a:r>
              <a:rPr sz="2700" spc="15" dirty="0">
                <a:solidFill>
                  <a:srgbClr val="FFFFFF"/>
                </a:solidFill>
                <a:latin typeface="Arial"/>
                <a:cs typeface="Arial"/>
              </a:rPr>
              <a:t> </a:t>
            </a:r>
            <a:r>
              <a:rPr sz="2700" dirty="0">
                <a:solidFill>
                  <a:srgbClr val="FFFFFF"/>
                </a:solidFill>
                <a:latin typeface="Arial"/>
                <a:cs typeface="Arial"/>
              </a:rPr>
              <a:t>you</a:t>
            </a:r>
            <a:r>
              <a:rPr sz="2700" spc="15" dirty="0">
                <a:solidFill>
                  <a:srgbClr val="FFFFFF"/>
                </a:solidFill>
                <a:latin typeface="Arial"/>
                <a:cs typeface="Arial"/>
              </a:rPr>
              <a:t> </a:t>
            </a:r>
            <a:r>
              <a:rPr sz="2700" dirty="0">
                <a:solidFill>
                  <a:srgbClr val="FFFFFF"/>
                </a:solidFill>
                <a:latin typeface="Arial"/>
                <a:cs typeface="Arial"/>
              </a:rPr>
              <a:t>have</a:t>
            </a:r>
            <a:r>
              <a:rPr sz="2700" spc="15" dirty="0">
                <a:solidFill>
                  <a:srgbClr val="FFFFFF"/>
                </a:solidFill>
                <a:latin typeface="Arial"/>
                <a:cs typeface="Arial"/>
              </a:rPr>
              <a:t> </a:t>
            </a:r>
            <a:r>
              <a:rPr sz="2700" dirty="0">
                <a:solidFill>
                  <a:srgbClr val="FFFFFF"/>
                </a:solidFill>
                <a:latin typeface="Arial"/>
                <a:cs typeface="Arial"/>
              </a:rPr>
              <a:t>an</a:t>
            </a:r>
            <a:r>
              <a:rPr sz="2700" spc="15" dirty="0">
                <a:solidFill>
                  <a:srgbClr val="FFFFFF"/>
                </a:solidFill>
                <a:latin typeface="Arial"/>
                <a:cs typeface="Arial"/>
              </a:rPr>
              <a:t> </a:t>
            </a:r>
            <a:r>
              <a:rPr sz="2700" spc="55" dirty="0">
                <a:solidFill>
                  <a:srgbClr val="FFFFFF"/>
                </a:solidFill>
                <a:latin typeface="Arial"/>
                <a:cs typeface="Arial"/>
              </a:rPr>
              <a:t>M1</a:t>
            </a:r>
            <a:r>
              <a:rPr sz="2700" spc="15" dirty="0">
                <a:solidFill>
                  <a:srgbClr val="FFFFFF"/>
                </a:solidFill>
                <a:latin typeface="Arial"/>
                <a:cs typeface="Arial"/>
              </a:rPr>
              <a:t> </a:t>
            </a:r>
            <a:r>
              <a:rPr sz="2700" spc="60" dirty="0">
                <a:solidFill>
                  <a:srgbClr val="FFFFFF"/>
                </a:solidFill>
                <a:latin typeface="Arial"/>
                <a:cs typeface="Arial"/>
              </a:rPr>
              <a:t>chip</a:t>
            </a:r>
            <a:r>
              <a:rPr sz="2700" spc="15" dirty="0">
                <a:solidFill>
                  <a:srgbClr val="FFFFFF"/>
                </a:solidFill>
                <a:latin typeface="Arial"/>
                <a:cs typeface="Arial"/>
              </a:rPr>
              <a:t> </a:t>
            </a:r>
            <a:r>
              <a:rPr sz="2700" dirty="0">
                <a:solidFill>
                  <a:srgbClr val="FFFFFF"/>
                </a:solidFill>
                <a:latin typeface="Arial"/>
                <a:cs typeface="Arial"/>
              </a:rPr>
              <a:t>in</a:t>
            </a:r>
            <a:r>
              <a:rPr sz="2700" spc="20" dirty="0">
                <a:solidFill>
                  <a:srgbClr val="FFFFFF"/>
                </a:solidFill>
                <a:latin typeface="Arial"/>
                <a:cs typeface="Arial"/>
              </a:rPr>
              <a:t> </a:t>
            </a:r>
            <a:r>
              <a:rPr sz="2700" dirty="0">
                <a:solidFill>
                  <a:srgbClr val="FFFFFF"/>
                </a:solidFill>
                <a:latin typeface="Arial"/>
                <a:cs typeface="Arial"/>
              </a:rPr>
              <a:t>your</a:t>
            </a:r>
            <a:r>
              <a:rPr sz="2700" spc="15" dirty="0">
                <a:solidFill>
                  <a:srgbClr val="FFFFFF"/>
                </a:solidFill>
                <a:latin typeface="Arial"/>
                <a:cs typeface="Arial"/>
              </a:rPr>
              <a:t> </a:t>
            </a:r>
            <a:r>
              <a:rPr sz="2700" spc="55" dirty="0">
                <a:solidFill>
                  <a:srgbClr val="FFFFFF"/>
                </a:solidFill>
                <a:latin typeface="Arial"/>
                <a:cs typeface="Arial"/>
              </a:rPr>
              <a:t>Macbook,</a:t>
            </a:r>
            <a:r>
              <a:rPr sz="2700" spc="15" dirty="0">
                <a:solidFill>
                  <a:srgbClr val="FFFFFF"/>
                </a:solidFill>
                <a:latin typeface="Arial"/>
                <a:cs typeface="Arial"/>
              </a:rPr>
              <a:t> </a:t>
            </a:r>
            <a:r>
              <a:rPr sz="2700" dirty="0">
                <a:solidFill>
                  <a:srgbClr val="FFFFFF"/>
                </a:solidFill>
                <a:latin typeface="Arial"/>
                <a:cs typeface="Arial"/>
              </a:rPr>
              <a:t>you</a:t>
            </a:r>
            <a:r>
              <a:rPr sz="2700" spc="15" dirty="0">
                <a:solidFill>
                  <a:srgbClr val="FFFFFF"/>
                </a:solidFill>
                <a:latin typeface="Arial"/>
                <a:cs typeface="Arial"/>
              </a:rPr>
              <a:t> </a:t>
            </a:r>
            <a:r>
              <a:rPr sz="2700" dirty="0">
                <a:solidFill>
                  <a:srgbClr val="FFFFFF"/>
                </a:solidFill>
                <a:latin typeface="Arial"/>
                <a:cs typeface="Arial"/>
              </a:rPr>
              <a:t>will</a:t>
            </a:r>
            <a:r>
              <a:rPr sz="2700" spc="15" dirty="0">
                <a:solidFill>
                  <a:srgbClr val="FFFFFF"/>
                </a:solidFill>
                <a:latin typeface="Arial"/>
                <a:cs typeface="Arial"/>
              </a:rPr>
              <a:t> </a:t>
            </a:r>
            <a:r>
              <a:rPr sz="2700" dirty="0">
                <a:solidFill>
                  <a:srgbClr val="FFFFFF"/>
                </a:solidFill>
                <a:latin typeface="Arial"/>
                <a:cs typeface="Arial"/>
              </a:rPr>
              <a:t>need</a:t>
            </a:r>
            <a:r>
              <a:rPr sz="2700" spc="15" dirty="0">
                <a:solidFill>
                  <a:srgbClr val="FFFFFF"/>
                </a:solidFill>
                <a:latin typeface="Arial"/>
                <a:cs typeface="Arial"/>
              </a:rPr>
              <a:t> </a:t>
            </a:r>
            <a:r>
              <a:rPr sz="2700" spc="75" dirty="0">
                <a:solidFill>
                  <a:srgbClr val="FFFFFF"/>
                </a:solidFill>
                <a:latin typeface="Arial"/>
                <a:cs typeface="Arial"/>
              </a:rPr>
              <a:t>to</a:t>
            </a:r>
            <a:r>
              <a:rPr sz="2700" spc="15" dirty="0">
                <a:solidFill>
                  <a:srgbClr val="FFFFFF"/>
                </a:solidFill>
                <a:latin typeface="Arial"/>
                <a:cs typeface="Arial"/>
              </a:rPr>
              <a:t> </a:t>
            </a:r>
            <a:r>
              <a:rPr sz="2700" spc="45" dirty="0">
                <a:solidFill>
                  <a:srgbClr val="FFFFFF"/>
                </a:solidFill>
                <a:latin typeface="Arial"/>
                <a:cs typeface="Arial"/>
              </a:rPr>
              <a:t>download </a:t>
            </a:r>
            <a:r>
              <a:rPr sz="2700" dirty="0">
                <a:solidFill>
                  <a:srgbClr val="FFFFFF"/>
                </a:solidFill>
                <a:latin typeface="Arial"/>
                <a:cs typeface="Arial"/>
              </a:rPr>
              <a:t>Anaconda3-2024.02-1-MacOSX-</a:t>
            </a:r>
            <a:r>
              <a:rPr sz="2700" spc="-10" dirty="0">
                <a:solidFill>
                  <a:srgbClr val="FFFFFF"/>
                </a:solidFill>
                <a:latin typeface="Arial"/>
                <a:cs typeface="Arial"/>
              </a:rPr>
              <a:t>arm64.sh)</a:t>
            </a:r>
            <a:endParaRPr sz="2700">
              <a:latin typeface="Arial"/>
              <a:cs typeface="Arial"/>
            </a:endParaRPr>
          </a:p>
          <a:p>
            <a:pPr marL="359410" indent="-346710">
              <a:lnSpc>
                <a:spcPct val="100000"/>
              </a:lnSpc>
              <a:spcBef>
                <a:spcPts val="2235"/>
              </a:spcBef>
              <a:buSzPct val="124074"/>
              <a:buChar char="•"/>
              <a:tabLst>
                <a:tab pos="359410" algn="l"/>
              </a:tabLst>
            </a:pPr>
            <a:r>
              <a:rPr sz="2700" dirty="0">
                <a:solidFill>
                  <a:srgbClr val="FFFFFF"/>
                </a:solidFill>
                <a:latin typeface="Arial"/>
                <a:cs typeface="Arial"/>
              </a:rPr>
              <a:t>Run</a:t>
            </a:r>
            <a:r>
              <a:rPr sz="2700" spc="15" dirty="0">
                <a:solidFill>
                  <a:srgbClr val="FFFFFF"/>
                </a:solidFill>
                <a:latin typeface="Arial"/>
                <a:cs typeface="Arial"/>
              </a:rPr>
              <a:t> </a:t>
            </a:r>
            <a:r>
              <a:rPr sz="2700" dirty="0">
                <a:solidFill>
                  <a:srgbClr val="FFFFFF"/>
                </a:solidFill>
                <a:latin typeface="Arial"/>
                <a:cs typeface="Arial"/>
              </a:rPr>
              <a:t>the</a:t>
            </a:r>
            <a:r>
              <a:rPr sz="2700" spc="20" dirty="0">
                <a:solidFill>
                  <a:srgbClr val="FFFFFF"/>
                </a:solidFill>
                <a:latin typeface="Arial"/>
                <a:cs typeface="Arial"/>
              </a:rPr>
              <a:t> </a:t>
            </a:r>
            <a:r>
              <a:rPr sz="2700" spc="-10" dirty="0">
                <a:solidFill>
                  <a:srgbClr val="FFFFFF"/>
                </a:solidFill>
                <a:latin typeface="Arial"/>
                <a:cs typeface="Arial"/>
              </a:rPr>
              <a:t>installer</a:t>
            </a:r>
            <a:endParaRPr sz="2700">
              <a:latin typeface="Arial"/>
              <a:cs typeface="Arial"/>
            </a:endParaRPr>
          </a:p>
          <a:p>
            <a:pPr marL="861694" lvl="1" indent="-346710">
              <a:lnSpc>
                <a:spcPct val="100000"/>
              </a:lnSpc>
              <a:spcBef>
                <a:spcPts val="2295"/>
              </a:spcBef>
              <a:buSzPct val="124074"/>
              <a:buChar char="•"/>
              <a:tabLst>
                <a:tab pos="861694" algn="l"/>
              </a:tabLst>
            </a:pPr>
            <a:r>
              <a:rPr sz="2700" dirty="0">
                <a:solidFill>
                  <a:srgbClr val="FFFFFF"/>
                </a:solidFill>
                <a:latin typeface="Arial"/>
                <a:cs typeface="Arial"/>
              </a:rPr>
              <a:t>For</a:t>
            </a:r>
            <a:r>
              <a:rPr sz="2700" spc="245" dirty="0">
                <a:solidFill>
                  <a:srgbClr val="FFFFFF"/>
                </a:solidFill>
                <a:latin typeface="Arial"/>
                <a:cs typeface="Arial"/>
              </a:rPr>
              <a:t> </a:t>
            </a:r>
            <a:r>
              <a:rPr sz="2700" dirty="0">
                <a:solidFill>
                  <a:srgbClr val="FFFFFF"/>
                </a:solidFill>
                <a:latin typeface="Arial"/>
                <a:cs typeface="Arial"/>
              </a:rPr>
              <a:t>Windows,</a:t>
            </a:r>
            <a:r>
              <a:rPr sz="2700" spc="250" dirty="0">
                <a:solidFill>
                  <a:srgbClr val="FFFFFF"/>
                </a:solidFill>
                <a:latin typeface="Arial"/>
                <a:cs typeface="Arial"/>
              </a:rPr>
              <a:t> </a:t>
            </a:r>
            <a:r>
              <a:rPr sz="2700" dirty="0">
                <a:solidFill>
                  <a:srgbClr val="FFFFFF"/>
                </a:solidFill>
                <a:latin typeface="Arial"/>
                <a:cs typeface="Arial"/>
              </a:rPr>
              <a:t>in</a:t>
            </a:r>
            <a:r>
              <a:rPr sz="2700" spc="250" dirty="0">
                <a:solidFill>
                  <a:srgbClr val="FFFFFF"/>
                </a:solidFill>
                <a:latin typeface="Arial"/>
                <a:cs typeface="Arial"/>
              </a:rPr>
              <a:t> </a:t>
            </a:r>
            <a:r>
              <a:rPr sz="2700" dirty="0">
                <a:solidFill>
                  <a:srgbClr val="FFFFFF"/>
                </a:solidFill>
                <a:latin typeface="Arial"/>
                <a:cs typeface="Arial"/>
              </a:rPr>
              <a:t>Ubuntu</a:t>
            </a:r>
            <a:r>
              <a:rPr sz="2700" spc="250" dirty="0">
                <a:solidFill>
                  <a:srgbClr val="FFFFFF"/>
                </a:solidFill>
                <a:latin typeface="Arial"/>
                <a:cs typeface="Arial"/>
              </a:rPr>
              <a:t> </a:t>
            </a:r>
            <a:r>
              <a:rPr sz="2700" dirty="0">
                <a:solidFill>
                  <a:srgbClr val="FFFFFF"/>
                </a:solidFill>
                <a:latin typeface="Arial"/>
                <a:cs typeface="Arial"/>
              </a:rPr>
              <a:t>type:</a:t>
            </a:r>
            <a:r>
              <a:rPr sz="2700" spc="250" dirty="0">
                <a:solidFill>
                  <a:srgbClr val="FFFFFF"/>
                </a:solidFill>
                <a:latin typeface="Arial"/>
                <a:cs typeface="Arial"/>
              </a:rPr>
              <a:t> </a:t>
            </a:r>
            <a:r>
              <a:rPr sz="2700" dirty="0">
                <a:solidFill>
                  <a:srgbClr val="FFFFFF"/>
                </a:solidFill>
                <a:latin typeface="Arial"/>
                <a:cs typeface="Arial"/>
              </a:rPr>
              <a:t>bash</a:t>
            </a:r>
            <a:r>
              <a:rPr sz="2700" spc="250" dirty="0">
                <a:solidFill>
                  <a:srgbClr val="FFFFFF"/>
                </a:solidFill>
                <a:latin typeface="Arial"/>
                <a:cs typeface="Arial"/>
              </a:rPr>
              <a:t> </a:t>
            </a:r>
            <a:r>
              <a:rPr sz="2700" dirty="0">
                <a:solidFill>
                  <a:srgbClr val="FFFFFF"/>
                </a:solidFill>
                <a:latin typeface="Arial"/>
                <a:cs typeface="Arial"/>
              </a:rPr>
              <a:t>Anaconda3-2024.02-1-Linux-</a:t>
            </a:r>
            <a:r>
              <a:rPr sz="2700" spc="-10" dirty="0">
                <a:solidFill>
                  <a:srgbClr val="FFFFFF"/>
                </a:solidFill>
                <a:latin typeface="Arial"/>
                <a:cs typeface="Arial"/>
              </a:rPr>
              <a:t>x86_64.sh</a:t>
            </a:r>
            <a:endParaRPr sz="2700">
              <a:latin typeface="Arial"/>
              <a:cs typeface="Arial"/>
            </a:endParaRPr>
          </a:p>
          <a:p>
            <a:pPr marL="861694" lvl="1" indent="-346710">
              <a:lnSpc>
                <a:spcPct val="100000"/>
              </a:lnSpc>
              <a:spcBef>
                <a:spcPts val="2295"/>
              </a:spcBef>
              <a:buSzPct val="124074"/>
              <a:buChar char="•"/>
              <a:tabLst>
                <a:tab pos="861694" algn="l"/>
              </a:tabLst>
            </a:pPr>
            <a:r>
              <a:rPr sz="2700" dirty="0">
                <a:solidFill>
                  <a:srgbClr val="FFFFFF"/>
                </a:solidFill>
                <a:latin typeface="Arial"/>
                <a:cs typeface="Arial"/>
              </a:rPr>
              <a:t>For</a:t>
            </a:r>
            <a:r>
              <a:rPr sz="2700" spc="165" dirty="0">
                <a:solidFill>
                  <a:srgbClr val="FFFFFF"/>
                </a:solidFill>
                <a:latin typeface="Arial"/>
                <a:cs typeface="Arial"/>
              </a:rPr>
              <a:t> </a:t>
            </a:r>
            <a:r>
              <a:rPr sz="2700" dirty="0">
                <a:solidFill>
                  <a:srgbClr val="FFFFFF"/>
                </a:solidFill>
                <a:latin typeface="Arial"/>
                <a:cs typeface="Arial"/>
              </a:rPr>
              <a:t>Mac,</a:t>
            </a:r>
            <a:r>
              <a:rPr sz="2700" spc="165" dirty="0">
                <a:solidFill>
                  <a:srgbClr val="FFFFFF"/>
                </a:solidFill>
                <a:latin typeface="Arial"/>
                <a:cs typeface="Arial"/>
              </a:rPr>
              <a:t> </a:t>
            </a:r>
            <a:r>
              <a:rPr sz="2700" dirty="0">
                <a:solidFill>
                  <a:srgbClr val="FFFFFF"/>
                </a:solidFill>
                <a:latin typeface="Arial"/>
                <a:cs typeface="Arial"/>
              </a:rPr>
              <a:t>open</a:t>
            </a:r>
            <a:r>
              <a:rPr sz="2700" spc="165" dirty="0">
                <a:solidFill>
                  <a:srgbClr val="FFFFFF"/>
                </a:solidFill>
                <a:latin typeface="Arial"/>
                <a:cs typeface="Arial"/>
              </a:rPr>
              <a:t> </a:t>
            </a:r>
            <a:r>
              <a:rPr sz="2700" spc="60" dirty="0">
                <a:solidFill>
                  <a:srgbClr val="FFFFFF"/>
                </a:solidFill>
                <a:latin typeface="Arial"/>
                <a:cs typeface="Arial"/>
              </a:rPr>
              <a:t>up</a:t>
            </a:r>
            <a:r>
              <a:rPr sz="2700" spc="165" dirty="0">
                <a:solidFill>
                  <a:srgbClr val="FFFFFF"/>
                </a:solidFill>
                <a:latin typeface="Arial"/>
                <a:cs typeface="Arial"/>
              </a:rPr>
              <a:t> </a:t>
            </a:r>
            <a:r>
              <a:rPr sz="2700" spc="-30" dirty="0">
                <a:solidFill>
                  <a:srgbClr val="FFFFFF"/>
                </a:solidFill>
                <a:latin typeface="Arial"/>
                <a:cs typeface="Arial"/>
              </a:rPr>
              <a:t>Terminal</a:t>
            </a:r>
            <a:r>
              <a:rPr sz="2700" spc="170" dirty="0">
                <a:solidFill>
                  <a:srgbClr val="FFFFFF"/>
                </a:solidFill>
                <a:latin typeface="Arial"/>
                <a:cs typeface="Arial"/>
              </a:rPr>
              <a:t> </a:t>
            </a:r>
            <a:r>
              <a:rPr sz="2700" dirty="0">
                <a:solidFill>
                  <a:srgbClr val="FFFFFF"/>
                </a:solidFill>
                <a:latin typeface="Arial"/>
                <a:cs typeface="Arial"/>
              </a:rPr>
              <a:t>and</a:t>
            </a:r>
            <a:r>
              <a:rPr sz="2700" spc="165" dirty="0">
                <a:solidFill>
                  <a:srgbClr val="FFFFFF"/>
                </a:solidFill>
                <a:latin typeface="Arial"/>
                <a:cs typeface="Arial"/>
              </a:rPr>
              <a:t> </a:t>
            </a:r>
            <a:r>
              <a:rPr sz="2700" dirty="0">
                <a:solidFill>
                  <a:srgbClr val="FFFFFF"/>
                </a:solidFill>
                <a:latin typeface="Arial"/>
                <a:cs typeface="Arial"/>
              </a:rPr>
              <a:t>type:</a:t>
            </a:r>
            <a:r>
              <a:rPr sz="2700" spc="165" dirty="0">
                <a:solidFill>
                  <a:srgbClr val="FFFFFF"/>
                </a:solidFill>
                <a:latin typeface="Arial"/>
                <a:cs typeface="Arial"/>
              </a:rPr>
              <a:t> </a:t>
            </a:r>
            <a:r>
              <a:rPr sz="2700" dirty="0">
                <a:solidFill>
                  <a:srgbClr val="FFFFFF"/>
                </a:solidFill>
                <a:latin typeface="Arial"/>
                <a:cs typeface="Arial"/>
              </a:rPr>
              <a:t>bash</a:t>
            </a:r>
            <a:r>
              <a:rPr sz="2700" spc="165" dirty="0">
                <a:solidFill>
                  <a:srgbClr val="FFFFFF"/>
                </a:solidFill>
                <a:latin typeface="Arial"/>
                <a:cs typeface="Arial"/>
              </a:rPr>
              <a:t> </a:t>
            </a:r>
            <a:r>
              <a:rPr sz="2700" dirty="0">
                <a:solidFill>
                  <a:srgbClr val="FFFFFF"/>
                </a:solidFill>
                <a:latin typeface="Arial"/>
                <a:cs typeface="Arial"/>
              </a:rPr>
              <a:t>Anaconda3-2024.02-1-MacOSX-</a:t>
            </a:r>
            <a:r>
              <a:rPr sz="2700" spc="-10" dirty="0">
                <a:solidFill>
                  <a:srgbClr val="FFFFFF"/>
                </a:solidFill>
                <a:latin typeface="Arial"/>
                <a:cs typeface="Arial"/>
              </a:rPr>
              <a:t>x86_64.sh</a:t>
            </a:r>
            <a:endParaRPr sz="2700">
              <a:latin typeface="Arial"/>
              <a:cs typeface="Arial"/>
            </a:endParaRPr>
          </a:p>
          <a:p>
            <a:pPr marL="861694" lvl="1" indent="-346710">
              <a:lnSpc>
                <a:spcPct val="100000"/>
              </a:lnSpc>
              <a:spcBef>
                <a:spcPts val="2295"/>
              </a:spcBef>
              <a:buSzPct val="124074"/>
              <a:buChar char="•"/>
              <a:tabLst>
                <a:tab pos="861694" algn="l"/>
              </a:tabLst>
            </a:pPr>
            <a:r>
              <a:rPr sz="2700" dirty="0">
                <a:solidFill>
                  <a:srgbClr val="FFFFFF"/>
                </a:solidFill>
                <a:latin typeface="Arial"/>
                <a:cs typeface="Arial"/>
              </a:rPr>
              <a:t>Make</a:t>
            </a:r>
            <a:r>
              <a:rPr sz="2700" spc="55" dirty="0">
                <a:solidFill>
                  <a:srgbClr val="FFFFFF"/>
                </a:solidFill>
                <a:latin typeface="Arial"/>
                <a:cs typeface="Arial"/>
              </a:rPr>
              <a:t> </a:t>
            </a:r>
            <a:r>
              <a:rPr sz="2700" dirty="0">
                <a:solidFill>
                  <a:srgbClr val="FFFFFF"/>
                </a:solidFill>
                <a:latin typeface="Arial"/>
                <a:cs typeface="Arial"/>
              </a:rPr>
              <a:t>sure</a:t>
            </a:r>
            <a:r>
              <a:rPr sz="2700" spc="55" dirty="0">
                <a:solidFill>
                  <a:srgbClr val="FFFFFF"/>
                </a:solidFill>
                <a:latin typeface="Arial"/>
                <a:cs typeface="Arial"/>
              </a:rPr>
              <a:t> </a:t>
            </a:r>
            <a:r>
              <a:rPr sz="2700" spc="75" dirty="0">
                <a:solidFill>
                  <a:srgbClr val="FFFFFF"/>
                </a:solidFill>
                <a:latin typeface="Arial"/>
                <a:cs typeface="Arial"/>
              </a:rPr>
              <a:t>to</a:t>
            </a:r>
            <a:r>
              <a:rPr sz="2700" spc="55" dirty="0">
                <a:solidFill>
                  <a:srgbClr val="FFFFFF"/>
                </a:solidFill>
                <a:latin typeface="Arial"/>
                <a:cs typeface="Arial"/>
              </a:rPr>
              <a:t> </a:t>
            </a:r>
            <a:r>
              <a:rPr sz="2700" dirty="0">
                <a:solidFill>
                  <a:srgbClr val="FFFFFF"/>
                </a:solidFill>
                <a:latin typeface="Arial"/>
                <a:cs typeface="Arial"/>
              </a:rPr>
              <a:t>hit</a:t>
            </a:r>
            <a:r>
              <a:rPr sz="2700" spc="55" dirty="0">
                <a:solidFill>
                  <a:srgbClr val="FFFFFF"/>
                </a:solidFill>
                <a:latin typeface="Arial"/>
                <a:cs typeface="Arial"/>
              </a:rPr>
              <a:t> </a:t>
            </a:r>
            <a:r>
              <a:rPr sz="2700" dirty="0">
                <a:solidFill>
                  <a:srgbClr val="FFFFFF"/>
                </a:solidFill>
                <a:latin typeface="Arial"/>
                <a:cs typeface="Arial"/>
              </a:rPr>
              <a:t>the</a:t>
            </a:r>
            <a:r>
              <a:rPr sz="2700" spc="60" dirty="0">
                <a:solidFill>
                  <a:srgbClr val="FFFFFF"/>
                </a:solidFill>
                <a:latin typeface="Arial"/>
                <a:cs typeface="Arial"/>
              </a:rPr>
              <a:t> </a:t>
            </a:r>
            <a:r>
              <a:rPr sz="2700" spc="75" dirty="0">
                <a:solidFill>
                  <a:srgbClr val="FFFFFF"/>
                </a:solidFill>
                <a:latin typeface="Arial"/>
                <a:cs typeface="Arial"/>
              </a:rPr>
              <a:t>“enter”</a:t>
            </a:r>
            <a:r>
              <a:rPr sz="2700" spc="55" dirty="0">
                <a:solidFill>
                  <a:srgbClr val="FFFFFF"/>
                </a:solidFill>
                <a:latin typeface="Arial"/>
                <a:cs typeface="Arial"/>
              </a:rPr>
              <a:t> </a:t>
            </a:r>
            <a:r>
              <a:rPr sz="2700" dirty="0">
                <a:solidFill>
                  <a:srgbClr val="FFFFFF"/>
                </a:solidFill>
                <a:latin typeface="Arial"/>
                <a:cs typeface="Arial"/>
              </a:rPr>
              <a:t>key</a:t>
            </a:r>
            <a:r>
              <a:rPr sz="2700" spc="55" dirty="0">
                <a:solidFill>
                  <a:srgbClr val="FFFFFF"/>
                </a:solidFill>
                <a:latin typeface="Arial"/>
                <a:cs typeface="Arial"/>
              </a:rPr>
              <a:t> </a:t>
            </a:r>
            <a:r>
              <a:rPr sz="2700" dirty="0">
                <a:solidFill>
                  <a:srgbClr val="FFFFFF"/>
                </a:solidFill>
                <a:latin typeface="Arial"/>
                <a:cs typeface="Arial"/>
              </a:rPr>
              <a:t>when</a:t>
            </a:r>
            <a:r>
              <a:rPr sz="2700" spc="55" dirty="0">
                <a:solidFill>
                  <a:srgbClr val="FFFFFF"/>
                </a:solidFill>
                <a:latin typeface="Arial"/>
                <a:cs typeface="Arial"/>
              </a:rPr>
              <a:t> </a:t>
            </a:r>
            <a:r>
              <a:rPr sz="2700" spc="50" dirty="0">
                <a:solidFill>
                  <a:srgbClr val="FFFFFF"/>
                </a:solidFill>
                <a:latin typeface="Arial"/>
                <a:cs typeface="Arial"/>
              </a:rPr>
              <a:t>it</a:t>
            </a:r>
            <a:r>
              <a:rPr sz="2700" spc="60" dirty="0">
                <a:solidFill>
                  <a:srgbClr val="FFFFFF"/>
                </a:solidFill>
                <a:latin typeface="Arial"/>
                <a:cs typeface="Arial"/>
              </a:rPr>
              <a:t> prompts</a:t>
            </a:r>
            <a:r>
              <a:rPr sz="2700" spc="55" dirty="0">
                <a:solidFill>
                  <a:srgbClr val="FFFFFF"/>
                </a:solidFill>
                <a:latin typeface="Arial"/>
                <a:cs typeface="Arial"/>
              </a:rPr>
              <a:t> </a:t>
            </a:r>
            <a:r>
              <a:rPr sz="2700" dirty="0">
                <a:solidFill>
                  <a:srgbClr val="FFFFFF"/>
                </a:solidFill>
                <a:latin typeface="Arial"/>
                <a:cs typeface="Arial"/>
              </a:rPr>
              <a:t>you</a:t>
            </a:r>
            <a:r>
              <a:rPr sz="2700" spc="55" dirty="0">
                <a:solidFill>
                  <a:srgbClr val="FFFFFF"/>
                </a:solidFill>
                <a:latin typeface="Arial"/>
                <a:cs typeface="Arial"/>
              </a:rPr>
              <a:t> </a:t>
            </a:r>
            <a:r>
              <a:rPr sz="2700" dirty="0">
                <a:solidFill>
                  <a:srgbClr val="FFFFFF"/>
                </a:solidFill>
                <a:latin typeface="Arial"/>
                <a:cs typeface="Arial"/>
              </a:rPr>
              <a:t>on</a:t>
            </a:r>
            <a:r>
              <a:rPr sz="2700" spc="55" dirty="0">
                <a:solidFill>
                  <a:srgbClr val="FFFFFF"/>
                </a:solidFill>
                <a:latin typeface="Arial"/>
                <a:cs typeface="Arial"/>
              </a:rPr>
              <a:t> </a:t>
            </a:r>
            <a:r>
              <a:rPr sz="2700" dirty="0">
                <a:solidFill>
                  <a:srgbClr val="FFFFFF"/>
                </a:solidFill>
                <a:latin typeface="Arial"/>
                <a:cs typeface="Arial"/>
              </a:rPr>
              <a:t>where</a:t>
            </a:r>
            <a:r>
              <a:rPr sz="2700" spc="55" dirty="0">
                <a:solidFill>
                  <a:srgbClr val="FFFFFF"/>
                </a:solidFill>
                <a:latin typeface="Arial"/>
                <a:cs typeface="Arial"/>
              </a:rPr>
              <a:t> </a:t>
            </a:r>
            <a:r>
              <a:rPr sz="2700" spc="50" dirty="0">
                <a:solidFill>
                  <a:srgbClr val="FFFFFF"/>
                </a:solidFill>
                <a:latin typeface="Arial"/>
                <a:cs typeface="Arial"/>
              </a:rPr>
              <a:t>it</a:t>
            </a:r>
            <a:r>
              <a:rPr sz="2700" spc="60" dirty="0">
                <a:solidFill>
                  <a:srgbClr val="FFFFFF"/>
                </a:solidFill>
                <a:latin typeface="Arial"/>
                <a:cs typeface="Arial"/>
              </a:rPr>
              <a:t> </a:t>
            </a:r>
            <a:r>
              <a:rPr sz="2700" dirty="0">
                <a:solidFill>
                  <a:srgbClr val="FFFFFF"/>
                </a:solidFill>
                <a:latin typeface="Arial"/>
                <a:cs typeface="Arial"/>
              </a:rPr>
              <a:t>should</a:t>
            </a:r>
            <a:r>
              <a:rPr sz="2700" spc="55" dirty="0">
                <a:solidFill>
                  <a:srgbClr val="FFFFFF"/>
                </a:solidFill>
                <a:latin typeface="Arial"/>
                <a:cs typeface="Arial"/>
              </a:rPr>
              <a:t> </a:t>
            </a:r>
            <a:r>
              <a:rPr sz="2700" dirty="0">
                <a:solidFill>
                  <a:srgbClr val="FFFFFF"/>
                </a:solidFill>
                <a:latin typeface="Arial"/>
                <a:cs typeface="Arial"/>
              </a:rPr>
              <a:t>install</a:t>
            </a:r>
            <a:r>
              <a:rPr sz="2700" spc="55" dirty="0">
                <a:solidFill>
                  <a:srgbClr val="FFFFFF"/>
                </a:solidFill>
                <a:latin typeface="Arial"/>
                <a:cs typeface="Arial"/>
              </a:rPr>
              <a:t> </a:t>
            </a:r>
            <a:r>
              <a:rPr sz="2700" dirty="0">
                <a:solidFill>
                  <a:srgbClr val="FFFFFF"/>
                </a:solidFill>
                <a:latin typeface="Arial"/>
                <a:cs typeface="Arial"/>
              </a:rPr>
              <a:t>the</a:t>
            </a:r>
            <a:r>
              <a:rPr sz="2700" spc="55" dirty="0">
                <a:solidFill>
                  <a:srgbClr val="FFFFFF"/>
                </a:solidFill>
                <a:latin typeface="Arial"/>
                <a:cs typeface="Arial"/>
              </a:rPr>
              <a:t> </a:t>
            </a:r>
            <a:r>
              <a:rPr sz="2700" spc="-10" dirty="0">
                <a:solidFill>
                  <a:srgbClr val="FFFFFF"/>
                </a:solidFill>
                <a:latin typeface="Arial"/>
                <a:cs typeface="Arial"/>
              </a:rPr>
              <a:t>directory</a:t>
            </a:r>
            <a:endParaRPr sz="2700">
              <a:latin typeface="Arial"/>
              <a:cs typeface="Arial"/>
            </a:endParaRPr>
          </a:p>
          <a:p>
            <a:pPr marL="861694" lvl="1" indent="-346710">
              <a:lnSpc>
                <a:spcPct val="100000"/>
              </a:lnSpc>
              <a:spcBef>
                <a:spcPts val="2295"/>
              </a:spcBef>
              <a:buSzPct val="124074"/>
              <a:buChar char="•"/>
              <a:tabLst>
                <a:tab pos="861694" algn="l"/>
              </a:tabLst>
            </a:pPr>
            <a:r>
              <a:rPr sz="2700" dirty="0">
                <a:solidFill>
                  <a:srgbClr val="FFFFFF"/>
                </a:solidFill>
                <a:latin typeface="Arial"/>
                <a:cs typeface="Arial"/>
              </a:rPr>
              <a:t>Make</a:t>
            </a:r>
            <a:r>
              <a:rPr sz="2700" spc="25" dirty="0">
                <a:solidFill>
                  <a:srgbClr val="FFFFFF"/>
                </a:solidFill>
                <a:latin typeface="Arial"/>
                <a:cs typeface="Arial"/>
              </a:rPr>
              <a:t> </a:t>
            </a:r>
            <a:r>
              <a:rPr sz="2700" dirty="0">
                <a:solidFill>
                  <a:srgbClr val="FFFFFF"/>
                </a:solidFill>
                <a:latin typeface="Arial"/>
                <a:cs typeface="Arial"/>
              </a:rPr>
              <a:t>sure</a:t>
            </a:r>
            <a:r>
              <a:rPr sz="2700" spc="25" dirty="0">
                <a:solidFill>
                  <a:srgbClr val="FFFFFF"/>
                </a:solidFill>
                <a:latin typeface="Arial"/>
                <a:cs typeface="Arial"/>
              </a:rPr>
              <a:t> </a:t>
            </a:r>
            <a:r>
              <a:rPr sz="2700" spc="75" dirty="0">
                <a:solidFill>
                  <a:srgbClr val="FFFFFF"/>
                </a:solidFill>
                <a:latin typeface="Arial"/>
                <a:cs typeface="Arial"/>
              </a:rPr>
              <a:t>to</a:t>
            </a:r>
            <a:r>
              <a:rPr sz="2700" spc="25" dirty="0">
                <a:solidFill>
                  <a:srgbClr val="FFFFFF"/>
                </a:solidFill>
                <a:latin typeface="Arial"/>
                <a:cs typeface="Arial"/>
              </a:rPr>
              <a:t> </a:t>
            </a:r>
            <a:r>
              <a:rPr sz="2700" spc="50" dirty="0">
                <a:solidFill>
                  <a:srgbClr val="FFFFFF"/>
                </a:solidFill>
                <a:latin typeface="Arial"/>
                <a:cs typeface="Arial"/>
              </a:rPr>
              <a:t>type</a:t>
            </a:r>
            <a:r>
              <a:rPr sz="2700" spc="30" dirty="0">
                <a:solidFill>
                  <a:srgbClr val="FFFFFF"/>
                </a:solidFill>
                <a:latin typeface="Arial"/>
                <a:cs typeface="Arial"/>
              </a:rPr>
              <a:t> </a:t>
            </a:r>
            <a:r>
              <a:rPr sz="2700" spc="95" dirty="0">
                <a:solidFill>
                  <a:srgbClr val="FFFFFF"/>
                </a:solidFill>
                <a:latin typeface="Arial"/>
                <a:cs typeface="Arial"/>
              </a:rPr>
              <a:t>“yes”</a:t>
            </a:r>
            <a:r>
              <a:rPr sz="2700" spc="25" dirty="0">
                <a:solidFill>
                  <a:srgbClr val="FFFFFF"/>
                </a:solidFill>
                <a:latin typeface="Arial"/>
                <a:cs typeface="Arial"/>
              </a:rPr>
              <a:t> </a:t>
            </a:r>
            <a:r>
              <a:rPr sz="2700" dirty="0">
                <a:solidFill>
                  <a:srgbClr val="FFFFFF"/>
                </a:solidFill>
                <a:latin typeface="Arial"/>
                <a:cs typeface="Arial"/>
              </a:rPr>
              <a:t>when</a:t>
            </a:r>
            <a:r>
              <a:rPr sz="2700" spc="25" dirty="0">
                <a:solidFill>
                  <a:srgbClr val="FFFFFF"/>
                </a:solidFill>
                <a:latin typeface="Arial"/>
                <a:cs typeface="Arial"/>
              </a:rPr>
              <a:t> </a:t>
            </a:r>
            <a:r>
              <a:rPr sz="2700" spc="50" dirty="0">
                <a:solidFill>
                  <a:srgbClr val="FFFFFF"/>
                </a:solidFill>
                <a:latin typeface="Arial"/>
                <a:cs typeface="Arial"/>
              </a:rPr>
              <a:t>it</a:t>
            </a:r>
            <a:r>
              <a:rPr sz="2700" spc="25" dirty="0">
                <a:solidFill>
                  <a:srgbClr val="FFFFFF"/>
                </a:solidFill>
                <a:latin typeface="Arial"/>
                <a:cs typeface="Arial"/>
              </a:rPr>
              <a:t> </a:t>
            </a:r>
            <a:r>
              <a:rPr sz="2700" dirty="0">
                <a:solidFill>
                  <a:srgbClr val="FFFFFF"/>
                </a:solidFill>
                <a:latin typeface="Arial"/>
                <a:cs typeface="Arial"/>
              </a:rPr>
              <a:t>asks</a:t>
            </a:r>
            <a:r>
              <a:rPr sz="2700" spc="30" dirty="0">
                <a:solidFill>
                  <a:srgbClr val="FFFFFF"/>
                </a:solidFill>
                <a:latin typeface="Arial"/>
                <a:cs typeface="Arial"/>
              </a:rPr>
              <a:t> </a:t>
            </a:r>
            <a:r>
              <a:rPr sz="2700" dirty="0">
                <a:solidFill>
                  <a:srgbClr val="FFFFFF"/>
                </a:solidFill>
                <a:latin typeface="Arial"/>
                <a:cs typeface="Arial"/>
              </a:rPr>
              <a:t>if</a:t>
            </a:r>
            <a:r>
              <a:rPr sz="2700" spc="25" dirty="0">
                <a:solidFill>
                  <a:srgbClr val="FFFFFF"/>
                </a:solidFill>
                <a:latin typeface="Arial"/>
                <a:cs typeface="Arial"/>
              </a:rPr>
              <a:t> </a:t>
            </a:r>
            <a:r>
              <a:rPr sz="2700" spc="60" dirty="0">
                <a:solidFill>
                  <a:srgbClr val="FFFFFF"/>
                </a:solidFill>
                <a:latin typeface="Arial"/>
                <a:cs typeface="Arial"/>
              </a:rPr>
              <a:t>you’d</a:t>
            </a:r>
            <a:r>
              <a:rPr sz="2700" spc="25" dirty="0">
                <a:solidFill>
                  <a:srgbClr val="FFFFFF"/>
                </a:solidFill>
                <a:latin typeface="Arial"/>
                <a:cs typeface="Arial"/>
              </a:rPr>
              <a:t> </a:t>
            </a:r>
            <a:r>
              <a:rPr sz="2700" dirty="0">
                <a:solidFill>
                  <a:srgbClr val="FFFFFF"/>
                </a:solidFill>
                <a:latin typeface="Arial"/>
                <a:cs typeface="Arial"/>
              </a:rPr>
              <a:t>like</a:t>
            </a:r>
            <a:r>
              <a:rPr sz="2700" spc="25" dirty="0">
                <a:solidFill>
                  <a:srgbClr val="FFFFFF"/>
                </a:solidFill>
                <a:latin typeface="Arial"/>
                <a:cs typeface="Arial"/>
              </a:rPr>
              <a:t> </a:t>
            </a:r>
            <a:r>
              <a:rPr sz="2700" spc="75" dirty="0">
                <a:solidFill>
                  <a:srgbClr val="FFFFFF"/>
                </a:solidFill>
                <a:latin typeface="Arial"/>
                <a:cs typeface="Arial"/>
              </a:rPr>
              <a:t>to</a:t>
            </a:r>
            <a:r>
              <a:rPr sz="2700" spc="30" dirty="0">
                <a:solidFill>
                  <a:srgbClr val="FFFFFF"/>
                </a:solidFill>
                <a:latin typeface="Arial"/>
                <a:cs typeface="Arial"/>
              </a:rPr>
              <a:t> </a:t>
            </a:r>
            <a:r>
              <a:rPr sz="2700" dirty="0">
                <a:solidFill>
                  <a:srgbClr val="FFFFFF"/>
                </a:solidFill>
                <a:latin typeface="Arial"/>
                <a:cs typeface="Arial"/>
              </a:rPr>
              <a:t>initialize</a:t>
            </a:r>
            <a:r>
              <a:rPr sz="2700" spc="25" dirty="0">
                <a:solidFill>
                  <a:srgbClr val="FFFFFF"/>
                </a:solidFill>
                <a:latin typeface="Arial"/>
                <a:cs typeface="Arial"/>
              </a:rPr>
              <a:t> </a:t>
            </a:r>
            <a:r>
              <a:rPr sz="2700" spc="-10" dirty="0">
                <a:solidFill>
                  <a:srgbClr val="FFFFFF"/>
                </a:solidFill>
                <a:latin typeface="Arial"/>
                <a:cs typeface="Arial"/>
              </a:rPr>
              <a:t>Anaconda</a:t>
            </a:r>
            <a:endParaRPr sz="2700">
              <a:latin typeface="Arial"/>
              <a:cs typeface="Arial"/>
            </a:endParaRPr>
          </a:p>
          <a:p>
            <a:pPr marL="359410" indent="-346710">
              <a:lnSpc>
                <a:spcPct val="100000"/>
              </a:lnSpc>
              <a:spcBef>
                <a:spcPts val="2300"/>
              </a:spcBef>
              <a:buSzPct val="124074"/>
              <a:buChar char="•"/>
              <a:tabLst>
                <a:tab pos="359410" algn="l"/>
              </a:tabLst>
            </a:pPr>
            <a:r>
              <a:rPr sz="2700" dirty="0">
                <a:solidFill>
                  <a:srgbClr val="FFFFFF"/>
                </a:solidFill>
                <a:latin typeface="Arial"/>
                <a:cs typeface="Arial"/>
              </a:rPr>
              <a:t>When</a:t>
            </a:r>
            <a:r>
              <a:rPr sz="2700" spc="70" dirty="0">
                <a:solidFill>
                  <a:srgbClr val="FFFFFF"/>
                </a:solidFill>
                <a:latin typeface="Arial"/>
                <a:cs typeface="Arial"/>
              </a:rPr>
              <a:t> </a:t>
            </a:r>
            <a:r>
              <a:rPr sz="2700" dirty="0">
                <a:solidFill>
                  <a:srgbClr val="FFFFFF"/>
                </a:solidFill>
                <a:latin typeface="Arial"/>
                <a:cs typeface="Arial"/>
              </a:rPr>
              <a:t>Anaconda</a:t>
            </a:r>
            <a:r>
              <a:rPr sz="2700" spc="75" dirty="0">
                <a:solidFill>
                  <a:srgbClr val="FFFFFF"/>
                </a:solidFill>
                <a:latin typeface="Arial"/>
                <a:cs typeface="Arial"/>
              </a:rPr>
              <a:t> </a:t>
            </a:r>
            <a:r>
              <a:rPr sz="2700" dirty="0">
                <a:solidFill>
                  <a:srgbClr val="FFFFFF"/>
                </a:solidFill>
                <a:latin typeface="Arial"/>
                <a:cs typeface="Arial"/>
              </a:rPr>
              <a:t>is</a:t>
            </a:r>
            <a:r>
              <a:rPr sz="2700" spc="75" dirty="0">
                <a:solidFill>
                  <a:srgbClr val="FFFFFF"/>
                </a:solidFill>
                <a:latin typeface="Arial"/>
                <a:cs typeface="Arial"/>
              </a:rPr>
              <a:t> </a:t>
            </a:r>
            <a:r>
              <a:rPr sz="2700" dirty="0">
                <a:solidFill>
                  <a:srgbClr val="FFFFFF"/>
                </a:solidFill>
                <a:latin typeface="Arial"/>
                <a:cs typeface="Arial"/>
              </a:rPr>
              <a:t>done,</a:t>
            </a:r>
            <a:r>
              <a:rPr sz="2700" spc="75" dirty="0">
                <a:solidFill>
                  <a:srgbClr val="FFFFFF"/>
                </a:solidFill>
                <a:latin typeface="Arial"/>
                <a:cs typeface="Arial"/>
              </a:rPr>
              <a:t> </a:t>
            </a:r>
            <a:r>
              <a:rPr sz="2700" dirty="0">
                <a:solidFill>
                  <a:srgbClr val="FFFFFF"/>
                </a:solidFill>
                <a:latin typeface="Arial"/>
                <a:cs typeface="Arial"/>
              </a:rPr>
              <a:t>close</a:t>
            </a:r>
            <a:r>
              <a:rPr sz="2700" spc="75" dirty="0">
                <a:solidFill>
                  <a:srgbClr val="FFFFFF"/>
                </a:solidFill>
                <a:latin typeface="Arial"/>
                <a:cs typeface="Arial"/>
              </a:rPr>
              <a:t> </a:t>
            </a:r>
            <a:r>
              <a:rPr sz="2700" dirty="0">
                <a:solidFill>
                  <a:srgbClr val="FFFFFF"/>
                </a:solidFill>
                <a:latin typeface="Arial"/>
                <a:cs typeface="Arial"/>
              </a:rPr>
              <a:t>your</a:t>
            </a:r>
            <a:r>
              <a:rPr sz="2700" spc="75" dirty="0">
                <a:solidFill>
                  <a:srgbClr val="FFFFFF"/>
                </a:solidFill>
                <a:latin typeface="Arial"/>
                <a:cs typeface="Arial"/>
              </a:rPr>
              <a:t> </a:t>
            </a:r>
            <a:r>
              <a:rPr sz="2700" spc="-25" dirty="0">
                <a:solidFill>
                  <a:srgbClr val="FFFFFF"/>
                </a:solidFill>
                <a:latin typeface="Arial"/>
                <a:cs typeface="Arial"/>
              </a:rPr>
              <a:t>Terminal,</a:t>
            </a:r>
            <a:r>
              <a:rPr sz="2700" spc="75" dirty="0">
                <a:solidFill>
                  <a:srgbClr val="FFFFFF"/>
                </a:solidFill>
                <a:latin typeface="Arial"/>
                <a:cs typeface="Arial"/>
              </a:rPr>
              <a:t> </a:t>
            </a:r>
            <a:r>
              <a:rPr sz="2700" dirty="0">
                <a:solidFill>
                  <a:srgbClr val="FFFFFF"/>
                </a:solidFill>
                <a:latin typeface="Arial"/>
                <a:cs typeface="Arial"/>
              </a:rPr>
              <a:t>and</a:t>
            </a:r>
            <a:r>
              <a:rPr sz="2700" spc="75" dirty="0">
                <a:solidFill>
                  <a:srgbClr val="FFFFFF"/>
                </a:solidFill>
                <a:latin typeface="Arial"/>
                <a:cs typeface="Arial"/>
              </a:rPr>
              <a:t> </a:t>
            </a:r>
            <a:r>
              <a:rPr sz="2700" dirty="0">
                <a:solidFill>
                  <a:srgbClr val="FFFFFF"/>
                </a:solidFill>
                <a:latin typeface="Arial"/>
                <a:cs typeface="Arial"/>
              </a:rPr>
              <a:t>then</a:t>
            </a:r>
            <a:r>
              <a:rPr sz="2700" spc="75" dirty="0">
                <a:solidFill>
                  <a:srgbClr val="FFFFFF"/>
                </a:solidFill>
                <a:latin typeface="Arial"/>
                <a:cs typeface="Arial"/>
              </a:rPr>
              <a:t> </a:t>
            </a:r>
            <a:r>
              <a:rPr sz="2700" dirty="0">
                <a:solidFill>
                  <a:srgbClr val="FFFFFF"/>
                </a:solidFill>
                <a:latin typeface="Arial"/>
                <a:cs typeface="Arial"/>
              </a:rPr>
              <a:t>re-open</a:t>
            </a:r>
            <a:r>
              <a:rPr sz="2700" spc="75" dirty="0">
                <a:solidFill>
                  <a:srgbClr val="FFFFFF"/>
                </a:solidFill>
                <a:latin typeface="Arial"/>
                <a:cs typeface="Arial"/>
              </a:rPr>
              <a:t> </a:t>
            </a:r>
            <a:r>
              <a:rPr sz="2700" spc="25" dirty="0">
                <a:solidFill>
                  <a:srgbClr val="FFFFFF"/>
                </a:solidFill>
                <a:latin typeface="Arial"/>
                <a:cs typeface="Arial"/>
              </a:rPr>
              <a:t>it</a:t>
            </a:r>
            <a:endParaRPr sz="27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784029"/>
            <a:ext cx="10936605" cy="1093470"/>
          </a:xfrm>
          <a:prstGeom prst="rect">
            <a:avLst/>
          </a:prstGeom>
        </p:spPr>
        <p:txBody>
          <a:bodyPr vert="horz" wrap="square" lIns="0" tIns="13335" rIns="0" bIns="0" rtlCol="0">
            <a:spAutoFit/>
          </a:bodyPr>
          <a:lstStyle/>
          <a:p>
            <a:pPr marL="12700">
              <a:lnSpc>
                <a:spcPct val="100000"/>
              </a:lnSpc>
              <a:spcBef>
                <a:spcPts val="105"/>
              </a:spcBef>
            </a:pPr>
            <a:r>
              <a:rPr spc="-95" dirty="0"/>
              <a:t>Steps</a:t>
            </a:r>
            <a:r>
              <a:rPr spc="-395" dirty="0"/>
              <a:t> </a:t>
            </a:r>
            <a:r>
              <a:rPr spc="-45" dirty="0"/>
              <a:t>for</a:t>
            </a:r>
            <a:r>
              <a:rPr spc="-385" dirty="0"/>
              <a:t> </a:t>
            </a:r>
            <a:r>
              <a:rPr spc="-195" dirty="0"/>
              <a:t>Installing</a:t>
            </a:r>
            <a:r>
              <a:rPr spc="-290" dirty="0"/>
              <a:t> </a:t>
            </a:r>
            <a:r>
              <a:rPr spc="-95" dirty="0"/>
              <a:t>Jupyter</a:t>
            </a:r>
          </a:p>
        </p:txBody>
      </p:sp>
      <p:sp>
        <p:nvSpPr>
          <p:cNvPr id="3" name="object 3"/>
          <p:cNvSpPr txBox="1">
            <a:spLocks noGrp="1"/>
          </p:cNvSpPr>
          <p:nvPr>
            <p:ph type="body" idx="1"/>
          </p:nvPr>
        </p:nvSpPr>
        <p:spPr>
          <a:prstGeom prst="rect">
            <a:avLst/>
          </a:prstGeom>
        </p:spPr>
        <p:txBody>
          <a:bodyPr vert="horz" wrap="square" lIns="0" tIns="194945" rIns="0" bIns="0" rtlCol="0">
            <a:spAutoFit/>
          </a:bodyPr>
          <a:lstStyle/>
          <a:p>
            <a:pPr marL="399415" indent="-386715">
              <a:lnSpc>
                <a:spcPct val="100000"/>
              </a:lnSpc>
              <a:spcBef>
                <a:spcPts val="1535"/>
              </a:spcBef>
              <a:buSzPct val="122950"/>
              <a:buChar char="•"/>
              <a:tabLst>
                <a:tab pos="399415" algn="l"/>
              </a:tabLst>
            </a:pPr>
            <a:r>
              <a:rPr sz="3050" dirty="0"/>
              <a:t>Open your</a:t>
            </a:r>
            <a:r>
              <a:rPr sz="3050" spc="10" dirty="0"/>
              <a:t> </a:t>
            </a:r>
            <a:r>
              <a:rPr sz="3050" spc="-60" dirty="0"/>
              <a:t>Terminal</a:t>
            </a:r>
            <a:r>
              <a:rPr sz="3050" spc="15" dirty="0"/>
              <a:t> </a:t>
            </a:r>
            <a:r>
              <a:rPr sz="3050" spc="-10" dirty="0"/>
              <a:t>(the</a:t>
            </a:r>
            <a:r>
              <a:rPr sz="3050" spc="10" dirty="0"/>
              <a:t> </a:t>
            </a:r>
            <a:r>
              <a:rPr sz="3050" dirty="0"/>
              <a:t>app</a:t>
            </a:r>
            <a:r>
              <a:rPr sz="3050" spc="10" dirty="0"/>
              <a:t> </a:t>
            </a:r>
            <a:r>
              <a:rPr sz="3050" dirty="0"/>
              <a:t>is</a:t>
            </a:r>
            <a:r>
              <a:rPr sz="3050" spc="10" dirty="0"/>
              <a:t> </a:t>
            </a:r>
            <a:r>
              <a:rPr sz="3050" dirty="0"/>
              <a:t>called</a:t>
            </a:r>
            <a:r>
              <a:rPr sz="3050" spc="15" dirty="0"/>
              <a:t> </a:t>
            </a:r>
            <a:r>
              <a:rPr sz="3050" spc="-60" dirty="0"/>
              <a:t>Terminal</a:t>
            </a:r>
            <a:r>
              <a:rPr sz="3050" spc="10" dirty="0"/>
              <a:t> </a:t>
            </a:r>
            <a:r>
              <a:rPr sz="3050" dirty="0"/>
              <a:t>for</a:t>
            </a:r>
            <a:r>
              <a:rPr sz="3050" spc="10" dirty="0"/>
              <a:t> </a:t>
            </a:r>
            <a:r>
              <a:rPr sz="3050" dirty="0"/>
              <a:t>Mac</a:t>
            </a:r>
            <a:r>
              <a:rPr sz="3050" spc="10" dirty="0"/>
              <a:t> </a:t>
            </a:r>
            <a:r>
              <a:rPr sz="3050" dirty="0"/>
              <a:t>users,</a:t>
            </a:r>
            <a:r>
              <a:rPr sz="3050" spc="15" dirty="0"/>
              <a:t> </a:t>
            </a:r>
            <a:r>
              <a:rPr sz="3050" dirty="0"/>
              <a:t>it’s</a:t>
            </a:r>
            <a:r>
              <a:rPr sz="3050" spc="10" dirty="0"/>
              <a:t> </a:t>
            </a:r>
            <a:r>
              <a:rPr sz="3050" dirty="0"/>
              <a:t>called</a:t>
            </a:r>
            <a:r>
              <a:rPr sz="3050" spc="10" dirty="0"/>
              <a:t> </a:t>
            </a:r>
            <a:r>
              <a:rPr sz="3050" dirty="0"/>
              <a:t>Ubuntu</a:t>
            </a:r>
            <a:r>
              <a:rPr sz="3050" spc="10" dirty="0"/>
              <a:t> </a:t>
            </a:r>
            <a:r>
              <a:rPr sz="3050" dirty="0"/>
              <a:t>for</a:t>
            </a:r>
            <a:r>
              <a:rPr sz="3050" spc="15" dirty="0"/>
              <a:t> </a:t>
            </a:r>
            <a:r>
              <a:rPr sz="3050" dirty="0"/>
              <a:t>Windows</a:t>
            </a:r>
            <a:r>
              <a:rPr sz="3050" spc="10" dirty="0"/>
              <a:t> </a:t>
            </a:r>
            <a:r>
              <a:rPr sz="3050" spc="-10" dirty="0"/>
              <a:t>users)</a:t>
            </a:r>
            <a:endParaRPr sz="3050"/>
          </a:p>
          <a:p>
            <a:pPr marL="399415" indent="-386715">
              <a:lnSpc>
                <a:spcPct val="100000"/>
              </a:lnSpc>
              <a:spcBef>
                <a:spcPts val="2470"/>
              </a:spcBef>
              <a:buSzPct val="122950"/>
              <a:buChar char="•"/>
              <a:tabLst>
                <a:tab pos="399415" algn="l"/>
              </a:tabLst>
            </a:pPr>
            <a:r>
              <a:rPr sz="3050" dirty="0"/>
              <a:t>Once</a:t>
            </a:r>
            <a:r>
              <a:rPr sz="3050" spc="-5" dirty="0"/>
              <a:t> </a:t>
            </a:r>
            <a:r>
              <a:rPr sz="3050" dirty="0"/>
              <a:t>anaconda</a:t>
            </a:r>
            <a:r>
              <a:rPr sz="3050" spc="5" dirty="0"/>
              <a:t> </a:t>
            </a:r>
            <a:r>
              <a:rPr sz="3050" dirty="0"/>
              <a:t>is</a:t>
            </a:r>
            <a:r>
              <a:rPr sz="3050" spc="-5" dirty="0"/>
              <a:t> </a:t>
            </a:r>
            <a:r>
              <a:rPr sz="3050" dirty="0"/>
              <a:t>installed, type </a:t>
            </a:r>
            <a:r>
              <a:rPr sz="3050" spc="75" dirty="0"/>
              <a:t>“conda</a:t>
            </a:r>
            <a:r>
              <a:rPr sz="3050" dirty="0"/>
              <a:t> install</a:t>
            </a:r>
            <a:r>
              <a:rPr sz="3050" spc="-5" dirty="0"/>
              <a:t> </a:t>
            </a:r>
            <a:r>
              <a:rPr sz="3050" spc="50" dirty="0"/>
              <a:t>jupyter”</a:t>
            </a:r>
            <a:r>
              <a:rPr sz="3050" dirty="0"/>
              <a:t> in</a:t>
            </a:r>
            <a:r>
              <a:rPr sz="3050" spc="5" dirty="0"/>
              <a:t> </a:t>
            </a:r>
            <a:r>
              <a:rPr sz="3050" dirty="0"/>
              <a:t>your</a:t>
            </a:r>
            <a:r>
              <a:rPr sz="3050" spc="-5" dirty="0"/>
              <a:t> </a:t>
            </a:r>
            <a:r>
              <a:rPr sz="3050" spc="-10" dirty="0"/>
              <a:t>Terminal</a:t>
            </a:r>
            <a:endParaRPr sz="3050"/>
          </a:p>
          <a:p>
            <a:pPr marL="399415" marR="5080" indent="-387350">
              <a:lnSpc>
                <a:spcPts val="3270"/>
              </a:lnSpc>
              <a:spcBef>
                <a:spcPts val="2905"/>
              </a:spcBef>
              <a:buSzPct val="122950"/>
              <a:buChar char="•"/>
              <a:tabLst>
                <a:tab pos="399415" algn="l"/>
              </a:tabLst>
            </a:pPr>
            <a:r>
              <a:rPr sz="3050" dirty="0"/>
              <a:t>Once</a:t>
            </a:r>
            <a:r>
              <a:rPr sz="3050" spc="75" dirty="0"/>
              <a:t> </a:t>
            </a:r>
            <a:r>
              <a:rPr sz="3050" dirty="0"/>
              <a:t>successfully</a:t>
            </a:r>
            <a:r>
              <a:rPr sz="3050" spc="85" dirty="0"/>
              <a:t> </a:t>
            </a:r>
            <a:r>
              <a:rPr sz="3050" dirty="0"/>
              <a:t>installed,</a:t>
            </a:r>
            <a:r>
              <a:rPr sz="3050" spc="90" dirty="0"/>
              <a:t> </a:t>
            </a:r>
            <a:r>
              <a:rPr sz="3050" dirty="0"/>
              <a:t>type</a:t>
            </a:r>
            <a:r>
              <a:rPr sz="3050" spc="85" dirty="0"/>
              <a:t> </a:t>
            </a:r>
            <a:r>
              <a:rPr sz="3050" spc="50" dirty="0"/>
              <a:t>“jupyter</a:t>
            </a:r>
            <a:r>
              <a:rPr sz="3050" spc="85" dirty="0"/>
              <a:t> </a:t>
            </a:r>
            <a:r>
              <a:rPr sz="3050" dirty="0"/>
              <a:t>notebook</a:t>
            </a:r>
            <a:r>
              <a:rPr sz="3050" spc="85" dirty="0"/>
              <a:t> </a:t>
            </a:r>
            <a:r>
              <a:rPr sz="3050" spc="90" dirty="0"/>
              <a:t>—</a:t>
            </a:r>
            <a:r>
              <a:rPr sz="3050" dirty="0"/>
              <a:t>no-browser”</a:t>
            </a:r>
            <a:r>
              <a:rPr sz="3050" spc="90" dirty="0"/>
              <a:t> </a:t>
            </a:r>
            <a:r>
              <a:rPr sz="3050" dirty="0"/>
              <a:t>into</a:t>
            </a:r>
            <a:r>
              <a:rPr sz="3050" spc="85" dirty="0"/>
              <a:t> </a:t>
            </a:r>
            <a:r>
              <a:rPr sz="3050" dirty="0"/>
              <a:t>your</a:t>
            </a:r>
            <a:r>
              <a:rPr sz="3050" spc="85" dirty="0"/>
              <a:t> </a:t>
            </a:r>
            <a:r>
              <a:rPr sz="3050" spc="-55" dirty="0"/>
              <a:t>Terminal,</a:t>
            </a:r>
            <a:r>
              <a:rPr sz="3050" spc="85" dirty="0"/>
              <a:t> </a:t>
            </a:r>
            <a:r>
              <a:rPr sz="3050" dirty="0"/>
              <a:t>you</a:t>
            </a:r>
            <a:r>
              <a:rPr sz="3050" spc="90" dirty="0"/>
              <a:t> </a:t>
            </a:r>
            <a:r>
              <a:rPr sz="3050" dirty="0"/>
              <a:t>should</a:t>
            </a:r>
            <a:r>
              <a:rPr sz="3050" spc="85" dirty="0"/>
              <a:t> </a:t>
            </a:r>
            <a:r>
              <a:rPr sz="3050" spc="-25" dirty="0"/>
              <a:t>see </a:t>
            </a:r>
            <a:r>
              <a:rPr sz="3050" dirty="0"/>
              <a:t>an</a:t>
            </a:r>
            <a:r>
              <a:rPr sz="3050" spc="15" dirty="0"/>
              <a:t> </a:t>
            </a:r>
            <a:r>
              <a:rPr sz="3050" spc="55" dirty="0"/>
              <a:t>output</a:t>
            </a:r>
            <a:r>
              <a:rPr sz="3050" spc="15" dirty="0"/>
              <a:t> </a:t>
            </a:r>
            <a:r>
              <a:rPr sz="3050" dirty="0"/>
              <a:t>that</a:t>
            </a:r>
            <a:r>
              <a:rPr sz="3050" spc="20" dirty="0"/>
              <a:t> </a:t>
            </a:r>
            <a:r>
              <a:rPr sz="3050" dirty="0"/>
              <a:t>looks</a:t>
            </a:r>
            <a:r>
              <a:rPr sz="3050" spc="15" dirty="0"/>
              <a:t> </a:t>
            </a:r>
            <a:r>
              <a:rPr sz="3050" dirty="0"/>
              <a:t>like</a:t>
            </a:r>
            <a:r>
              <a:rPr sz="3050" spc="15" dirty="0"/>
              <a:t> </a:t>
            </a:r>
            <a:r>
              <a:rPr sz="3050" spc="-20" dirty="0"/>
              <a:t>this</a:t>
            </a:r>
            <a:endParaRPr sz="3050"/>
          </a:p>
        </p:txBody>
      </p:sp>
      <p:sp>
        <p:nvSpPr>
          <p:cNvPr id="4" name="object 4"/>
          <p:cNvSpPr txBox="1"/>
          <p:nvPr/>
        </p:nvSpPr>
        <p:spPr>
          <a:xfrm>
            <a:off x="1023917" y="8413455"/>
            <a:ext cx="17256125" cy="1867535"/>
          </a:xfrm>
          <a:prstGeom prst="rect">
            <a:avLst/>
          </a:prstGeom>
        </p:spPr>
        <p:txBody>
          <a:bodyPr vert="horz" wrap="square" lIns="0" tIns="194945" rIns="0" bIns="0" rtlCol="0">
            <a:spAutoFit/>
          </a:bodyPr>
          <a:lstStyle/>
          <a:p>
            <a:pPr marL="399415" indent="-386715">
              <a:lnSpc>
                <a:spcPct val="100000"/>
              </a:lnSpc>
              <a:spcBef>
                <a:spcPts val="1535"/>
              </a:spcBef>
              <a:buSzPct val="122950"/>
              <a:buChar char="•"/>
              <a:tabLst>
                <a:tab pos="399415" algn="l"/>
              </a:tabLst>
            </a:pPr>
            <a:r>
              <a:rPr sz="3050" dirty="0">
                <a:solidFill>
                  <a:srgbClr val="FFFFFF"/>
                </a:solidFill>
                <a:latin typeface="Arial"/>
                <a:cs typeface="Arial"/>
              </a:rPr>
              <a:t>Copy</a:t>
            </a:r>
            <a:r>
              <a:rPr sz="3050" spc="25" dirty="0">
                <a:solidFill>
                  <a:srgbClr val="FFFFFF"/>
                </a:solidFill>
                <a:latin typeface="Arial"/>
                <a:cs typeface="Arial"/>
              </a:rPr>
              <a:t> </a:t>
            </a:r>
            <a:r>
              <a:rPr sz="3050" dirty="0">
                <a:solidFill>
                  <a:srgbClr val="FFFFFF"/>
                </a:solidFill>
                <a:latin typeface="Arial"/>
                <a:cs typeface="Arial"/>
              </a:rPr>
              <a:t>and</a:t>
            </a:r>
            <a:r>
              <a:rPr sz="3050" spc="20" dirty="0">
                <a:solidFill>
                  <a:srgbClr val="FFFFFF"/>
                </a:solidFill>
                <a:latin typeface="Arial"/>
                <a:cs typeface="Arial"/>
              </a:rPr>
              <a:t> </a:t>
            </a:r>
            <a:r>
              <a:rPr sz="3050" dirty="0">
                <a:solidFill>
                  <a:srgbClr val="FFFFFF"/>
                </a:solidFill>
                <a:latin typeface="Arial"/>
                <a:cs typeface="Arial"/>
              </a:rPr>
              <a:t>paste</a:t>
            </a:r>
            <a:r>
              <a:rPr sz="3050" spc="25" dirty="0">
                <a:solidFill>
                  <a:srgbClr val="FFFFFF"/>
                </a:solidFill>
                <a:latin typeface="Arial"/>
                <a:cs typeface="Arial"/>
              </a:rPr>
              <a:t> </a:t>
            </a:r>
            <a:r>
              <a:rPr sz="3050" dirty="0">
                <a:solidFill>
                  <a:srgbClr val="FFFFFF"/>
                </a:solidFill>
                <a:latin typeface="Arial"/>
                <a:cs typeface="Arial"/>
              </a:rPr>
              <a:t>one</a:t>
            </a:r>
            <a:r>
              <a:rPr sz="3050" spc="25" dirty="0">
                <a:solidFill>
                  <a:srgbClr val="FFFFFF"/>
                </a:solidFill>
                <a:latin typeface="Arial"/>
                <a:cs typeface="Arial"/>
              </a:rPr>
              <a:t> </a:t>
            </a:r>
            <a:r>
              <a:rPr sz="3050" dirty="0">
                <a:solidFill>
                  <a:srgbClr val="FFFFFF"/>
                </a:solidFill>
                <a:latin typeface="Arial"/>
                <a:cs typeface="Arial"/>
              </a:rPr>
              <a:t>of</a:t>
            </a:r>
            <a:r>
              <a:rPr sz="3050" spc="20" dirty="0">
                <a:solidFill>
                  <a:srgbClr val="FFFFFF"/>
                </a:solidFill>
                <a:latin typeface="Arial"/>
                <a:cs typeface="Arial"/>
              </a:rPr>
              <a:t> </a:t>
            </a:r>
            <a:r>
              <a:rPr sz="3050" dirty="0">
                <a:solidFill>
                  <a:srgbClr val="FFFFFF"/>
                </a:solidFill>
                <a:latin typeface="Arial"/>
                <a:cs typeface="Arial"/>
              </a:rPr>
              <a:t>the</a:t>
            </a:r>
            <a:r>
              <a:rPr sz="3050" spc="25" dirty="0">
                <a:solidFill>
                  <a:srgbClr val="FFFFFF"/>
                </a:solidFill>
                <a:latin typeface="Arial"/>
                <a:cs typeface="Arial"/>
              </a:rPr>
              <a:t> </a:t>
            </a:r>
            <a:r>
              <a:rPr sz="3050" dirty="0">
                <a:solidFill>
                  <a:srgbClr val="FFFFFF"/>
                </a:solidFill>
                <a:latin typeface="Arial"/>
                <a:cs typeface="Arial"/>
              </a:rPr>
              <a:t>URLs</a:t>
            </a:r>
            <a:r>
              <a:rPr sz="3050" spc="20" dirty="0">
                <a:solidFill>
                  <a:srgbClr val="FFFFFF"/>
                </a:solidFill>
                <a:latin typeface="Arial"/>
                <a:cs typeface="Arial"/>
              </a:rPr>
              <a:t> </a:t>
            </a:r>
            <a:r>
              <a:rPr sz="3050" dirty="0">
                <a:solidFill>
                  <a:srgbClr val="FFFFFF"/>
                </a:solidFill>
                <a:latin typeface="Arial"/>
                <a:cs typeface="Arial"/>
              </a:rPr>
              <a:t>into</a:t>
            </a:r>
            <a:r>
              <a:rPr sz="3050" spc="25" dirty="0">
                <a:solidFill>
                  <a:srgbClr val="FFFFFF"/>
                </a:solidFill>
                <a:latin typeface="Arial"/>
                <a:cs typeface="Arial"/>
              </a:rPr>
              <a:t> </a:t>
            </a:r>
            <a:r>
              <a:rPr sz="3050" dirty="0">
                <a:solidFill>
                  <a:srgbClr val="FFFFFF"/>
                </a:solidFill>
                <a:latin typeface="Arial"/>
                <a:cs typeface="Arial"/>
              </a:rPr>
              <a:t>a</a:t>
            </a:r>
            <a:r>
              <a:rPr sz="3050" spc="25" dirty="0">
                <a:solidFill>
                  <a:srgbClr val="FFFFFF"/>
                </a:solidFill>
                <a:latin typeface="Arial"/>
                <a:cs typeface="Arial"/>
              </a:rPr>
              <a:t> </a:t>
            </a:r>
            <a:r>
              <a:rPr sz="3050" dirty="0">
                <a:solidFill>
                  <a:srgbClr val="FFFFFF"/>
                </a:solidFill>
                <a:latin typeface="Arial"/>
                <a:cs typeface="Arial"/>
              </a:rPr>
              <a:t>web</a:t>
            </a:r>
            <a:r>
              <a:rPr sz="3050" spc="20" dirty="0">
                <a:solidFill>
                  <a:srgbClr val="FFFFFF"/>
                </a:solidFill>
                <a:latin typeface="Arial"/>
                <a:cs typeface="Arial"/>
              </a:rPr>
              <a:t> </a:t>
            </a:r>
            <a:r>
              <a:rPr sz="3050" spc="-10" dirty="0">
                <a:solidFill>
                  <a:srgbClr val="FFFFFF"/>
                </a:solidFill>
                <a:latin typeface="Arial"/>
                <a:cs typeface="Arial"/>
              </a:rPr>
              <a:t>browser</a:t>
            </a:r>
            <a:endParaRPr sz="3050">
              <a:latin typeface="Arial"/>
              <a:cs typeface="Arial"/>
            </a:endParaRPr>
          </a:p>
          <a:p>
            <a:pPr marL="399415" marR="5080" indent="-387350">
              <a:lnSpc>
                <a:spcPts val="3270"/>
              </a:lnSpc>
              <a:spcBef>
                <a:spcPts val="2905"/>
              </a:spcBef>
              <a:buSzPct val="122950"/>
              <a:buChar char="•"/>
              <a:tabLst>
                <a:tab pos="399415" algn="l"/>
              </a:tabLst>
            </a:pPr>
            <a:r>
              <a:rPr sz="3050" dirty="0">
                <a:solidFill>
                  <a:srgbClr val="FFFFFF"/>
                </a:solidFill>
                <a:latin typeface="Arial"/>
                <a:cs typeface="Arial"/>
              </a:rPr>
              <a:t>Jupyter</a:t>
            </a:r>
            <a:r>
              <a:rPr sz="3050" spc="15" dirty="0">
                <a:solidFill>
                  <a:srgbClr val="FFFFFF"/>
                </a:solidFill>
                <a:latin typeface="Arial"/>
                <a:cs typeface="Arial"/>
              </a:rPr>
              <a:t> </a:t>
            </a:r>
            <a:r>
              <a:rPr sz="3050" dirty="0">
                <a:solidFill>
                  <a:srgbClr val="FFFFFF"/>
                </a:solidFill>
                <a:latin typeface="Arial"/>
                <a:cs typeface="Arial"/>
              </a:rPr>
              <a:t>is</a:t>
            </a:r>
            <a:r>
              <a:rPr sz="3050" spc="15" dirty="0">
                <a:solidFill>
                  <a:srgbClr val="FFFFFF"/>
                </a:solidFill>
                <a:latin typeface="Arial"/>
                <a:cs typeface="Arial"/>
              </a:rPr>
              <a:t> </a:t>
            </a:r>
            <a:r>
              <a:rPr sz="3050" dirty="0">
                <a:solidFill>
                  <a:srgbClr val="FFFFFF"/>
                </a:solidFill>
                <a:latin typeface="Arial"/>
                <a:cs typeface="Arial"/>
              </a:rPr>
              <a:t>sucessfully</a:t>
            </a:r>
            <a:r>
              <a:rPr sz="3050" spc="15" dirty="0">
                <a:solidFill>
                  <a:srgbClr val="FFFFFF"/>
                </a:solidFill>
                <a:latin typeface="Arial"/>
                <a:cs typeface="Arial"/>
              </a:rPr>
              <a:t> </a:t>
            </a:r>
            <a:r>
              <a:rPr sz="3050" dirty="0">
                <a:solidFill>
                  <a:srgbClr val="FFFFFF"/>
                </a:solidFill>
                <a:latin typeface="Arial"/>
                <a:cs typeface="Arial"/>
              </a:rPr>
              <a:t>installed!</a:t>
            </a:r>
            <a:r>
              <a:rPr sz="3050" spc="15" dirty="0">
                <a:solidFill>
                  <a:srgbClr val="FFFFFF"/>
                </a:solidFill>
                <a:latin typeface="Arial"/>
                <a:cs typeface="Arial"/>
              </a:rPr>
              <a:t> </a:t>
            </a:r>
            <a:r>
              <a:rPr sz="3050" spc="-105" dirty="0">
                <a:solidFill>
                  <a:srgbClr val="FFFFFF"/>
                </a:solidFill>
                <a:latin typeface="Arial"/>
                <a:cs typeface="Arial"/>
              </a:rPr>
              <a:t>You</a:t>
            </a:r>
            <a:r>
              <a:rPr sz="3050" spc="15" dirty="0">
                <a:solidFill>
                  <a:srgbClr val="FFFFFF"/>
                </a:solidFill>
                <a:latin typeface="Arial"/>
                <a:cs typeface="Arial"/>
              </a:rPr>
              <a:t> </a:t>
            </a:r>
            <a:r>
              <a:rPr sz="3050" dirty="0">
                <a:solidFill>
                  <a:srgbClr val="FFFFFF"/>
                </a:solidFill>
                <a:latin typeface="Arial"/>
                <a:cs typeface="Arial"/>
              </a:rPr>
              <a:t>can</a:t>
            </a:r>
            <a:r>
              <a:rPr sz="3050" spc="15" dirty="0">
                <a:solidFill>
                  <a:srgbClr val="FFFFFF"/>
                </a:solidFill>
                <a:latin typeface="Arial"/>
                <a:cs typeface="Arial"/>
              </a:rPr>
              <a:t> </a:t>
            </a:r>
            <a:r>
              <a:rPr sz="3050" dirty="0">
                <a:solidFill>
                  <a:srgbClr val="FFFFFF"/>
                </a:solidFill>
                <a:latin typeface="Arial"/>
                <a:cs typeface="Arial"/>
              </a:rPr>
              <a:t>now</a:t>
            </a:r>
            <a:r>
              <a:rPr sz="3050" spc="15" dirty="0">
                <a:solidFill>
                  <a:srgbClr val="FFFFFF"/>
                </a:solidFill>
                <a:latin typeface="Arial"/>
                <a:cs typeface="Arial"/>
              </a:rPr>
              <a:t> </a:t>
            </a:r>
            <a:r>
              <a:rPr sz="3050" dirty="0">
                <a:solidFill>
                  <a:srgbClr val="FFFFFF"/>
                </a:solidFill>
                <a:latin typeface="Arial"/>
                <a:cs typeface="Arial"/>
              </a:rPr>
              <a:t>close</a:t>
            </a:r>
            <a:r>
              <a:rPr sz="3050" spc="15" dirty="0">
                <a:solidFill>
                  <a:srgbClr val="FFFFFF"/>
                </a:solidFill>
                <a:latin typeface="Arial"/>
                <a:cs typeface="Arial"/>
              </a:rPr>
              <a:t> </a:t>
            </a:r>
            <a:r>
              <a:rPr sz="3050" dirty="0">
                <a:solidFill>
                  <a:srgbClr val="FFFFFF"/>
                </a:solidFill>
                <a:latin typeface="Arial"/>
                <a:cs typeface="Arial"/>
              </a:rPr>
              <a:t>that</a:t>
            </a:r>
            <a:r>
              <a:rPr sz="3050" spc="15" dirty="0">
                <a:solidFill>
                  <a:srgbClr val="FFFFFF"/>
                </a:solidFill>
                <a:latin typeface="Arial"/>
                <a:cs typeface="Arial"/>
              </a:rPr>
              <a:t> </a:t>
            </a:r>
            <a:r>
              <a:rPr sz="3050" spc="50" dirty="0">
                <a:solidFill>
                  <a:srgbClr val="FFFFFF"/>
                </a:solidFill>
                <a:latin typeface="Arial"/>
                <a:cs typeface="Arial"/>
              </a:rPr>
              <a:t>window</a:t>
            </a:r>
            <a:r>
              <a:rPr sz="3050" spc="15" dirty="0">
                <a:solidFill>
                  <a:srgbClr val="FFFFFF"/>
                </a:solidFill>
                <a:latin typeface="Arial"/>
                <a:cs typeface="Arial"/>
              </a:rPr>
              <a:t> </a:t>
            </a:r>
            <a:r>
              <a:rPr sz="3050" dirty="0">
                <a:solidFill>
                  <a:srgbClr val="FFFFFF"/>
                </a:solidFill>
                <a:latin typeface="Arial"/>
                <a:cs typeface="Arial"/>
              </a:rPr>
              <a:t>in</a:t>
            </a:r>
            <a:r>
              <a:rPr sz="3050" spc="15" dirty="0">
                <a:solidFill>
                  <a:srgbClr val="FFFFFF"/>
                </a:solidFill>
                <a:latin typeface="Arial"/>
                <a:cs typeface="Arial"/>
              </a:rPr>
              <a:t> </a:t>
            </a:r>
            <a:r>
              <a:rPr sz="3050" dirty="0">
                <a:solidFill>
                  <a:srgbClr val="FFFFFF"/>
                </a:solidFill>
                <a:latin typeface="Arial"/>
                <a:cs typeface="Arial"/>
              </a:rPr>
              <a:t>your</a:t>
            </a:r>
            <a:r>
              <a:rPr sz="3050" spc="15" dirty="0">
                <a:solidFill>
                  <a:srgbClr val="FFFFFF"/>
                </a:solidFill>
                <a:latin typeface="Arial"/>
                <a:cs typeface="Arial"/>
              </a:rPr>
              <a:t> </a:t>
            </a:r>
            <a:r>
              <a:rPr sz="3050" dirty="0">
                <a:solidFill>
                  <a:srgbClr val="FFFFFF"/>
                </a:solidFill>
                <a:latin typeface="Arial"/>
                <a:cs typeface="Arial"/>
              </a:rPr>
              <a:t>web</a:t>
            </a:r>
            <a:r>
              <a:rPr sz="3050" spc="15" dirty="0">
                <a:solidFill>
                  <a:srgbClr val="FFFFFF"/>
                </a:solidFill>
                <a:latin typeface="Arial"/>
                <a:cs typeface="Arial"/>
              </a:rPr>
              <a:t> </a:t>
            </a:r>
            <a:r>
              <a:rPr sz="3050" dirty="0">
                <a:solidFill>
                  <a:srgbClr val="FFFFFF"/>
                </a:solidFill>
                <a:latin typeface="Arial"/>
                <a:cs typeface="Arial"/>
              </a:rPr>
              <a:t>browser,</a:t>
            </a:r>
            <a:r>
              <a:rPr sz="3050" spc="15" dirty="0">
                <a:solidFill>
                  <a:srgbClr val="FFFFFF"/>
                </a:solidFill>
                <a:latin typeface="Arial"/>
                <a:cs typeface="Arial"/>
              </a:rPr>
              <a:t> </a:t>
            </a:r>
            <a:r>
              <a:rPr sz="3050" dirty="0">
                <a:solidFill>
                  <a:srgbClr val="FFFFFF"/>
                </a:solidFill>
                <a:latin typeface="Arial"/>
                <a:cs typeface="Arial"/>
              </a:rPr>
              <a:t>and</a:t>
            </a:r>
            <a:r>
              <a:rPr sz="3050" spc="15" dirty="0">
                <a:solidFill>
                  <a:srgbClr val="FFFFFF"/>
                </a:solidFill>
                <a:latin typeface="Arial"/>
                <a:cs typeface="Arial"/>
              </a:rPr>
              <a:t> </a:t>
            </a:r>
            <a:r>
              <a:rPr sz="3050" dirty="0">
                <a:solidFill>
                  <a:srgbClr val="FFFFFF"/>
                </a:solidFill>
                <a:latin typeface="Arial"/>
                <a:cs typeface="Arial"/>
              </a:rPr>
              <a:t>you</a:t>
            </a:r>
            <a:r>
              <a:rPr sz="3050" spc="15" dirty="0">
                <a:solidFill>
                  <a:srgbClr val="FFFFFF"/>
                </a:solidFill>
                <a:latin typeface="Arial"/>
                <a:cs typeface="Arial"/>
              </a:rPr>
              <a:t> </a:t>
            </a:r>
            <a:r>
              <a:rPr sz="3050" spc="-25" dirty="0">
                <a:solidFill>
                  <a:srgbClr val="FFFFFF"/>
                </a:solidFill>
                <a:latin typeface="Arial"/>
                <a:cs typeface="Arial"/>
              </a:rPr>
              <a:t>can </a:t>
            </a:r>
            <a:r>
              <a:rPr sz="3050" dirty="0">
                <a:solidFill>
                  <a:srgbClr val="FFFFFF"/>
                </a:solidFill>
                <a:latin typeface="Arial"/>
                <a:cs typeface="Arial"/>
              </a:rPr>
              <a:t>close</a:t>
            </a:r>
            <a:r>
              <a:rPr sz="3050" spc="-5" dirty="0">
                <a:solidFill>
                  <a:srgbClr val="FFFFFF"/>
                </a:solidFill>
                <a:latin typeface="Arial"/>
                <a:cs typeface="Arial"/>
              </a:rPr>
              <a:t> </a:t>
            </a:r>
            <a:r>
              <a:rPr sz="3050" spc="-60" dirty="0">
                <a:solidFill>
                  <a:srgbClr val="FFFFFF"/>
                </a:solidFill>
                <a:latin typeface="Arial"/>
                <a:cs typeface="Arial"/>
              </a:rPr>
              <a:t>Terminal</a:t>
            </a:r>
            <a:r>
              <a:rPr sz="3050" spc="-5" dirty="0">
                <a:solidFill>
                  <a:srgbClr val="FFFFFF"/>
                </a:solidFill>
                <a:latin typeface="Arial"/>
                <a:cs typeface="Arial"/>
              </a:rPr>
              <a:t> </a:t>
            </a:r>
            <a:r>
              <a:rPr sz="3050" dirty="0">
                <a:solidFill>
                  <a:srgbClr val="FFFFFF"/>
                </a:solidFill>
                <a:latin typeface="Arial"/>
                <a:cs typeface="Arial"/>
              </a:rPr>
              <a:t>by</a:t>
            </a:r>
            <a:r>
              <a:rPr sz="3050" spc="-5" dirty="0">
                <a:solidFill>
                  <a:srgbClr val="FFFFFF"/>
                </a:solidFill>
                <a:latin typeface="Arial"/>
                <a:cs typeface="Arial"/>
              </a:rPr>
              <a:t> </a:t>
            </a:r>
            <a:r>
              <a:rPr sz="3050" dirty="0">
                <a:solidFill>
                  <a:srgbClr val="FFFFFF"/>
                </a:solidFill>
                <a:latin typeface="Arial"/>
                <a:cs typeface="Arial"/>
              </a:rPr>
              <a:t>pressing </a:t>
            </a:r>
            <a:r>
              <a:rPr sz="3050" spc="114" dirty="0">
                <a:solidFill>
                  <a:srgbClr val="FFFFFF"/>
                </a:solidFill>
                <a:latin typeface="Arial"/>
                <a:cs typeface="Arial"/>
              </a:rPr>
              <a:t>“ctrl+c”</a:t>
            </a:r>
            <a:r>
              <a:rPr sz="3050" spc="-5" dirty="0">
                <a:solidFill>
                  <a:srgbClr val="FFFFFF"/>
                </a:solidFill>
                <a:latin typeface="Arial"/>
                <a:cs typeface="Arial"/>
              </a:rPr>
              <a:t> </a:t>
            </a:r>
            <a:r>
              <a:rPr sz="3050" dirty="0">
                <a:solidFill>
                  <a:srgbClr val="FFFFFF"/>
                </a:solidFill>
                <a:latin typeface="Arial"/>
                <a:cs typeface="Arial"/>
              </a:rPr>
              <a:t>and</a:t>
            </a:r>
            <a:r>
              <a:rPr sz="3050" spc="-5" dirty="0">
                <a:solidFill>
                  <a:srgbClr val="FFFFFF"/>
                </a:solidFill>
                <a:latin typeface="Arial"/>
                <a:cs typeface="Arial"/>
              </a:rPr>
              <a:t> </a:t>
            </a:r>
            <a:r>
              <a:rPr sz="3050" dirty="0">
                <a:solidFill>
                  <a:srgbClr val="FFFFFF"/>
                </a:solidFill>
                <a:latin typeface="Arial"/>
                <a:cs typeface="Arial"/>
              </a:rPr>
              <a:t>entering </a:t>
            </a:r>
            <a:r>
              <a:rPr sz="3050" spc="65" dirty="0">
                <a:solidFill>
                  <a:srgbClr val="FFFFFF"/>
                </a:solidFill>
                <a:latin typeface="Arial"/>
                <a:cs typeface="Arial"/>
              </a:rPr>
              <a:t>“yes”.</a:t>
            </a:r>
            <a:endParaRPr sz="3050">
              <a:latin typeface="Arial"/>
              <a:cs typeface="Arial"/>
            </a:endParaRPr>
          </a:p>
        </p:txBody>
      </p:sp>
      <p:pic>
        <p:nvPicPr>
          <p:cNvPr id="5" name="object 5"/>
          <p:cNvPicPr/>
          <p:nvPr/>
        </p:nvPicPr>
        <p:blipFill>
          <a:blip r:embed="rId2" cstate="print"/>
          <a:stretch>
            <a:fillRect/>
          </a:stretch>
        </p:blipFill>
        <p:spPr>
          <a:xfrm>
            <a:off x="2631218" y="5404589"/>
            <a:ext cx="14841642" cy="30033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BE2F-60D8-B20B-0CFF-4ABD1770D2E8}"/>
              </a:ext>
            </a:extLst>
          </p:cNvPr>
          <p:cNvSpPr>
            <a:spLocks noGrp="1"/>
          </p:cNvSpPr>
          <p:nvPr>
            <p:ph type="title"/>
          </p:nvPr>
        </p:nvSpPr>
        <p:spPr>
          <a:xfrm>
            <a:off x="1023917" y="799495"/>
            <a:ext cx="16263619" cy="1077218"/>
          </a:xfrm>
        </p:spPr>
        <p:txBody>
          <a:bodyPr/>
          <a:lstStyle/>
          <a:p>
            <a:r>
              <a:rPr lang="en-US" dirty="0"/>
              <a:t>Getting Started</a:t>
            </a:r>
          </a:p>
        </p:txBody>
      </p:sp>
      <p:sp>
        <p:nvSpPr>
          <p:cNvPr id="3" name="Text Placeholder 2">
            <a:extLst>
              <a:ext uri="{FF2B5EF4-FFF2-40B4-BE49-F238E27FC236}">
                <a16:creationId xmlns:a16="http://schemas.microsoft.com/office/drawing/2014/main" id="{68D6A69D-09EC-AB83-671B-3BD8AF0C55A6}"/>
              </a:ext>
            </a:extLst>
          </p:cNvPr>
          <p:cNvSpPr>
            <a:spLocks noGrp="1"/>
          </p:cNvSpPr>
          <p:nvPr>
            <p:ph type="body" idx="1"/>
          </p:nvPr>
        </p:nvSpPr>
        <p:spPr>
          <a:xfrm>
            <a:off x="1023916" y="2547895"/>
            <a:ext cx="18553133" cy="7386638"/>
          </a:xfrm>
        </p:spPr>
        <p:txBody>
          <a:bodyPr/>
          <a:lstStyle/>
          <a:p>
            <a:r>
              <a:rPr lang="en-US" sz="4800" dirty="0"/>
              <a:t>Content from this workshop will be disseminated through </a:t>
            </a:r>
            <a:r>
              <a:rPr lang="en-US" sz="4800" dirty="0" err="1"/>
              <a:t>github</a:t>
            </a:r>
            <a:r>
              <a:rPr lang="en-US" sz="4800" dirty="0"/>
              <a:t>:</a:t>
            </a:r>
          </a:p>
          <a:p>
            <a:endParaRPr lang="en-US" sz="4800" dirty="0"/>
          </a:p>
          <a:p>
            <a:r>
              <a:rPr lang="en-US" sz="4800" dirty="0"/>
              <a:t>Here is the link to the </a:t>
            </a:r>
            <a:r>
              <a:rPr lang="en-US" sz="4800" dirty="0" err="1"/>
              <a:t>github</a:t>
            </a:r>
            <a:r>
              <a:rPr lang="en-US" sz="4800" dirty="0"/>
              <a:t>:</a:t>
            </a:r>
          </a:p>
          <a:p>
            <a:r>
              <a:rPr lang="en-US" sz="4800" dirty="0"/>
              <a:t> </a:t>
            </a:r>
            <a:r>
              <a:rPr lang="en-US" sz="4800" dirty="0">
                <a:hlinkClick r:id="rId2"/>
              </a:rPr>
              <a:t>https://github.com/tobin-wainer/YVCC_Computing_2025/tree/main</a:t>
            </a:r>
            <a:endParaRPr lang="en-US" sz="4800" dirty="0"/>
          </a:p>
          <a:p>
            <a:endParaRPr lang="en-US" sz="4800" dirty="0"/>
          </a:p>
          <a:p>
            <a:endParaRPr lang="en-US" sz="4800" dirty="0"/>
          </a:p>
          <a:p>
            <a:r>
              <a:rPr lang="en-US" sz="4800" dirty="0"/>
              <a:t>From the command line: </a:t>
            </a:r>
            <a:br>
              <a:rPr lang="en-US" sz="4800" dirty="0"/>
            </a:br>
            <a:r>
              <a:rPr lang="en-US" sz="4800" dirty="0"/>
              <a:t>git clone https://</a:t>
            </a:r>
            <a:r>
              <a:rPr lang="en-US" sz="4800" dirty="0" err="1"/>
              <a:t>github.com</a:t>
            </a:r>
            <a:r>
              <a:rPr lang="en-US" sz="4800" dirty="0"/>
              <a:t>/</a:t>
            </a:r>
            <a:r>
              <a:rPr lang="en-US" sz="4800" dirty="0" err="1"/>
              <a:t>tobin-wainer</a:t>
            </a:r>
            <a:r>
              <a:rPr lang="en-US" sz="4800" dirty="0"/>
              <a:t>/YVCC_Computing_2025.git</a:t>
            </a:r>
          </a:p>
        </p:txBody>
      </p:sp>
    </p:spTree>
    <p:extLst>
      <p:ext uri="{BB962C8B-B14F-4D97-AF65-F5344CB8AC3E}">
        <p14:creationId xmlns:p14="http://schemas.microsoft.com/office/powerpoint/2010/main" val="111618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5" dirty="0"/>
              <a:t>Intro</a:t>
            </a:r>
            <a:r>
              <a:rPr spc="-350" dirty="0"/>
              <a:t> </a:t>
            </a:r>
            <a:r>
              <a:rPr dirty="0"/>
              <a:t>to</a:t>
            </a:r>
            <a:r>
              <a:rPr spc="-310" dirty="0"/>
              <a:t> </a:t>
            </a:r>
            <a:r>
              <a:rPr spc="-975" dirty="0"/>
              <a:t>Y</a:t>
            </a:r>
            <a:r>
              <a:rPr spc="-190" dirty="0"/>
              <a:t>o</a:t>
            </a:r>
            <a:r>
              <a:rPr spc="-195" dirty="0"/>
              <a:t>u</a:t>
            </a:r>
            <a:r>
              <a:rPr spc="-45" dirty="0"/>
              <a:t>r</a:t>
            </a:r>
            <a:r>
              <a:rPr spc="-280" dirty="0"/>
              <a:t> </a:t>
            </a:r>
            <a:r>
              <a:rPr spc="-114" dirty="0"/>
              <a:t>Instructors</a:t>
            </a:r>
          </a:p>
        </p:txBody>
      </p:sp>
      <p:sp>
        <p:nvSpPr>
          <p:cNvPr id="4" name="object 4"/>
          <p:cNvSpPr txBox="1"/>
          <p:nvPr/>
        </p:nvSpPr>
        <p:spPr>
          <a:xfrm>
            <a:off x="1766345" y="2933681"/>
            <a:ext cx="7693659" cy="5850961"/>
          </a:xfrm>
          <a:prstGeom prst="rect">
            <a:avLst/>
          </a:prstGeom>
        </p:spPr>
        <p:txBody>
          <a:bodyPr vert="horz" wrap="square" lIns="0" tIns="132715" rIns="0" bIns="0" rtlCol="0">
            <a:spAutoFit/>
          </a:bodyPr>
          <a:lstStyle/>
          <a:p>
            <a:pPr marL="12700" marR="5080">
              <a:lnSpc>
                <a:spcPts val="4250"/>
              </a:lnSpc>
              <a:spcBef>
                <a:spcPts val="1045"/>
              </a:spcBef>
            </a:pPr>
            <a:r>
              <a:rPr sz="4350" b="1" spc="60" dirty="0">
                <a:solidFill>
                  <a:srgbClr val="FFFFFF"/>
                </a:solidFill>
                <a:latin typeface="Arial"/>
                <a:cs typeface="Arial"/>
              </a:rPr>
              <a:t>I</a:t>
            </a:r>
            <a:r>
              <a:rPr sz="4350" b="1" spc="-160" dirty="0">
                <a:solidFill>
                  <a:srgbClr val="FFFFFF"/>
                </a:solidFill>
                <a:latin typeface="Arial"/>
                <a:cs typeface="Arial"/>
              </a:rPr>
              <a:t> </a:t>
            </a:r>
            <a:r>
              <a:rPr sz="4350" b="1" dirty="0">
                <a:solidFill>
                  <a:srgbClr val="FFFFFF"/>
                </a:solidFill>
                <a:latin typeface="Arial"/>
                <a:cs typeface="Arial"/>
              </a:rPr>
              <a:t>am</a:t>
            </a:r>
            <a:r>
              <a:rPr sz="4350" b="1" spc="-160" dirty="0">
                <a:solidFill>
                  <a:srgbClr val="FFFFFF"/>
                </a:solidFill>
                <a:latin typeface="Arial"/>
                <a:cs typeface="Arial"/>
              </a:rPr>
              <a:t> </a:t>
            </a:r>
            <a:r>
              <a:rPr lang="en-US" sz="4350" b="1" spc="-100" dirty="0">
                <a:solidFill>
                  <a:srgbClr val="FFFFFF"/>
                </a:solidFill>
                <a:latin typeface="Arial"/>
                <a:cs typeface="Arial"/>
              </a:rPr>
              <a:t>Tobin Wainer</a:t>
            </a:r>
            <a:r>
              <a:rPr sz="4350" b="1" spc="-100" dirty="0">
                <a:solidFill>
                  <a:srgbClr val="FFFFFF"/>
                </a:solidFill>
                <a:latin typeface="Arial"/>
                <a:cs typeface="Arial"/>
              </a:rPr>
              <a:t>,</a:t>
            </a:r>
            <a:r>
              <a:rPr sz="4350" b="1" spc="-160" dirty="0">
                <a:solidFill>
                  <a:srgbClr val="FFFFFF"/>
                </a:solidFill>
                <a:latin typeface="Arial"/>
                <a:cs typeface="Arial"/>
              </a:rPr>
              <a:t> </a:t>
            </a:r>
            <a:r>
              <a:rPr sz="4350" b="1" dirty="0">
                <a:solidFill>
                  <a:srgbClr val="FFFFFF"/>
                </a:solidFill>
                <a:latin typeface="Arial"/>
                <a:cs typeface="Arial"/>
              </a:rPr>
              <a:t>a</a:t>
            </a:r>
            <a:r>
              <a:rPr sz="4350" b="1" spc="-155" dirty="0">
                <a:solidFill>
                  <a:srgbClr val="FFFFFF"/>
                </a:solidFill>
                <a:latin typeface="Arial"/>
                <a:cs typeface="Arial"/>
              </a:rPr>
              <a:t> </a:t>
            </a:r>
            <a:r>
              <a:rPr lang="en-US" sz="4350" b="1" spc="-155" dirty="0">
                <a:solidFill>
                  <a:srgbClr val="FFFFFF"/>
                </a:solidFill>
                <a:latin typeface="Arial"/>
                <a:cs typeface="Arial"/>
              </a:rPr>
              <a:t>graduate </a:t>
            </a:r>
            <a:r>
              <a:rPr sz="4350" b="1" spc="-75" dirty="0">
                <a:solidFill>
                  <a:srgbClr val="FFFFFF"/>
                </a:solidFill>
                <a:latin typeface="Arial"/>
                <a:cs typeface="Arial"/>
              </a:rPr>
              <a:t>student working</a:t>
            </a:r>
            <a:r>
              <a:rPr sz="4350" b="1" spc="-210" dirty="0">
                <a:solidFill>
                  <a:srgbClr val="FFFFFF"/>
                </a:solidFill>
                <a:latin typeface="Arial"/>
                <a:cs typeface="Arial"/>
              </a:rPr>
              <a:t> </a:t>
            </a:r>
            <a:r>
              <a:rPr sz="4350" b="1" spc="-75" dirty="0">
                <a:solidFill>
                  <a:srgbClr val="FFFFFF"/>
                </a:solidFill>
                <a:latin typeface="Arial"/>
                <a:cs typeface="Arial"/>
              </a:rPr>
              <a:t>on</a:t>
            </a:r>
            <a:r>
              <a:rPr sz="4350" b="1" spc="-210" dirty="0">
                <a:solidFill>
                  <a:srgbClr val="FFFFFF"/>
                </a:solidFill>
                <a:latin typeface="Arial"/>
                <a:cs typeface="Arial"/>
              </a:rPr>
              <a:t> </a:t>
            </a:r>
            <a:r>
              <a:rPr sz="4350" b="1" spc="-75" dirty="0">
                <a:solidFill>
                  <a:srgbClr val="FFFFFF"/>
                </a:solidFill>
                <a:latin typeface="Arial"/>
                <a:cs typeface="Arial"/>
              </a:rPr>
              <a:t>getting</a:t>
            </a:r>
            <a:r>
              <a:rPr sz="4350" b="1" spc="-210" dirty="0">
                <a:solidFill>
                  <a:srgbClr val="FFFFFF"/>
                </a:solidFill>
                <a:latin typeface="Arial"/>
                <a:cs typeface="Arial"/>
              </a:rPr>
              <a:t> </a:t>
            </a:r>
            <a:r>
              <a:rPr sz="4350" b="1" spc="-90" dirty="0">
                <a:solidFill>
                  <a:srgbClr val="FFFFFF"/>
                </a:solidFill>
                <a:latin typeface="Arial"/>
                <a:cs typeface="Arial"/>
              </a:rPr>
              <a:t>my</a:t>
            </a:r>
            <a:r>
              <a:rPr sz="4350" b="1" spc="-210" dirty="0">
                <a:solidFill>
                  <a:srgbClr val="FFFFFF"/>
                </a:solidFill>
                <a:latin typeface="Arial"/>
                <a:cs typeface="Arial"/>
              </a:rPr>
              <a:t> </a:t>
            </a:r>
            <a:r>
              <a:rPr sz="4350" b="1" spc="-70" dirty="0">
                <a:solidFill>
                  <a:srgbClr val="FFFFFF"/>
                </a:solidFill>
                <a:latin typeface="Arial"/>
                <a:cs typeface="Arial"/>
              </a:rPr>
              <a:t>PhD</a:t>
            </a:r>
            <a:r>
              <a:rPr sz="4350" b="1" spc="-204" dirty="0">
                <a:solidFill>
                  <a:srgbClr val="FFFFFF"/>
                </a:solidFill>
                <a:latin typeface="Arial"/>
                <a:cs typeface="Arial"/>
              </a:rPr>
              <a:t> </a:t>
            </a:r>
            <a:r>
              <a:rPr sz="4350" b="1" spc="-25" dirty="0">
                <a:solidFill>
                  <a:srgbClr val="FFFFFF"/>
                </a:solidFill>
                <a:latin typeface="Arial"/>
                <a:cs typeface="Arial"/>
              </a:rPr>
              <a:t>at </a:t>
            </a:r>
            <a:r>
              <a:rPr sz="4350" b="1" dirty="0">
                <a:solidFill>
                  <a:srgbClr val="FFFFFF"/>
                </a:solidFill>
                <a:latin typeface="Arial"/>
                <a:cs typeface="Arial"/>
              </a:rPr>
              <a:t>UW</a:t>
            </a:r>
            <a:r>
              <a:rPr sz="4350" b="1" spc="-165" dirty="0">
                <a:solidFill>
                  <a:srgbClr val="FFFFFF"/>
                </a:solidFill>
                <a:latin typeface="Arial"/>
                <a:cs typeface="Arial"/>
              </a:rPr>
              <a:t> </a:t>
            </a:r>
            <a:r>
              <a:rPr sz="4350" b="1" spc="-145" dirty="0">
                <a:solidFill>
                  <a:srgbClr val="FFFFFF"/>
                </a:solidFill>
                <a:latin typeface="Arial"/>
                <a:cs typeface="Arial"/>
              </a:rPr>
              <a:t>in</a:t>
            </a:r>
            <a:r>
              <a:rPr sz="4350" b="1" spc="-165" dirty="0">
                <a:solidFill>
                  <a:srgbClr val="FFFFFF"/>
                </a:solidFill>
                <a:latin typeface="Arial"/>
                <a:cs typeface="Arial"/>
              </a:rPr>
              <a:t> </a:t>
            </a:r>
            <a:r>
              <a:rPr sz="4350" b="1" spc="-145" dirty="0">
                <a:solidFill>
                  <a:srgbClr val="FFFFFF"/>
                </a:solidFill>
                <a:latin typeface="Arial"/>
                <a:cs typeface="Arial"/>
              </a:rPr>
              <a:t>Astronomy</a:t>
            </a:r>
            <a:endParaRPr lang="en-US" sz="4350" b="1" spc="-145" dirty="0">
              <a:solidFill>
                <a:srgbClr val="FFFFFF"/>
              </a:solidFill>
              <a:latin typeface="Arial"/>
              <a:cs typeface="Arial"/>
            </a:endParaRPr>
          </a:p>
          <a:p>
            <a:pPr marL="12700" marR="5080">
              <a:lnSpc>
                <a:spcPts val="4250"/>
              </a:lnSpc>
              <a:spcBef>
                <a:spcPts val="1045"/>
              </a:spcBef>
            </a:pPr>
            <a:endParaRPr sz="4350" dirty="0">
              <a:latin typeface="Arial"/>
              <a:cs typeface="Arial"/>
            </a:endParaRPr>
          </a:p>
          <a:p>
            <a:pPr marL="12700" marR="81915">
              <a:lnSpc>
                <a:spcPts val="4380"/>
              </a:lnSpc>
            </a:pPr>
            <a:r>
              <a:rPr sz="4400" b="1" dirty="0">
                <a:solidFill>
                  <a:srgbClr val="FFFFFF"/>
                </a:solidFill>
                <a:latin typeface="Arial"/>
                <a:cs typeface="Arial"/>
              </a:rPr>
              <a:t>In</a:t>
            </a:r>
            <a:r>
              <a:rPr sz="4400" b="1" spc="-220" dirty="0">
                <a:solidFill>
                  <a:srgbClr val="FFFFFF"/>
                </a:solidFill>
                <a:latin typeface="Arial"/>
                <a:cs typeface="Arial"/>
              </a:rPr>
              <a:t> </a:t>
            </a:r>
            <a:r>
              <a:rPr sz="4400" b="1" spc="-90" dirty="0">
                <a:solidFill>
                  <a:srgbClr val="FFFFFF"/>
                </a:solidFill>
                <a:latin typeface="Arial"/>
                <a:cs typeface="Arial"/>
              </a:rPr>
              <a:t>my</a:t>
            </a:r>
            <a:r>
              <a:rPr sz="4400" b="1" spc="-220" dirty="0">
                <a:solidFill>
                  <a:srgbClr val="FFFFFF"/>
                </a:solidFill>
                <a:latin typeface="Arial"/>
                <a:cs typeface="Arial"/>
              </a:rPr>
              <a:t> </a:t>
            </a:r>
            <a:r>
              <a:rPr sz="4400" b="1" spc="-65" dirty="0">
                <a:solidFill>
                  <a:srgbClr val="FFFFFF"/>
                </a:solidFill>
                <a:latin typeface="Arial"/>
                <a:cs typeface="Arial"/>
              </a:rPr>
              <a:t>spare</a:t>
            </a:r>
            <a:r>
              <a:rPr sz="4400" b="1" spc="-215" dirty="0">
                <a:solidFill>
                  <a:srgbClr val="FFFFFF"/>
                </a:solidFill>
                <a:latin typeface="Arial"/>
                <a:cs typeface="Arial"/>
              </a:rPr>
              <a:t> </a:t>
            </a:r>
            <a:r>
              <a:rPr sz="4400" b="1" spc="-35" dirty="0">
                <a:solidFill>
                  <a:srgbClr val="FFFFFF"/>
                </a:solidFill>
                <a:latin typeface="Arial"/>
                <a:cs typeface="Arial"/>
              </a:rPr>
              <a:t>time,</a:t>
            </a:r>
            <a:r>
              <a:rPr sz="4400" b="1" spc="-220" dirty="0">
                <a:solidFill>
                  <a:srgbClr val="FFFFFF"/>
                </a:solidFill>
                <a:latin typeface="Arial"/>
                <a:cs typeface="Arial"/>
              </a:rPr>
              <a:t> </a:t>
            </a:r>
            <a:r>
              <a:rPr sz="4400" b="1" spc="70" dirty="0">
                <a:solidFill>
                  <a:srgbClr val="FFFFFF"/>
                </a:solidFill>
                <a:latin typeface="Arial"/>
                <a:cs typeface="Arial"/>
              </a:rPr>
              <a:t>I</a:t>
            </a:r>
            <a:r>
              <a:rPr sz="4400" b="1" spc="-215" dirty="0">
                <a:solidFill>
                  <a:srgbClr val="FFFFFF"/>
                </a:solidFill>
                <a:latin typeface="Arial"/>
                <a:cs typeface="Arial"/>
              </a:rPr>
              <a:t> </a:t>
            </a:r>
            <a:r>
              <a:rPr lang="en-US" sz="4400" b="1" spc="-75" dirty="0">
                <a:solidFill>
                  <a:srgbClr val="FFFFFF"/>
                </a:solidFill>
                <a:latin typeface="Arial"/>
                <a:cs typeface="Arial"/>
              </a:rPr>
              <a:t>am a big sports fan, and enjoy hiking/skiing/climbing </a:t>
            </a:r>
            <a:endParaRPr sz="4400" dirty="0">
              <a:latin typeface="Arial"/>
              <a:cs typeface="Arial"/>
            </a:endParaRPr>
          </a:p>
          <a:p>
            <a:pPr>
              <a:lnSpc>
                <a:spcPct val="100000"/>
              </a:lnSpc>
              <a:spcBef>
                <a:spcPts val="250"/>
              </a:spcBef>
            </a:pPr>
            <a:endParaRPr sz="4400" dirty="0">
              <a:latin typeface="Arial"/>
              <a:cs typeface="Arial"/>
            </a:endParaRPr>
          </a:p>
          <a:p>
            <a:pPr marL="12700" marR="3014980">
              <a:lnSpc>
                <a:spcPts val="3779"/>
              </a:lnSpc>
            </a:pPr>
            <a:r>
              <a:rPr sz="3900" b="1" spc="-545" dirty="0">
                <a:solidFill>
                  <a:srgbClr val="FFFFFF"/>
                </a:solidFill>
                <a:latin typeface="Arial"/>
                <a:cs typeface="Arial"/>
              </a:rPr>
              <a:t>Y</a:t>
            </a:r>
            <a:r>
              <a:rPr sz="3900" b="1" spc="-110" dirty="0">
                <a:solidFill>
                  <a:srgbClr val="FFFFFF"/>
                </a:solidFill>
                <a:latin typeface="Arial"/>
                <a:cs typeface="Arial"/>
              </a:rPr>
              <a:t>o</a:t>
            </a:r>
            <a:r>
              <a:rPr sz="3900" b="1" spc="-30" dirty="0">
                <a:solidFill>
                  <a:srgbClr val="FFFFFF"/>
                </a:solidFill>
                <a:latin typeface="Arial"/>
                <a:cs typeface="Arial"/>
              </a:rPr>
              <a:t>u</a:t>
            </a:r>
            <a:r>
              <a:rPr sz="3900" b="1" spc="-150" dirty="0">
                <a:solidFill>
                  <a:srgbClr val="FFFFFF"/>
                </a:solidFill>
                <a:latin typeface="Arial"/>
                <a:cs typeface="Arial"/>
              </a:rPr>
              <a:t> </a:t>
            </a:r>
            <a:r>
              <a:rPr sz="3900" b="1" dirty="0">
                <a:solidFill>
                  <a:srgbClr val="FFFFFF"/>
                </a:solidFill>
                <a:latin typeface="Arial"/>
                <a:cs typeface="Arial"/>
              </a:rPr>
              <a:t>can</a:t>
            </a:r>
            <a:r>
              <a:rPr sz="3900" b="1" spc="-185" dirty="0">
                <a:solidFill>
                  <a:srgbClr val="FFFFFF"/>
                </a:solidFill>
                <a:latin typeface="Arial"/>
                <a:cs typeface="Arial"/>
              </a:rPr>
              <a:t> </a:t>
            </a:r>
            <a:r>
              <a:rPr sz="3900" b="1" spc="-45" dirty="0">
                <a:solidFill>
                  <a:srgbClr val="FFFFFF"/>
                </a:solidFill>
                <a:latin typeface="Arial"/>
                <a:cs typeface="Arial"/>
              </a:rPr>
              <a:t>reach</a:t>
            </a:r>
            <a:r>
              <a:rPr sz="3900" b="1" spc="-170" dirty="0">
                <a:solidFill>
                  <a:srgbClr val="FFFFFF"/>
                </a:solidFill>
                <a:latin typeface="Arial"/>
                <a:cs typeface="Arial"/>
              </a:rPr>
              <a:t> </a:t>
            </a:r>
            <a:r>
              <a:rPr sz="3900" b="1" dirty="0">
                <a:solidFill>
                  <a:srgbClr val="FFFFFF"/>
                </a:solidFill>
                <a:latin typeface="Arial"/>
                <a:cs typeface="Arial"/>
              </a:rPr>
              <a:t>me</a:t>
            </a:r>
            <a:r>
              <a:rPr sz="3900" b="1" spc="-165" dirty="0">
                <a:solidFill>
                  <a:srgbClr val="FFFFFF"/>
                </a:solidFill>
                <a:latin typeface="Arial"/>
                <a:cs typeface="Arial"/>
              </a:rPr>
              <a:t> </a:t>
            </a:r>
            <a:r>
              <a:rPr sz="3900" b="1" spc="-25" dirty="0">
                <a:solidFill>
                  <a:srgbClr val="FFFFFF"/>
                </a:solidFill>
                <a:latin typeface="Arial"/>
                <a:cs typeface="Arial"/>
              </a:rPr>
              <a:t>at </a:t>
            </a:r>
            <a:r>
              <a:rPr lang="en-US" sz="3900" b="1" u="sng" spc="-75" dirty="0">
                <a:solidFill>
                  <a:srgbClr val="FFFFFF"/>
                </a:solidFill>
                <a:uFill>
                  <a:solidFill>
                    <a:srgbClr val="FFFFFF"/>
                  </a:solidFill>
                </a:uFill>
                <a:latin typeface="Arial"/>
                <a:cs typeface="Arial"/>
                <a:hlinkClick r:id="rId2"/>
              </a:rPr>
              <a:t>tobinw</a:t>
            </a:r>
            <a:r>
              <a:rPr sz="3900" b="1" u="sng" spc="-75" dirty="0">
                <a:solidFill>
                  <a:srgbClr val="FFFFFF"/>
                </a:solidFill>
                <a:uFill>
                  <a:solidFill>
                    <a:srgbClr val="FFFFFF"/>
                  </a:solidFill>
                </a:uFill>
                <a:latin typeface="Arial"/>
                <a:cs typeface="Arial"/>
                <a:hlinkClick r:id="rId2"/>
              </a:rPr>
              <a:t>@uw.edu</a:t>
            </a:r>
            <a:endParaRPr sz="3900" dirty="0">
              <a:latin typeface="Arial"/>
              <a:cs typeface="Arial"/>
            </a:endParaRPr>
          </a:p>
        </p:txBody>
      </p:sp>
      <p:pic>
        <p:nvPicPr>
          <p:cNvPr id="6" name="Picture 5" descr="A person standing on a white railing&#10;&#10;AI-generated content may be incorrect.">
            <a:extLst>
              <a:ext uri="{FF2B5EF4-FFF2-40B4-BE49-F238E27FC236}">
                <a16:creationId xmlns:a16="http://schemas.microsoft.com/office/drawing/2014/main" id="{D86FED27-733F-F570-7235-FDFCBDE83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471150" y="1693254"/>
            <a:ext cx="10058400" cy="7543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788364"/>
            <a:ext cx="17425670" cy="1828164"/>
          </a:xfrm>
          <a:prstGeom prst="rect">
            <a:avLst/>
          </a:prstGeom>
        </p:spPr>
        <p:txBody>
          <a:bodyPr vert="horz" wrap="square" lIns="0" tIns="193040" rIns="0" bIns="0" rtlCol="0">
            <a:spAutoFit/>
          </a:bodyPr>
          <a:lstStyle/>
          <a:p>
            <a:pPr marL="12700" marR="8890">
              <a:lnSpc>
                <a:spcPts val="6370"/>
              </a:lnSpc>
              <a:spcBef>
                <a:spcPts val="1520"/>
              </a:spcBef>
            </a:pPr>
            <a:r>
              <a:rPr sz="6500" spc="-210" dirty="0"/>
              <a:t>This</a:t>
            </a:r>
            <a:r>
              <a:rPr sz="6500" spc="-254" dirty="0"/>
              <a:t> </a:t>
            </a:r>
            <a:r>
              <a:rPr sz="6500" spc="-130" dirty="0"/>
              <a:t>class</a:t>
            </a:r>
            <a:r>
              <a:rPr sz="6500" spc="-320" dirty="0"/>
              <a:t> </a:t>
            </a:r>
            <a:r>
              <a:rPr sz="6500" spc="-204" dirty="0"/>
              <a:t>is</a:t>
            </a:r>
            <a:r>
              <a:rPr sz="6500" spc="-254" dirty="0"/>
              <a:t> </a:t>
            </a:r>
            <a:r>
              <a:rPr sz="6500" spc="-90" dirty="0"/>
              <a:t>about</a:t>
            </a:r>
            <a:r>
              <a:rPr sz="6500" spc="-360" dirty="0"/>
              <a:t> </a:t>
            </a:r>
            <a:r>
              <a:rPr sz="6500" spc="-140" dirty="0"/>
              <a:t>learning</a:t>
            </a:r>
            <a:r>
              <a:rPr sz="6500" spc="-310" dirty="0"/>
              <a:t> </a:t>
            </a:r>
            <a:r>
              <a:rPr sz="6500" dirty="0"/>
              <a:t>the</a:t>
            </a:r>
            <a:r>
              <a:rPr sz="6500" spc="-310" dirty="0"/>
              <a:t> </a:t>
            </a:r>
            <a:r>
              <a:rPr sz="6500" spc="-65" dirty="0"/>
              <a:t>computational </a:t>
            </a:r>
            <a:r>
              <a:rPr sz="6500" spc="-130" dirty="0"/>
              <a:t>tools</a:t>
            </a:r>
            <a:r>
              <a:rPr sz="6500" spc="-320" dirty="0"/>
              <a:t> </a:t>
            </a:r>
            <a:r>
              <a:rPr sz="6500" dirty="0"/>
              <a:t>that</a:t>
            </a:r>
            <a:r>
              <a:rPr sz="6500" spc="-330" dirty="0"/>
              <a:t> </a:t>
            </a:r>
            <a:r>
              <a:rPr sz="6500" spc="-155" dirty="0"/>
              <a:t>scientists</a:t>
            </a:r>
            <a:r>
              <a:rPr sz="6500" spc="-295" dirty="0"/>
              <a:t> </a:t>
            </a:r>
            <a:r>
              <a:rPr sz="6500" spc="-25" dirty="0"/>
              <a:t>use</a:t>
            </a:r>
            <a:endParaRPr sz="6500"/>
          </a:p>
        </p:txBody>
      </p:sp>
      <p:pic>
        <p:nvPicPr>
          <p:cNvPr id="3" name="object 3"/>
          <p:cNvPicPr/>
          <p:nvPr/>
        </p:nvPicPr>
        <p:blipFill>
          <a:blip r:embed="rId2" cstate="print"/>
          <a:stretch>
            <a:fillRect/>
          </a:stretch>
        </p:blipFill>
        <p:spPr>
          <a:xfrm>
            <a:off x="9123858" y="3837715"/>
            <a:ext cx="10257520" cy="6137090"/>
          </a:xfrm>
          <a:prstGeom prst="rect">
            <a:avLst/>
          </a:prstGeom>
        </p:spPr>
      </p:pic>
      <p:pic>
        <p:nvPicPr>
          <p:cNvPr id="4" name="object 4"/>
          <p:cNvPicPr/>
          <p:nvPr/>
        </p:nvPicPr>
        <p:blipFill>
          <a:blip r:embed="rId3" cstate="print"/>
          <a:stretch>
            <a:fillRect/>
          </a:stretch>
        </p:blipFill>
        <p:spPr>
          <a:xfrm>
            <a:off x="189880" y="3252589"/>
            <a:ext cx="8630711" cy="73073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3670" rIns="0" bIns="0" rtlCol="0">
            <a:spAutoFit/>
          </a:bodyPr>
          <a:lstStyle/>
          <a:p>
            <a:pPr marL="12700" marR="5080">
              <a:lnSpc>
                <a:spcPts val="5180"/>
              </a:lnSpc>
              <a:spcBef>
                <a:spcPts val="1210"/>
              </a:spcBef>
            </a:pPr>
            <a:r>
              <a:rPr sz="5250" spc="-125" dirty="0"/>
              <a:t>Scientists</a:t>
            </a:r>
            <a:r>
              <a:rPr sz="5250" spc="-245" dirty="0"/>
              <a:t> </a:t>
            </a:r>
            <a:r>
              <a:rPr sz="5250" spc="-85" dirty="0"/>
              <a:t>and</a:t>
            </a:r>
            <a:r>
              <a:rPr sz="5250" spc="-229" dirty="0"/>
              <a:t> </a:t>
            </a:r>
            <a:r>
              <a:rPr sz="5250" spc="-125" dirty="0"/>
              <a:t>engineers</a:t>
            </a:r>
            <a:r>
              <a:rPr sz="5250" spc="-229" dirty="0"/>
              <a:t> </a:t>
            </a:r>
            <a:r>
              <a:rPr sz="5250" spc="-70" dirty="0"/>
              <a:t>interact</a:t>
            </a:r>
            <a:r>
              <a:rPr sz="5250" spc="-225" dirty="0"/>
              <a:t> </a:t>
            </a:r>
            <a:r>
              <a:rPr sz="5250" spc="-60" dirty="0"/>
              <a:t>with</a:t>
            </a:r>
            <a:r>
              <a:rPr sz="5250" spc="-229" dirty="0"/>
              <a:t> </a:t>
            </a:r>
            <a:r>
              <a:rPr sz="5250" spc="-100" dirty="0"/>
              <a:t>computers</a:t>
            </a:r>
            <a:r>
              <a:rPr sz="5250" spc="-225" dirty="0"/>
              <a:t> </a:t>
            </a:r>
            <a:r>
              <a:rPr sz="5250" spc="-180" dirty="0"/>
              <a:t>in</a:t>
            </a:r>
            <a:r>
              <a:rPr sz="5250" spc="-210" dirty="0"/>
              <a:t> </a:t>
            </a:r>
            <a:r>
              <a:rPr sz="5250" spc="35" dirty="0"/>
              <a:t>a </a:t>
            </a:r>
            <a:r>
              <a:rPr sz="5250" spc="-114" dirty="0"/>
              <a:t>different</a:t>
            </a:r>
            <a:r>
              <a:rPr sz="5250" spc="-254" dirty="0"/>
              <a:t> </a:t>
            </a:r>
            <a:r>
              <a:rPr sz="5250" spc="-40" dirty="0"/>
              <a:t>way</a:t>
            </a:r>
            <a:r>
              <a:rPr sz="5250" spc="-310" dirty="0"/>
              <a:t> </a:t>
            </a:r>
            <a:r>
              <a:rPr sz="5250" spc="-60" dirty="0"/>
              <a:t>than</a:t>
            </a:r>
            <a:r>
              <a:rPr sz="5250" spc="-254" dirty="0"/>
              <a:t> </a:t>
            </a:r>
            <a:r>
              <a:rPr sz="5250" spc="-200" dirty="0"/>
              <a:t>you</a:t>
            </a:r>
            <a:r>
              <a:rPr sz="5250" spc="-210" dirty="0"/>
              <a:t> </a:t>
            </a:r>
            <a:r>
              <a:rPr sz="5250" spc="-110" dirty="0"/>
              <a:t>might</a:t>
            </a:r>
            <a:r>
              <a:rPr sz="5250" spc="-254" dirty="0"/>
              <a:t> </a:t>
            </a:r>
            <a:r>
              <a:rPr sz="5250" dirty="0"/>
              <a:t>be</a:t>
            </a:r>
            <a:r>
              <a:rPr sz="5250" spc="-254" dirty="0"/>
              <a:t> </a:t>
            </a:r>
            <a:r>
              <a:rPr sz="5250" spc="-100" dirty="0"/>
              <a:t>used</a:t>
            </a:r>
            <a:r>
              <a:rPr sz="5250" spc="-260" dirty="0"/>
              <a:t> </a:t>
            </a:r>
            <a:r>
              <a:rPr sz="5250" spc="-25" dirty="0"/>
              <a:t>to</a:t>
            </a:r>
            <a:endParaRPr sz="5250"/>
          </a:p>
        </p:txBody>
      </p:sp>
      <p:pic>
        <p:nvPicPr>
          <p:cNvPr id="3" name="object 3"/>
          <p:cNvPicPr/>
          <p:nvPr/>
        </p:nvPicPr>
        <p:blipFill>
          <a:blip r:embed="rId2" cstate="print"/>
          <a:stretch>
            <a:fillRect/>
          </a:stretch>
        </p:blipFill>
        <p:spPr>
          <a:xfrm>
            <a:off x="901420" y="2798448"/>
            <a:ext cx="18301222" cy="1360398"/>
          </a:xfrm>
          <a:prstGeom prst="rect">
            <a:avLst/>
          </a:prstGeom>
        </p:spPr>
      </p:pic>
      <p:pic>
        <p:nvPicPr>
          <p:cNvPr id="4" name="object 4"/>
          <p:cNvPicPr/>
          <p:nvPr/>
        </p:nvPicPr>
        <p:blipFill>
          <a:blip r:embed="rId3" cstate="print"/>
          <a:stretch>
            <a:fillRect/>
          </a:stretch>
        </p:blipFill>
        <p:spPr>
          <a:xfrm>
            <a:off x="1701037" y="5957630"/>
            <a:ext cx="16702004" cy="3820648"/>
          </a:xfrm>
          <a:prstGeom prst="rect">
            <a:avLst/>
          </a:prstGeom>
        </p:spPr>
      </p:pic>
      <p:sp>
        <p:nvSpPr>
          <p:cNvPr id="5" name="object 5"/>
          <p:cNvSpPr txBox="1"/>
          <p:nvPr/>
        </p:nvSpPr>
        <p:spPr>
          <a:xfrm>
            <a:off x="7556472" y="4287651"/>
            <a:ext cx="4087495" cy="1093470"/>
          </a:xfrm>
          <a:prstGeom prst="rect">
            <a:avLst/>
          </a:prstGeom>
        </p:spPr>
        <p:txBody>
          <a:bodyPr vert="horz" wrap="square" lIns="0" tIns="13335" rIns="0" bIns="0" rtlCol="0">
            <a:spAutoFit/>
          </a:bodyPr>
          <a:lstStyle/>
          <a:p>
            <a:pPr marL="12700">
              <a:lnSpc>
                <a:spcPct val="100000"/>
              </a:lnSpc>
              <a:spcBef>
                <a:spcPts val="105"/>
              </a:spcBef>
            </a:pPr>
            <a:r>
              <a:rPr sz="7000" b="1" spc="-75" dirty="0">
                <a:solidFill>
                  <a:srgbClr val="FFFFFF"/>
                </a:solidFill>
                <a:latin typeface="Arial"/>
                <a:cs typeface="Arial"/>
              </a:rPr>
              <a:t>Instead</a:t>
            </a:r>
            <a:r>
              <a:rPr sz="7000" b="1" spc="-385" dirty="0">
                <a:solidFill>
                  <a:srgbClr val="FFFFFF"/>
                </a:solidFill>
                <a:latin typeface="Arial"/>
                <a:cs typeface="Arial"/>
              </a:rPr>
              <a:t> </a:t>
            </a:r>
            <a:r>
              <a:rPr sz="7000" b="1" spc="-55" dirty="0">
                <a:solidFill>
                  <a:srgbClr val="FFFFFF"/>
                </a:solidFill>
                <a:latin typeface="Arial"/>
                <a:cs typeface="Arial"/>
              </a:rPr>
              <a:t>of</a:t>
            </a:r>
            <a:endParaRPr sz="7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3670" rIns="0" bIns="0" rtlCol="0">
            <a:spAutoFit/>
          </a:bodyPr>
          <a:lstStyle/>
          <a:p>
            <a:pPr marL="12700" marR="5080">
              <a:lnSpc>
                <a:spcPts val="5180"/>
              </a:lnSpc>
              <a:spcBef>
                <a:spcPts val="1210"/>
              </a:spcBef>
            </a:pPr>
            <a:r>
              <a:rPr sz="5250" spc="-125" dirty="0"/>
              <a:t>Scientists</a:t>
            </a:r>
            <a:r>
              <a:rPr sz="5250" spc="-245" dirty="0"/>
              <a:t> </a:t>
            </a:r>
            <a:r>
              <a:rPr sz="5250" spc="-85" dirty="0"/>
              <a:t>and</a:t>
            </a:r>
            <a:r>
              <a:rPr sz="5250" spc="-229" dirty="0"/>
              <a:t> </a:t>
            </a:r>
            <a:r>
              <a:rPr sz="5250" spc="-125" dirty="0"/>
              <a:t>engineers</a:t>
            </a:r>
            <a:r>
              <a:rPr sz="5250" spc="-229" dirty="0"/>
              <a:t> </a:t>
            </a:r>
            <a:r>
              <a:rPr sz="5250" spc="-70" dirty="0"/>
              <a:t>interact</a:t>
            </a:r>
            <a:r>
              <a:rPr sz="5250" spc="-225" dirty="0"/>
              <a:t> </a:t>
            </a:r>
            <a:r>
              <a:rPr sz="5250" spc="-60" dirty="0"/>
              <a:t>with</a:t>
            </a:r>
            <a:r>
              <a:rPr sz="5250" spc="-229" dirty="0"/>
              <a:t> </a:t>
            </a:r>
            <a:r>
              <a:rPr sz="5250" spc="-100" dirty="0"/>
              <a:t>computers</a:t>
            </a:r>
            <a:r>
              <a:rPr sz="5250" spc="-225" dirty="0"/>
              <a:t> </a:t>
            </a:r>
            <a:r>
              <a:rPr sz="5250" spc="-180" dirty="0"/>
              <a:t>in</a:t>
            </a:r>
            <a:r>
              <a:rPr sz="5250" spc="-210" dirty="0"/>
              <a:t> </a:t>
            </a:r>
            <a:r>
              <a:rPr sz="5250" spc="35" dirty="0"/>
              <a:t>a </a:t>
            </a:r>
            <a:r>
              <a:rPr sz="5250" spc="-114" dirty="0"/>
              <a:t>different</a:t>
            </a:r>
            <a:r>
              <a:rPr sz="5250" spc="-254" dirty="0"/>
              <a:t> </a:t>
            </a:r>
            <a:r>
              <a:rPr sz="5250" spc="-40" dirty="0"/>
              <a:t>way</a:t>
            </a:r>
            <a:r>
              <a:rPr sz="5250" spc="-310" dirty="0"/>
              <a:t> </a:t>
            </a:r>
            <a:r>
              <a:rPr sz="5250" spc="-60" dirty="0"/>
              <a:t>than</a:t>
            </a:r>
            <a:r>
              <a:rPr sz="5250" spc="-254" dirty="0"/>
              <a:t> </a:t>
            </a:r>
            <a:r>
              <a:rPr sz="5250" spc="-200" dirty="0"/>
              <a:t>you</a:t>
            </a:r>
            <a:r>
              <a:rPr sz="5250" spc="-210" dirty="0"/>
              <a:t> </a:t>
            </a:r>
            <a:r>
              <a:rPr sz="5250" spc="-110" dirty="0"/>
              <a:t>might</a:t>
            </a:r>
            <a:r>
              <a:rPr sz="5250" spc="-254" dirty="0"/>
              <a:t> </a:t>
            </a:r>
            <a:r>
              <a:rPr sz="5250" dirty="0"/>
              <a:t>be</a:t>
            </a:r>
            <a:r>
              <a:rPr sz="5250" spc="-254" dirty="0"/>
              <a:t> </a:t>
            </a:r>
            <a:r>
              <a:rPr sz="5250" spc="-100" dirty="0"/>
              <a:t>used</a:t>
            </a:r>
            <a:r>
              <a:rPr sz="5250" spc="-260" dirty="0"/>
              <a:t> </a:t>
            </a:r>
            <a:r>
              <a:rPr sz="5250" spc="-25" dirty="0"/>
              <a:t>to</a:t>
            </a:r>
            <a:endParaRPr sz="5250"/>
          </a:p>
        </p:txBody>
      </p:sp>
      <p:pic>
        <p:nvPicPr>
          <p:cNvPr id="3" name="object 3"/>
          <p:cNvPicPr/>
          <p:nvPr/>
        </p:nvPicPr>
        <p:blipFill>
          <a:blip r:embed="rId2" cstate="print"/>
          <a:stretch>
            <a:fillRect/>
          </a:stretch>
        </p:blipFill>
        <p:spPr>
          <a:xfrm>
            <a:off x="4190657" y="3498839"/>
            <a:ext cx="11722784" cy="68148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799495"/>
            <a:ext cx="16263619" cy="1090683"/>
          </a:xfrm>
          <a:prstGeom prst="rect">
            <a:avLst/>
          </a:prstGeom>
        </p:spPr>
        <p:txBody>
          <a:bodyPr vert="horz" wrap="square" lIns="0" tIns="13335" rIns="0" bIns="0" rtlCol="0">
            <a:spAutoFit/>
          </a:bodyPr>
          <a:lstStyle/>
          <a:p>
            <a:pPr marL="12700">
              <a:lnSpc>
                <a:spcPct val="100000"/>
              </a:lnSpc>
              <a:spcBef>
                <a:spcPts val="105"/>
              </a:spcBef>
            </a:pPr>
            <a:r>
              <a:rPr lang="en-US" spc="-140" dirty="0"/>
              <a:t>Workshop</a:t>
            </a:r>
            <a:r>
              <a:rPr spc="-295" dirty="0"/>
              <a:t> </a:t>
            </a:r>
            <a:r>
              <a:rPr spc="-135" dirty="0"/>
              <a:t>Expectations</a:t>
            </a:r>
            <a:r>
              <a:rPr spc="-295" dirty="0"/>
              <a:t> </a:t>
            </a:r>
            <a:r>
              <a:rPr spc="509" dirty="0"/>
              <a:t>-</a:t>
            </a:r>
            <a:r>
              <a:rPr spc="-295" dirty="0"/>
              <a:t> </a:t>
            </a:r>
            <a:r>
              <a:rPr spc="-50" dirty="0"/>
              <a:t>Format</a:t>
            </a:r>
          </a:p>
        </p:txBody>
      </p:sp>
      <p:sp>
        <p:nvSpPr>
          <p:cNvPr id="3" name="object 3"/>
          <p:cNvSpPr txBox="1"/>
          <p:nvPr/>
        </p:nvSpPr>
        <p:spPr>
          <a:xfrm>
            <a:off x="1023917" y="3505098"/>
            <a:ext cx="16941800" cy="5673989"/>
          </a:xfrm>
          <a:prstGeom prst="rect">
            <a:avLst/>
          </a:prstGeom>
        </p:spPr>
        <p:txBody>
          <a:bodyPr vert="horz" wrap="square" lIns="0" tIns="84455" rIns="0" bIns="0" rtlCol="0">
            <a:spAutoFit/>
          </a:bodyPr>
          <a:lstStyle/>
          <a:p>
            <a:pPr marL="514984" marR="5080" indent="-502920">
              <a:lnSpc>
                <a:spcPts val="4240"/>
              </a:lnSpc>
              <a:spcBef>
                <a:spcPts val="665"/>
              </a:spcBef>
              <a:buSzPct val="122784"/>
              <a:buChar char="•"/>
              <a:tabLst>
                <a:tab pos="514984" algn="l"/>
              </a:tabLst>
            </a:pPr>
            <a:r>
              <a:rPr sz="3950" spc="85" dirty="0">
                <a:solidFill>
                  <a:srgbClr val="FFFFFF"/>
                </a:solidFill>
                <a:latin typeface="Arial"/>
                <a:cs typeface="Arial"/>
              </a:rPr>
              <a:t>Most</a:t>
            </a:r>
            <a:r>
              <a:rPr sz="3950" spc="50" dirty="0">
                <a:solidFill>
                  <a:srgbClr val="FFFFFF"/>
                </a:solidFill>
                <a:latin typeface="Arial"/>
                <a:cs typeface="Arial"/>
              </a:rPr>
              <a:t> </a:t>
            </a:r>
            <a:r>
              <a:rPr sz="3950" spc="65" dirty="0">
                <a:solidFill>
                  <a:srgbClr val="FFFFFF"/>
                </a:solidFill>
                <a:latin typeface="Arial"/>
                <a:cs typeface="Arial"/>
              </a:rPr>
              <a:t>of</a:t>
            </a:r>
            <a:r>
              <a:rPr sz="3950" spc="55" dirty="0">
                <a:solidFill>
                  <a:srgbClr val="FFFFFF"/>
                </a:solidFill>
                <a:latin typeface="Arial"/>
                <a:cs typeface="Arial"/>
              </a:rPr>
              <a:t> </a:t>
            </a:r>
            <a:r>
              <a:rPr sz="3950" dirty="0">
                <a:solidFill>
                  <a:srgbClr val="FFFFFF"/>
                </a:solidFill>
                <a:latin typeface="Arial"/>
                <a:cs typeface="Arial"/>
              </a:rPr>
              <a:t>the</a:t>
            </a:r>
            <a:r>
              <a:rPr sz="3950" spc="60" dirty="0">
                <a:solidFill>
                  <a:srgbClr val="FFFFFF"/>
                </a:solidFill>
                <a:latin typeface="Arial"/>
                <a:cs typeface="Arial"/>
              </a:rPr>
              <a:t> </a:t>
            </a:r>
            <a:r>
              <a:rPr sz="3950" dirty="0">
                <a:solidFill>
                  <a:srgbClr val="FFFFFF"/>
                </a:solidFill>
                <a:latin typeface="Arial"/>
                <a:cs typeface="Arial"/>
              </a:rPr>
              <a:t>time,</a:t>
            </a:r>
            <a:r>
              <a:rPr sz="3950" spc="55" dirty="0">
                <a:solidFill>
                  <a:srgbClr val="FFFFFF"/>
                </a:solidFill>
                <a:latin typeface="Arial"/>
                <a:cs typeface="Arial"/>
              </a:rPr>
              <a:t> </a:t>
            </a:r>
            <a:r>
              <a:rPr sz="3950" dirty="0">
                <a:solidFill>
                  <a:srgbClr val="FFFFFF"/>
                </a:solidFill>
                <a:latin typeface="Arial"/>
                <a:cs typeface="Arial"/>
              </a:rPr>
              <a:t>this</a:t>
            </a:r>
            <a:r>
              <a:rPr sz="3950" spc="55" dirty="0">
                <a:solidFill>
                  <a:srgbClr val="FFFFFF"/>
                </a:solidFill>
                <a:latin typeface="Arial"/>
                <a:cs typeface="Arial"/>
              </a:rPr>
              <a:t> </a:t>
            </a:r>
            <a:r>
              <a:rPr sz="3950" dirty="0">
                <a:solidFill>
                  <a:srgbClr val="FFFFFF"/>
                </a:solidFill>
                <a:latin typeface="Arial"/>
                <a:cs typeface="Arial"/>
              </a:rPr>
              <a:t>class</a:t>
            </a:r>
            <a:r>
              <a:rPr sz="3950" spc="55" dirty="0">
                <a:solidFill>
                  <a:srgbClr val="FFFFFF"/>
                </a:solidFill>
                <a:latin typeface="Arial"/>
                <a:cs typeface="Arial"/>
              </a:rPr>
              <a:t> </a:t>
            </a:r>
            <a:r>
              <a:rPr sz="3950" dirty="0">
                <a:solidFill>
                  <a:srgbClr val="FFFFFF"/>
                </a:solidFill>
                <a:latin typeface="Arial"/>
                <a:cs typeface="Arial"/>
              </a:rPr>
              <a:t>will</a:t>
            </a:r>
            <a:r>
              <a:rPr sz="3950" spc="55" dirty="0">
                <a:solidFill>
                  <a:srgbClr val="FFFFFF"/>
                </a:solidFill>
                <a:latin typeface="Arial"/>
                <a:cs typeface="Arial"/>
              </a:rPr>
              <a:t> </a:t>
            </a:r>
            <a:r>
              <a:rPr sz="3950" dirty="0">
                <a:solidFill>
                  <a:srgbClr val="FFFFFF"/>
                </a:solidFill>
                <a:latin typeface="Arial"/>
                <a:cs typeface="Arial"/>
              </a:rPr>
              <a:t>be</a:t>
            </a:r>
            <a:r>
              <a:rPr sz="3950" spc="50" dirty="0">
                <a:solidFill>
                  <a:srgbClr val="FFFFFF"/>
                </a:solidFill>
                <a:latin typeface="Arial"/>
                <a:cs typeface="Arial"/>
              </a:rPr>
              <a:t> </a:t>
            </a:r>
            <a:r>
              <a:rPr sz="3950" spc="75" dirty="0">
                <a:solidFill>
                  <a:srgbClr val="FFFFFF"/>
                </a:solidFill>
                <a:latin typeface="Arial"/>
                <a:cs typeface="Arial"/>
              </a:rPr>
              <a:t>both</a:t>
            </a:r>
            <a:r>
              <a:rPr sz="3950" spc="55" dirty="0">
                <a:solidFill>
                  <a:srgbClr val="FFFFFF"/>
                </a:solidFill>
                <a:latin typeface="Arial"/>
                <a:cs typeface="Arial"/>
              </a:rPr>
              <a:t> </a:t>
            </a:r>
            <a:r>
              <a:rPr sz="3950" dirty="0">
                <a:solidFill>
                  <a:srgbClr val="FFFFFF"/>
                </a:solidFill>
                <a:latin typeface="Arial"/>
                <a:cs typeface="Arial"/>
              </a:rPr>
              <a:t>in</a:t>
            </a:r>
            <a:r>
              <a:rPr sz="3950" spc="55" dirty="0">
                <a:solidFill>
                  <a:srgbClr val="FFFFFF"/>
                </a:solidFill>
                <a:latin typeface="Arial"/>
                <a:cs typeface="Arial"/>
              </a:rPr>
              <a:t> </a:t>
            </a:r>
            <a:r>
              <a:rPr sz="3950" dirty="0">
                <a:solidFill>
                  <a:srgbClr val="FFFFFF"/>
                </a:solidFill>
                <a:latin typeface="Arial"/>
                <a:cs typeface="Arial"/>
              </a:rPr>
              <a:t>this</a:t>
            </a:r>
            <a:r>
              <a:rPr sz="3950" spc="55" dirty="0">
                <a:solidFill>
                  <a:srgbClr val="FFFFFF"/>
                </a:solidFill>
                <a:latin typeface="Arial"/>
                <a:cs typeface="Arial"/>
              </a:rPr>
              <a:t> </a:t>
            </a:r>
            <a:r>
              <a:rPr sz="3950" dirty="0">
                <a:solidFill>
                  <a:srgbClr val="FFFFFF"/>
                </a:solidFill>
                <a:latin typeface="Arial"/>
                <a:cs typeface="Arial"/>
              </a:rPr>
              <a:t>classroom</a:t>
            </a:r>
            <a:r>
              <a:rPr sz="3950" spc="55" dirty="0">
                <a:solidFill>
                  <a:srgbClr val="FFFFFF"/>
                </a:solidFill>
                <a:latin typeface="Arial"/>
                <a:cs typeface="Arial"/>
              </a:rPr>
              <a:t> </a:t>
            </a:r>
            <a:r>
              <a:rPr sz="3950" dirty="0">
                <a:solidFill>
                  <a:srgbClr val="FFFFFF"/>
                </a:solidFill>
                <a:latin typeface="Arial"/>
                <a:cs typeface="Arial"/>
              </a:rPr>
              <a:t>and</a:t>
            </a:r>
            <a:r>
              <a:rPr sz="3950" spc="55" dirty="0">
                <a:solidFill>
                  <a:srgbClr val="FFFFFF"/>
                </a:solidFill>
                <a:latin typeface="Arial"/>
                <a:cs typeface="Arial"/>
              </a:rPr>
              <a:t> </a:t>
            </a:r>
            <a:r>
              <a:rPr sz="3950" dirty="0">
                <a:solidFill>
                  <a:srgbClr val="FFFFFF"/>
                </a:solidFill>
                <a:latin typeface="Arial"/>
                <a:cs typeface="Arial"/>
              </a:rPr>
              <a:t>on</a:t>
            </a:r>
            <a:r>
              <a:rPr sz="3950" spc="55" dirty="0">
                <a:solidFill>
                  <a:srgbClr val="FFFFFF"/>
                </a:solidFill>
                <a:latin typeface="Arial"/>
                <a:cs typeface="Arial"/>
              </a:rPr>
              <a:t> </a:t>
            </a:r>
            <a:r>
              <a:rPr sz="3950" spc="50" dirty="0">
                <a:solidFill>
                  <a:srgbClr val="FFFFFF"/>
                </a:solidFill>
                <a:latin typeface="Arial"/>
                <a:cs typeface="Arial"/>
              </a:rPr>
              <a:t>Zoom</a:t>
            </a:r>
            <a:r>
              <a:rPr sz="3950" spc="55" dirty="0">
                <a:solidFill>
                  <a:srgbClr val="FFFFFF"/>
                </a:solidFill>
                <a:latin typeface="Arial"/>
                <a:cs typeface="Arial"/>
              </a:rPr>
              <a:t> </a:t>
            </a:r>
            <a:r>
              <a:rPr sz="3950" spc="-25" dirty="0">
                <a:solidFill>
                  <a:srgbClr val="FFFFFF"/>
                </a:solidFill>
                <a:latin typeface="Arial"/>
                <a:cs typeface="Arial"/>
              </a:rPr>
              <a:t>at</a:t>
            </a:r>
            <a:r>
              <a:rPr lang="en-US" sz="3950" spc="-25" dirty="0">
                <a:solidFill>
                  <a:srgbClr val="FFFFFF"/>
                </a:solidFill>
                <a:latin typeface="Arial"/>
                <a:cs typeface="Arial"/>
              </a:rPr>
              <a:t>:</a:t>
            </a:r>
            <a:r>
              <a:rPr sz="3950" spc="-25" dirty="0">
                <a:solidFill>
                  <a:srgbClr val="FFFFFF"/>
                </a:solidFill>
                <a:latin typeface="Arial"/>
                <a:cs typeface="Arial"/>
              </a:rPr>
              <a:t> </a:t>
            </a:r>
            <a:r>
              <a:rPr lang="en-US" sz="4000" u="sng" dirty="0">
                <a:hlinkClick r:id="rId2"/>
              </a:rPr>
              <a:t>https://washington.zoom.us/j/97785225933</a:t>
            </a:r>
            <a:endParaRPr lang="en-US" sz="4000" u="sng" dirty="0"/>
          </a:p>
          <a:p>
            <a:pPr marL="514984" marR="5080" indent="-502920">
              <a:lnSpc>
                <a:spcPts val="4240"/>
              </a:lnSpc>
              <a:spcBef>
                <a:spcPts val="665"/>
              </a:spcBef>
              <a:buSzPct val="122784"/>
              <a:buChar char="•"/>
              <a:tabLst>
                <a:tab pos="514984" algn="l"/>
              </a:tabLst>
            </a:pPr>
            <a:endParaRPr lang="en-US" sz="3950" spc="-25" dirty="0">
              <a:solidFill>
                <a:srgbClr val="FFFFFF"/>
              </a:solidFill>
              <a:latin typeface="Arial"/>
              <a:cs typeface="Arial"/>
            </a:endParaRPr>
          </a:p>
          <a:p>
            <a:pPr marL="514984" marR="5080" indent="-502920">
              <a:lnSpc>
                <a:spcPts val="4240"/>
              </a:lnSpc>
              <a:spcBef>
                <a:spcPts val="665"/>
              </a:spcBef>
              <a:buSzPct val="122784"/>
              <a:buChar char="•"/>
              <a:tabLst>
                <a:tab pos="514984" algn="l"/>
              </a:tabLst>
            </a:pPr>
            <a:endParaRPr lang="en-US" sz="3950" spc="-25" dirty="0">
              <a:solidFill>
                <a:srgbClr val="FFFFFF"/>
              </a:solidFill>
              <a:latin typeface="Arial"/>
              <a:cs typeface="Arial"/>
            </a:endParaRPr>
          </a:p>
          <a:p>
            <a:pPr marL="514984" marR="5080" indent="-502920">
              <a:lnSpc>
                <a:spcPts val="4240"/>
              </a:lnSpc>
              <a:spcBef>
                <a:spcPts val="665"/>
              </a:spcBef>
              <a:buSzPct val="122784"/>
              <a:buChar char="•"/>
              <a:tabLst>
                <a:tab pos="514984" algn="l"/>
              </a:tabLst>
            </a:pPr>
            <a:r>
              <a:rPr sz="3950" dirty="0">
                <a:solidFill>
                  <a:srgbClr val="FFFFFF"/>
                </a:solidFill>
                <a:latin typeface="Arial"/>
                <a:cs typeface="Arial"/>
              </a:rPr>
              <a:t>I</a:t>
            </a:r>
            <a:r>
              <a:rPr sz="3950" spc="-5" dirty="0">
                <a:solidFill>
                  <a:srgbClr val="FFFFFF"/>
                </a:solidFill>
                <a:latin typeface="Arial"/>
                <a:cs typeface="Arial"/>
              </a:rPr>
              <a:t> </a:t>
            </a:r>
            <a:r>
              <a:rPr sz="3950" dirty="0">
                <a:solidFill>
                  <a:srgbClr val="FFFFFF"/>
                </a:solidFill>
                <a:latin typeface="Arial"/>
                <a:cs typeface="Arial"/>
              </a:rPr>
              <a:t>will </a:t>
            </a:r>
            <a:r>
              <a:rPr sz="3950" spc="55" dirty="0">
                <a:solidFill>
                  <a:srgbClr val="FFFFFF"/>
                </a:solidFill>
                <a:latin typeface="Arial"/>
                <a:cs typeface="Arial"/>
              </a:rPr>
              <a:t>not</a:t>
            </a:r>
            <a:r>
              <a:rPr sz="3950" dirty="0">
                <a:solidFill>
                  <a:srgbClr val="FFFFFF"/>
                </a:solidFill>
                <a:latin typeface="Arial"/>
                <a:cs typeface="Arial"/>
              </a:rPr>
              <a:t> physically</a:t>
            </a:r>
            <a:r>
              <a:rPr sz="3950" spc="5" dirty="0">
                <a:solidFill>
                  <a:srgbClr val="FFFFFF"/>
                </a:solidFill>
                <a:latin typeface="Arial"/>
                <a:cs typeface="Arial"/>
              </a:rPr>
              <a:t> </a:t>
            </a:r>
            <a:r>
              <a:rPr sz="3950" dirty="0">
                <a:solidFill>
                  <a:srgbClr val="FFFFFF"/>
                </a:solidFill>
                <a:latin typeface="Arial"/>
                <a:cs typeface="Arial"/>
              </a:rPr>
              <a:t>be</a:t>
            </a:r>
            <a:r>
              <a:rPr sz="3950" spc="-5" dirty="0">
                <a:solidFill>
                  <a:srgbClr val="FFFFFF"/>
                </a:solidFill>
                <a:latin typeface="Arial"/>
                <a:cs typeface="Arial"/>
              </a:rPr>
              <a:t> </a:t>
            </a:r>
            <a:r>
              <a:rPr sz="3950" spc="-10" dirty="0">
                <a:solidFill>
                  <a:srgbClr val="FFFFFF"/>
                </a:solidFill>
                <a:latin typeface="Arial"/>
                <a:cs typeface="Arial"/>
              </a:rPr>
              <a:t>here,</a:t>
            </a:r>
            <a:r>
              <a:rPr sz="3950" dirty="0">
                <a:solidFill>
                  <a:srgbClr val="FFFFFF"/>
                </a:solidFill>
                <a:latin typeface="Arial"/>
                <a:cs typeface="Arial"/>
              </a:rPr>
              <a:t> </a:t>
            </a:r>
            <a:r>
              <a:rPr sz="3950" spc="90" dirty="0">
                <a:solidFill>
                  <a:srgbClr val="FFFFFF"/>
                </a:solidFill>
                <a:latin typeface="Arial"/>
                <a:cs typeface="Arial"/>
              </a:rPr>
              <a:t>but</a:t>
            </a:r>
            <a:r>
              <a:rPr sz="3950" dirty="0">
                <a:solidFill>
                  <a:srgbClr val="FFFFFF"/>
                </a:solidFill>
                <a:latin typeface="Arial"/>
                <a:cs typeface="Arial"/>
              </a:rPr>
              <a:t> Zach </a:t>
            </a:r>
            <a:r>
              <a:rPr sz="3950" spc="-20" dirty="0">
                <a:solidFill>
                  <a:srgbClr val="FFFFFF"/>
                </a:solidFill>
                <a:latin typeface="Arial"/>
                <a:cs typeface="Arial"/>
              </a:rPr>
              <a:t>will</a:t>
            </a:r>
            <a:endParaRPr sz="3950" dirty="0">
              <a:latin typeface="Arial"/>
              <a:cs typeface="Arial"/>
            </a:endParaRPr>
          </a:p>
          <a:p>
            <a:pPr lvl="1">
              <a:lnSpc>
                <a:spcPct val="100000"/>
              </a:lnSpc>
              <a:buClr>
                <a:srgbClr val="FFFFFF"/>
              </a:buClr>
              <a:buFont typeface="Arial"/>
              <a:buChar char="•"/>
            </a:pPr>
            <a:endParaRPr sz="3950" dirty="0">
              <a:latin typeface="Arial"/>
              <a:cs typeface="Arial"/>
            </a:endParaRPr>
          </a:p>
          <a:p>
            <a:pPr lvl="1">
              <a:lnSpc>
                <a:spcPct val="100000"/>
              </a:lnSpc>
              <a:spcBef>
                <a:spcPts val="2635"/>
              </a:spcBef>
              <a:buClr>
                <a:srgbClr val="FFFFFF"/>
              </a:buClr>
              <a:buFont typeface="Arial"/>
              <a:buChar char="•"/>
            </a:pPr>
            <a:endParaRPr sz="3950" dirty="0">
              <a:latin typeface="Arial"/>
              <a:cs typeface="Arial"/>
            </a:endParaRPr>
          </a:p>
          <a:p>
            <a:pPr marL="514984" marR="278130" indent="-502920">
              <a:lnSpc>
                <a:spcPts val="4240"/>
              </a:lnSpc>
              <a:spcBef>
                <a:spcPts val="5"/>
              </a:spcBef>
              <a:buSzPct val="122784"/>
              <a:buChar char="•"/>
              <a:tabLst>
                <a:tab pos="514984" algn="l"/>
              </a:tabLst>
            </a:pPr>
            <a:r>
              <a:rPr sz="3950" dirty="0">
                <a:solidFill>
                  <a:srgbClr val="FFFFFF"/>
                </a:solidFill>
                <a:latin typeface="Arial"/>
                <a:cs typeface="Arial"/>
              </a:rPr>
              <a:t>Normally</a:t>
            </a:r>
            <a:r>
              <a:rPr sz="3950" spc="35" dirty="0">
                <a:solidFill>
                  <a:srgbClr val="FFFFFF"/>
                </a:solidFill>
                <a:latin typeface="Arial"/>
                <a:cs typeface="Arial"/>
              </a:rPr>
              <a:t> </a:t>
            </a:r>
            <a:r>
              <a:rPr sz="3950" dirty="0">
                <a:solidFill>
                  <a:srgbClr val="FFFFFF"/>
                </a:solidFill>
                <a:latin typeface="Arial"/>
                <a:cs typeface="Arial"/>
              </a:rPr>
              <a:t>in</a:t>
            </a:r>
            <a:r>
              <a:rPr sz="3950" spc="40" dirty="0">
                <a:solidFill>
                  <a:srgbClr val="FFFFFF"/>
                </a:solidFill>
                <a:latin typeface="Arial"/>
                <a:cs typeface="Arial"/>
              </a:rPr>
              <a:t> </a:t>
            </a:r>
            <a:r>
              <a:rPr sz="3950" dirty="0">
                <a:solidFill>
                  <a:srgbClr val="FFFFFF"/>
                </a:solidFill>
                <a:latin typeface="Arial"/>
                <a:cs typeface="Arial"/>
              </a:rPr>
              <a:t>class,</a:t>
            </a:r>
            <a:r>
              <a:rPr sz="3950" spc="35" dirty="0">
                <a:solidFill>
                  <a:srgbClr val="FFFFFF"/>
                </a:solidFill>
                <a:latin typeface="Arial"/>
                <a:cs typeface="Arial"/>
              </a:rPr>
              <a:t> </a:t>
            </a:r>
            <a:r>
              <a:rPr sz="3950" dirty="0">
                <a:solidFill>
                  <a:srgbClr val="FFFFFF"/>
                </a:solidFill>
                <a:latin typeface="Arial"/>
                <a:cs typeface="Arial"/>
              </a:rPr>
              <a:t>I</a:t>
            </a:r>
            <a:r>
              <a:rPr sz="3950" spc="35" dirty="0">
                <a:solidFill>
                  <a:srgbClr val="FFFFFF"/>
                </a:solidFill>
                <a:latin typeface="Arial"/>
                <a:cs typeface="Arial"/>
              </a:rPr>
              <a:t> </a:t>
            </a:r>
            <a:r>
              <a:rPr sz="3950" dirty="0">
                <a:solidFill>
                  <a:srgbClr val="FFFFFF"/>
                </a:solidFill>
                <a:latin typeface="Arial"/>
                <a:cs typeface="Arial"/>
              </a:rPr>
              <a:t>will</a:t>
            </a:r>
            <a:r>
              <a:rPr sz="3950" spc="35" dirty="0">
                <a:solidFill>
                  <a:srgbClr val="FFFFFF"/>
                </a:solidFill>
                <a:latin typeface="Arial"/>
                <a:cs typeface="Arial"/>
              </a:rPr>
              <a:t> </a:t>
            </a:r>
            <a:r>
              <a:rPr sz="3950" dirty="0">
                <a:solidFill>
                  <a:srgbClr val="FFFFFF"/>
                </a:solidFill>
                <a:latin typeface="Arial"/>
                <a:cs typeface="Arial"/>
              </a:rPr>
              <a:t>walk</a:t>
            </a:r>
            <a:r>
              <a:rPr sz="3950" spc="40" dirty="0">
                <a:solidFill>
                  <a:srgbClr val="FFFFFF"/>
                </a:solidFill>
                <a:latin typeface="Arial"/>
                <a:cs typeface="Arial"/>
              </a:rPr>
              <a:t> </a:t>
            </a:r>
            <a:r>
              <a:rPr sz="3950" dirty="0">
                <a:solidFill>
                  <a:srgbClr val="FFFFFF"/>
                </a:solidFill>
                <a:latin typeface="Arial"/>
                <a:cs typeface="Arial"/>
              </a:rPr>
              <a:t>y’all</a:t>
            </a:r>
            <a:r>
              <a:rPr sz="3950" spc="35" dirty="0">
                <a:solidFill>
                  <a:srgbClr val="FFFFFF"/>
                </a:solidFill>
                <a:latin typeface="Arial"/>
                <a:cs typeface="Arial"/>
              </a:rPr>
              <a:t> </a:t>
            </a:r>
            <a:r>
              <a:rPr sz="3950" dirty="0">
                <a:solidFill>
                  <a:srgbClr val="FFFFFF"/>
                </a:solidFill>
                <a:latin typeface="Arial"/>
                <a:cs typeface="Arial"/>
              </a:rPr>
              <a:t>through</a:t>
            </a:r>
            <a:r>
              <a:rPr sz="3950" spc="35" dirty="0">
                <a:solidFill>
                  <a:srgbClr val="FFFFFF"/>
                </a:solidFill>
                <a:latin typeface="Arial"/>
                <a:cs typeface="Arial"/>
              </a:rPr>
              <a:t> </a:t>
            </a:r>
            <a:r>
              <a:rPr sz="3950" dirty="0">
                <a:solidFill>
                  <a:srgbClr val="FFFFFF"/>
                </a:solidFill>
                <a:latin typeface="Arial"/>
                <a:cs typeface="Arial"/>
              </a:rPr>
              <a:t>a</a:t>
            </a:r>
            <a:r>
              <a:rPr sz="3950" spc="35" dirty="0">
                <a:solidFill>
                  <a:srgbClr val="FFFFFF"/>
                </a:solidFill>
                <a:latin typeface="Arial"/>
                <a:cs typeface="Arial"/>
              </a:rPr>
              <a:t> </a:t>
            </a:r>
            <a:r>
              <a:rPr sz="3950" spc="60" dirty="0">
                <a:solidFill>
                  <a:srgbClr val="FFFFFF"/>
                </a:solidFill>
                <a:latin typeface="Arial"/>
                <a:cs typeface="Arial"/>
              </a:rPr>
              <a:t>notebook</a:t>
            </a:r>
            <a:r>
              <a:rPr sz="3950" spc="35" dirty="0">
                <a:solidFill>
                  <a:srgbClr val="FFFFFF"/>
                </a:solidFill>
                <a:latin typeface="Arial"/>
                <a:cs typeface="Arial"/>
              </a:rPr>
              <a:t> </a:t>
            </a:r>
            <a:r>
              <a:rPr sz="3950" spc="95" dirty="0">
                <a:solidFill>
                  <a:srgbClr val="FFFFFF"/>
                </a:solidFill>
                <a:latin typeface="Arial"/>
                <a:cs typeface="Arial"/>
              </a:rPr>
              <a:t>to</a:t>
            </a:r>
            <a:r>
              <a:rPr sz="3950" spc="35" dirty="0">
                <a:solidFill>
                  <a:srgbClr val="FFFFFF"/>
                </a:solidFill>
                <a:latin typeface="Arial"/>
                <a:cs typeface="Arial"/>
              </a:rPr>
              <a:t> </a:t>
            </a:r>
            <a:r>
              <a:rPr sz="3950" dirty="0">
                <a:solidFill>
                  <a:srgbClr val="FFFFFF"/>
                </a:solidFill>
                <a:latin typeface="Arial"/>
                <a:cs typeface="Arial"/>
              </a:rPr>
              <a:t>learn</a:t>
            </a:r>
            <a:r>
              <a:rPr sz="3950" spc="40" dirty="0">
                <a:solidFill>
                  <a:srgbClr val="FFFFFF"/>
                </a:solidFill>
                <a:latin typeface="Arial"/>
                <a:cs typeface="Arial"/>
              </a:rPr>
              <a:t> </a:t>
            </a:r>
            <a:r>
              <a:rPr sz="3950" dirty="0">
                <a:solidFill>
                  <a:srgbClr val="FFFFFF"/>
                </a:solidFill>
                <a:latin typeface="Arial"/>
                <a:cs typeface="Arial"/>
              </a:rPr>
              <a:t>aspects</a:t>
            </a:r>
            <a:r>
              <a:rPr sz="3950" spc="35" dirty="0">
                <a:solidFill>
                  <a:srgbClr val="FFFFFF"/>
                </a:solidFill>
                <a:latin typeface="Arial"/>
                <a:cs typeface="Arial"/>
              </a:rPr>
              <a:t> </a:t>
            </a:r>
            <a:r>
              <a:rPr sz="3950" spc="40" dirty="0">
                <a:solidFill>
                  <a:srgbClr val="FFFFFF"/>
                </a:solidFill>
                <a:latin typeface="Arial"/>
                <a:cs typeface="Arial"/>
              </a:rPr>
              <a:t>of </a:t>
            </a:r>
            <a:r>
              <a:rPr sz="3950" dirty="0">
                <a:solidFill>
                  <a:srgbClr val="FFFFFF"/>
                </a:solidFill>
                <a:latin typeface="Arial"/>
                <a:cs typeface="Arial"/>
              </a:rPr>
              <a:t>programming</a:t>
            </a:r>
            <a:r>
              <a:rPr sz="3950" spc="60" dirty="0">
                <a:solidFill>
                  <a:srgbClr val="FFFFFF"/>
                </a:solidFill>
                <a:latin typeface="Arial"/>
                <a:cs typeface="Arial"/>
              </a:rPr>
              <a:t> </a:t>
            </a:r>
            <a:r>
              <a:rPr sz="3950" dirty="0">
                <a:solidFill>
                  <a:srgbClr val="FFFFFF"/>
                </a:solidFill>
                <a:latin typeface="Arial"/>
                <a:cs typeface="Arial"/>
              </a:rPr>
              <a:t>that</a:t>
            </a:r>
            <a:r>
              <a:rPr sz="3950" spc="65" dirty="0">
                <a:solidFill>
                  <a:srgbClr val="FFFFFF"/>
                </a:solidFill>
                <a:latin typeface="Arial"/>
                <a:cs typeface="Arial"/>
              </a:rPr>
              <a:t> </a:t>
            </a:r>
            <a:r>
              <a:rPr sz="3950" dirty="0">
                <a:solidFill>
                  <a:srgbClr val="FFFFFF"/>
                </a:solidFill>
                <a:latin typeface="Arial"/>
                <a:cs typeface="Arial"/>
              </a:rPr>
              <a:t>are</a:t>
            </a:r>
            <a:r>
              <a:rPr sz="3950" spc="60" dirty="0">
                <a:solidFill>
                  <a:srgbClr val="FFFFFF"/>
                </a:solidFill>
                <a:latin typeface="Arial"/>
                <a:cs typeface="Arial"/>
              </a:rPr>
              <a:t> </a:t>
            </a:r>
            <a:r>
              <a:rPr sz="3950" dirty="0">
                <a:solidFill>
                  <a:srgbClr val="FFFFFF"/>
                </a:solidFill>
                <a:latin typeface="Arial"/>
                <a:cs typeface="Arial"/>
              </a:rPr>
              <a:t>related</a:t>
            </a:r>
            <a:r>
              <a:rPr sz="3950" spc="60" dirty="0">
                <a:solidFill>
                  <a:srgbClr val="FFFFFF"/>
                </a:solidFill>
                <a:latin typeface="Arial"/>
                <a:cs typeface="Arial"/>
              </a:rPr>
              <a:t> </a:t>
            </a:r>
            <a:r>
              <a:rPr sz="3950" spc="95" dirty="0">
                <a:solidFill>
                  <a:srgbClr val="FFFFFF"/>
                </a:solidFill>
                <a:latin typeface="Arial"/>
                <a:cs typeface="Arial"/>
              </a:rPr>
              <a:t>to</a:t>
            </a:r>
            <a:r>
              <a:rPr sz="3950" spc="65" dirty="0">
                <a:solidFill>
                  <a:srgbClr val="FFFFFF"/>
                </a:solidFill>
                <a:latin typeface="Arial"/>
                <a:cs typeface="Arial"/>
              </a:rPr>
              <a:t> </a:t>
            </a:r>
            <a:r>
              <a:rPr sz="3950" dirty="0">
                <a:solidFill>
                  <a:srgbClr val="FFFFFF"/>
                </a:solidFill>
                <a:latin typeface="Arial"/>
                <a:cs typeface="Arial"/>
              </a:rPr>
              <a:t>working</a:t>
            </a:r>
            <a:r>
              <a:rPr sz="3950" spc="60" dirty="0">
                <a:solidFill>
                  <a:srgbClr val="FFFFFF"/>
                </a:solidFill>
                <a:latin typeface="Arial"/>
                <a:cs typeface="Arial"/>
              </a:rPr>
              <a:t> </a:t>
            </a:r>
            <a:r>
              <a:rPr sz="3950" spc="70" dirty="0">
                <a:solidFill>
                  <a:srgbClr val="FFFFFF"/>
                </a:solidFill>
                <a:latin typeface="Arial"/>
                <a:cs typeface="Arial"/>
              </a:rPr>
              <a:t>with</a:t>
            </a:r>
            <a:r>
              <a:rPr sz="3950" spc="60" dirty="0">
                <a:solidFill>
                  <a:srgbClr val="FFFFFF"/>
                </a:solidFill>
                <a:latin typeface="Arial"/>
                <a:cs typeface="Arial"/>
              </a:rPr>
              <a:t> </a:t>
            </a:r>
            <a:r>
              <a:rPr sz="3950" spc="-20" dirty="0">
                <a:solidFill>
                  <a:srgbClr val="FFFFFF"/>
                </a:solidFill>
                <a:latin typeface="Arial"/>
                <a:cs typeface="Arial"/>
              </a:rPr>
              <a:t>data</a:t>
            </a:r>
            <a:endParaRPr sz="395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17" y="799495"/>
            <a:ext cx="16263619" cy="1090683"/>
          </a:xfrm>
          <a:prstGeom prst="rect">
            <a:avLst/>
          </a:prstGeom>
        </p:spPr>
        <p:txBody>
          <a:bodyPr vert="horz" wrap="square" lIns="0" tIns="13335" rIns="0" bIns="0" rtlCol="0">
            <a:spAutoFit/>
          </a:bodyPr>
          <a:lstStyle/>
          <a:p>
            <a:pPr marL="12700">
              <a:lnSpc>
                <a:spcPct val="100000"/>
              </a:lnSpc>
              <a:spcBef>
                <a:spcPts val="105"/>
              </a:spcBef>
            </a:pPr>
            <a:r>
              <a:rPr lang="en-US" spc="-140" dirty="0"/>
              <a:t>Workshop</a:t>
            </a:r>
            <a:r>
              <a:rPr spc="-295" dirty="0"/>
              <a:t> </a:t>
            </a:r>
            <a:r>
              <a:rPr spc="-135" dirty="0"/>
              <a:t>Expectations</a:t>
            </a:r>
            <a:r>
              <a:rPr spc="-295" dirty="0"/>
              <a:t> </a:t>
            </a:r>
            <a:r>
              <a:rPr spc="509" dirty="0"/>
              <a:t>-</a:t>
            </a:r>
            <a:r>
              <a:rPr spc="-295" dirty="0"/>
              <a:t> </a:t>
            </a:r>
            <a:r>
              <a:rPr spc="-10" dirty="0"/>
              <a:t>Homework</a:t>
            </a:r>
          </a:p>
        </p:txBody>
      </p:sp>
      <p:sp>
        <p:nvSpPr>
          <p:cNvPr id="3" name="object 3"/>
          <p:cNvSpPr txBox="1"/>
          <p:nvPr/>
        </p:nvSpPr>
        <p:spPr>
          <a:xfrm>
            <a:off x="1023917" y="3505098"/>
            <a:ext cx="17413605" cy="4181273"/>
          </a:xfrm>
          <a:prstGeom prst="rect">
            <a:avLst/>
          </a:prstGeom>
        </p:spPr>
        <p:txBody>
          <a:bodyPr vert="horz" wrap="square" lIns="0" tIns="84455" rIns="0" bIns="0" rtlCol="0">
            <a:spAutoFit/>
          </a:bodyPr>
          <a:lstStyle/>
          <a:p>
            <a:pPr marL="514984" marR="5080" indent="-502920">
              <a:lnSpc>
                <a:spcPts val="4240"/>
              </a:lnSpc>
              <a:spcBef>
                <a:spcPts val="665"/>
              </a:spcBef>
              <a:buSzPct val="122784"/>
              <a:buChar char="•"/>
              <a:tabLst>
                <a:tab pos="514984" algn="l"/>
              </a:tabLst>
            </a:pPr>
            <a:r>
              <a:rPr lang="en-US" sz="3950" spc="-35" dirty="0">
                <a:solidFill>
                  <a:srgbClr val="FFFFFF"/>
                </a:solidFill>
                <a:latin typeface="Arial"/>
                <a:cs typeface="Arial"/>
              </a:rPr>
              <a:t>I am fully aware that this is not a class</a:t>
            </a:r>
            <a:r>
              <a:rPr sz="3950" dirty="0">
                <a:solidFill>
                  <a:srgbClr val="FFFFFF"/>
                </a:solidFill>
                <a:latin typeface="Arial"/>
                <a:cs typeface="Arial"/>
              </a:rPr>
              <a:t>,</a:t>
            </a:r>
            <a:r>
              <a:rPr lang="en-US" sz="3950" dirty="0">
                <a:solidFill>
                  <a:srgbClr val="FFFFFF"/>
                </a:solidFill>
                <a:latin typeface="Arial"/>
                <a:cs typeface="Arial"/>
              </a:rPr>
              <a:t> and therefore there will be no formal homework;</a:t>
            </a:r>
            <a:r>
              <a:rPr sz="3950" spc="10" dirty="0">
                <a:solidFill>
                  <a:srgbClr val="FFFFFF"/>
                </a:solidFill>
                <a:latin typeface="Arial"/>
                <a:cs typeface="Arial"/>
              </a:rPr>
              <a:t> </a:t>
            </a:r>
            <a:r>
              <a:rPr sz="3950" spc="-20" dirty="0">
                <a:solidFill>
                  <a:srgbClr val="FFFFFF"/>
                </a:solidFill>
                <a:latin typeface="Arial"/>
                <a:cs typeface="Arial"/>
              </a:rPr>
              <a:t>however,</a:t>
            </a:r>
            <a:r>
              <a:rPr sz="3950" spc="15" dirty="0">
                <a:solidFill>
                  <a:srgbClr val="FFFFFF"/>
                </a:solidFill>
                <a:latin typeface="Arial"/>
                <a:cs typeface="Arial"/>
              </a:rPr>
              <a:t> </a:t>
            </a:r>
            <a:r>
              <a:rPr lang="en-US" sz="3950" spc="15" dirty="0">
                <a:solidFill>
                  <a:srgbClr val="FFFFFF"/>
                </a:solidFill>
                <a:latin typeface="Arial"/>
                <a:cs typeface="Arial"/>
              </a:rPr>
              <a:t>each meeting we will be going through a notebook together which we will not finish in class. It will be your responsibility to finish the notebooks if you would like the extra practice. If you would like feedback on your notebooks, please send it to me over email, and I’m happy to give feedback.</a:t>
            </a:r>
            <a:endParaRPr sz="3950" dirty="0">
              <a:latin typeface="Arial"/>
              <a:cs typeface="Arial"/>
            </a:endParaRPr>
          </a:p>
          <a:p>
            <a:pPr>
              <a:lnSpc>
                <a:spcPct val="100000"/>
              </a:lnSpc>
              <a:spcBef>
                <a:spcPts val="2020"/>
              </a:spcBef>
              <a:buClr>
                <a:srgbClr val="FFFFFF"/>
              </a:buClr>
              <a:buFont typeface="Arial"/>
              <a:buChar char="•"/>
            </a:pPr>
            <a:endParaRPr sz="395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965" dirty="0"/>
              <a:t>T</a:t>
            </a:r>
            <a:r>
              <a:rPr spc="-190" dirty="0"/>
              <a:t>oda</a:t>
            </a:r>
            <a:r>
              <a:rPr spc="-204" dirty="0"/>
              <a:t>y</a:t>
            </a:r>
            <a:r>
              <a:rPr spc="-715" dirty="0"/>
              <a:t>’</a:t>
            </a:r>
            <a:r>
              <a:rPr spc="-45" dirty="0"/>
              <a:t>s</a:t>
            </a:r>
            <a:r>
              <a:rPr spc="-290" dirty="0"/>
              <a:t> </a:t>
            </a:r>
            <a:r>
              <a:rPr spc="-150" dirty="0"/>
              <a:t>Schedule</a:t>
            </a:r>
            <a:r>
              <a:rPr spc="-340" dirty="0"/>
              <a:t> </a:t>
            </a:r>
            <a:r>
              <a:rPr spc="-50" dirty="0"/>
              <a:t>and</a:t>
            </a:r>
            <a:r>
              <a:rPr spc="-380" dirty="0"/>
              <a:t> </a:t>
            </a:r>
            <a:r>
              <a:rPr spc="-100" dirty="0"/>
              <a:t>Goals</a:t>
            </a:r>
          </a:p>
        </p:txBody>
      </p:sp>
      <p:sp>
        <p:nvSpPr>
          <p:cNvPr id="3" name="object 3"/>
          <p:cNvSpPr txBox="1"/>
          <p:nvPr/>
        </p:nvSpPr>
        <p:spPr>
          <a:xfrm>
            <a:off x="1043456" y="2508688"/>
            <a:ext cx="16670019" cy="3748404"/>
          </a:xfrm>
          <a:prstGeom prst="rect">
            <a:avLst/>
          </a:prstGeom>
        </p:spPr>
        <p:txBody>
          <a:bodyPr vert="horz" wrap="square" lIns="0" tIns="84455" rIns="0" bIns="0" rtlCol="0">
            <a:spAutoFit/>
          </a:bodyPr>
          <a:lstStyle/>
          <a:p>
            <a:pPr marL="514984" marR="508634" indent="-502920">
              <a:lnSpc>
                <a:spcPts val="4240"/>
              </a:lnSpc>
              <a:spcBef>
                <a:spcPts val="665"/>
              </a:spcBef>
              <a:buSzPct val="122784"/>
              <a:buChar char="•"/>
              <a:tabLst>
                <a:tab pos="514984" algn="l"/>
              </a:tabLst>
            </a:pPr>
            <a:r>
              <a:rPr sz="3950" dirty="0">
                <a:solidFill>
                  <a:srgbClr val="FFFFFF"/>
                </a:solidFill>
                <a:latin typeface="Arial"/>
                <a:cs typeface="Arial"/>
              </a:rPr>
              <a:t>Download</a:t>
            </a:r>
            <a:r>
              <a:rPr sz="3950" spc="60" dirty="0">
                <a:solidFill>
                  <a:srgbClr val="FFFFFF"/>
                </a:solidFill>
                <a:latin typeface="Arial"/>
                <a:cs typeface="Arial"/>
              </a:rPr>
              <a:t> </a:t>
            </a:r>
            <a:r>
              <a:rPr sz="3950" dirty="0">
                <a:solidFill>
                  <a:srgbClr val="FFFFFF"/>
                </a:solidFill>
                <a:latin typeface="Arial"/>
                <a:cs typeface="Arial"/>
              </a:rPr>
              <a:t>all</a:t>
            </a:r>
            <a:r>
              <a:rPr sz="3950" spc="60" dirty="0">
                <a:solidFill>
                  <a:srgbClr val="FFFFFF"/>
                </a:solidFill>
                <a:latin typeface="Arial"/>
                <a:cs typeface="Arial"/>
              </a:rPr>
              <a:t> </a:t>
            </a:r>
            <a:r>
              <a:rPr sz="3950" dirty="0">
                <a:solidFill>
                  <a:srgbClr val="FFFFFF"/>
                </a:solidFill>
                <a:latin typeface="Arial"/>
                <a:cs typeface="Arial"/>
              </a:rPr>
              <a:t>the</a:t>
            </a:r>
            <a:r>
              <a:rPr sz="3950" spc="55" dirty="0">
                <a:solidFill>
                  <a:srgbClr val="FFFFFF"/>
                </a:solidFill>
                <a:latin typeface="Arial"/>
                <a:cs typeface="Arial"/>
              </a:rPr>
              <a:t> </a:t>
            </a:r>
            <a:r>
              <a:rPr sz="3950" dirty="0">
                <a:solidFill>
                  <a:srgbClr val="FFFFFF"/>
                </a:solidFill>
                <a:latin typeface="Arial"/>
                <a:cs typeface="Arial"/>
              </a:rPr>
              <a:t>necessary</a:t>
            </a:r>
            <a:r>
              <a:rPr sz="3950" spc="60" dirty="0">
                <a:solidFill>
                  <a:srgbClr val="FFFFFF"/>
                </a:solidFill>
                <a:latin typeface="Arial"/>
                <a:cs typeface="Arial"/>
              </a:rPr>
              <a:t> </a:t>
            </a:r>
            <a:r>
              <a:rPr sz="3950" dirty="0">
                <a:solidFill>
                  <a:srgbClr val="FFFFFF"/>
                </a:solidFill>
                <a:latin typeface="Arial"/>
                <a:cs typeface="Arial"/>
              </a:rPr>
              <a:t>software</a:t>
            </a:r>
            <a:r>
              <a:rPr sz="3950" spc="60" dirty="0">
                <a:solidFill>
                  <a:srgbClr val="FFFFFF"/>
                </a:solidFill>
                <a:latin typeface="Arial"/>
                <a:cs typeface="Arial"/>
              </a:rPr>
              <a:t> </a:t>
            </a:r>
            <a:r>
              <a:rPr sz="3950" dirty="0">
                <a:solidFill>
                  <a:srgbClr val="FFFFFF"/>
                </a:solidFill>
                <a:latin typeface="Arial"/>
                <a:cs typeface="Arial"/>
              </a:rPr>
              <a:t>and</a:t>
            </a:r>
            <a:r>
              <a:rPr sz="3950" spc="60" dirty="0">
                <a:solidFill>
                  <a:srgbClr val="FFFFFF"/>
                </a:solidFill>
                <a:latin typeface="Arial"/>
                <a:cs typeface="Arial"/>
              </a:rPr>
              <a:t> </a:t>
            </a:r>
            <a:r>
              <a:rPr sz="3950" dirty="0">
                <a:solidFill>
                  <a:srgbClr val="FFFFFF"/>
                </a:solidFill>
                <a:latin typeface="Arial"/>
                <a:cs typeface="Arial"/>
              </a:rPr>
              <a:t>get</a:t>
            </a:r>
            <a:r>
              <a:rPr sz="3950" spc="60" dirty="0">
                <a:solidFill>
                  <a:srgbClr val="FFFFFF"/>
                </a:solidFill>
                <a:latin typeface="Arial"/>
                <a:cs typeface="Arial"/>
              </a:rPr>
              <a:t> </a:t>
            </a:r>
            <a:r>
              <a:rPr sz="3950" dirty="0">
                <a:solidFill>
                  <a:srgbClr val="FFFFFF"/>
                </a:solidFill>
                <a:latin typeface="Arial"/>
                <a:cs typeface="Arial"/>
              </a:rPr>
              <a:t>our</a:t>
            </a:r>
            <a:r>
              <a:rPr sz="3950" spc="55" dirty="0">
                <a:solidFill>
                  <a:srgbClr val="FFFFFF"/>
                </a:solidFill>
                <a:latin typeface="Arial"/>
                <a:cs typeface="Arial"/>
              </a:rPr>
              <a:t> </a:t>
            </a:r>
            <a:r>
              <a:rPr sz="3950" dirty="0">
                <a:solidFill>
                  <a:srgbClr val="FFFFFF"/>
                </a:solidFill>
                <a:latin typeface="Arial"/>
                <a:cs typeface="Arial"/>
              </a:rPr>
              <a:t>computers</a:t>
            </a:r>
            <a:r>
              <a:rPr sz="3950" spc="60" dirty="0">
                <a:solidFill>
                  <a:srgbClr val="FFFFFF"/>
                </a:solidFill>
                <a:latin typeface="Arial"/>
                <a:cs typeface="Arial"/>
              </a:rPr>
              <a:t> </a:t>
            </a:r>
            <a:r>
              <a:rPr sz="3950" dirty="0">
                <a:solidFill>
                  <a:srgbClr val="FFFFFF"/>
                </a:solidFill>
                <a:latin typeface="Arial"/>
                <a:cs typeface="Arial"/>
              </a:rPr>
              <a:t>ready</a:t>
            </a:r>
            <a:r>
              <a:rPr sz="3950" spc="60" dirty="0">
                <a:solidFill>
                  <a:srgbClr val="FFFFFF"/>
                </a:solidFill>
                <a:latin typeface="Arial"/>
                <a:cs typeface="Arial"/>
              </a:rPr>
              <a:t> </a:t>
            </a:r>
            <a:r>
              <a:rPr sz="3950" spc="-25" dirty="0">
                <a:solidFill>
                  <a:srgbClr val="FFFFFF"/>
                </a:solidFill>
                <a:latin typeface="Arial"/>
                <a:cs typeface="Arial"/>
              </a:rPr>
              <a:t>for </a:t>
            </a:r>
            <a:r>
              <a:rPr sz="3950" dirty="0">
                <a:solidFill>
                  <a:srgbClr val="FFFFFF"/>
                </a:solidFill>
                <a:latin typeface="Arial"/>
                <a:cs typeface="Arial"/>
              </a:rPr>
              <a:t>the</a:t>
            </a:r>
            <a:r>
              <a:rPr sz="3950" spc="55" dirty="0">
                <a:solidFill>
                  <a:srgbClr val="FFFFFF"/>
                </a:solidFill>
                <a:latin typeface="Arial"/>
                <a:cs typeface="Arial"/>
              </a:rPr>
              <a:t> </a:t>
            </a:r>
            <a:r>
              <a:rPr sz="3950" spc="-10" dirty="0">
                <a:solidFill>
                  <a:srgbClr val="FFFFFF"/>
                </a:solidFill>
                <a:latin typeface="Arial"/>
                <a:cs typeface="Arial"/>
              </a:rPr>
              <a:t>class</a:t>
            </a:r>
            <a:endParaRPr sz="3950" dirty="0">
              <a:latin typeface="Arial"/>
              <a:cs typeface="Arial"/>
            </a:endParaRPr>
          </a:p>
          <a:p>
            <a:pPr marL="1017905" marR="5080" lvl="1" indent="-502920">
              <a:lnSpc>
                <a:spcPts val="4240"/>
              </a:lnSpc>
              <a:spcBef>
                <a:spcPts val="3710"/>
              </a:spcBef>
              <a:buSzPct val="122784"/>
              <a:buChar char="•"/>
              <a:tabLst>
                <a:tab pos="1017905" algn="l"/>
              </a:tabLst>
            </a:pPr>
            <a:r>
              <a:rPr sz="3950" dirty="0">
                <a:solidFill>
                  <a:srgbClr val="FFFFFF"/>
                </a:solidFill>
                <a:latin typeface="Arial"/>
                <a:cs typeface="Arial"/>
              </a:rPr>
              <a:t>Make</a:t>
            </a:r>
            <a:r>
              <a:rPr sz="3950" spc="45" dirty="0">
                <a:solidFill>
                  <a:srgbClr val="FFFFFF"/>
                </a:solidFill>
                <a:latin typeface="Arial"/>
                <a:cs typeface="Arial"/>
              </a:rPr>
              <a:t> </a:t>
            </a:r>
            <a:r>
              <a:rPr sz="3950" dirty="0">
                <a:solidFill>
                  <a:srgbClr val="FFFFFF"/>
                </a:solidFill>
                <a:latin typeface="Arial"/>
                <a:cs typeface="Arial"/>
              </a:rPr>
              <a:t>sure</a:t>
            </a:r>
            <a:r>
              <a:rPr sz="3950" spc="50" dirty="0">
                <a:solidFill>
                  <a:srgbClr val="FFFFFF"/>
                </a:solidFill>
                <a:latin typeface="Arial"/>
                <a:cs typeface="Arial"/>
              </a:rPr>
              <a:t> </a:t>
            </a:r>
            <a:r>
              <a:rPr sz="3950" spc="95" dirty="0">
                <a:solidFill>
                  <a:srgbClr val="FFFFFF"/>
                </a:solidFill>
                <a:latin typeface="Arial"/>
                <a:cs typeface="Arial"/>
              </a:rPr>
              <a:t>to</a:t>
            </a:r>
            <a:r>
              <a:rPr sz="3950" spc="55" dirty="0">
                <a:solidFill>
                  <a:srgbClr val="FFFFFF"/>
                </a:solidFill>
                <a:latin typeface="Arial"/>
                <a:cs typeface="Arial"/>
              </a:rPr>
              <a:t> </a:t>
            </a:r>
            <a:r>
              <a:rPr sz="3950" dirty="0">
                <a:solidFill>
                  <a:srgbClr val="FFFFFF"/>
                </a:solidFill>
                <a:latin typeface="Arial"/>
                <a:cs typeface="Arial"/>
              </a:rPr>
              <a:t>check</a:t>
            </a:r>
            <a:r>
              <a:rPr sz="3950" spc="55" dirty="0">
                <a:solidFill>
                  <a:srgbClr val="FFFFFF"/>
                </a:solidFill>
                <a:latin typeface="Arial"/>
                <a:cs typeface="Arial"/>
              </a:rPr>
              <a:t> </a:t>
            </a:r>
            <a:r>
              <a:rPr sz="3950" dirty="0">
                <a:solidFill>
                  <a:srgbClr val="FFFFFF"/>
                </a:solidFill>
                <a:latin typeface="Arial"/>
                <a:cs typeface="Arial"/>
              </a:rPr>
              <a:t>in</a:t>
            </a:r>
            <a:r>
              <a:rPr sz="3950" spc="50" dirty="0">
                <a:solidFill>
                  <a:srgbClr val="FFFFFF"/>
                </a:solidFill>
                <a:latin typeface="Arial"/>
                <a:cs typeface="Arial"/>
              </a:rPr>
              <a:t> </a:t>
            </a:r>
            <a:r>
              <a:rPr sz="3950" spc="70" dirty="0">
                <a:solidFill>
                  <a:srgbClr val="FFFFFF"/>
                </a:solidFill>
                <a:latin typeface="Arial"/>
                <a:cs typeface="Arial"/>
              </a:rPr>
              <a:t>with</a:t>
            </a:r>
            <a:r>
              <a:rPr sz="3950" spc="55" dirty="0">
                <a:solidFill>
                  <a:srgbClr val="FFFFFF"/>
                </a:solidFill>
                <a:latin typeface="Arial"/>
                <a:cs typeface="Arial"/>
              </a:rPr>
              <a:t> </a:t>
            </a:r>
            <a:r>
              <a:rPr sz="3950" dirty="0">
                <a:solidFill>
                  <a:srgbClr val="FFFFFF"/>
                </a:solidFill>
                <a:latin typeface="Arial"/>
                <a:cs typeface="Arial"/>
              </a:rPr>
              <a:t>us</a:t>
            </a:r>
            <a:r>
              <a:rPr sz="3950" spc="55" dirty="0">
                <a:solidFill>
                  <a:srgbClr val="FFFFFF"/>
                </a:solidFill>
                <a:latin typeface="Arial"/>
                <a:cs typeface="Arial"/>
              </a:rPr>
              <a:t> </a:t>
            </a:r>
            <a:r>
              <a:rPr sz="3950" dirty="0">
                <a:solidFill>
                  <a:srgbClr val="FFFFFF"/>
                </a:solidFill>
                <a:latin typeface="Arial"/>
                <a:cs typeface="Arial"/>
              </a:rPr>
              <a:t>as</a:t>
            </a:r>
            <a:r>
              <a:rPr sz="3950" spc="55" dirty="0">
                <a:solidFill>
                  <a:srgbClr val="FFFFFF"/>
                </a:solidFill>
                <a:latin typeface="Arial"/>
                <a:cs typeface="Arial"/>
              </a:rPr>
              <a:t> </a:t>
            </a:r>
            <a:r>
              <a:rPr sz="3950" dirty="0">
                <a:solidFill>
                  <a:srgbClr val="FFFFFF"/>
                </a:solidFill>
                <a:latin typeface="Arial"/>
                <a:cs typeface="Arial"/>
              </a:rPr>
              <a:t>you’re</a:t>
            </a:r>
            <a:r>
              <a:rPr sz="3950" spc="50" dirty="0">
                <a:solidFill>
                  <a:srgbClr val="FFFFFF"/>
                </a:solidFill>
                <a:latin typeface="Arial"/>
                <a:cs typeface="Arial"/>
              </a:rPr>
              <a:t> </a:t>
            </a:r>
            <a:r>
              <a:rPr sz="3950" dirty="0">
                <a:solidFill>
                  <a:srgbClr val="FFFFFF"/>
                </a:solidFill>
                <a:latin typeface="Arial"/>
                <a:cs typeface="Arial"/>
              </a:rPr>
              <a:t>downloading</a:t>
            </a:r>
            <a:r>
              <a:rPr sz="3950" spc="55" dirty="0">
                <a:solidFill>
                  <a:srgbClr val="FFFFFF"/>
                </a:solidFill>
                <a:latin typeface="Arial"/>
                <a:cs typeface="Arial"/>
              </a:rPr>
              <a:t> </a:t>
            </a:r>
            <a:r>
              <a:rPr sz="3950" dirty="0">
                <a:solidFill>
                  <a:srgbClr val="FFFFFF"/>
                </a:solidFill>
                <a:latin typeface="Arial"/>
                <a:cs typeface="Arial"/>
              </a:rPr>
              <a:t>the</a:t>
            </a:r>
            <a:r>
              <a:rPr sz="3950" spc="55" dirty="0">
                <a:solidFill>
                  <a:srgbClr val="FFFFFF"/>
                </a:solidFill>
                <a:latin typeface="Arial"/>
                <a:cs typeface="Arial"/>
              </a:rPr>
              <a:t> </a:t>
            </a:r>
            <a:r>
              <a:rPr sz="3950" dirty="0">
                <a:solidFill>
                  <a:srgbClr val="FFFFFF"/>
                </a:solidFill>
                <a:latin typeface="Arial"/>
                <a:cs typeface="Arial"/>
              </a:rPr>
              <a:t>software,</a:t>
            </a:r>
            <a:r>
              <a:rPr sz="3950" spc="55" dirty="0">
                <a:solidFill>
                  <a:srgbClr val="FFFFFF"/>
                </a:solidFill>
                <a:latin typeface="Arial"/>
                <a:cs typeface="Arial"/>
              </a:rPr>
              <a:t> </a:t>
            </a:r>
            <a:r>
              <a:rPr sz="3950" spc="-25" dirty="0">
                <a:solidFill>
                  <a:srgbClr val="FFFFFF"/>
                </a:solidFill>
                <a:latin typeface="Arial"/>
                <a:cs typeface="Arial"/>
              </a:rPr>
              <a:t>so </a:t>
            </a:r>
            <a:r>
              <a:rPr sz="3950" dirty="0">
                <a:solidFill>
                  <a:srgbClr val="FFFFFF"/>
                </a:solidFill>
                <a:latin typeface="Arial"/>
                <a:cs typeface="Arial"/>
              </a:rPr>
              <a:t>that</a:t>
            </a:r>
            <a:r>
              <a:rPr sz="3950" spc="50" dirty="0">
                <a:solidFill>
                  <a:srgbClr val="FFFFFF"/>
                </a:solidFill>
                <a:latin typeface="Arial"/>
                <a:cs typeface="Arial"/>
              </a:rPr>
              <a:t> </a:t>
            </a:r>
            <a:r>
              <a:rPr sz="3950" dirty="0">
                <a:solidFill>
                  <a:srgbClr val="FFFFFF"/>
                </a:solidFill>
                <a:latin typeface="Arial"/>
                <a:cs typeface="Arial"/>
              </a:rPr>
              <a:t>we</a:t>
            </a:r>
            <a:r>
              <a:rPr sz="3950" spc="60" dirty="0">
                <a:solidFill>
                  <a:srgbClr val="FFFFFF"/>
                </a:solidFill>
                <a:latin typeface="Arial"/>
                <a:cs typeface="Arial"/>
              </a:rPr>
              <a:t> </a:t>
            </a:r>
            <a:r>
              <a:rPr sz="3950" spc="65" dirty="0">
                <a:solidFill>
                  <a:srgbClr val="FFFFFF"/>
                </a:solidFill>
                <a:latin typeface="Arial"/>
                <a:cs typeface="Arial"/>
              </a:rPr>
              <a:t>know</a:t>
            </a:r>
            <a:r>
              <a:rPr sz="3950" spc="60" dirty="0">
                <a:solidFill>
                  <a:srgbClr val="FFFFFF"/>
                </a:solidFill>
                <a:latin typeface="Arial"/>
                <a:cs typeface="Arial"/>
              </a:rPr>
              <a:t> </a:t>
            </a:r>
            <a:r>
              <a:rPr sz="3950" dirty="0">
                <a:solidFill>
                  <a:srgbClr val="FFFFFF"/>
                </a:solidFill>
                <a:latin typeface="Arial"/>
                <a:cs typeface="Arial"/>
              </a:rPr>
              <a:t>you’ve</a:t>
            </a:r>
            <a:r>
              <a:rPr sz="3950" spc="60" dirty="0">
                <a:solidFill>
                  <a:srgbClr val="FFFFFF"/>
                </a:solidFill>
                <a:latin typeface="Arial"/>
                <a:cs typeface="Arial"/>
              </a:rPr>
              <a:t> </a:t>
            </a:r>
            <a:r>
              <a:rPr sz="3950" spc="90" dirty="0">
                <a:solidFill>
                  <a:srgbClr val="FFFFFF"/>
                </a:solidFill>
                <a:latin typeface="Arial"/>
                <a:cs typeface="Arial"/>
              </a:rPr>
              <a:t>got</a:t>
            </a:r>
            <a:r>
              <a:rPr sz="3950" spc="65" dirty="0">
                <a:solidFill>
                  <a:srgbClr val="FFFFFF"/>
                </a:solidFill>
                <a:latin typeface="Arial"/>
                <a:cs typeface="Arial"/>
              </a:rPr>
              <a:t> it</a:t>
            </a:r>
            <a:r>
              <a:rPr sz="3950" spc="60" dirty="0">
                <a:solidFill>
                  <a:srgbClr val="FFFFFF"/>
                </a:solidFill>
                <a:latin typeface="Arial"/>
                <a:cs typeface="Arial"/>
              </a:rPr>
              <a:t> </a:t>
            </a:r>
            <a:r>
              <a:rPr sz="3950" dirty="0">
                <a:solidFill>
                  <a:srgbClr val="FFFFFF"/>
                </a:solidFill>
                <a:latin typeface="Arial"/>
                <a:cs typeface="Arial"/>
              </a:rPr>
              <a:t>all</a:t>
            </a:r>
            <a:r>
              <a:rPr sz="3950" spc="65" dirty="0">
                <a:solidFill>
                  <a:srgbClr val="FFFFFF"/>
                </a:solidFill>
                <a:latin typeface="Arial"/>
                <a:cs typeface="Arial"/>
              </a:rPr>
              <a:t> </a:t>
            </a:r>
            <a:r>
              <a:rPr sz="3950" spc="-20" dirty="0">
                <a:solidFill>
                  <a:srgbClr val="FFFFFF"/>
                </a:solidFill>
                <a:latin typeface="Arial"/>
                <a:cs typeface="Arial"/>
              </a:rPr>
              <a:t>done</a:t>
            </a:r>
            <a:endParaRPr sz="3950" dirty="0">
              <a:latin typeface="Arial"/>
              <a:cs typeface="Arial"/>
            </a:endParaRPr>
          </a:p>
          <a:p>
            <a:pPr marL="514984" indent="-502284">
              <a:lnSpc>
                <a:spcPct val="100000"/>
              </a:lnSpc>
              <a:spcBef>
                <a:spcPts val="3155"/>
              </a:spcBef>
              <a:buSzPct val="122784"/>
              <a:buChar char="•"/>
              <a:tabLst>
                <a:tab pos="514984" algn="l"/>
              </a:tabLst>
            </a:pPr>
            <a:r>
              <a:rPr sz="3950" dirty="0">
                <a:solidFill>
                  <a:srgbClr val="FFFFFF"/>
                </a:solidFill>
                <a:latin typeface="Arial"/>
                <a:cs typeface="Arial"/>
              </a:rPr>
              <a:t>Introduction</a:t>
            </a:r>
            <a:r>
              <a:rPr sz="3950" spc="155" dirty="0">
                <a:solidFill>
                  <a:srgbClr val="FFFFFF"/>
                </a:solidFill>
                <a:latin typeface="Arial"/>
                <a:cs typeface="Arial"/>
              </a:rPr>
              <a:t> </a:t>
            </a:r>
            <a:r>
              <a:rPr sz="3950" spc="95" dirty="0">
                <a:solidFill>
                  <a:srgbClr val="FFFFFF"/>
                </a:solidFill>
                <a:latin typeface="Arial"/>
                <a:cs typeface="Arial"/>
              </a:rPr>
              <a:t>to</a:t>
            </a:r>
            <a:r>
              <a:rPr sz="3950" spc="165" dirty="0">
                <a:solidFill>
                  <a:srgbClr val="FFFFFF"/>
                </a:solidFill>
                <a:latin typeface="Arial"/>
                <a:cs typeface="Arial"/>
              </a:rPr>
              <a:t> </a:t>
            </a:r>
            <a:r>
              <a:rPr lang="en-US" sz="3950" spc="165" dirty="0">
                <a:solidFill>
                  <a:srgbClr val="FFFFFF"/>
                </a:solidFill>
                <a:latin typeface="Arial"/>
                <a:cs typeface="Arial"/>
              </a:rPr>
              <a:t>the first “homework”</a:t>
            </a:r>
            <a:endParaRPr sz="395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965" dirty="0"/>
              <a:t>T</a:t>
            </a:r>
            <a:r>
              <a:rPr spc="-190" dirty="0"/>
              <a:t>oda</a:t>
            </a:r>
            <a:r>
              <a:rPr spc="-204" dirty="0"/>
              <a:t>y</a:t>
            </a:r>
            <a:r>
              <a:rPr spc="-715" dirty="0"/>
              <a:t>’</a:t>
            </a:r>
            <a:r>
              <a:rPr spc="-45" dirty="0"/>
              <a:t>s</a:t>
            </a:r>
            <a:r>
              <a:rPr spc="-290" dirty="0"/>
              <a:t> </a:t>
            </a:r>
            <a:r>
              <a:rPr spc="-150" dirty="0"/>
              <a:t>Schedule</a:t>
            </a:r>
            <a:r>
              <a:rPr spc="-340" dirty="0"/>
              <a:t> </a:t>
            </a:r>
            <a:r>
              <a:rPr spc="-50" dirty="0"/>
              <a:t>and</a:t>
            </a:r>
            <a:r>
              <a:rPr spc="-380" dirty="0"/>
              <a:t> </a:t>
            </a:r>
            <a:r>
              <a:rPr spc="-100" dirty="0"/>
              <a:t>Goals</a:t>
            </a:r>
          </a:p>
        </p:txBody>
      </p:sp>
      <p:sp>
        <p:nvSpPr>
          <p:cNvPr id="3" name="object 3"/>
          <p:cNvSpPr txBox="1"/>
          <p:nvPr/>
        </p:nvSpPr>
        <p:spPr>
          <a:xfrm>
            <a:off x="1023917" y="2305355"/>
            <a:ext cx="7064375" cy="8229600"/>
          </a:xfrm>
          <a:prstGeom prst="rect">
            <a:avLst/>
          </a:prstGeom>
        </p:spPr>
        <p:txBody>
          <a:bodyPr vert="horz" wrap="square" lIns="0" tIns="127000" rIns="0" bIns="0" rtlCol="0">
            <a:spAutoFit/>
          </a:bodyPr>
          <a:lstStyle/>
          <a:p>
            <a:pPr marL="12700" marR="5080">
              <a:lnSpc>
                <a:spcPts val="3779"/>
              </a:lnSpc>
              <a:spcBef>
                <a:spcPts val="1000"/>
              </a:spcBef>
            </a:pPr>
            <a:r>
              <a:rPr sz="3900" b="1" spc="-60" dirty="0">
                <a:solidFill>
                  <a:srgbClr val="FFFFFF"/>
                </a:solidFill>
                <a:latin typeface="Arial"/>
                <a:cs typeface="Arial"/>
              </a:rPr>
              <a:t>For</a:t>
            </a:r>
            <a:r>
              <a:rPr sz="3900" b="1" spc="-215" dirty="0">
                <a:solidFill>
                  <a:srgbClr val="FFFFFF"/>
                </a:solidFill>
                <a:latin typeface="Arial"/>
                <a:cs typeface="Arial"/>
              </a:rPr>
              <a:t> </a:t>
            </a:r>
            <a:r>
              <a:rPr sz="3900" b="1" spc="-55" dirty="0">
                <a:solidFill>
                  <a:srgbClr val="FFFFFF"/>
                </a:solidFill>
                <a:latin typeface="Arial"/>
                <a:cs typeface="Arial"/>
              </a:rPr>
              <a:t>those</a:t>
            </a:r>
            <a:r>
              <a:rPr sz="3900" b="1" spc="-215" dirty="0">
                <a:solidFill>
                  <a:srgbClr val="FFFFFF"/>
                </a:solidFill>
                <a:latin typeface="Arial"/>
                <a:cs typeface="Arial"/>
              </a:rPr>
              <a:t> </a:t>
            </a:r>
            <a:r>
              <a:rPr sz="3900" b="1" dirty="0">
                <a:solidFill>
                  <a:srgbClr val="FFFFFF"/>
                </a:solidFill>
                <a:latin typeface="Arial"/>
                <a:cs typeface="Arial"/>
              </a:rPr>
              <a:t>of</a:t>
            </a:r>
            <a:r>
              <a:rPr sz="3900" b="1" spc="-215" dirty="0">
                <a:solidFill>
                  <a:srgbClr val="FFFFFF"/>
                </a:solidFill>
                <a:latin typeface="Arial"/>
                <a:cs typeface="Arial"/>
              </a:rPr>
              <a:t> </a:t>
            </a:r>
            <a:r>
              <a:rPr sz="3900" b="1" spc="-125" dirty="0">
                <a:solidFill>
                  <a:srgbClr val="FFFFFF"/>
                </a:solidFill>
                <a:latin typeface="Arial"/>
                <a:cs typeface="Arial"/>
              </a:rPr>
              <a:t>you</a:t>
            </a:r>
            <a:r>
              <a:rPr sz="3900" b="1" spc="-150" dirty="0">
                <a:solidFill>
                  <a:srgbClr val="FFFFFF"/>
                </a:solidFill>
                <a:latin typeface="Arial"/>
                <a:cs typeface="Arial"/>
              </a:rPr>
              <a:t> </a:t>
            </a:r>
            <a:r>
              <a:rPr sz="3900" b="1" spc="-20" dirty="0">
                <a:solidFill>
                  <a:srgbClr val="FFFFFF"/>
                </a:solidFill>
                <a:latin typeface="Arial"/>
                <a:cs typeface="Arial"/>
              </a:rPr>
              <a:t>with</a:t>
            </a:r>
            <a:r>
              <a:rPr sz="3900" b="1" spc="-200" dirty="0">
                <a:solidFill>
                  <a:srgbClr val="FFFFFF"/>
                </a:solidFill>
                <a:latin typeface="Arial"/>
                <a:cs typeface="Arial"/>
              </a:rPr>
              <a:t> </a:t>
            </a:r>
            <a:r>
              <a:rPr sz="3900" b="1" spc="-70" dirty="0">
                <a:solidFill>
                  <a:srgbClr val="FFFFFF"/>
                </a:solidFill>
                <a:latin typeface="Arial"/>
                <a:cs typeface="Arial"/>
              </a:rPr>
              <a:t>Windows </a:t>
            </a:r>
            <a:r>
              <a:rPr sz="3900" b="1" spc="-25" dirty="0">
                <a:solidFill>
                  <a:srgbClr val="FFFFFF"/>
                </a:solidFill>
                <a:latin typeface="Arial"/>
                <a:cs typeface="Arial"/>
              </a:rPr>
              <a:t>PCs</a:t>
            </a:r>
            <a:endParaRPr sz="3900">
              <a:latin typeface="Arial"/>
              <a:cs typeface="Arial"/>
            </a:endParaRPr>
          </a:p>
          <a:p>
            <a:pPr marL="509905" marR="1127125" indent="-497840">
              <a:lnSpc>
                <a:spcPts val="4170"/>
              </a:lnSpc>
              <a:spcBef>
                <a:spcPts val="3995"/>
              </a:spcBef>
              <a:buSzPct val="123076"/>
              <a:buChar char="•"/>
              <a:tabLst>
                <a:tab pos="509905" algn="l"/>
              </a:tabLst>
            </a:pPr>
            <a:r>
              <a:rPr sz="3900" dirty="0">
                <a:solidFill>
                  <a:srgbClr val="FFFFFF"/>
                </a:solidFill>
                <a:latin typeface="Arial"/>
                <a:cs typeface="Arial"/>
              </a:rPr>
              <a:t>Download</a:t>
            </a:r>
            <a:r>
              <a:rPr sz="3900" spc="120" dirty="0">
                <a:solidFill>
                  <a:srgbClr val="FFFFFF"/>
                </a:solidFill>
                <a:latin typeface="Arial"/>
                <a:cs typeface="Arial"/>
              </a:rPr>
              <a:t> </a:t>
            </a:r>
            <a:r>
              <a:rPr sz="3900" dirty="0">
                <a:solidFill>
                  <a:srgbClr val="FFFFFF"/>
                </a:solidFill>
                <a:latin typeface="Arial"/>
                <a:cs typeface="Arial"/>
              </a:rPr>
              <a:t>and</a:t>
            </a:r>
            <a:r>
              <a:rPr sz="3900" spc="125" dirty="0">
                <a:solidFill>
                  <a:srgbClr val="FFFFFF"/>
                </a:solidFill>
                <a:latin typeface="Arial"/>
                <a:cs typeface="Arial"/>
              </a:rPr>
              <a:t> </a:t>
            </a:r>
            <a:r>
              <a:rPr sz="3900" spc="-10" dirty="0">
                <a:solidFill>
                  <a:srgbClr val="FFFFFF"/>
                </a:solidFill>
                <a:latin typeface="Arial"/>
                <a:cs typeface="Arial"/>
              </a:rPr>
              <a:t>install </a:t>
            </a:r>
            <a:r>
              <a:rPr sz="3900" dirty="0">
                <a:solidFill>
                  <a:srgbClr val="FFFFFF"/>
                </a:solidFill>
                <a:latin typeface="Arial"/>
                <a:cs typeface="Arial"/>
              </a:rPr>
              <a:t>Windows</a:t>
            </a:r>
            <a:r>
              <a:rPr sz="3900" spc="254" dirty="0">
                <a:solidFill>
                  <a:srgbClr val="FFFFFF"/>
                </a:solidFill>
                <a:latin typeface="Arial"/>
                <a:cs typeface="Arial"/>
              </a:rPr>
              <a:t> </a:t>
            </a:r>
            <a:r>
              <a:rPr sz="3900" dirty="0">
                <a:solidFill>
                  <a:srgbClr val="FFFFFF"/>
                </a:solidFill>
                <a:latin typeface="Arial"/>
                <a:cs typeface="Arial"/>
              </a:rPr>
              <a:t>Subsystem</a:t>
            </a:r>
            <a:r>
              <a:rPr sz="3900" spc="260" dirty="0">
                <a:solidFill>
                  <a:srgbClr val="FFFFFF"/>
                </a:solidFill>
                <a:latin typeface="Arial"/>
                <a:cs typeface="Arial"/>
              </a:rPr>
              <a:t> </a:t>
            </a:r>
            <a:r>
              <a:rPr sz="3900" spc="-25" dirty="0">
                <a:solidFill>
                  <a:srgbClr val="FFFFFF"/>
                </a:solidFill>
                <a:latin typeface="Arial"/>
                <a:cs typeface="Arial"/>
              </a:rPr>
              <a:t>for </a:t>
            </a:r>
            <a:r>
              <a:rPr sz="3900" spc="-10" dirty="0">
                <a:solidFill>
                  <a:srgbClr val="FFFFFF"/>
                </a:solidFill>
                <a:latin typeface="Arial"/>
                <a:cs typeface="Arial"/>
              </a:rPr>
              <a:t>Linux</a:t>
            </a:r>
            <a:endParaRPr sz="3900">
              <a:latin typeface="Arial"/>
              <a:cs typeface="Arial"/>
            </a:endParaRPr>
          </a:p>
          <a:p>
            <a:pPr marL="509905" indent="-497205">
              <a:lnSpc>
                <a:spcPct val="100000"/>
              </a:lnSpc>
              <a:spcBef>
                <a:spcPts val="3100"/>
              </a:spcBef>
              <a:buSzPct val="123076"/>
              <a:buChar char="•"/>
              <a:tabLst>
                <a:tab pos="509905" algn="l"/>
              </a:tabLst>
            </a:pPr>
            <a:r>
              <a:rPr sz="3900" dirty="0">
                <a:solidFill>
                  <a:srgbClr val="FFFFFF"/>
                </a:solidFill>
                <a:latin typeface="Arial"/>
                <a:cs typeface="Arial"/>
              </a:rPr>
              <a:t>Set</a:t>
            </a:r>
            <a:r>
              <a:rPr sz="3900" spc="20" dirty="0">
                <a:solidFill>
                  <a:srgbClr val="FFFFFF"/>
                </a:solidFill>
                <a:latin typeface="Arial"/>
                <a:cs typeface="Arial"/>
              </a:rPr>
              <a:t> </a:t>
            </a:r>
            <a:r>
              <a:rPr sz="3900" spc="65" dirty="0">
                <a:solidFill>
                  <a:srgbClr val="FFFFFF"/>
                </a:solidFill>
                <a:latin typeface="Arial"/>
                <a:cs typeface="Arial"/>
              </a:rPr>
              <a:t>up</a:t>
            </a:r>
            <a:r>
              <a:rPr sz="3900" spc="20" dirty="0">
                <a:solidFill>
                  <a:srgbClr val="FFFFFF"/>
                </a:solidFill>
                <a:latin typeface="Arial"/>
                <a:cs typeface="Arial"/>
              </a:rPr>
              <a:t> </a:t>
            </a:r>
            <a:r>
              <a:rPr sz="3900" dirty="0">
                <a:solidFill>
                  <a:srgbClr val="FFFFFF"/>
                </a:solidFill>
                <a:latin typeface="Arial"/>
                <a:cs typeface="Arial"/>
              </a:rPr>
              <a:t>user</a:t>
            </a:r>
            <a:r>
              <a:rPr sz="3900" spc="25" dirty="0">
                <a:solidFill>
                  <a:srgbClr val="FFFFFF"/>
                </a:solidFill>
                <a:latin typeface="Arial"/>
                <a:cs typeface="Arial"/>
              </a:rPr>
              <a:t> </a:t>
            </a:r>
            <a:r>
              <a:rPr sz="3900" dirty="0">
                <a:solidFill>
                  <a:srgbClr val="FFFFFF"/>
                </a:solidFill>
                <a:latin typeface="Arial"/>
                <a:cs typeface="Arial"/>
              </a:rPr>
              <a:t>profile</a:t>
            </a:r>
            <a:r>
              <a:rPr sz="3900" spc="20" dirty="0">
                <a:solidFill>
                  <a:srgbClr val="FFFFFF"/>
                </a:solidFill>
                <a:latin typeface="Arial"/>
                <a:cs typeface="Arial"/>
              </a:rPr>
              <a:t> </a:t>
            </a:r>
            <a:r>
              <a:rPr sz="3900" dirty="0">
                <a:solidFill>
                  <a:srgbClr val="FFFFFF"/>
                </a:solidFill>
                <a:latin typeface="Arial"/>
                <a:cs typeface="Arial"/>
              </a:rPr>
              <a:t>on</a:t>
            </a:r>
            <a:r>
              <a:rPr sz="3900" spc="20" dirty="0">
                <a:solidFill>
                  <a:srgbClr val="FFFFFF"/>
                </a:solidFill>
                <a:latin typeface="Arial"/>
                <a:cs typeface="Arial"/>
              </a:rPr>
              <a:t> </a:t>
            </a:r>
            <a:r>
              <a:rPr sz="3900" spc="-25" dirty="0">
                <a:solidFill>
                  <a:srgbClr val="FFFFFF"/>
                </a:solidFill>
                <a:latin typeface="Arial"/>
                <a:cs typeface="Arial"/>
              </a:rPr>
              <a:t>WSL</a:t>
            </a:r>
            <a:endParaRPr sz="3900">
              <a:latin typeface="Arial"/>
              <a:cs typeface="Arial"/>
            </a:endParaRPr>
          </a:p>
          <a:p>
            <a:pPr marL="509905" marR="1605280" indent="-497840">
              <a:lnSpc>
                <a:spcPts val="4170"/>
              </a:lnSpc>
              <a:spcBef>
                <a:spcPts val="3720"/>
              </a:spcBef>
              <a:buSzPct val="123076"/>
              <a:buChar char="•"/>
              <a:tabLst>
                <a:tab pos="509905" algn="l"/>
              </a:tabLst>
            </a:pPr>
            <a:r>
              <a:rPr sz="3900" dirty="0">
                <a:solidFill>
                  <a:srgbClr val="FFFFFF"/>
                </a:solidFill>
                <a:latin typeface="Arial"/>
                <a:cs typeface="Arial"/>
              </a:rPr>
              <a:t>Download</a:t>
            </a:r>
            <a:r>
              <a:rPr sz="3900" spc="120" dirty="0">
                <a:solidFill>
                  <a:srgbClr val="FFFFFF"/>
                </a:solidFill>
                <a:latin typeface="Arial"/>
                <a:cs typeface="Arial"/>
              </a:rPr>
              <a:t> </a:t>
            </a:r>
            <a:r>
              <a:rPr sz="3900" dirty="0">
                <a:solidFill>
                  <a:srgbClr val="FFFFFF"/>
                </a:solidFill>
                <a:latin typeface="Arial"/>
                <a:cs typeface="Arial"/>
              </a:rPr>
              <a:t>and</a:t>
            </a:r>
            <a:r>
              <a:rPr sz="3900" spc="125" dirty="0">
                <a:solidFill>
                  <a:srgbClr val="FFFFFF"/>
                </a:solidFill>
                <a:latin typeface="Arial"/>
                <a:cs typeface="Arial"/>
              </a:rPr>
              <a:t> </a:t>
            </a:r>
            <a:r>
              <a:rPr sz="3900" spc="-10" dirty="0">
                <a:solidFill>
                  <a:srgbClr val="FFFFFF"/>
                </a:solidFill>
                <a:latin typeface="Arial"/>
                <a:cs typeface="Arial"/>
              </a:rPr>
              <a:t>install </a:t>
            </a:r>
            <a:r>
              <a:rPr sz="3900" dirty="0">
                <a:solidFill>
                  <a:srgbClr val="FFFFFF"/>
                </a:solidFill>
                <a:latin typeface="Arial"/>
                <a:cs typeface="Arial"/>
              </a:rPr>
              <a:t>anaconda</a:t>
            </a:r>
            <a:r>
              <a:rPr sz="3900" spc="35" dirty="0">
                <a:solidFill>
                  <a:srgbClr val="FFFFFF"/>
                </a:solidFill>
                <a:latin typeface="Arial"/>
                <a:cs typeface="Arial"/>
              </a:rPr>
              <a:t> </a:t>
            </a:r>
            <a:r>
              <a:rPr sz="3900" dirty="0">
                <a:solidFill>
                  <a:srgbClr val="FFFFFF"/>
                </a:solidFill>
                <a:latin typeface="Arial"/>
                <a:cs typeface="Arial"/>
              </a:rPr>
              <a:t>on</a:t>
            </a:r>
            <a:r>
              <a:rPr sz="3900" spc="40" dirty="0">
                <a:solidFill>
                  <a:srgbClr val="FFFFFF"/>
                </a:solidFill>
                <a:latin typeface="Arial"/>
                <a:cs typeface="Arial"/>
              </a:rPr>
              <a:t> </a:t>
            </a:r>
            <a:r>
              <a:rPr sz="3900" dirty="0">
                <a:solidFill>
                  <a:srgbClr val="FFFFFF"/>
                </a:solidFill>
                <a:latin typeface="Arial"/>
                <a:cs typeface="Arial"/>
              </a:rPr>
              <a:t>the</a:t>
            </a:r>
            <a:r>
              <a:rPr sz="3900" spc="35" dirty="0">
                <a:solidFill>
                  <a:srgbClr val="FFFFFF"/>
                </a:solidFill>
                <a:latin typeface="Arial"/>
                <a:cs typeface="Arial"/>
              </a:rPr>
              <a:t> </a:t>
            </a:r>
            <a:r>
              <a:rPr sz="3900" spc="-25" dirty="0">
                <a:solidFill>
                  <a:srgbClr val="FFFFFF"/>
                </a:solidFill>
                <a:latin typeface="Arial"/>
                <a:cs typeface="Arial"/>
              </a:rPr>
              <a:t>WSL</a:t>
            </a:r>
            <a:endParaRPr sz="3900">
              <a:latin typeface="Arial"/>
              <a:cs typeface="Arial"/>
            </a:endParaRPr>
          </a:p>
          <a:p>
            <a:pPr marL="509905" indent="-497205">
              <a:lnSpc>
                <a:spcPct val="100000"/>
              </a:lnSpc>
              <a:spcBef>
                <a:spcPts val="3105"/>
              </a:spcBef>
              <a:buSzPct val="123076"/>
              <a:buChar char="•"/>
              <a:tabLst>
                <a:tab pos="509905" algn="l"/>
              </a:tabLst>
            </a:pPr>
            <a:r>
              <a:rPr sz="3900" dirty="0">
                <a:solidFill>
                  <a:srgbClr val="FFFFFF"/>
                </a:solidFill>
                <a:latin typeface="Arial"/>
                <a:cs typeface="Arial"/>
              </a:rPr>
              <a:t>Install</a:t>
            </a:r>
            <a:r>
              <a:rPr sz="3900" spc="85" dirty="0">
                <a:solidFill>
                  <a:srgbClr val="FFFFFF"/>
                </a:solidFill>
                <a:latin typeface="Arial"/>
                <a:cs typeface="Arial"/>
              </a:rPr>
              <a:t> </a:t>
            </a:r>
            <a:r>
              <a:rPr sz="3900" dirty="0">
                <a:solidFill>
                  <a:srgbClr val="FFFFFF"/>
                </a:solidFill>
                <a:latin typeface="Arial"/>
                <a:cs typeface="Arial"/>
              </a:rPr>
              <a:t>jupyter</a:t>
            </a:r>
            <a:r>
              <a:rPr sz="3900" spc="90" dirty="0">
                <a:solidFill>
                  <a:srgbClr val="FFFFFF"/>
                </a:solidFill>
                <a:latin typeface="Arial"/>
                <a:cs typeface="Arial"/>
              </a:rPr>
              <a:t> </a:t>
            </a:r>
            <a:r>
              <a:rPr sz="3900" spc="65" dirty="0">
                <a:solidFill>
                  <a:srgbClr val="FFFFFF"/>
                </a:solidFill>
                <a:latin typeface="Arial"/>
                <a:cs typeface="Arial"/>
              </a:rPr>
              <a:t>with</a:t>
            </a:r>
            <a:r>
              <a:rPr sz="3900" spc="90" dirty="0">
                <a:solidFill>
                  <a:srgbClr val="FFFFFF"/>
                </a:solidFill>
                <a:latin typeface="Arial"/>
                <a:cs typeface="Arial"/>
              </a:rPr>
              <a:t> </a:t>
            </a:r>
            <a:r>
              <a:rPr sz="3900" spc="-10" dirty="0">
                <a:solidFill>
                  <a:srgbClr val="FFFFFF"/>
                </a:solidFill>
                <a:latin typeface="Arial"/>
                <a:cs typeface="Arial"/>
              </a:rPr>
              <a:t>conda</a:t>
            </a:r>
            <a:endParaRPr sz="3900">
              <a:latin typeface="Arial"/>
              <a:cs typeface="Arial"/>
            </a:endParaRPr>
          </a:p>
          <a:p>
            <a:pPr marL="509905" marR="434340" indent="-497840">
              <a:lnSpc>
                <a:spcPts val="4170"/>
              </a:lnSpc>
              <a:spcBef>
                <a:spcPts val="3720"/>
              </a:spcBef>
              <a:buSzPct val="123076"/>
              <a:buChar char="•"/>
              <a:tabLst>
                <a:tab pos="509905" algn="l"/>
              </a:tabLst>
            </a:pPr>
            <a:r>
              <a:rPr sz="3900" dirty="0">
                <a:solidFill>
                  <a:srgbClr val="FFFFFF"/>
                </a:solidFill>
                <a:latin typeface="Arial"/>
                <a:cs typeface="Arial"/>
              </a:rPr>
              <a:t>Check</a:t>
            </a:r>
            <a:r>
              <a:rPr sz="3900" spc="-10" dirty="0">
                <a:solidFill>
                  <a:srgbClr val="FFFFFF"/>
                </a:solidFill>
                <a:latin typeface="Arial"/>
                <a:cs typeface="Arial"/>
              </a:rPr>
              <a:t> </a:t>
            </a:r>
            <a:r>
              <a:rPr sz="3900" spc="95" dirty="0">
                <a:solidFill>
                  <a:srgbClr val="FFFFFF"/>
                </a:solidFill>
                <a:latin typeface="Arial"/>
                <a:cs typeface="Arial"/>
              </a:rPr>
              <a:t>to</a:t>
            </a:r>
            <a:r>
              <a:rPr sz="3900" spc="-5" dirty="0">
                <a:solidFill>
                  <a:srgbClr val="FFFFFF"/>
                </a:solidFill>
                <a:latin typeface="Arial"/>
                <a:cs typeface="Arial"/>
              </a:rPr>
              <a:t> </a:t>
            </a:r>
            <a:r>
              <a:rPr sz="3900" dirty="0">
                <a:solidFill>
                  <a:srgbClr val="FFFFFF"/>
                </a:solidFill>
                <a:latin typeface="Arial"/>
                <a:cs typeface="Arial"/>
              </a:rPr>
              <a:t>make</a:t>
            </a:r>
            <a:r>
              <a:rPr sz="3900" spc="-5" dirty="0">
                <a:solidFill>
                  <a:srgbClr val="FFFFFF"/>
                </a:solidFill>
                <a:latin typeface="Arial"/>
                <a:cs typeface="Arial"/>
              </a:rPr>
              <a:t> </a:t>
            </a:r>
            <a:r>
              <a:rPr sz="3900" dirty="0">
                <a:solidFill>
                  <a:srgbClr val="FFFFFF"/>
                </a:solidFill>
                <a:latin typeface="Arial"/>
                <a:cs typeface="Arial"/>
              </a:rPr>
              <a:t>sure</a:t>
            </a:r>
            <a:r>
              <a:rPr sz="3900" spc="-10" dirty="0">
                <a:solidFill>
                  <a:srgbClr val="FFFFFF"/>
                </a:solidFill>
                <a:latin typeface="Arial"/>
                <a:cs typeface="Arial"/>
              </a:rPr>
              <a:t> jupyter </a:t>
            </a:r>
            <a:r>
              <a:rPr sz="3900" spc="60" dirty="0">
                <a:solidFill>
                  <a:srgbClr val="FFFFFF"/>
                </a:solidFill>
                <a:latin typeface="Arial"/>
                <a:cs typeface="Arial"/>
              </a:rPr>
              <a:t>notebook</a:t>
            </a:r>
            <a:r>
              <a:rPr sz="3900" spc="5" dirty="0">
                <a:solidFill>
                  <a:srgbClr val="FFFFFF"/>
                </a:solidFill>
                <a:latin typeface="Arial"/>
                <a:cs typeface="Arial"/>
              </a:rPr>
              <a:t> </a:t>
            </a:r>
            <a:r>
              <a:rPr sz="3900" dirty="0">
                <a:solidFill>
                  <a:srgbClr val="FFFFFF"/>
                </a:solidFill>
                <a:latin typeface="Arial"/>
                <a:cs typeface="Arial"/>
              </a:rPr>
              <a:t>is</a:t>
            </a:r>
            <a:r>
              <a:rPr sz="3900" spc="5" dirty="0">
                <a:solidFill>
                  <a:srgbClr val="FFFFFF"/>
                </a:solidFill>
                <a:latin typeface="Arial"/>
                <a:cs typeface="Arial"/>
              </a:rPr>
              <a:t> </a:t>
            </a:r>
            <a:r>
              <a:rPr sz="3900" spc="45" dirty="0">
                <a:solidFill>
                  <a:srgbClr val="FFFFFF"/>
                </a:solidFill>
                <a:latin typeface="Arial"/>
                <a:cs typeface="Arial"/>
              </a:rPr>
              <a:t>working</a:t>
            </a:r>
            <a:endParaRPr sz="3900">
              <a:latin typeface="Arial"/>
              <a:cs typeface="Arial"/>
            </a:endParaRPr>
          </a:p>
        </p:txBody>
      </p:sp>
      <p:sp>
        <p:nvSpPr>
          <p:cNvPr id="4" name="object 4"/>
          <p:cNvSpPr txBox="1">
            <a:spLocks noGrp="1"/>
          </p:cNvSpPr>
          <p:nvPr>
            <p:ph sz="half" idx="3"/>
          </p:nvPr>
        </p:nvSpPr>
        <p:spPr>
          <a:prstGeom prst="rect">
            <a:avLst/>
          </a:prstGeom>
        </p:spPr>
        <p:txBody>
          <a:bodyPr vert="horz" wrap="square" lIns="0" tIns="13335" rIns="0" bIns="0" rtlCol="0">
            <a:spAutoFit/>
          </a:bodyPr>
          <a:lstStyle/>
          <a:p>
            <a:pPr marL="12700">
              <a:lnSpc>
                <a:spcPct val="100000"/>
              </a:lnSpc>
              <a:spcBef>
                <a:spcPts val="105"/>
              </a:spcBef>
            </a:pPr>
            <a:r>
              <a:rPr spc="-60" dirty="0"/>
              <a:t>For</a:t>
            </a:r>
            <a:r>
              <a:rPr spc="-235" dirty="0"/>
              <a:t> </a:t>
            </a:r>
            <a:r>
              <a:rPr spc="-60" dirty="0"/>
              <a:t>those</a:t>
            </a:r>
            <a:r>
              <a:rPr spc="-229" dirty="0"/>
              <a:t> </a:t>
            </a:r>
            <a:r>
              <a:rPr dirty="0"/>
              <a:t>of</a:t>
            </a:r>
            <a:r>
              <a:rPr spc="-245" dirty="0"/>
              <a:t> </a:t>
            </a:r>
            <a:r>
              <a:rPr spc="-140" dirty="0"/>
              <a:t>you</a:t>
            </a:r>
            <a:r>
              <a:rPr spc="-170" dirty="0"/>
              <a:t> </a:t>
            </a:r>
            <a:r>
              <a:rPr spc="-20" dirty="0"/>
              <a:t>with</a:t>
            </a:r>
            <a:r>
              <a:rPr spc="-220" dirty="0"/>
              <a:t> </a:t>
            </a:r>
            <a:r>
              <a:rPr spc="-10" dirty="0"/>
              <a:t>Macbooks</a:t>
            </a:r>
          </a:p>
          <a:p>
            <a:pPr>
              <a:lnSpc>
                <a:spcPct val="100000"/>
              </a:lnSpc>
              <a:spcBef>
                <a:spcPts val="2535"/>
              </a:spcBef>
            </a:pPr>
            <a:endParaRPr spc="-10" dirty="0"/>
          </a:p>
          <a:p>
            <a:pPr marL="671195" marR="2522220" indent="-502920">
              <a:lnSpc>
                <a:spcPts val="4240"/>
              </a:lnSpc>
              <a:buSzPct val="122784"/>
              <a:buChar char="•"/>
              <a:tabLst>
                <a:tab pos="671195" algn="l"/>
              </a:tabLst>
            </a:pPr>
            <a:r>
              <a:rPr sz="3950" b="0" dirty="0">
                <a:latin typeface="Arial"/>
                <a:cs typeface="Arial"/>
              </a:rPr>
              <a:t>Download</a:t>
            </a:r>
            <a:r>
              <a:rPr sz="3950" b="0" spc="120" dirty="0">
                <a:latin typeface="Arial"/>
                <a:cs typeface="Arial"/>
              </a:rPr>
              <a:t> </a:t>
            </a:r>
            <a:r>
              <a:rPr sz="3950" b="0" dirty="0">
                <a:latin typeface="Arial"/>
                <a:cs typeface="Arial"/>
              </a:rPr>
              <a:t>and</a:t>
            </a:r>
            <a:r>
              <a:rPr sz="3950" b="0" spc="120" dirty="0">
                <a:latin typeface="Arial"/>
                <a:cs typeface="Arial"/>
              </a:rPr>
              <a:t> </a:t>
            </a:r>
            <a:r>
              <a:rPr sz="3950" b="0" spc="-10" dirty="0">
                <a:latin typeface="Arial"/>
                <a:cs typeface="Arial"/>
              </a:rPr>
              <a:t>install anaconda</a:t>
            </a:r>
            <a:endParaRPr sz="3950">
              <a:latin typeface="Arial"/>
              <a:cs typeface="Arial"/>
            </a:endParaRPr>
          </a:p>
          <a:p>
            <a:pPr marL="671195" marR="1079500" indent="-502920">
              <a:lnSpc>
                <a:spcPts val="4240"/>
              </a:lnSpc>
              <a:spcBef>
                <a:spcPts val="3710"/>
              </a:spcBef>
              <a:buSzPct val="122784"/>
              <a:buChar char="•"/>
              <a:tabLst>
                <a:tab pos="671195" algn="l"/>
              </a:tabLst>
            </a:pPr>
            <a:r>
              <a:rPr sz="3950" b="0" dirty="0">
                <a:latin typeface="Arial"/>
                <a:cs typeface="Arial"/>
              </a:rPr>
              <a:t>Install</a:t>
            </a:r>
            <a:r>
              <a:rPr sz="3950" b="0" spc="85" dirty="0">
                <a:latin typeface="Arial"/>
                <a:cs typeface="Arial"/>
              </a:rPr>
              <a:t> </a:t>
            </a:r>
            <a:r>
              <a:rPr sz="3950" b="0" dirty="0">
                <a:latin typeface="Arial"/>
                <a:cs typeface="Arial"/>
              </a:rPr>
              <a:t>jupyter</a:t>
            </a:r>
            <a:r>
              <a:rPr sz="3950" b="0" spc="85" dirty="0">
                <a:latin typeface="Arial"/>
                <a:cs typeface="Arial"/>
              </a:rPr>
              <a:t> </a:t>
            </a:r>
            <a:r>
              <a:rPr sz="3950" b="0" spc="70" dirty="0">
                <a:latin typeface="Arial"/>
                <a:cs typeface="Arial"/>
              </a:rPr>
              <a:t>with</a:t>
            </a:r>
            <a:r>
              <a:rPr sz="3950" b="0" spc="80" dirty="0">
                <a:latin typeface="Arial"/>
                <a:cs typeface="Arial"/>
              </a:rPr>
              <a:t> </a:t>
            </a:r>
            <a:r>
              <a:rPr sz="3950" b="0" dirty="0">
                <a:latin typeface="Arial"/>
                <a:cs typeface="Arial"/>
              </a:rPr>
              <a:t>conda</a:t>
            </a:r>
            <a:r>
              <a:rPr sz="3950" b="0" spc="85" dirty="0">
                <a:latin typeface="Arial"/>
                <a:cs typeface="Arial"/>
              </a:rPr>
              <a:t> </a:t>
            </a:r>
            <a:r>
              <a:rPr sz="3950" b="0" spc="-25" dirty="0">
                <a:latin typeface="Arial"/>
                <a:cs typeface="Arial"/>
              </a:rPr>
              <a:t>in </a:t>
            </a:r>
            <a:r>
              <a:rPr sz="3950" b="0" dirty="0">
                <a:latin typeface="Arial"/>
                <a:cs typeface="Arial"/>
              </a:rPr>
              <a:t>your</a:t>
            </a:r>
            <a:r>
              <a:rPr sz="3950" b="0" spc="75" dirty="0">
                <a:latin typeface="Arial"/>
                <a:cs typeface="Arial"/>
              </a:rPr>
              <a:t> </a:t>
            </a:r>
            <a:r>
              <a:rPr sz="3950" b="0" spc="-10" dirty="0">
                <a:latin typeface="Arial"/>
                <a:cs typeface="Arial"/>
              </a:rPr>
              <a:t>Terminal</a:t>
            </a:r>
            <a:endParaRPr sz="3950">
              <a:latin typeface="Arial"/>
              <a:cs typeface="Arial"/>
            </a:endParaRPr>
          </a:p>
          <a:p>
            <a:pPr marL="671195" marR="1040765" indent="-502920">
              <a:lnSpc>
                <a:spcPts val="4240"/>
              </a:lnSpc>
              <a:spcBef>
                <a:spcPts val="3715"/>
              </a:spcBef>
              <a:buSzPct val="122784"/>
              <a:buChar char="•"/>
              <a:tabLst>
                <a:tab pos="671195" algn="l"/>
              </a:tabLst>
            </a:pPr>
            <a:r>
              <a:rPr sz="3950" b="0" dirty="0">
                <a:latin typeface="Arial"/>
                <a:cs typeface="Arial"/>
              </a:rPr>
              <a:t>Check</a:t>
            </a:r>
            <a:r>
              <a:rPr sz="3950" b="0" spc="-15" dirty="0">
                <a:latin typeface="Arial"/>
                <a:cs typeface="Arial"/>
              </a:rPr>
              <a:t> </a:t>
            </a:r>
            <a:r>
              <a:rPr sz="3950" b="0" spc="95" dirty="0">
                <a:latin typeface="Arial"/>
                <a:cs typeface="Arial"/>
              </a:rPr>
              <a:t>to</a:t>
            </a:r>
            <a:r>
              <a:rPr sz="3950" b="0" spc="-10" dirty="0">
                <a:latin typeface="Arial"/>
                <a:cs typeface="Arial"/>
              </a:rPr>
              <a:t> </a:t>
            </a:r>
            <a:r>
              <a:rPr sz="3950" b="0" dirty="0">
                <a:latin typeface="Arial"/>
                <a:cs typeface="Arial"/>
              </a:rPr>
              <a:t>make</a:t>
            </a:r>
            <a:r>
              <a:rPr sz="3950" b="0" spc="-10" dirty="0">
                <a:latin typeface="Arial"/>
                <a:cs typeface="Arial"/>
              </a:rPr>
              <a:t> </a:t>
            </a:r>
            <a:r>
              <a:rPr sz="3950" b="0" dirty="0">
                <a:latin typeface="Arial"/>
                <a:cs typeface="Arial"/>
              </a:rPr>
              <a:t>sure</a:t>
            </a:r>
            <a:r>
              <a:rPr sz="3950" b="0" spc="-10" dirty="0">
                <a:latin typeface="Arial"/>
                <a:cs typeface="Arial"/>
              </a:rPr>
              <a:t> jupyter </a:t>
            </a:r>
            <a:r>
              <a:rPr sz="3950" b="0" spc="60" dirty="0">
                <a:latin typeface="Arial"/>
                <a:cs typeface="Arial"/>
              </a:rPr>
              <a:t>notebook</a:t>
            </a:r>
            <a:r>
              <a:rPr sz="3950" b="0" spc="-10" dirty="0">
                <a:latin typeface="Arial"/>
                <a:cs typeface="Arial"/>
              </a:rPr>
              <a:t> </a:t>
            </a:r>
            <a:r>
              <a:rPr sz="3950" b="0" dirty="0">
                <a:latin typeface="Arial"/>
                <a:cs typeface="Arial"/>
              </a:rPr>
              <a:t>is</a:t>
            </a:r>
            <a:r>
              <a:rPr sz="3950" b="0" spc="10" dirty="0">
                <a:latin typeface="Arial"/>
                <a:cs typeface="Arial"/>
              </a:rPr>
              <a:t> </a:t>
            </a:r>
            <a:r>
              <a:rPr sz="3950" b="0" spc="-10" dirty="0">
                <a:latin typeface="Arial"/>
                <a:cs typeface="Arial"/>
              </a:rPr>
              <a:t>working</a:t>
            </a:r>
            <a:endParaRPr sz="395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772</Words>
  <Application>Microsoft Macintosh PowerPoint</Application>
  <PresentationFormat>Custom</PresentationFormat>
  <Paragraphs>67</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Office Theme</vt:lpstr>
      <vt:lpstr>Principles of Scientific Computing</vt:lpstr>
      <vt:lpstr>Intro to Your Instructors</vt:lpstr>
      <vt:lpstr>This class is about learning the computational tools that scientists use</vt:lpstr>
      <vt:lpstr>Scientists and engineers interact with computers in a different way than you might be used to</vt:lpstr>
      <vt:lpstr>Scientists and engineers interact with computers in a different way than you might be used to</vt:lpstr>
      <vt:lpstr>Workshop Expectations - Format</vt:lpstr>
      <vt:lpstr>Workshop Expectations - Homework</vt:lpstr>
      <vt:lpstr>Today’s Schedule and Goals</vt:lpstr>
      <vt:lpstr>Today’s Schedule and Goals</vt:lpstr>
      <vt:lpstr>Steps for Installing WSL</vt:lpstr>
      <vt:lpstr>Steps for Installing Anaconda</vt:lpstr>
      <vt:lpstr>Steps for Installing Jupyter</vt:lpstr>
      <vt:lpstr>Getting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041823 Lecture</dc:title>
  <cp:lastModifiedBy>Tobin Wainer</cp:lastModifiedBy>
  <cp:revision>4</cp:revision>
  <dcterms:created xsi:type="dcterms:W3CDTF">2025-09-29T04:29:34Z</dcterms:created>
  <dcterms:modified xsi:type="dcterms:W3CDTF">2025-09-29T05:29:03Z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2024-04-23T00:00:00Z</vt:filetime>
  </property>
  <property fmtid="{D5CDD505-2E9C-101B-9397-08002B2CF9AE}" pid="3" name="Creator">
    <vt:lpwstr>Keynote</vt:lpwstr>
  </property>
  <property fmtid="{D5CDD505-2E9C-101B-9397-08002B2CF9AE}" pid="4" name="LastSaved">
    <vt:filetime>2025-09-29T00:00:00Z</vt:filetime>
  </property>
  <property fmtid="{D5CDD505-2E9C-101B-9397-08002B2CF9AE}" pid="5" name="Producer">
    <vt:lpwstr>3-Heights(TM) PDF Security Shell 4.8.25.2 (http://www.pdf-tools.com)</vt:lpwstr>
  </property>
</Properties>
</file>