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avo" initials="b" lastIdx="1" clrIdx="0">
    <p:extLst>
      <p:ext uri="{19B8F6BF-5375-455C-9EA6-DF929625EA0E}">
        <p15:presenceInfo xmlns:p15="http://schemas.microsoft.com/office/powerpoint/2012/main" userId="bina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aet\Master\2020%20WS\Effiziente%20Programme\UE\benchmar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aet\Master\2020%20WS\Effiziente%20Programme\UE\benchmar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Instruktionen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500-O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Sheet1!$A$4:$A$19</c:f>
              <c:strCache>
                <c:ptCount val="16"/>
                <c:pt idx="0">
                  <c:v>v0</c:v>
                </c:pt>
                <c:pt idx="1">
                  <c:v>v1</c:v>
                </c:pt>
                <c:pt idx="2">
                  <c:v>v2</c:v>
                </c:pt>
                <c:pt idx="3">
                  <c:v>v3</c:v>
                </c:pt>
                <c:pt idx="4">
                  <c:v>v4</c:v>
                </c:pt>
                <c:pt idx="5">
                  <c:v>v5</c:v>
                </c:pt>
                <c:pt idx="6">
                  <c:v>v6</c:v>
                </c:pt>
                <c:pt idx="7">
                  <c:v>v7</c:v>
                </c:pt>
                <c:pt idx="8">
                  <c:v>v8</c:v>
                </c:pt>
                <c:pt idx="9">
                  <c:v>v9</c:v>
                </c:pt>
                <c:pt idx="10">
                  <c:v>v10</c:v>
                </c:pt>
                <c:pt idx="11">
                  <c:v>v11</c:v>
                </c:pt>
                <c:pt idx="12">
                  <c:v>v12</c:v>
                </c:pt>
                <c:pt idx="13">
                  <c:v>v13</c:v>
                </c:pt>
                <c:pt idx="14">
                  <c:v>v14</c:v>
                </c:pt>
                <c:pt idx="15">
                  <c:v>v15</c:v>
                </c:pt>
              </c:strCache>
            </c:strRef>
          </c:cat>
          <c:val>
            <c:numRef>
              <c:f>Sheet1!$D$4:$D$19</c:f>
              <c:numCache>
                <c:formatCode>General</c:formatCode>
                <c:ptCount val="16"/>
                <c:pt idx="0">
                  <c:v>79537246178</c:v>
                </c:pt>
                <c:pt idx="1">
                  <c:v>65983764804</c:v>
                </c:pt>
                <c:pt idx="2">
                  <c:v>40178152837</c:v>
                </c:pt>
                <c:pt idx="3">
                  <c:v>5746591467</c:v>
                </c:pt>
                <c:pt idx="4">
                  <c:v>583980686</c:v>
                </c:pt>
                <c:pt idx="5">
                  <c:v>127469386</c:v>
                </c:pt>
                <c:pt idx="6">
                  <c:v>145569365</c:v>
                </c:pt>
                <c:pt idx="7">
                  <c:v>154939131</c:v>
                </c:pt>
                <c:pt idx="8">
                  <c:v>191894305</c:v>
                </c:pt>
                <c:pt idx="9">
                  <c:v>188017353</c:v>
                </c:pt>
                <c:pt idx="10">
                  <c:v>156133393</c:v>
                </c:pt>
                <c:pt idx="11">
                  <c:v>110172210</c:v>
                </c:pt>
                <c:pt idx="12">
                  <c:v>106924518</c:v>
                </c:pt>
                <c:pt idx="13">
                  <c:v>98672864</c:v>
                </c:pt>
                <c:pt idx="14">
                  <c:v>97879784</c:v>
                </c:pt>
                <c:pt idx="15" formatCode="#,##0">
                  <c:v>87357111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51-47C4-B0E5-8BB00C3156A5}"/>
            </c:ext>
          </c:extLst>
        </c:ser>
        <c:ser>
          <c:idx val="2"/>
          <c:order val="1"/>
          <c:tx>
            <c:v>500-O3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Sheet1!$J$4:$J$19</c:f>
              <c:numCache>
                <c:formatCode>General</c:formatCode>
                <c:ptCount val="16"/>
                <c:pt idx="1">
                  <c:v>49222632589</c:v>
                </c:pt>
                <c:pt idx="2">
                  <c:v>33967280738</c:v>
                </c:pt>
                <c:pt idx="3">
                  <c:v>5735826534</c:v>
                </c:pt>
                <c:pt idx="4">
                  <c:v>583277649</c:v>
                </c:pt>
                <c:pt idx="5">
                  <c:v>115367786</c:v>
                </c:pt>
                <c:pt idx="6">
                  <c:v>133185977</c:v>
                </c:pt>
                <c:pt idx="7">
                  <c:v>136462707</c:v>
                </c:pt>
                <c:pt idx="8">
                  <c:v>173084956</c:v>
                </c:pt>
                <c:pt idx="9">
                  <c:v>163247680</c:v>
                </c:pt>
                <c:pt idx="10">
                  <c:v>122555425</c:v>
                </c:pt>
                <c:pt idx="11">
                  <c:v>92347412</c:v>
                </c:pt>
                <c:pt idx="12">
                  <c:v>91522752</c:v>
                </c:pt>
                <c:pt idx="13">
                  <c:v>89897767</c:v>
                </c:pt>
                <c:pt idx="14">
                  <c:v>87132990</c:v>
                </c:pt>
                <c:pt idx="15">
                  <c:v>77392203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51-47C4-B0E5-8BB00C3156A5}"/>
            </c:ext>
          </c:extLst>
        </c:ser>
        <c:ser>
          <c:idx val="1"/>
          <c:order val="2"/>
          <c:tx>
            <c:v>3000-O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Sheet1!$G$4:$G$19</c:f>
              <c:numCache>
                <c:formatCode>General</c:formatCode>
                <c:ptCount val="16"/>
                <c:pt idx="0">
                  <c:v>22870635541709</c:v>
                </c:pt>
                <c:pt idx="4">
                  <c:v>11447742350</c:v>
                </c:pt>
                <c:pt idx="5">
                  <c:v>2835546950</c:v>
                </c:pt>
                <c:pt idx="6">
                  <c:v>2049751076</c:v>
                </c:pt>
                <c:pt idx="7">
                  <c:v>2202066099</c:v>
                </c:pt>
                <c:pt idx="8">
                  <c:v>2623133832</c:v>
                </c:pt>
                <c:pt idx="9">
                  <c:v>2134669330</c:v>
                </c:pt>
                <c:pt idx="10">
                  <c:v>1850137454</c:v>
                </c:pt>
                <c:pt idx="11">
                  <c:v>1666497487</c:v>
                </c:pt>
                <c:pt idx="12">
                  <c:v>1606949804</c:v>
                </c:pt>
                <c:pt idx="13">
                  <c:v>1459681349</c:v>
                </c:pt>
                <c:pt idx="14">
                  <c:v>1426274536</c:v>
                </c:pt>
                <c:pt idx="15">
                  <c:v>1027886281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51-47C4-B0E5-8BB00C3156A5}"/>
            </c:ext>
          </c:extLst>
        </c:ser>
        <c:ser>
          <c:idx val="3"/>
          <c:order val="3"/>
          <c:tx>
            <c:v>3000-O3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Sheet1!$M$4:$M$19</c:f>
              <c:numCache>
                <c:formatCode>General</c:formatCode>
                <c:ptCount val="16"/>
                <c:pt idx="4">
                  <c:v>11785122355</c:v>
                </c:pt>
                <c:pt idx="5">
                  <c:v>2664597354</c:v>
                </c:pt>
                <c:pt idx="6">
                  <c:v>1847586366</c:v>
                </c:pt>
                <c:pt idx="7">
                  <c:v>1933308542</c:v>
                </c:pt>
                <c:pt idx="8">
                  <c:v>2363179246</c:v>
                </c:pt>
                <c:pt idx="9">
                  <c:v>1891283371</c:v>
                </c:pt>
                <c:pt idx="10">
                  <c:v>1577282417</c:v>
                </c:pt>
                <c:pt idx="11">
                  <c:v>1481839663</c:v>
                </c:pt>
                <c:pt idx="12">
                  <c:v>1446172077</c:v>
                </c:pt>
                <c:pt idx="13">
                  <c:v>1407223881</c:v>
                </c:pt>
                <c:pt idx="14">
                  <c:v>1365274422</c:v>
                </c:pt>
                <c:pt idx="15">
                  <c:v>943984516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51-47C4-B0E5-8BB00C315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1076032"/>
        <c:axId val="501076360"/>
      </c:lineChart>
      <c:catAx>
        <c:axId val="50107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76360"/>
        <c:crosses val="autoZero"/>
        <c:auto val="1"/>
        <c:lblAlgn val="ctr"/>
        <c:lblOffset val="100"/>
        <c:noMultiLvlLbl val="0"/>
      </c:catAx>
      <c:valAx>
        <c:axId val="501076360"/>
        <c:scaling>
          <c:logBase val="10"/>
          <c:orientation val="minMax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7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Speed-Up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500-O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Sheet1!$A$5:$A$19</c:f>
              <c:strCache>
                <c:ptCount val="15"/>
                <c:pt idx="0">
                  <c:v>v1</c:v>
                </c:pt>
                <c:pt idx="1">
                  <c:v>v2</c:v>
                </c:pt>
                <c:pt idx="2">
                  <c:v>v3</c:v>
                </c:pt>
                <c:pt idx="3">
                  <c:v>v4</c:v>
                </c:pt>
                <c:pt idx="4">
                  <c:v>v5</c:v>
                </c:pt>
                <c:pt idx="5">
                  <c:v>v6</c:v>
                </c:pt>
                <c:pt idx="6">
                  <c:v>v7</c:v>
                </c:pt>
                <c:pt idx="7">
                  <c:v>v8</c:v>
                </c:pt>
                <c:pt idx="8">
                  <c:v>v9</c:v>
                </c:pt>
                <c:pt idx="9">
                  <c:v>v10</c:v>
                </c:pt>
                <c:pt idx="10">
                  <c:v>v11</c:v>
                </c:pt>
                <c:pt idx="11">
                  <c:v>v12</c:v>
                </c:pt>
                <c:pt idx="12">
                  <c:v>v13</c:v>
                </c:pt>
                <c:pt idx="13">
                  <c:v>v14</c:v>
                </c:pt>
                <c:pt idx="14">
                  <c:v>v15</c:v>
                </c:pt>
              </c:strCache>
            </c:strRef>
          </c:cat>
          <c:val>
            <c:numRef>
              <c:f>Sheet1!$C$5:$C$19</c:f>
              <c:numCache>
                <c:formatCode>General</c:formatCode>
                <c:ptCount val="15"/>
                <c:pt idx="0">
                  <c:v>1.1639493920173898</c:v>
                </c:pt>
                <c:pt idx="1">
                  <c:v>1.9108223274071188</c:v>
                </c:pt>
                <c:pt idx="2">
                  <c:v>12.934639745481771</c:v>
                </c:pt>
                <c:pt idx="3">
                  <c:v>131.56266697108472</c:v>
                </c:pt>
                <c:pt idx="4">
                  <c:v>553.29414551080345</c:v>
                </c:pt>
                <c:pt idx="5">
                  <c:v>517.29982937583668</c:v>
                </c:pt>
                <c:pt idx="6">
                  <c:v>459.04303223981412</c:v>
                </c:pt>
                <c:pt idx="7">
                  <c:v>396.80614091520351</c:v>
                </c:pt>
                <c:pt idx="8">
                  <c:v>404.30991422828293</c:v>
                </c:pt>
                <c:pt idx="9">
                  <c:v>459.49477491532753</c:v>
                </c:pt>
                <c:pt idx="10">
                  <c:v>683.95019930337753</c:v>
                </c:pt>
                <c:pt idx="11">
                  <c:v>706.64367215665095</c:v>
                </c:pt>
                <c:pt idx="12">
                  <c:v>752.59447626302824</c:v>
                </c:pt>
                <c:pt idx="13">
                  <c:v>759.49620223890133</c:v>
                </c:pt>
                <c:pt idx="14">
                  <c:v>825.01013013265788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29-4609-A3E1-F1AFB2CCF1EC}"/>
            </c:ext>
          </c:extLst>
        </c:ser>
        <c:ser>
          <c:idx val="1"/>
          <c:order val="1"/>
          <c:tx>
            <c:v>500-O3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Sheet1!$A$5:$A$19</c:f>
              <c:strCache>
                <c:ptCount val="15"/>
                <c:pt idx="0">
                  <c:v>v1</c:v>
                </c:pt>
                <c:pt idx="1">
                  <c:v>v2</c:v>
                </c:pt>
                <c:pt idx="2">
                  <c:v>v3</c:v>
                </c:pt>
                <c:pt idx="3">
                  <c:v>v4</c:v>
                </c:pt>
                <c:pt idx="4">
                  <c:v>v5</c:v>
                </c:pt>
                <c:pt idx="5">
                  <c:v>v6</c:v>
                </c:pt>
                <c:pt idx="6">
                  <c:v>v7</c:v>
                </c:pt>
                <c:pt idx="7">
                  <c:v>v8</c:v>
                </c:pt>
                <c:pt idx="8">
                  <c:v>v9</c:v>
                </c:pt>
                <c:pt idx="9">
                  <c:v>v10</c:v>
                </c:pt>
                <c:pt idx="10">
                  <c:v>v11</c:v>
                </c:pt>
                <c:pt idx="11">
                  <c:v>v12</c:v>
                </c:pt>
                <c:pt idx="12">
                  <c:v>v13</c:v>
                </c:pt>
                <c:pt idx="13">
                  <c:v>v14</c:v>
                </c:pt>
                <c:pt idx="14">
                  <c:v>v15</c:v>
                </c:pt>
              </c:strCache>
            </c:strRef>
          </c:cat>
          <c:val>
            <c:numRef>
              <c:f>Sheet1!$I$5:$I$19</c:f>
              <c:numCache>
                <c:formatCode>General</c:formatCode>
                <c:ptCount val="15"/>
                <c:pt idx="1">
                  <c:v>1.4489924727940426</c:v>
                </c:pt>
                <c:pt idx="2">
                  <c:v>8.5722256886536581</c:v>
                </c:pt>
                <c:pt idx="3">
                  <c:v>83.727598924426417</c:v>
                </c:pt>
                <c:pt idx="4">
                  <c:v>417.65203453737854</c:v>
                </c:pt>
                <c:pt idx="5">
                  <c:v>364.91287557859329</c:v>
                </c:pt>
                <c:pt idx="6">
                  <c:v>355.78995496016802</c:v>
                </c:pt>
                <c:pt idx="7">
                  <c:v>242.71548116194711</c:v>
                </c:pt>
                <c:pt idx="8">
                  <c:v>171.51154295779671</c:v>
                </c:pt>
                <c:pt idx="9">
                  <c:v>396.53712872766459</c:v>
                </c:pt>
                <c:pt idx="10">
                  <c:v>516.60740122542461</c:v>
                </c:pt>
                <c:pt idx="11">
                  <c:v>527.16813459779235</c:v>
                </c:pt>
                <c:pt idx="12">
                  <c:v>536.58407292171353</c:v>
                </c:pt>
                <c:pt idx="13">
                  <c:v>554.13810169500277</c:v>
                </c:pt>
                <c:pt idx="14">
                  <c:v>615.3966298664792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29-4609-A3E1-F1AFB2CCF1EC}"/>
            </c:ext>
          </c:extLst>
        </c:ser>
        <c:ser>
          <c:idx val="2"/>
          <c:order val="2"/>
          <c:tx>
            <c:v>3000-O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Sheet1!$A$5:$A$19</c:f>
              <c:strCache>
                <c:ptCount val="15"/>
                <c:pt idx="0">
                  <c:v>v1</c:v>
                </c:pt>
                <c:pt idx="1">
                  <c:v>v2</c:v>
                </c:pt>
                <c:pt idx="2">
                  <c:v>v3</c:v>
                </c:pt>
                <c:pt idx="3">
                  <c:v>v4</c:v>
                </c:pt>
                <c:pt idx="4">
                  <c:v>v5</c:v>
                </c:pt>
                <c:pt idx="5">
                  <c:v>v6</c:v>
                </c:pt>
                <c:pt idx="6">
                  <c:v>v7</c:v>
                </c:pt>
                <c:pt idx="7">
                  <c:v>v8</c:v>
                </c:pt>
                <c:pt idx="8">
                  <c:v>v9</c:v>
                </c:pt>
                <c:pt idx="9">
                  <c:v>v10</c:v>
                </c:pt>
                <c:pt idx="10">
                  <c:v>v11</c:v>
                </c:pt>
                <c:pt idx="11">
                  <c:v>v12</c:v>
                </c:pt>
                <c:pt idx="12">
                  <c:v>v13</c:v>
                </c:pt>
                <c:pt idx="13">
                  <c:v>v14</c:v>
                </c:pt>
                <c:pt idx="14">
                  <c:v>v15</c:v>
                </c:pt>
              </c:strCache>
            </c:strRef>
          </c:cat>
          <c:val>
            <c:numRef>
              <c:f>Sheet1!$F$5:$F$19</c:f>
              <c:numCache>
                <c:formatCode>General</c:formatCode>
                <c:ptCount val="15"/>
                <c:pt idx="3">
                  <c:v>1903.3747190309389</c:v>
                </c:pt>
                <c:pt idx="4">
                  <c:v>7618.6798163304593</c:v>
                </c:pt>
                <c:pt idx="5">
                  <c:v>10724.984631998001</c:v>
                </c:pt>
                <c:pt idx="6">
                  <c:v>9558.977793564507</c:v>
                </c:pt>
                <c:pt idx="7">
                  <c:v>8319.6584010977112</c:v>
                </c:pt>
                <c:pt idx="8">
                  <c:v>10363.319105376066</c:v>
                </c:pt>
                <c:pt idx="9">
                  <c:v>10887.620612908364</c:v>
                </c:pt>
                <c:pt idx="10">
                  <c:v>13296.324380025246</c:v>
                </c:pt>
                <c:pt idx="11">
                  <c:v>12354.949975935793</c:v>
                </c:pt>
                <c:pt idx="12">
                  <c:v>15076.958483885928</c:v>
                </c:pt>
                <c:pt idx="13">
                  <c:v>15471.436546234008</c:v>
                </c:pt>
                <c:pt idx="14">
                  <c:v>18957.673101889854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29-4609-A3E1-F1AFB2CCF1EC}"/>
            </c:ext>
          </c:extLst>
        </c:ser>
        <c:ser>
          <c:idx val="3"/>
          <c:order val="3"/>
          <c:tx>
            <c:v>3000-O3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Sheet1!$A$5:$A$19</c:f>
              <c:strCache>
                <c:ptCount val="15"/>
                <c:pt idx="0">
                  <c:v>v1</c:v>
                </c:pt>
                <c:pt idx="1">
                  <c:v>v2</c:v>
                </c:pt>
                <c:pt idx="2">
                  <c:v>v3</c:v>
                </c:pt>
                <c:pt idx="3">
                  <c:v>v4</c:v>
                </c:pt>
                <c:pt idx="4">
                  <c:v>v5</c:v>
                </c:pt>
                <c:pt idx="5">
                  <c:v>v6</c:v>
                </c:pt>
                <c:pt idx="6">
                  <c:v>v7</c:v>
                </c:pt>
                <c:pt idx="7">
                  <c:v>v8</c:v>
                </c:pt>
                <c:pt idx="8">
                  <c:v>v9</c:v>
                </c:pt>
                <c:pt idx="9">
                  <c:v>v10</c:v>
                </c:pt>
                <c:pt idx="10">
                  <c:v>v11</c:v>
                </c:pt>
                <c:pt idx="11">
                  <c:v>v12</c:v>
                </c:pt>
                <c:pt idx="12">
                  <c:v>v13</c:v>
                </c:pt>
                <c:pt idx="13">
                  <c:v>v14</c:v>
                </c:pt>
                <c:pt idx="14">
                  <c:v>v15</c:v>
                </c:pt>
              </c:strCache>
            </c:strRef>
          </c:cat>
          <c:val>
            <c:numRef>
              <c:f>Sheet1!$L$5:$L$19</c:f>
              <c:numCache>
                <c:formatCode>General</c:formatCode>
                <c:ptCount val="15"/>
                <c:pt idx="3">
                  <c:v>1824.8671629412067</c:v>
                </c:pt>
                <c:pt idx="4">
                  <c:v>8176.1910802083858</c:v>
                </c:pt>
                <c:pt idx="5">
                  <c:v>10545.336175633573</c:v>
                </c:pt>
                <c:pt idx="6">
                  <c:v>11199.895194858836</c:v>
                </c:pt>
                <c:pt idx="7">
                  <c:v>9137.3155160127262</c:v>
                </c:pt>
                <c:pt idx="8">
                  <c:v>11093.848562873876</c:v>
                </c:pt>
                <c:pt idx="9">
                  <c:v>13743.129347413234</c:v>
                </c:pt>
                <c:pt idx="10">
                  <c:v>14634.273252332174</c:v>
                </c:pt>
                <c:pt idx="11">
                  <c:v>15085.089506569824</c:v>
                </c:pt>
                <c:pt idx="12">
                  <c:v>15390.395139108336</c:v>
                </c:pt>
                <c:pt idx="13">
                  <c:v>15968.020827230548</c:v>
                </c:pt>
                <c:pt idx="14">
                  <c:v>22902.192424678517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829-4609-A3E1-F1AFB2CCF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9985136"/>
        <c:axId val="509986448"/>
      </c:lineChart>
      <c:catAx>
        <c:axId val="50998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86448"/>
        <c:crosses val="autoZero"/>
        <c:auto val="1"/>
        <c:lblAlgn val="ctr"/>
        <c:lblOffset val="100"/>
        <c:noMultiLvlLbl val="0"/>
      </c:catAx>
      <c:valAx>
        <c:axId val="5099864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8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2031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Conway’s 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26316"/>
            <a:ext cx="4775075" cy="886908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Tobias </a:t>
            </a:r>
            <a:r>
              <a:rPr lang="en-US" dirty="0" err="1">
                <a:solidFill>
                  <a:schemeClr val="tx1"/>
                </a:solidFill>
              </a:rPr>
              <a:t>Schwarzinger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Raffael Foidl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Marco Weber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Nur </a:t>
            </a:r>
            <a:r>
              <a:rPr lang="en-GB" dirty="0" err="1"/>
              <a:t>Zentrum</a:t>
            </a:r>
            <a:r>
              <a:rPr lang="en-GB" dirty="0"/>
              <a:t> </a:t>
            </a:r>
            <a:r>
              <a:rPr lang="en-GB" dirty="0" err="1"/>
              <a:t>pushen</a:t>
            </a:r>
            <a:r>
              <a:rPr lang="en-GB" dirty="0"/>
              <a:t> (</a:t>
            </a:r>
            <a:r>
              <a:rPr lang="en-GB" dirty="0">
                <a:solidFill>
                  <a:schemeClr val="accent2"/>
                </a:solidFill>
              </a:rPr>
              <a:t>+ 19 %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1066800" y="2014194"/>
            <a:ext cx="4903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nicht</a:t>
            </a:r>
            <a:r>
              <a:rPr lang="en-GB" sz="2000" dirty="0"/>
              <a:t> </a:t>
            </a:r>
            <a:r>
              <a:rPr lang="en-GB" sz="2000" dirty="0" err="1"/>
              <a:t>mehr</a:t>
            </a:r>
            <a:r>
              <a:rPr lang="en-GB" sz="2000" dirty="0"/>
              <a:t> </a:t>
            </a:r>
            <a:r>
              <a:rPr lang="en-GB" sz="2000" dirty="0" err="1"/>
              <a:t>gesamte</a:t>
            </a:r>
            <a:r>
              <a:rPr lang="en-GB" sz="2000" dirty="0"/>
              <a:t> </a:t>
            </a:r>
            <a:r>
              <a:rPr lang="en-GB" sz="2000" dirty="0" err="1"/>
              <a:t>Nachbarschaft</a:t>
            </a:r>
            <a:r>
              <a:rPr lang="en-GB" sz="2000" dirty="0"/>
              <a:t> </a:t>
            </a:r>
            <a:r>
              <a:rPr lang="en-GB" sz="2000" dirty="0" err="1"/>
              <a:t>pushen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 err="1"/>
              <a:t>Entlasung</a:t>
            </a:r>
            <a:r>
              <a:rPr lang="en-GB" sz="2000" dirty="0"/>
              <a:t> </a:t>
            </a:r>
            <a:r>
              <a:rPr lang="en-GB" sz="2000" dirty="0" err="1"/>
              <a:t>für</a:t>
            </a:r>
            <a:r>
              <a:rPr lang="en-GB" sz="2000" dirty="0"/>
              <a:t> HashMap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doppelte</a:t>
            </a:r>
            <a:r>
              <a:rPr lang="en-GB" sz="2000" dirty="0"/>
              <a:t> </a:t>
            </a:r>
            <a:r>
              <a:rPr lang="en-GB" sz="2000" dirty="0" err="1"/>
              <a:t>Berechnungen</a:t>
            </a:r>
            <a:r>
              <a:rPr lang="en-GB" sz="2000" dirty="0"/>
              <a:t> </a:t>
            </a:r>
            <a:r>
              <a:rPr lang="en-GB" sz="2000" dirty="0" err="1"/>
              <a:t>bei</a:t>
            </a:r>
            <a:r>
              <a:rPr lang="en-GB" sz="2000" dirty="0"/>
              <a:t> </a:t>
            </a:r>
            <a:r>
              <a:rPr lang="en-GB" sz="2000" dirty="0" err="1"/>
              <a:t>sich</a:t>
            </a:r>
            <a:r>
              <a:rPr lang="en-GB" sz="2000" dirty="0"/>
              <a:t> </a:t>
            </a:r>
            <a:r>
              <a:rPr lang="en-GB" sz="2000" dirty="0" err="1"/>
              <a:t>überschneidenden</a:t>
            </a:r>
            <a:r>
              <a:rPr lang="en-GB" sz="2000" dirty="0"/>
              <a:t> </a:t>
            </a:r>
            <a:r>
              <a:rPr lang="en-GB" sz="2000" dirty="0" err="1"/>
              <a:t>Bereichen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temporär</a:t>
            </a:r>
            <a:r>
              <a:rPr lang="en-GB" sz="2000" dirty="0"/>
              <a:t> </a:t>
            </a:r>
            <a:r>
              <a:rPr lang="en-GB" sz="2000" dirty="0" err="1"/>
              <a:t>noch</a:t>
            </a:r>
            <a:r>
              <a:rPr lang="en-GB" sz="2000" dirty="0"/>
              <a:t> </a:t>
            </a:r>
            <a:r>
              <a:rPr lang="en-GB" sz="2000" dirty="0" err="1"/>
              <a:t>stärkere</a:t>
            </a:r>
            <a:r>
              <a:rPr lang="en-GB" sz="2000" dirty="0"/>
              <a:t> </a:t>
            </a:r>
            <a:r>
              <a:rPr lang="en-GB" sz="2000" dirty="0" err="1"/>
              <a:t>Verschlechterung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1A5F8-1D54-4A9E-AD9C-CF7C5FA7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53" y="4400917"/>
            <a:ext cx="5414645" cy="111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6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Keine</a:t>
            </a:r>
            <a:r>
              <a:rPr lang="en-GB" dirty="0"/>
              <a:t> Doppel-</a:t>
            </a:r>
            <a:r>
              <a:rPr lang="en-GB" dirty="0" err="1"/>
              <a:t>Berechnungen</a:t>
            </a:r>
            <a:r>
              <a:rPr lang="en-GB" dirty="0"/>
              <a:t> (</a:t>
            </a:r>
            <a:r>
              <a:rPr lang="en-GB" dirty="0">
                <a:solidFill>
                  <a:schemeClr val="accent1"/>
                </a:solidFill>
              </a:rPr>
              <a:t>- 19 %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1066800" y="2346102"/>
            <a:ext cx="92983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Bitmaske</a:t>
            </a:r>
            <a:r>
              <a:rPr lang="en-GB" sz="2000" dirty="0"/>
              <a:t> </a:t>
            </a:r>
            <a:r>
              <a:rPr lang="en-GB" sz="2000" dirty="0" err="1"/>
              <a:t>zum</a:t>
            </a:r>
            <a:r>
              <a:rPr lang="en-GB" sz="2000" dirty="0"/>
              <a:t> </a:t>
            </a:r>
            <a:r>
              <a:rPr lang="en-GB" sz="2000" dirty="0" err="1"/>
              <a:t>Setzen</a:t>
            </a:r>
            <a:r>
              <a:rPr lang="en-GB" sz="2000" dirty="0"/>
              <a:t> </a:t>
            </a:r>
            <a:r>
              <a:rPr lang="en-GB" sz="2000" dirty="0" err="1"/>
              <a:t>eines</a:t>
            </a:r>
            <a:r>
              <a:rPr lang="en-GB" sz="2000" dirty="0"/>
              <a:t> “processed” Bits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vermeidet</a:t>
            </a:r>
            <a:r>
              <a:rPr lang="en-GB" sz="2000" dirty="0"/>
              <a:t> </a:t>
            </a:r>
            <a:r>
              <a:rPr lang="en-GB" sz="2000" dirty="0" err="1"/>
              <a:t>doppelte</a:t>
            </a:r>
            <a:r>
              <a:rPr lang="en-GB" sz="2000" dirty="0"/>
              <a:t> </a:t>
            </a:r>
            <a:r>
              <a:rPr lang="en-GB" sz="2000" dirty="0" err="1"/>
              <a:t>Bereiche</a:t>
            </a:r>
            <a:r>
              <a:rPr lang="en-GB" sz="2000" dirty="0"/>
              <a:t> </a:t>
            </a:r>
            <a:r>
              <a:rPr lang="en-GB" sz="2000" dirty="0" err="1"/>
              <a:t>sich</a:t>
            </a:r>
            <a:r>
              <a:rPr lang="en-GB" sz="2000" dirty="0"/>
              <a:t> </a:t>
            </a:r>
            <a:r>
              <a:rPr lang="en-GB" sz="2000" dirty="0" err="1"/>
              <a:t>überschneidender</a:t>
            </a:r>
            <a:r>
              <a:rPr lang="en-GB" sz="2000" dirty="0"/>
              <a:t> </a:t>
            </a:r>
            <a:r>
              <a:rPr lang="en-GB" sz="2000" dirty="0" err="1"/>
              <a:t>Bereichen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in </a:t>
            </a:r>
            <a:r>
              <a:rPr lang="en-GB" sz="2000" dirty="0" err="1"/>
              <a:t>etwa</a:t>
            </a:r>
            <a:r>
              <a:rPr lang="en-GB" sz="2000" dirty="0"/>
              <a:t> </a:t>
            </a:r>
            <a:r>
              <a:rPr lang="en-GB" sz="2000" dirty="0" err="1"/>
              <a:t>wieder</a:t>
            </a:r>
            <a:r>
              <a:rPr lang="en-GB" sz="2000" dirty="0"/>
              <a:t> </a:t>
            </a:r>
            <a:r>
              <a:rPr lang="en-GB" sz="2000" dirty="0" err="1"/>
              <a:t>gleiche</a:t>
            </a:r>
            <a:r>
              <a:rPr lang="en-GB" sz="2000" dirty="0"/>
              <a:t> </a:t>
            </a:r>
            <a:r>
              <a:rPr lang="en-GB" sz="2000" dirty="0" err="1"/>
              <a:t>Effizienz</a:t>
            </a:r>
            <a:r>
              <a:rPr lang="en-GB" sz="2000" dirty="0"/>
              <a:t> </a:t>
            </a:r>
            <a:r>
              <a:rPr lang="en-GB" sz="2000" dirty="0" err="1"/>
              <a:t>wie</a:t>
            </a:r>
            <a:r>
              <a:rPr lang="en-GB" sz="2000" dirty="0"/>
              <a:t> </a:t>
            </a:r>
            <a:r>
              <a:rPr lang="en-GB" sz="2000" dirty="0" err="1"/>
              <a:t>zuvor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Resetten</a:t>
            </a:r>
            <a:r>
              <a:rPr lang="en-GB" sz="2000" dirty="0"/>
              <a:t> “processed” Bit </a:t>
            </a:r>
            <a:r>
              <a:rPr lang="en-GB" sz="2000" dirty="0" err="1"/>
              <a:t>für</a:t>
            </a:r>
            <a:r>
              <a:rPr lang="en-GB" sz="2000" dirty="0"/>
              <a:t> </a:t>
            </a:r>
            <a:r>
              <a:rPr lang="en-GB" sz="2000" dirty="0" err="1"/>
              <a:t>gesammten</a:t>
            </a:r>
            <a:r>
              <a:rPr lang="en-GB" sz="2000" dirty="0"/>
              <a:t> Buffer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7B7F2-5660-4CCA-A2BE-5EA3F7596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08" b="87307"/>
          <a:stretch/>
        </p:blipFill>
        <p:spPr>
          <a:xfrm>
            <a:off x="2205375" y="4735783"/>
            <a:ext cx="3511100" cy="562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805A8-3D63-4A8C-A68B-6563F4D62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9" t="48323" r="40852" b="43322"/>
          <a:stretch/>
        </p:blipFill>
        <p:spPr>
          <a:xfrm>
            <a:off x="6475527" y="4831829"/>
            <a:ext cx="3209249" cy="3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2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Processed List(</a:t>
            </a:r>
            <a:r>
              <a:rPr lang="en-GB" dirty="0">
                <a:solidFill>
                  <a:schemeClr val="accent1"/>
                </a:solidFill>
              </a:rPr>
              <a:t>- 14 %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1066801" y="1785663"/>
            <a:ext cx="105243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Erweiterung</a:t>
            </a:r>
            <a:r>
              <a:rPr lang="en-GB" sz="2000" dirty="0"/>
              <a:t> des “processed bit”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gibt</a:t>
            </a:r>
            <a:r>
              <a:rPr lang="en-GB" sz="2000" dirty="0"/>
              <a:t> an, wo das processed bit </a:t>
            </a:r>
            <a:r>
              <a:rPr lang="en-GB" sz="2000" dirty="0" err="1"/>
              <a:t>gesetzt</a:t>
            </a:r>
            <a:r>
              <a:rPr lang="en-GB" sz="2000" dirty="0"/>
              <a:t> </a:t>
            </a:r>
            <a:r>
              <a:rPr lang="en-GB" sz="2000" dirty="0" err="1"/>
              <a:t>ist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nicht</a:t>
            </a:r>
            <a:r>
              <a:rPr lang="en-GB" sz="2000" dirty="0"/>
              <a:t> </a:t>
            </a:r>
            <a:r>
              <a:rPr lang="en-GB" sz="2000" dirty="0" err="1"/>
              <a:t>mehr</a:t>
            </a:r>
            <a:r>
              <a:rPr lang="en-GB" sz="2000" dirty="0"/>
              <a:t> </a:t>
            </a:r>
            <a:r>
              <a:rPr lang="en-GB" sz="2000" dirty="0" err="1"/>
              <a:t>gesamte</a:t>
            </a:r>
            <a:r>
              <a:rPr lang="en-GB" sz="2000" dirty="0"/>
              <a:t> Worklist </a:t>
            </a:r>
            <a:r>
              <a:rPr lang="en-GB" sz="2000" dirty="0" err="1"/>
              <a:t>traversieren</a:t>
            </a:r>
            <a:r>
              <a:rPr lang="en-GB" sz="2000" dirty="0"/>
              <a:t> </a:t>
            </a:r>
            <a:r>
              <a:rPr lang="en-GB" sz="2000" dirty="0" err="1"/>
              <a:t>beim</a:t>
            </a:r>
            <a:r>
              <a:rPr lang="en-GB" sz="2000" dirty="0"/>
              <a:t> </a:t>
            </a:r>
            <a:r>
              <a:rPr lang="en-GB" sz="2000" dirty="0" err="1"/>
              <a:t>Zurücksetzen</a:t>
            </a:r>
            <a:r>
              <a:rPr lang="en-GB" sz="2000" dirty="0"/>
              <a:t> des processed bits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4C30F-EFB4-44BB-ADAA-B31B27F66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39" r="48334"/>
          <a:stretch/>
        </p:blipFill>
        <p:spPr>
          <a:xfrm>
            <a:off x="2151596" y="4111002"/>
            <a:ext cx="3104730" cy="779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8AD4C-71B1-43F9-B9FA-CA47150E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47" y="4162588"/>
            <a:ext cx="295316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7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Worklist </a:t>
            </a:r>
            <a:r>
              <a:rPr lang="en-GB" dirty="0" err="1"/>
              <a:t>verkleinern</a:t>
            </a:r>
            <a:r>
              <a:rPr lang="en-GB" dirty="0"/>
              <a:t> (</a:t>
            </a:r>
            <a:r>
              <a:rPr lang="en-GB" dirty="0">
                <a:solidFill>
                  <a:schemeClr val="accent1"/>
                </a:solidFill>
              </a:rPr>
              <a:t>- 10 %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1066800" y="2471420"/>
            <a:ext cx="105243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da </a:t>
            </a:r>
            <a:r>
              <a:rPr lang="en-GB" sz="2000" dirty="0" err="1"/>
              <a:t>nur</a:t>
            </a:r>
            <a:r>
              <a:rPr lang="en-GB" sz="2000" dirty="0"/>
              <a:t> </a:t>
            </a:r>
            <a:r>
              <a:rPr lang="en-GB" sz="2000" dirty="0" err="1"/>
              <a:t>mehr</a:t>
            </a:r>
            <a:r>
              <a:rPr lang="en-GB" sz="2000" dirty="0"/>
              <a:t> das </a:t>
            </a:r>
            <a:r>
              <a:rPr lang="en-GB" sz="2000" dirty="0" err="1"/>
              <a:t>Zentrum</a:t>
            </a:r>
            <a:r>
              <a:rPr lang="en-GB" sz="2000" dirty="0"/>
              <a:t> </a:t>
            </a:r>
            <a:r>
              <a:rPr lang="en-GB" sz="2000" dirty="0" err="1"/>
              <a:t>gepusht</a:t>
            </a:r>
            <a:r>
              <a:rPr lang="en-GB" sz="2000" dirty="0"/>
              <a:t> </a:t>
            </a:r>
            <a:r>
              <a:rPr lang="en-GB" sz="2000" dirty="0" err="1"/>
              <a:t>wird</a:t>
            </a:r>
            <a:r>
              <a:rPr lang="en-GB" sz="2000" dirty="0"/>
              <a:t>, </a:t>
            </a:r>
            <a:r>
              <a:rPr lang="en-GB" sz="2000" dirty="0" err="1"/>
              <a:t>kann</a:t>
            </a:r>
            <a:r>
              <a:rPr lang="en-GB" sz="2000" dirty="0"/>
              <a:t> die Worklist (</a:t>
            </a:r>
            <a:r>
              <a:rPr lang="en-GB" sz="2000" dirty="0" err="1"/>
              <a:t>deutlich</a:t>
            </a:r>
            <a:r>
              <a:rPr lang="en-GB" sz="2000" dirty="0"/>
              <a:t>) </a:t>
            </a:r>
            <a:r>
              <a:rPr lang="en-GB" sz="2000" dirty="0" err="1"/>
              <a:t>kleiner</a:t>
            </a:r>
            <a:r>
              <a:rPr lang="en-GB" sz="2000" dirty="0"/>
              <a:t> sein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dadurch</a:t>
            </a:r>
            <a:r>
              <a:rPr lang="en-GB" sz="2000" dirty="0"/>
              <a:t> </a:t>
            </a:r>
            <a:r>
              <a:rPr lang="en-GB" sz="2000" dirty="0" err="1"/>
              <a:t>weniger</a:t>
            </a:r>
            <a:r>
              <a:rPr lang="en-GB" sz="2000" dirty="0"/>
              <a:t> </a:t>
            </a:r>
            <a:r>
              <a:rPr lang="en-GB" sz="2000" dirty="0" err="1"/>
              <a:t>Iterationen</a:t>
            </a:r>
            <a:r>
              <a:rPr lang="en-GB" sz="2000" dirty="0"/>
              <a:t> </a:t>
            </a:r>
            <a:r>
              <a:rPr lang="en-GB" sz="2000" dirty="0" err="1"/>
              <a:t>beim</a:t>
            </a:r>
            <a:r>
              <a:rPr lang="en-GB" sz="2000" dirty="0"/>
              <a:t> </a:t>
            </a:r>
            <a:r>
              <a:rPr lang="en-GB" sz="2000" dirty="0" err="1"/>
              <a:t>Scannen</a:t>
            </a:r>
            <a:r>
              <a:rPr lang="en-GB" sz="2000" dirty="0"/>
              <a:t> der Worklist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6922B-08C8-46C7-84AA-9085279D6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55" r="4255" b="9847"/>
          <a:stretch/>
        </p:blipFill>
        <p:spPr>
          <a:xfrm>
            <a:off x="4006084" y="3718974"/>
            <a:ext cx="3155315" cy="5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2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Nachbarberechnung</a:t>
            </a:r>
            <a:r>
              <a:rPr lang="en-GB" dirty="0"/>
              <a:t> (</a:t>
            </a:r>
            <a:r>
              <a:rPr lang="en-GB" dirty="0">
                <a:solidFill>
                  <a:schemeClr val="accent1"/>
                </a:solidFill>
              </a:rPr>
              <a:t>- 4 %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1066800" y="1826958"/>
            <a:ext cx="9080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inlining</a:t>
            </a:r>
            <a:r>
              <a:rPr lang="en-GB" sz="2000" dirty="0"/>
              <a:t> und </a:t>
            </a:r>
            <a:r>
              <a:rPr lang="en-GB" sz="2000" dirty="0" err="1"/>
              <a:t>Herausziehen</a:t>
            </a:r>
            <a:r>
              <a:rPr lang="en-GB" sz="2000" dirty="0"/>
              <a:t> der Bit-</a:t>
            </a:r>
            <a:r>
              <a:rPr lang="en-GB" sz="2000" dirty="0" err="1"/>
              <a:t>Maske</a:t>
            </a:r>
            <a:r>
              <a:rPr lang="en-GB" sz="2000" dirty="0"/>
              <a:t> </a:t>
            </a:r>
            <a:r>
              <a:rPr lang="en-GB" sz="2000" dirty="0" err="1"/>
              <a:t>bringt</a:t>
            </a:r>
            <a:r>
              <a:rPr lang="en-GB" sz="2000" dirty="0"/>
              <a:t> </a:t>
            </a:r>
            <a:r>
              <a:rPr lang="en-GB" sz="2000" dirty="0" err="1"/>
              <a:t>ein</a:t>
            </a:r>
            <a:r>
              <a:rPr lang="en-GB" sz="2000" dirty="0"/>
              <a:t> </a:t>
            </a:r>
            <a:r>
              <a:rPr lang="en-GB" sz="2000" dirty="0" err="1"/>
              <a:t>paar</a:t>
            </a:r>
            <a:r>
              <a:rPr lang="en-GB" sz="2000" dirty="0"/>
              <a:t> </a:t>
            </a:r>
            <a:r>
              <a:rPr lang="en-GB" sz="2000" dirty="0" err="1"/>
              <a:t>Zyklen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CDF41-957F-448A-B791-072EB2190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3573156"/>
            <a:ext cx="3183282" cy="2682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6D2D8D-7E7F-4D86-A105-8C6D8F64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4" y="3574394"/>
            <a:ext cx="4229039" cy="2682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8A0C9-4CDD-40CC-B670-E7D1937041AC}"/>
              </a:ext>
            </a:extLst>
          </p:cNvPr>
          <p:cNvSpPr txBox="1"/>
          <p:nvPr/>
        </p:nvSpPr>
        <p:spPr>
          <a:xfrm>
            <a:off x="1133474" y="3198167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CBC10-40F1-42D0-8F8B-ADA96422E452}"/>
              </a:ext>
            </a:extLst>
          </p:cNvPr>
          <p:cNvSpPr txBox="1"/>
          <p:nvPr/>
        </p:nvSpPr>
        <p:spPr>
          <a:xfrm>
            <a:off x="6583680" y="3152001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Neu</a:t>
            </a:r>
          </a:p>
        </p:txBody>
      </p:sp>
    </p:spTree>
    <p:extLst>
      <p:ext uri="{BB962C8B-B14F-4D97-AF65-F5344CB8AC3E}">
        <p14:creationId xmlns:p14="http://schemas.microsoft.com/office/powerpoint/2010/main" val="76505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Unrolling (</a:t>
            </a:r>
            <a:r>
              <a:rPr lang="en-GB" dirty="0">
                <a:solidFill>
                  <a:schemeClr val="accent1"/>
                </a:solidFill>
              </a:rPr>
              <a:t>- 10 %</a:t>
            </a:r>
            <a:r>
              <a:rPr lang="en-GB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A98E-5406-4110-BF0A-C8B0C413F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26" b="96588"/>
          <a:stretch/>
        </p:blipFill>
        <p:spPr>
          <a:xfrm>
            <a:off x="7632782" y="2179393"/>
            <a:ext cx="2956560" cy="180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748925-9A81-4609-8F8A-7A122AE7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82" y="3060634"/>
            <a:ext cx="3470529" cy="2705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4B81C3-FE2D-438B-99D0-ED9F89DDAD2D}"/>
              </a:ext>
            </a:extLst>
          </p:cNvPr>
          <p:cNvSpPr txBox="1"/>
          <p:nvPr/>
        </p:nvSpPr>
        <p:spPr>
          <a:xfrm>
            <a:off x="1066800" y="2014194"/>
            <a:ext cx="67578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zuvor</a:t>
            </a:r>
            <a:r>
              <a:rPr lang="en-GB" sz="2000" dirty="0"/>
              <a:t> </a:t>
            </a:r>
            <a:r>
              <a:rPr lang="en-GB" sz="2000" dirty="0" err="1"/>
              <a:t>verschachtelte</a:t>
            </a:r>
            <a:r>
              <a:rPr lang="en-GB" sz="2000" dirty="0"/>
              <a:t> </a:t>
            </a:r>
            <a:r>
              <a:rPr lang="en-GB" sz="2000" dirty="0" err="1"/>
              <a:t>Schleifen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jeweils</a:t>
            </a:r>
            <a:r>
              <a:rPr lang="en-GB" sz="2000" dirty="0"/>
              <a:t> 3 </a:t>
            </a:r>
            <a:r>
              <a:rPr lang="en-GB" sz="2000" dirty="0" err="1"/>
              <a:t>Durchläufen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unrolled </a:t>
            </a:r>
            <a:r>
              <a:rPr lang="en-GB" sz="2000" dirty="0" err="1"/>
              <a:t>zu</a:t>
            </a:r>
            <a:r>
              <a:rPr lang="en-GB" sz="2000" dirty="0"/>
              <a:t> 9 </a:t>
            </a:r>
            <a:r>
              <a:rPr lang="en-GB" sz="2000" dirty="0" err="1"/>
              <a:t>Funktionsaufrufen</a:t>
            </a:r>
            <a:r>
              <a:rPr lang="en-GB" sz="2000" dirty="0"/>
              <a:t> (</a:t>
            </a:r>
            <a:r>
              <a:rPr lang="en-GB" sz="2000" dirty="0" err="1"/>
              <a:t>inlined</a:t>
            </a:r>
            <a:r>
              <a:rPr lang="en-GB" sz="2000" dirty="0"/>
              <a:t>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780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Intelligenter</a:t>
            </a:r>
            <a:r>
              <a:rPr lang="en-GB" dirty="0"/>
              <a:t> Processed-Bit-Reset (</a:t>
            </a:r>
            <a:r>
              <a:rPr lang="en-GB" dirty="0">
                <a:solidFill>
                  <a:schemeClr val="accent1"/>
                </a:solidFill>
              </a:rPr>
              <a:t>- 3 %</a:t>
            </a:r>
            <a:r>
              <a:rPr lang="en-GB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B81C3-FE2D-438B-99D0-ED9F89DDAD2D}"/>
              </a:ext>
            </a:extLst>
          </p:cNvPr>
          <p:cNvSpPr txBox="1"/>
          <p:nvPr/>
        </p:nvSpPr>
        <p:spPr>
          <a:xfrm>
            <a:off x="1296311" y="2259449"/>
            <a:ext cx="6757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Funktionen</a:t>
            </a:r>
            <a:r>
              <a:rPr lang="en-GB" sz="2000" dirty="0"/>
              <a:t> </a:t>
            </a:r>
            <a:r>
              <a:rPr lang="en-GB" sz="2000" dirty="0" err="1"/>
              <a:t>aus</a:t>
            </a:r>
            <a:r>
              <a:rPr lang="en-GB" sz="2000" dirty="0"/>
              <a:t> Dispatch-Table </a:t>
            </a:r>
            <a:r>
              <a:rPr lang="en-GB" sz="2000" dirty="0" err="1"/>
              <a:t>geben</a:t>
            </a:r>
            <a:r>
              <a:rPr lang="en-GB" sz="2000" dirty="0"/>
              <a:t> an, </a:t>
            </a:r>
            <a:r>
              <a:rPr lang="en-GB" sz="2000" dirty="0" err="1"/>
              <a:t>ob</a:t>
            </a:r>
            <a:r>
              <a:rPr lang="en-GB" sz="2000" dirty="0"/>
              <a:t> Reset-Bit </a:t>
            </a:r>
            <a:r>
              <a:rPr lang="en-GB" sz="2000" dirty="0" err="1"/>
              <a:t>zurückgesetzt</a:t>
            </a:r>
            <a:r>
              <a:rPr lang="en-GB" sz="2000" dirty="0"/>
              <a:t> </a:t>
            </a:r>
            <a:r>
              <a:rPr lang="en-GB" sz="2000" dirty="0" err="1"/>
              <a:t>werden</a:t>
            </a:r>
            <a:r>
              <a:rPr lang="en-GB" sz="2000" dirty="0"/>
              <a:t> muss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Bei </a:t>
            </a:r>
            <a:r>
              <a:rPr lang="en-GB" sz="2000" dirty="0" err="1"/>
              <a:t>Änderungen</a:t>
            </a:r>
            <a:r>
              <a:rPr lang="en-GB" sz="2000" dirty="0"/>
              <a:t> </a:t>
            </a:r>
            <a:r>
              <a:rPr lang="en-GB" sz="2000" dirty="0" err="1"/>
              <a:t>wird</a:t>
            </a:r>
            <a:r>
              <a:rPr lang="en-GB" sz="2000" dirty="0"/>
              <a:t> das Bit in der </a:t>
            </a:r>
            <a:r>
              <a:rPr lang="en-GB" sz="2000" dirty="0" err="1"/>
              <a:t>nächsten</a:t>
            </a:r>
            <a:r>
              <a:rPr lang="en-GB" sz="2000" dirty="0"/>
              <a:t> </a:t>
            </a:r>
            <a:r>
              <a:rPr lang="en-GB" sz="2000" dirty="0" err="1"/>
              <a:t>Genration</a:t>
            </a:r>
            <a:r>
              <a:rPr lang="en-GB" sz="2000" dirty="0"/>
              <a:t> </a:t>
            </a:r>
            <a:r>
              <a:rPr lang="en-GB" sz="2000" dirty="0" err="1"/>
              <a:t>zurückgesetzt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53698-D64B-4596-985B-BCAF996AB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98" y="2135437"/>
            <a:ext cx="2276793" cy="3915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C3DBE6-DFB7-445D-A2D1-E1C308401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6" t="35927" r="8874" b="20624"/>
          <a:stretch/>
        </p:blipFill>
        <p:spPr>
          <a:xfrm>
            <a:off x="2058874" y="4616478"/>
            <a:ext cx="5232729" cy="89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Spaß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Tabellen</a:t>
            </a:r>
            <a:r>
              <a:rPr lang="en-GB" dirty="0"/>
              <a:t> (</a:t>
            </a:r>
            <a:r>
              <a:rPr lang="en-GB" dirty="0">
                <a:solidFill>
                  <a:schemeClr val="accent1"/>
                </a:solidFill>
              </a:rPr>
              <a:t>- 28 %</a:t>
            </a:r>
            <a:r>
              <a:rPr lang="en-GB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B81C3-FE2D-438B-99D0-ED9F89DDAD2D}"/>
              </a:ext>
            </a:extLst>
          </p:cNvPr>
          <p:cNvSpPr txBox="1"/>
          <p:nvPr/>
        </p:nvSpPr>
        <p:spPr>
          <a:xfrm>
            <a:off x="1066800" y="2014194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pro-</a:t>
            </a:r>
            <a:r>
              <a:rPr lang="en-GB" sz="2000" dirty="0" err="1"/>
              <a:t>aktives</a:t>
            </a:r>
            <a:r>
              <a:rPr lang="en-GB" sz="2000" dirty="0"/>
              <a:t> Tracking der </a:t>
            </a:r>
            <a:r>
              <a:rPr lang="en-GB" sz="2000" dirty="0" err="1"/>
              <a:t>Nachbaranzahl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neuer</a:t>
            </a:r>
            <a:r>
              <a:rPr lang="en-GB" sz="2000" dirty="0"/>
              <a:t> </a:t>
            </a:r>
            <a:r>
              <a:rPr lang="en-GB" sz="2000" dirty="0" err="1"/>
              <a:t>Datenaufbau</a:t>
            </a:r>
            <a:r>
              <a:rPr lang="en-GB" sz="2000" dirty="0"/>
              <a:t> </a:t>
            </a:r>
            <a:r>
              <a:rPr lang="en-GB" sz="2000" dirty="0" err="1"/>
              <a:t>ermöglicht</a:t>
            </a:r>
            <a:r>
              <a:rPr lang="en-GB" sz="2000" dirty="0"/>
              <a:t> </a:t>
            </a:r>
            <a:r>
              <a:rPr lang="en-GB" sz="2000" dirty="0" err="1"/>
              <a:t>effizientere</a:t>
            </a:r>
            <a:r>
              <a:rPr lang="en-GB" sz="2000" dirty="0"/>
              <a:t> </a:t>
            </a:r>
            <a:r>
              <a:rPr lang="en-GB" sz="2000" dirty="0" err="1"/>
              <a:t>Verwendung</a:t>
            </a:r>
            <a:r>
              <a:rPr lang="en-GB" sz="2000" dirty="0"/>
              <a:t> von Lookup-Tables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256 </a:t>
            </a:r>
            <a:r>
              <a:rPr lang="en-GB" sz="2000" dirty="0" err="1"/>
              <a:t>Einträge</a:t>
            </a:r>
            <a:endParaRPr lang="en-GB" sz="2000" dirty="0"/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2 </a:t>
            </a:r>
            <a:r>
              <a:rPr lang="en-GB" sz="2000" dirty="0" err="1"/>
              <a:t>Tabellen</a:t>
            </a:r>
            <a:r>
              <a:rPr lang="en-GB" sz="2000" dirty="0"/>
              <a:t> (Transfer &amp; Dispatch) -&gt; 2 </a:t>
            </a:r>
            <a:r>
              <a:rPr lang="en-GB" sz="2000" dirty="0" err="1"/>
              <a:t>Iterationen</a:t>
            </a:r>
            <a:endParaRPr lang="en-GB" sz="2000" dirty="0"/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1. Iteration: </a:t>
            </a:r>
            <a:r>
              <a:rPr lang="en-GB" sz="2000" dirty="0" err="1"/>
              <a:t>Ermitteln</a:t>
            </a:r>
            <a:r>
              <a:rPr lang="en-GB" sz="2000" dirty="0"/>
              <a:t> der </a:t>
            </a:r>
            <a:r>
              <a:rPr lang="en-GB" sz="2000" dirty="0" err="1"/>
              <a:t>notwendigen</a:t>
            </a:r>
            <a:r>
              <a:rPr lang="en-GB" sz="2000" dirty="0"/>
              <a:t> </a:t>
            </a:r>
            <a:r>
              <a:rPr lang="en-GB" sz="2000" dirty="0" err="1"/>
              <a:t>aktion</a:t>
            </a:r>
            <a:r>
              <a:rPr lang="en-GB" sz="2000" dirty="0"/>
              <a:t> (</a:t>
            </a:r>
            <a:r>
              <a:rPr lang="en-GB" sz="2000" dirty="0" err="1"/>
              <a:t>z.B.</a:t>
            </a:r>
            <a:r>
              <a:rPr lang="en-GB" sz="2000" dirty="0"/>
              <a:t> kill)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2. Iteration: </a:t>
            </a:r>
            <a:r>
              <a:rPr lang="en-GB" sz="2000" dirty="0" err="1"/>
              <a:t>Anpassen</a:t>
            </a:r>
            <a:r>
              <a:rPr lang="en-GB" sz="2000" dirty="0"/>
              <a:t> der </a:t>
            </a:r>
            <a:r>
              <a:rPr lang="en-GB" sz="2000" dirty="0" err="1"/>
              <a:t>Nachbarn</a:t>
            </a:r>
            <a:endParaRPr lang="en-GB" sz="2000" dirty="0"/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Gerne </a:t>
            </a:r>
            <a:r>
              <a:rPr lang="en-GB" sz="2000" dirty="0" err="1"/>
              <a:t>mehr</a:t>
            </a:r>
            <a:r>
              <a:rPr lang="en-GB" sz="2000" dirty="0"/>
              <a:t> auf </a:t>
            </a:r>
            <a:r>
              <a:rPr lang="en-GB" sz="2000" dirty="0" err="1"/>
              <a:t>Nachfrage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  <a:endParaRPr lang="en-GB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F72A9D-B891-4DE6-9D9B-CF3150DC3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95336"/>
              </p:ext>
            </p:extLst>
          </p:nvPr>
        </p:nvGraphicFramePr>
        <p:xfrm>
          <a:off x="1066799" y="5492244"/>
          <a:ext cx="10058400" cy="72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99746952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4096224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15271590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7566123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4256438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9321221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17250105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868011063"/>
                    </a:ext>
                  </a:extLst>
                </a:gridCol>
              </a:tblGrid>
              <a:tr h="72316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Transform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Dispatch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War </a:t>
                      </a:r>
                      <a:r>
                        <a:rPr lang="en-GB" dirty="0" err="1"/>
                        <a:t>aktiv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Ist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aktiv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35095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578E071-1D34-4693-AFAA-487C66A2B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247" y="2983065"/>
            <a:ext cx="2162477" cy="2124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B590F0-BA80-43F3-9D03-99B67FD9ADAE}"/>
              </a:ext>
            </a:extLst>
          </p:cNvPr>
          <p:cNvSpPr txBox="1"/>
          <p:nvPr/>
        </p:nvSpPr>
        <p:spPr>
          <a:xfrm>
            <a:off x="5659446" y="5067597"/>
            <a:ext cx="8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Byte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6472F-4964-46C7-9A46-CC1CE53044B2}"/>
              </a:ext>
            </a:extLst>
          </p:cNvPr>
          <p:cNvSpPr txBox="1"/>
          <p:nvPr/>
        </p:nvSpPr>
        <p:spPr>
          <a:xfrm>
            <a:off x="2041177" y="5459710"/>
            <a:ext cx="9120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  7                                  6                                  5                                  4                                  3                                  2                                  1                                 0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265862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A853-40BF-4EE5-B0E5-043C68D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3989"/>
          </a:xfrm>
        </p:spPr>
        <p:txBody>
          <a:bodyPr>
            <a:normAutofit fontScale="90000"/>
          </a:bodyPr>
          <a:lstStyle/>
          <a:p>
            <a:r>
              <a:rPr lang="en-GB" dirty="0"/>
              <a:t>Summary (1/2): 22 </a:t>
            </a:r>
            <a:r>
              <a:rPr lang="en-GB" dirty="0" err="1"/>
              <a:t>Billionen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1 </a:t>
            </a:r>
            <a:r>
              <a:rPr lang="en-GB" dirty="0" err="1">
                <a:sym typeface="Wingdings" panose="05000000000000000000" pitchFamily="2" charset="2"/>
              </a:rPr>
              <a:t>Mrd</a:t>
            </a:r>
            <a:r>
              <a:rPr lang="en-GB" dirty="0">
                <a:sym typeface="Wingdings" panose="05000000000000000000" pitchFamily="2" charset="2"/>
              </a:rPr>
              <a:t>. </a:t>
            </a:r>
            <a:r>
              <a:rPr lang="en-GB" dirty="0" err="1">
                <a:sym typeface="Wingdings" panose="05000000000000000000" pitchFamily="2" charset="2"/>
              </a:rPr>
              <a:t>Zyklen</a:t>
            </a:r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515274-0BCF-4DE1-9C9D-3440A9AF5A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541810"/>
              </p:ext>
            </p:extLst>
          </p:nvPr>
        </p:nvGraphicFramePr>
        <p:xfrm>
          <a:off x="1066800" y="1602377"/>
          <a:ext cx="9383486" cy="4701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383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A853-40BF-4EE5-B0E5-043C68D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3989"/>
          </a:xfrm>
        </p:spPr>
        <p:txBody>
          <a:bodyPr/>
          <a:lstStyle/>
          <a:p>
            <a:r>
              <a:rPr lang="en-GB" dirty="0"/>
              <a:t>Summary (2/2): Speed-Up ~ 18.000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8ADF7C-A47C-4E0F-9342-D25933853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082267"/>
              </p:ext>
            </p:extLst>
          </p:nvPr>
        </p:nvGraphicFramePr>
        <p:xfrm>
          <a:off x="1175657" y="1506582"/>
          <a:ext cx="9631679" cy="4615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180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311A-EB0C-47BC-BC7E-E1641445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Game of Life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F6D25-1FD7-4E56-9688-68C976814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1002" y="2014194"/>
            <a:ext cx="3420000" cy="1228725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3) </a:t>
            </a:r>
            <a:r>
              <a:rPr lang="en-GB" dirty="0" err="1"/>
              <a:t>lebende</a:t>
            </a:r>
            <a:r>
              <a:rPr lang="en-GB" dirty="0"/>
              <a:t> </a:t>
            </a:r>
            <a:r>
              <a:rPr lang="en-GB" dirty="0" err="1"/>
              <a:t>Zelle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Nachbarn</a:t>
            </a:r>
            <a:r>
              <a:rPr lang="en-GB" dirty="0"/>
              <a:t> </a:t>
            </a:r>
            <a:r>
              <a:rPr lang="en-GB" dirty="0" err="1"/>
              <a:t>stirbt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3E8E1E-B599-4674-9753-F4752C0E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002" y="4210394"/>
            <a:ext cx="1350000" cy="135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77A1FB-153B-48D4-B0E4-1BD75F927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003" y="2033242"/>
            <a:ext cx="1350000" cy="135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97588B-44B9-4EED-8315-DCECF0C8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153" y="2033243"/>
            <a:ext cx="1360463" cy="135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918FA5-3B49-442D-BE3B-849D8B353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170" y="4210394"/>
            <a:ext cx="1350000" cy="1350000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F9D46AA-17A8-46B8-BDFF-B561D288F32E}"/>
              </a:ext>
            </a:extLst>
          </p:cNvPr>
          <p:cNvSpPr txBox="1">
            <a:spLocks/>
          </p:cNvSpPr>
          <p:nvPr/>
        </p:nvSpPr>
        <p:spPr>
          <a:xfrm>
            <a:off x="2551407" y="4223184"/>
            <a:ext cx="3420000" cy="134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2) </a:t>
            </a:r>
            <a:r>
              <a:rPr lang="en-GB" dirty="0" err="1"/>
              <a:t>lebende</a:t>
            </a:r>
            <a:r>
              <a:rPr lang="en-GB" dirty="0"/>
              <a:t> </a:t>
            </a:r>
            <a:r>
              <a:rPr lang="en-GB" dirty="0" err="1"/>
              <a:t>Zelle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drei</a:t>
            </a:r>
            <a:r>
              <a:rPr lang="en-GB" dirty="0"/>
              <a:t> </a:t>
            </a:r>
            <a:r>
              <a:rPr lang="en-GB" dirty="0" err="1"/>
              <a:t>Nachbarn</a:t>
            </a:r>
            <a:r>
              <a:rPr lang="en-GB" dirty="0"/>
              <a:t> </a:t>
            </a:r>
            <a:r>
              <a:rPr lang="en-GB" dirty="0" err="1"/>
              <a:t>stirbt</a:t>
            </a:r>
            <a:endParaRPr lang="en-GB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8C44423-BCF3-45FD-9FFE-7E9E1525F879}"/>
              </a:ext>
            </a:extLst>
          </p:cNvPr>
          <p:cNvSpPr txBox="1">
            <a:spLocks/>
          </p:cNvSpPr>
          <p:nvPr/>
        </p:nvSpPr>
        <p:spPr>
          <a:xfrm>
            <a:off x="2556616" y="2038207"/>
            <a:ext cx="3420000" cy="134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1) </a:t>
            </a:r>
            <a:r>
              <a:rPr lang="en-GB" dirty="0" err="1"/>
              <a:t>lebende</a:t>
            </a:r>
            <a:r>
              <a:rPr lang="en-GB" dirty="0"/>
              <a:t> </a:t>
            </a:r>
            <a:r>
              <a:rPr lang="en-GB" dirty="0" err="1"/>
              <a:t>Zelle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drei</a:t>
            </a:r>
            <a:r>
              <a:rPr lang="en-GB" dirty="0"/>
              <a:t> </a:t>
            </a:r>
            <a:r>
              <a:rPr lang="en-GB" dirty="0" err="1"/>
              <a:t>Nachbarn</a:t>
            </a:r>
            <a:r>
              <a:rPr lang="en-GB" dirty="0"/>
              <a:t> </a:t>
            </a:r>
            <a:r>
              <a:rPr lang="en-GB" dirty="0" err="1"/>
              <a:t>überlebt</a:t>
            </a:r>
            <a:endParaRPr lang="en-GB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2662D9F-9A30-4A76-AA47-6D7F1497968A}"/>
              </a:ext>
            </a:extLst>
          </p:cNvPr>
          <p:cNvSpPr txBox="1">
            <a:spLocks/>
          </p:cNvSpPr>
          <p:nvPr/>
        </p:nvSpPr>
        <p:spPr>
          <a:xfrm>
            <a:off x="7731002" y="4210394"/>
            <a:ext cx="3420000" cy="122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4) </a:t>
            </a:r>
            <a:r>
              <a:rPr lang="en-GB" dirty="0" err="1"/>
              <a:t>freies</a:t>
            </a:r>
            <a:r>
              <a:rPr lang="en-GB" dirty="0"/>
              <a:t> Feld </a:t>
            </a:r>
            <a:r>
              <a:rPr lang="en-GB" dirty="0" err="1"/>
              <a:t>gebährt</a:t>
            </a:r>
            <a:r>
              <a:rPr lang="en-GB" dirty="0"/>
              <a:t> </a:t>
            </a:r>
            <a:r>
              <a:rPr lang="en-GB" dirty="0" err="1"/>
              <a:t>Zelle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genau</a:t>
            </a:r>
            <a:r>
              <a:rPr lang="en-GB" dirty="0"/>
              <a:t> </a:t>
            </a:r>
            <a:r>
              <a:rPr lang="en-GB" dirty="0" err="1"/>
              <a:t>drei</a:t>
            </a:r>
            <a:r>
              <a:rPr lang="en-GB" dirty="0"/>
              <a:t> </a:t>
            </a:r>
            <a:r>
              <a:rPr lang="en-GB" dirty="0" err="1"/>
              <a:t>Nachbarn</a:t>
            </a:r>
            <a:r>
              <a:rPr lang="en-GB" dirty="0"/>
              <a:t> </a:t>
            </a:r>
            <a:r>
              <a:rPr lang="en-GB" dirty="0" err="1"/>
              <a:t>existieren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26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28A1-467F-47D4-A4EB-4D754058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Ausgangsimplementierung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FEE9-4163-491A-8746-896F2B28B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2000" dirty="0" err="1"/>
              <a:t>lebende</a:t>
            </a:r>
            <a:r>
              <a:rPr lang="en-GB" sz="2000" dirty="0"/>
              <a:t> </a:t>
            </a:r>
            <a:r>
              <a:rPr lang="en-GB" sz="2000" dirty="0" err="1"/>
              <a:t>Zellen</a:t>
            </a:r>
            <a:r>
              <a:rPr lang="en-GB" sz="2000" dirty="0"/>
              <a:t> in </a:t>
            </a:r>
            <a:r>
              <a:rPr lang="en-GB" sz="2000" dirty="0" err="1"/>
              <a:t>einfach</a:t>
            </a:r>
            <a:r>
              <a:rPr lang="en-GB" sz="2000" dirty="0"/>
              <a:t> </a:t>
            </a:r>
            <a:r>
              <a:rPr lang="en-GB" sz="2000" dirty="0" err="1"/>
              <a:t>verketteter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endParaRPr lang="en-GB" sz="2000" dirty="0"/>
          </a:p>
          <a:p>
            <a:pPr>
              <a:spcAft>
                <a:spcPts val="1200"/>
              </a:spcAft>
            </a:pPr>
            <a:r>
              <a:rPr lang="en-GB" sz="2000" dirty="0" err="1"/>
              <a:t>Liste</a:t>
            </a:r>
            <a:r>
              <a:rPr lang="en-GB" sz="2000" dirty="0"/>
              <a:t> in </a:t>
            </a:r>
            <a:r>
              <a:rPr lang="en-GB" sz="2000" dirty="0" err="1"/>
              <a:t>jeder</a:t>
            </a:r>
            <a:r>
              <a:rPr lang="en-GB" sz="2000" dirty="0"/>
              <a:t> Generation neu </a:t>
            </a:r>
            <a:r>
              <a:rPr lang="en-GB" sz="2000" dirty="0" err="1"/>
              <a:t>angelegt</a:t>
            </a:r>
            <a:endParaRPr lang="en-GB" sz="2000" dirty="0"/>
          </a:p>
          <a:p>
            <a:pPr>
              <a:spcAft>
                <a:spcPts val="1200"/>
              </a:spcAft>
            </a:pPr>
            <a:r>
              <a:rPr lang="en-GB" sz="2000" dirty="0" err="1"/>
              <a:t>Überlebensstatus</a:t>
            </a:r>
            <a:r>
              <a:rPr lang="en-GB" sz="2000" dirty="0"/>
              <a:t> </a:t>
            </a:r>
            <a:r>
              <a:rPr lang="en-GB" sz="2000" dirty="0" err="1"/>
              <a:t>jeder</a:t>
            </a:r>
            <a:r>
              <a:rPr lang="en-GB" sz="2000" dirty="0"/>
              <a:t> </a:t>
            </a:r>
            <a:r>
              <a:rPr lang="en-GB" sz="2000" dirty="0" err="1"/>
              <a:t>Zelle</a:t>
            </a:r>
            <a:r>
              <a:rPr lang="en-GB" sz="2000" dirty="0"/>
              <a:t> </a:t>
            </a:r>
            <a:r>
              <a:rPr lang="en-GB" sz="2000" dirty="0" err="1"/>
              <a:t>samt</a:t>
            </a:r>
            <a:r>
              <a:rPr lang="en-GB" sz="2000" dirty="0"/>
              <a:t> </a:t>
            </a:r>
            <a:r>
              <a:rPr lang="en-GB" sz="2000" dirty="0" err="1"/>
              <a:t>Nachbarn</a:t>
            </a:r>
            <a:r>
              <a:rPr lang="en-GB" sz="2000" dirty="0"/>
              <a:t> </a:t>
            </a:r>
            <a:r>
              <a:rPr lang="en-GB" sz="2000" dirty="0" err="1"/>
              <a:t>wird</a:t>
            </a:r>
            <a:r>
              <a:rPr lang="en-GB" sz="2000" dirty="0"/>
              <a:t> </a:t>
            </a:r>
            <a:r>
              <a:rPr lang="en-GB" sz="2000" dirty="0" err="1"/>
              <a:t>überprüft</a:t>
            </a:r>
            <a:endParaRPr lang="en-GB" sz="2000" dirty="0"/>
          </a:p>
          <a:p>
            <a:pPr lvl="1">
              <a:spcAft>
                <a:spcPts val="1200"/>
              </a:spcAft>
            </a:pPr>
            <a:r>
              <a:rPr lang="en-GB" sz="1800" dirty="0" err="1"/>
              <a:t>verkettete</a:t>
            </a:r>
            <a:r>
              <a:rPr lang="en-GB" sz="1800" dirty="0"/>
              <a:t> </a:t>
            </a:r>
            <a:r>
              <a:rPr lang="en-GB" sz="1800" dirty="0" err="1"/>
              <a:t>Liste</a:t>
            </a:r>
            <a:r>
              <a:rPr lang="en-GB" sz="1800" dirty="0"/>
              <a:t> (= </a:t>
            </a:r>
            <a:r>
              <a:rPr lang="en-GB" sz="1800" dirty="0" err="1"/>
              <a:t>lineare</a:t>
            </a:r>
            <a:r>
              <a:rPr lang="en-GB" sz="1800" dirty="0"/>
              <a:t> </a:t>
            </a:r>
            <a:r>
              <a:rPr lang="en-GB" sz="1800" dirty="0" err="1"/>
              <a:t>Suche</a:t>
            </a:r>
            <a:r>
              <a:rPr lang="en-GB" sz="1800" dirty="0"/>
              <a:t>)</a:t>
            </a:r>
          </a:p>
          <a:p>
            <a:pPr lvl="1">
              <a:spcAft>
                <a:spcPts val="1200"/>
              </a:spcAft>
            </a:pPr>
            <a:r>
              <a:rPr lang="en-GB" sz="1800" dirty="0" err="1"/>
              <a:t>mehrmaliger</a:t>
            </a:r>
            <a:r>
              <a:rPr lang="en-GB" sz="1800" dirty="0"/>
              <a:t> alive-check pro </a:t>
            </a:r>
            <a:r>
              <a:rPr lang="en-GB" sz="1800" dirty="0" err="1"/>
              <a:t>Zelle</a:t>
            </a:r>
            <a:endParaRPr lang="en-GB" sz="1800" dirty="0"/>
          </a:p>
          <a:p>
            <a:pPr lvl="1">
              <a:spcAft>
                <a:spcPts val="1200"/>
              </a:spcAft>
            </a:pPr>
            <a:r>
              <a:rPr lang="en-GB" sz="1800" dirty="0" err="1"/>
              <a:t>Großteil</a:t>
            </a:r>
            <a:r>
              <a:rPr lang="en-GB" sz="1800" dirty="0"/>
              <a:t> des </a:t>
            </a:r>
            <a:r>
              <a:rPr lang="en-GB" sz="1800" dirty="0" err="1"/>
              <a:t>Zeitaufwands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5939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(</a:t>
            </a:r>
            <a:r>
              <a:rPr lang="en-GB" dirty="0">
                <a:solidFill>
                  <a:srgbClr val="FF0000"/>
                </a:solidFill>
              </a:rPr>
              <a:t>+ 14 %</a:t>
            </a:r>
            <a:r>
              <a:rPr lang="en-GB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EDF7B-6F61-428E-9B10-7C4B952A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028" y="2972140"/>
            <a:ext cx="3962953" cy="952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A29FE-96A5-46A1-BCF6-1AC013399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95" b="77981"/>
          <a:stretch/>
        </p:blipFill>
        <p:spPr>
          <a:xfrm>
            <a:off x="7208029" y="2449141"/>
            <a:ext cx="3962953" cy="359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9557D-8FCD-4F9F-9EFA-693B83407B5E}"/>
              </a:ext>
            </a:extLst>
          </p:cNvPr>
          <p:cNvSpPr txBox="1"/>
          <p:nvPr/>
        </p:nvSpPr>
        <p:spPr>
          <a:xfrm>
            <a:off x="1119894" y="2014194"/>
            <a:ext cx="51383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Buffer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Zellfeldern</a:t>
            </a:r>
            <a:r>
              <a:rPr lang="en-GB" sz="2000" dirty="0"/>
              <a:t> </a:t>
            </a:r>
            <a:r>
              <a:rPr lang="en-GB" sz="2000" dirty="0" err="1"/>
              <a:t>statt</a:t>
            </a:r>
            <a:r>
              <a:rPr lang="en-GB" sz="2000" dirty="0"/>
              <a:t> </a:t>
            </a:r>
            <a:r>
              <a:rPr lang="en-GB" sz="2000" dirty="0" err="1"/>
              <a:t>verlinkter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gesamter</a:t>
            </a:r>
            <a:r>
              <a:rPr lang="en-GB" sz="2000" dirty="0"/>
              <a:t> Buffer </a:t>
            </a:r>
            <a:r>
              <a:rPr lang="en-GB" sz="2000" dirty="0" err="1"/>
              <a:t>wird</a:t>
            </a:r>
            <a:r>
              <a:rPr lang="en-GB" sz="2000" dirty="0"/>
              <a:t> pro Generation neu </a:t>
            </a:r>
            <a:r>
              <a:rPr lang="en-GB" sz="2000" dirty="0" err="1"/>
              <a:t>gecheckt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vorerst</a:t>
            </a:r>
            <a:r>
              <a:rPr lang="en-GB" sz="2000" dirty="0"/>
              <a:t> </a:t>
            </a:r>
            <a:r>
              <a:rPr lang="en-GB" sz="2000" dirty="0" err="1"/>
              <a:t>Verschlechterung</a:t>
            </a:r>
            <a:r>
              <a:rPr lang="en-GB" sz="2000" dirty="0"/>
              <a:t>, </a:t>
            </a:r>
            <a:r>
              <a:rPr lang="en-GB" sz="2000" dirty="0" err="1"/>
              <a:t>aber</a:t>
            </a:r>
            <a:r>
              <a:rPr lang="en-GB" sz="2000" dirty="0"/>
              <a:t> </a:t>
            </a:r>
            <a:r>
              <a:rPr lang="en-GB" sz="2000" dirty="0" err="1"/>
              <a:t>Grundlage</a:t>
            </a:r>
            <a:r>
              <a:rPr lang="en-GB" sz="2000" dirty="0"/>
              <a:t> </a:t>
            </a:r>
            <a:r>
              <a:rPr lang="en-GB" sz="2000" dirty="0" err="1"/>
              <a:t>für</a:t>
            </a:r>
            <a:r>
              <a:rPr lang="en-GB" sz="2000" dirty="0"/>
              <a:t> </a:t>
            </a:r>
            <a:r>
              <a:rPr lang="en-GB" sz="2000" dirty="0" err="1"/>
              <a:t>spätere</a:t>
            </a:r>
            <a:r>
              <a:rPr lang="en-GB" sz="2000" dirty="0"/>
              <a:t> </a:t>
            </a:r>
            <a:r>
              <a:rPr lang="en-GB" sz="2000" dirty="0" err="1"/>
              <a:t>Verbesserungen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2739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Buffer-</a:t>
            </a:r>
            <a:r>
              <a:rPr lang="en-GB" dirty="0" err="1"/>
              <a:t>Größenanpassung</a:t>
            </a:r>
            <a:r>
              <a:rPr lang="en-GB" dirty="0"/>
              <a:t> (</a:t>
            </a:r>
            <a:r>
              <a:rPr lang="en-GB" dirty="0">
                <a:solidFill>
                  <a:schemeClr val="accent1"/>
                </a:solidFill>
              </a:rPr>
              <a:t>- 41 %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9557D-8FCD-4F9F-9EFA-693B83407B5E}"/>
              </a:ext>
            </a:extLst>
          </p:cNvPr>
          <p:cNvSpPr txBox="1"/>
          <p:nvPr/>
        </p:nvSpPr>
        <p:spPr>
          <a:xfrm>
            <a:off x="1066800" y="2119380"/>
            <a:ext cx="59697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angepasste</a:t>
            </a:r>
            <a:r>
              <a:rPr lang="en-GB" sz="2000" dirty="0"/>
              <a:t> Buffer-</a:t>
            </a:r>
            <a:r>
              <a:rPr lang="en-GB" sz="2000" dirty="0" err="1"/>
              <a:t>Größe</a:t>
            </a:r>
            <a:r>
              <a:rPr lang="en-GB" sz="2000" dirty="0"/>
              <a:t> </a:t>
            </a:r>
            <a:r>
              <a:rPr lang="en-GB" sz="2000" dirty="0" err="1"/>
              <a:t>erwies</a:t>
            </a:r>
            <a:r>
              <a:rPr lang="en-GB" sz="2000" dirty="0"/>
              <a:t> </a:t>
            </a:r>
            <a:r>
              <a:rPr lang="en-GB" sz="2000" dirty="0" err="1"/>
              <a:t>sich</a:t>
            </a:r>
            <a:r>
              <a:rPr lang="en-GB" sz="2000" dirty="0"/>
              <a:t> </a:t>
            </a:r>
            <a:r>
              <a:rPr lang="en-GB" sz="2000" dirty="0" err="1"/>
              <a:t>als</a:t>
            </a:r>
            <a:r>
              <a:rPr lang="en-GB" sz="2000" dirty="0"/>
              <a:t> </a:t>
            </a:r>
            <a:r>
              <a:rPr lang="en-GB" sz="2000" dirty="0" err="1"/>
              <a:t>Erfolg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optimiert</a:t>
            </a:r>
            <a:r>
              <a:rPr lang="en-GB" sz="2000" dirty="0"/>
              <a:t> </a:t>
            </a:r>
            <a:r>
              <a:rPr lang="en-GB" sz="2000" dirty="0" err="1"/>
              <a:t>für</a:t>
            </a:r>
            <a:r>
              <a:rPr lang="en-GB" sz="2000" dirty="0"/>
              <a:t> 3000 </a:t>
            </a:r>
            <a:r>
              <a:rPr lang="en-GB" sz="2000" dirty="0" err="1"/>
              <a:t>Iterationen</a:t>
            </a:r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569C2C-437C-4EE2-B1EB-543EB7B9B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3" r="331" b="3201"/>
          <a:stretch/>
        </p:blipFill>
        <p:spPr>
          <a:xfrm>
            <a:off x="7219826" y="4219985"/>
            <a:ext cx="2465275" cy="443672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5082933-1F32-4A10-8061-C519A487C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19826" y="2952683"/>
            <a:ext cx="3962953" cy="95263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225881-FE0C-4DB3-BFF0-4AD3191AC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95" b="77981"/>
          <a:stretch/>
        </p:blipFill>
        <p:spPr>
          <a:xfrm>
            <a:off x="7219827" y="2429684"/>
            <a:ext cx="3962953" cy="3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8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Worklist </a:t>
            </a:r>
            <a:r>
              <a:rPr lang="en-GB"/>
              <a:t>(</a:t>
            </a:r>
            <a:r>
              <a:rPr lang="en-GB">
                <a:solidFill>
                  <a:schemeClr val="accent1"/>
                </a:solidFill>
              </a:rPr>
              <a:t>- 89 </a:t>
            </a:r>
            <a:r>
              <a:rPr lang="en-GB" dirty="0">
                <a:solidFill>
                  <a:schemeClr val="accent1"/>
                </a:solidFill>
              </a:rPr>
              <a:t>%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9557D-8FCD-4F9F-9EFA-693B83407B5E}"/>
              </a:ext>
            </a:extLst>
          </p:cNvPr>
          <p:cNvSpPr txBox="1"/>
          <p:nvPr/>
        </p:nvSpPr>
        <p:spPr>
          <a:xfrm>
            <a:off x="1066800" y="2014194"/>
            <a:ext cx="4267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nicht</a:t>
            </a:r>
            <a:r>
              <a:rPr lang="en-GB" sz="2000" dirty="0"/>
              <a:t> </a:t>
            </a:r>
            <a:r>
              <a:rPr lang="en-GB" sz="2000" dirty="0" err="1"/>
              <a:t>mehr</a:t>
            </a:r>
            <a:r>
              <a:rPr lang="en-GB" sz="2000" dirty="0"/>
              <a:t> </a:t>
            </a:r>
            <a:r>
              <a:rPr lang="en-GB" sz="2000" dirty="0" err="1"/>
              <a:t>über</a:t>
            </a:r>
            <a:r>
              <a:rPr lang="en-GB" sz="2000" dirty="0"/>
              <a:t> </a:t>
            </a:r>
            <a:r>
              <a:rPr lang="en-GB" sz="2000" dirty="0" err="1"/>
              <a:t>gesamten</a:t>
            </a:r>
            <a:r>
              <a:rPr lang="en-GB" sz="2000" dirty="0"/>
              <a:t> Buffer </a:t>
            </a:r>
            <a:r>
              <a:rPr lang="en-GB" sz="2000" dirty="0" err="1"/>
              <a:t>iterieren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verkettete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r>
              <a:rPr lang="en-GB" sz="2000" dirty="0"/>
              <a:t> </a:t>
            </a:r>
            <a:r>
              <a:rPr lang="en-GB" sz="2000" dirty="0" err="1"/>
              <a:t>hier</a:t>
            </a:r>
            <a:r>
              <a:rPr lang="en-GB" sz="2000" dirty="0"/>
              <a:t> </a:t>
            </a:r>
            <a:r>
              <a:rPr lang="en-GB" sz="2000" dirty="0" err="1"/>
              <a:t>noch</a:t>
            </a:r>
            <a:r>
              <a:rPr lang="en-GB" sz="2000" dirty="0"/>
              <a:t> </a:t>
            </a:r>
            <a:r>
              <a:rPr lang="en-GB" sz="2000" dirty="0" err="1"/>
              <a:t>ein</a:t>
            </a:r>
            <a:r>
              <a:rPr lang="en-GB" sz="2000" dirty="0"/>
              <a:t> Bottleneck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A7A54-8103-45DA-876C-BFA527FFB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3" b="22899"/>
          <a:stretch/>
        </p:blipFill>
        <p:spPr>
          <a:xfrm>
            <a:off x="6309937" y="3015796"/>
            <a:ext cx="2990849" cy="1985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1AAC14-06F3-47B6-A24F-9B54EAF50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79" r="40009" b="80852"/>
          <a:stretch/>
        </p:blipFill>
        <p:spPr>
          <a:xfrm>
            <a:off x="6309937" y="2384661"/>
            <a:ext cx="3217521" cy="2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7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HashMap in Worklist (</a:t>
            </a:r>
            <a:r>
              <a:rPr lang="en-GB" dirty="0">
                <a:solidFill>
                  <a:schemeClr val="accent1"/>
                </a:solidFill>
              </a:rPr>
              <a:t>- 75 %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9557D-8FCD-4F9F-9EFA-693B83407B5E}"/>
              </a:ext>
            </a:extLst>
          </p:cNvPr>
          <p:cNvSpPr txBox="1"/>
          <p:nvPr/>
        </p:nvSpPr>
        <p:spPr>
          <a:xfrm>
            <a:off x="1004307" y="2014194"/>
            <a:ext cx="4591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HashMap </a:t>
            </a:r>
            <a:r>
              <a:rPr lang="en-GB" sz="2000" dirty="0" err="1"/>
              <a:t>mit</a:t>
            </a:r>
            <a:r>
              <a:rPr lang="en-GB" sz="2000" dirty="0"/>
              <a:t> Buckets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bei</a:t>
            </a:r>
            <a:r>
              <a:rPr lang="en-GB" sz="2000" dirty="0"/>
              <a:t> </a:t>
            </a:r>
            <a:r>
              <a:rPr lang="en-GB" sz="2000" dirty="0" err="1"/>
              <a:t>selbem</a:t>
            </a:r>
            <a:r>
              <a:rPr lang="en-GB" sz="2000" dirty="0"/>
              <a:t> Hash </a:t>
            </a:r>
            <a:r>
              <a:rPr lang="en-GB" sz="2000" dirty="0" err="1"/>
              <a:t>linearer</a:t>
            </a:r>
            <a:r>
              <a:rPr lang="en-GB" sz="2000" dirty="0"/>
              <a:t> Scan in Bucket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ab </a:t>
            </a:r>
            <a:r>
              <a:rPr lang="en-GB" sz="2000" dirty="0" err="1"/>
              <a:t>jetzt</a:t>
            </a:r>
            <a:r>
              <a:rPr lang="en-GB" sz="2000" dirty="0"/>
              <a:t> </a:t>
            </a:r>
            <a:r>
              <a:rPr lang="en-GB" sz="2000" dirty="0" err="1"/>
              <a:t>Testläufe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3000 </a:t>
            </a:r>
            <a:r>
              <a:rPr lang="en-GB" sz="2000" dirty="0" err="1"/>
              <a:t>Generationen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51706-2A90-4C7F-BF04-658E70E6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2014194"/>
            <a:ext cx="3400900" cy="2038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15BCFD-9817-4018-81CB-E4B80E997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93" b="87700"/>
          <a:stretch/>
        </p:blipFill>
        <p:spPr>
          <a:xfrm>
            <a:off x="6534150" y="4542503"/>
            <a:ext cx="4563112" cy="3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9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Probing </a:t>
            </a:r>
            <a:r>
              <a:rPr lang="en-GB" dirty="0" err="1"/>
              <a:t>statt</a:t>
            </a:r>
            <a:r>
              <a:rPr lang="en-GB" dirty="0"/>
              <a:t> Buckets (</a:t>
            </a:r>
            <a:r>
              <a:rPr lang="en-GB" dirty="0">
                <a:solidFill>
                  <a:schemeClr val="accent1"/>
                </a:solidFill>
              </a:rPr>
              <a:t>- 28 %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9557D-8FCD-4F9F-9EFA-693B83407B5E}"/>
              </a:ext>
            </a:extLst>
          </p:cNvPr>
          <p:cNvSpPr txBox="1"/>
          <p:nvPr/>
        </p:nvSpPr>
        <p:spPr>
          <a:xfrm>
            <a:off x="1066800" y="2014194"/>
            <a:ext cx="4591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lineares</a:t>
            </a:r>
            <a:r>
              <a:rPr lang="en-GB" sz="2000" dirty="0"/>
              <a:t> Probing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einfachster</a:t>
            </a:r>
            <a:r>
              <a:rPr lang="en-GB" sz="2000" dirty="0"/>
              <a:t> probe function (“+1”)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erspart</a:t>
            </a:r>
            <a:r>
              <a:rPr lang="en-GB" sz="2000" dirty="0"/>
              <a:t> </a:t>
            </a:r>
            <a:r>
              <a:rPr lang="en-GB" sz="2000" dirty="0" err="1"/>
              <a:t>Notwendigkeit</a:t>
            </a:r>
            <a:r>
              <a:rPr lang="en-GB" sz="2000" dirty="0"/>
              <a:t> </a:t>
            </a:r>
            <a:r>
              <a:rPr lang="en-GB" sz="2000" dirty="0" err="1"/>
              <a:t>einer</a:t>
            </a:r>
            <a:r>
              <a:rPr lang="en-GB" sz="2000" dirty="0"/>
              <a:t> </a:t>
            </a:r>
            <a:r>
              <a:rPr lang="en-GB" sz="2000" dirty="0" err="1"/>
              <a:t>verlinkten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last_probed</a:t>
            </a:r>
            <a:r>
              <a:rPr lang="en-GB" sz="2000" dirty="0"/>
              <a:t> </a:t>
            </a:r>
            <a:r>
              <a:rPr lang="en-GB" sz="2000" dirty="0" err="1"/>
              <a:t>beschleunigt</a:t>
            </a:r>
            <a:r>
              <a:rPr lang="en-GB" sz="2000" dirty="0"/>
              <a:t> pop </a:t>
            </a:r>
            <a:r>
              <a:rPr lang="en-GB" sz="2000" dirty="0" err="1"/>
              <a:t>Aufrufe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80FC2-BB4B-4206-B767-85CDEF81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12" y="1778175"/>
            <a:ext cx="3204035" cy="1019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55CEB-FD47-4DE1-8BEB-C6C3E164D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5" r="12020" b="55567"/>
          <a:stretch/>
        </p:blipFill>
        <p:spPr>
          <a:xfrm>
            <a:off x="6494368" y="3131211"/>
            <a:ext cx="4266055" cy="1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7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Dispatch-</a:t>
            </a:r>
            <a:r>
              <a:rPr lang="en-GB" dirty="0" err="1"/>
              <a:t>Tabelle</a:t>
            </a:r>
            <a:r>
              <a:rPr lang="en-GB" dirty="0"/>
              <a:t> (</a:t>
            </a:r>
            <a:r>
              <a:rPr lang="en-GB" dirty="0">
                <a:solidFill>
                  <a:schemeClr val="accent2"/>
                </a:solidFill>
              </a:rPr>
              <a:t>+ 7 %</a:t>
            </a:r>
            <a:r>
              <a:rPr lang="en-GB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FE284-D70A-4027-A05D-B19161DF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273" y="1100359"/>
            <a:ext cx="2660373" cy="39205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1066800" y="2014194"/>
            <a:ext cx="62143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statt</a:t>
            </a:r>
            <a:r>
              <a:rPr lang="en-GB" sz="2000" dirty="0"/>
              <a:t> </a:t>
            </a:r>
            <a:r>
              <a:rPr lang="en-GB" sz="2000" dirty="0" err="1"/>
              <a:t>Verzweigungen</a:t>
            </a:r>
            <a:r>
              <a:rPr lang="en-GB" sz="2000" dirty="0"/>
              <a:t> auf Basis der </a:t>
            </a:r>
            <a:r>
              <a:rPr lang="en-GB" sz="2000" dirty="0" err="1"/>
              <a:t>Nachbarzahl</a:t>
            </a:r>
            <a:r>
              <a:rPr lang="en-GB" sz="2000" dirty="0"/>
              <a:t> “Lookup-Table”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codiert</a:t>
            </a:r>
            <a:r>
              <a:rPr lang="en-GB" sz="2000" dirty="0"/>
              <a:t> </a:t>
            </a:r>
            <a:r>
              <a:rPr lang="en-GB" sz="2000" dirty="0" err="1"/>
              <a:t>notwendige</a:t>
            </a:r>
            <a:r>
              <a:rPr lang="en-GB" sz="2000" dirty="0"/>
              <a:t> </a:t>
            </a:r>
            <a:r>
              <a:rPr lang="en-GB" sz="2000" dirty="0" err="1"/>
              <a:t>Aktion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temporäre</a:t>
            </a:r>
            <a:r>
              <a:rPr lang="en-GB" sz="2000" dirty="0"/>
              <a:t> </a:t>
            </a:r>
            <a:r>
              <a:rPr lang="en-GB" sz="2000" dirty="0" err="1"/>
              <a:t>Verschlechterung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Bitshifting</a:t>
            </a:r>
            <a:r>
              <a:rPr lang="en-GB" sz="2000" dirty="0"/>
              <a:t> </a:t>
            </a:r>
            <a:r>
              <a:rPr lang="en-GB" sz="2000" dirty="0" err="1"/>
              <a:t>notwendig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64F52-3AEA-422C-A454-E9B4FEEB0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9" t="55374" r="22209" b="32445"/>
          <a:stretch/>
        </p:blipFill>
        <p:spPr>
          <a:xfrm>
            <a:off x="6559002" y="5396753"/>
            <a:ext cx="4465812" cy="3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96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{E5FE01F3-0CA7-4C71-8070-D090B0FDA547}tf78438558_win32</Template>
  <TotalTime>33</TotalTime>
  <Words>486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Garamond</vt:lpstr>
      <vt:lpstr>SavonVTI</vt:lpstr>
      <vt:lpstr>Conway’s Game of Life</vt:lpstr>
      <vt:lpstr>The Game of Life</vt:lpstr>
      <vt:lpstr>Ausgangsimplementierung</vt:lpstr>
      <vt:lpstr>Buffer (+ 14 %)</vt:lpstr>
      <vt:lpstr>Buffer-Größenanpassung (- 41 %)</vt:lpstr>
      <vt:lpstr>Worklist (- 89 %)</vt:lpstr>
      <vt:lpstr>HashMap in Worklist (- 75 %)</vt:lpstr>
      <vt:lpstr>Probing statt Buckets (- 28 %)</vt:lpstr>
      <vt:lpstr>Dispatch-Tabelle (+ 7 %)</vt:lpstr>
      <vt:lpstr>Nur Zentrum pushen (+ 19 %)</vt:lpstr>
      <vt:lpstr>Keine Doppel-Berechnungen (- 19 %)</vt:lpstr>
      <vt:lpstr>Processed List(- 14 %)</vt:lpstr>
      <vt:lpstr>Worklist verkleinern (- 10 %)</vt:lpstr>
      <vt:lpstr>Nachbarberechnung (- 4 %)</vt:lpstr>
      <vt:lpstr>Loop Unrolling (- 10 %)</vt:lpstr>
      <vt:lpstr>Intelligenter Processed-Bit-Reset (- 3 %)</vt:lpstr>
      <vt:lpstr>Spaß mit Tabellen (- 28 %)</vt:lpstr>
      <vt:lpstr>Summary (1/2): 22 Billionen  1 Mrd. Zyklen</vt:lpstr>
      <vt:lpstr>Summary (2/2): Speed-Up ~ 18.000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binavo</dc:creator>
  <cp:lastModifiedBy>Tobias</cp:lastModifiedBy>
  <cp:revision>71</cp:revision>
  <dcterms:created xsi:type="dcterms:W3CDTF">2021-01-25T10:54:45Z</dcterms:created>
  <dcterms:modified xsi:type="dcterms:W3CDTF">2021-01-27T18:16:20Z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