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65" r:id="rId3"/>
    <p:sldId id="270" r:id="rId4"/>
    <p:sldId id="275" r:id="rId5"/>
    <p:sldId id="271" r:id="rId6"/>
    <p:sldId id="274" r:id="rId7"/>
    <p:sldId id="273"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136F1-03DA-4FB3-B037-F68022BCC20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052D1-4DFB-414C-96CA-9ADC667FC0CB}" type="slidenum">
              <a:rPr lang="en-US" smtClean="0"/>
              <a:t>‹#›</a:t>
            </a:fld>
            <a:endParaRPr lang="en-US"/>
          </a:p>
        </p:txBody>
      </p:sp>
    </p:spTree>
    <p:extLst>
      <p:ext uri="{BB962C8B-B14F-4D97-AF65-F5344CB8AC3E}">
        <p14:creationId xmlns:p14="http://schemas.microsoft.com/office/powerpoint/2010/main" val="312934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7BA5B07-B5D1-B89F-228E-5CE61D5C37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EDFCDCA2-14A3-4B04-9AC6-29EE3CE0CF6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 name="Rectangle 2">
            <a:extLst>
              <a:ext uri="{FF2B5EF4-FFF2-40B4-BE49-F238E27FC236}">
                <a16:creationId xmlns:a16="http://schemas.microsoft.com/office/drawing/2014/main" id="{D4C08B01-93D2-84AA-F09F-EABC53AE1BB7}"/>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0244" name="Rectangle 3">
            <a:extLst>
              <a:ext uri="{FF2B5EF4-FFF2-40B4-BE49-F238E27FC236}">
                <a16:creationId xmlns:a16="http://schemas.microsoft.com/office/drawing/2014/main" id="{7AF03427-3E4B-0804-64B4-5278D0B9D81D}"/>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74726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626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06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quarter" idx="1"/>
          </p:nvPr>
        </p:nvSpPr>
        <p:spPr>
          <a:xfrm>
            <a:off x="914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280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196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7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159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60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365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583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55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48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276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a:extLst>
              <a:ext uri="{FF2B5EF4-FFF2-40B4-BE49-F238E27FC236}">
                <a16:creationId xmlns:a16="http://schemas.microsoft.com/office/drawing/2014/main" id="{C96C6A4F-1355-7A66-65FD-72EAD2884DED}"/>
              </a:ext>
            </a:extLst>
          </p:cNvPr>
          <p:cNvSpPr>
            <a:spLocks noChangeArrowheads="1"/>
          </p:cNvSpPr>
          <p:nvPr/>
        </p:nvSpPr>
        <p:spPr bwMode="auto">
          <a:xfrm>
            <a:off x="0" y="6629400"/>
            <a:ext cx="12192000" cy="228600"/>
          </a:xfrm>
          <a:prstGeom prst="rect">
            <a:avLst/>
          </a:prstGeom>
          <a:solidFill>
            <a:srgbClr val="E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endParaRPr lang="en-US" altLang="en-US" sz="2400"/>
          </a:p>
        </p:txBody>
      </p:sp>
      <p:sp>
        <p:nvSpPr>
          <p:cNvPr id="1027" name="Rectangle 2">
            <a:extLst>
              <a:ext uri="{FF2B5EF4-FFF2-40B4-BE49-F238E27FC236}">
                <a16:creationId xmlns:a16="http://schemas.microsoft.com/office/drawing/2014/main" id="{DA734E58-B2F9-2E0E-9454-8E9DFF14B666}"/>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89C6BB80-E627-5EA8-26FD-C7AE989955C9}"/>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33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rashikrahmanpritom/data-science-job-posting-on-glassdoor"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C182E9B-A05A-21C8-9F07-E642D111CE7E}"/>
              </a:ext>
            </a:extLst>
          </p:cNvPr>
          <p:cNvSpPr>
            <a:spLocks noChangeArrowheads="1"/>
          </p:cNvSpPr>
          <p:nvPr/>
        </p:nvSpPr>
        <p:spPr bwMode="auto">
          <a:xfrm>
            <a:off x="1524000" y="990600"/>
            <a:ext cx="9144000" cy="381000"/>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endParaRPr lang="en-US" altLang="en-US" sz="2400">
              <a:solidFill>
                <a:srgbClr val="FFFFFF"/>
              </a:solidFill>
            </a:endParaRPr>
          </a:p>
        </p:txBody>
      </p:sp>
      <p:sp>
        <p:nvSpPr>
          <p:cNvPr id="3075" name="Line 3">
            <a:extLst>
              <a:ext uri="{FF2B5EF4-FFF2-40B4-BE49-F238E27FC236}">
                <a16:creationId xmlns:a16="http://schemas.microsoft.com/office/drawing/2014/main" id="{19063528-6C54-3C8B-82F0-3D02B1BF1118}"/>
              </a:ext>
            </a:extLst>
          </p:cNvPr>
          <p:cNvSpPr>
            <a:spLocks noChangeShapeType="1"/>
          </p:cNvSpPr>
          <p:nvPr/>
        </p:nvSpPr>
        <p:spPr bwMode="auto">
          <a:xfrm flipH="1">
            <a:off x="5715000" y="1397001"/>
            <a:ext cx="12700" cy="4652963"/>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76" name="Line 4">
            <a:extLst>
              <a:ext uri="{FF2B5EF4-FFF2-40B4-BE49-F238E27FC236}">
                <a16:creationId xmlns:a16="http://schemas.microsoft.com/office/drawing/2014/main" id="{16A53544-B491-A2BE-CF62-A9BADF3053F7}"/>
              </a:ext>
            </a:extLst>
          </p:cNvPr>
          <p:cNvSpPr>
            <a:spLocks noChangeShapeType="1"/>
          </p:cNvSpPr>
          <p:nvPr/>
        </p:nvSpPr>
        <p:spPr bwMode="auto">
          <a:xfrm>
            <a:off x="152400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6869" name="Rectangle 5">
            <a:extLst>
              <a:ext uri="{FF2B5EF4-FFF2-40B4-BE49-F238E27FC236}">
                <a16:creationId xmlns:a16="http://schemas.microsoft.com/office/drawing/2014/main" id="{1BD8522E-BB4F-00EC-7127-E5518557A94A}"/>
              </a:ext>
            </a:extLst>
          </p:cNvPr>
          <p:cNvSpPr>
            <a:spLocks noChangeArrowheads="1"/>
          </p:cNvSpPr>
          <p:nvPr/>
        </p:nvSpPr>
        <p:spPr bwMode="auto">
          <a:xfrm>
            <a:off x="1905000" y="1447800"/>
            <a:ext cx="14478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a:solidFill>
                  <a:srgbClr val="000000"/>
                </a:solidFill>
                <a:effectLst>
                  <a:outerShdw blurRad="38100" dist="38100" dir="2700000" algn="tl">
                    <a:srgbClr val="C0C0C0"/>
                  </a:outerShdw>
                </a:effectLst>
                <a:latin typeface="Arial" charset="0"/>
              </a:rPr>
              <a:t>DEFINE</a:t>
            </a:r>
          </a:p>
        </p:txBody>
      </p:sp>
      <p:sp>
        <p:nvSpPr>
          <p:cNvPr id="36870" name="Rectangle 6">
            <a:extLst>
              <a:ext uri="{FF2B5EF4-FFF2-40B4-BE49-F238E27FC236}">
                <a16:creationId xmlns:a16="http://schemas.microsoft.com/office/drawing/2014/main" id="{A33734B9-5D19-9257-6434-0FDD51F50AA5}"/>
              </a:ext>
            </a:extLst>
          </p:cNvPr>
          <p:cNvSpPr>
            <a:spLocks noChangeArrowheads="1"/>
          </p:cNvSpPr>
          <p:nvPr/>
        </p:nvSpPr>
        <p:spPr bwMode="auto">
          <a:xfrm>
            <a:off x="3962400" y="1447800"/>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a:solidFill>
                  <a:srgbClr val="000000"/>
                </a:solidFill>
                <a:effectLst>
                  <a:outerShdw blurRad="38100" dist="38100" dir="2700000" algn="tl">
                    <a:srgbClr val="C0C0C0"/>
                  </a:outerShdw>
                </a:effectLst>
                <a:latin typeface="Arial" charset="0"/>
              </a:rPr>
              <a:t>MEASURE</a:t>
            </a:r>
          </a:p>
        </p:txBody>
      </p:sp>
      <p:sp>
        <p:nvSpPr>
          <p:cNvPr id="3079" name="Rectangle 7">
            <a:extLst>
              <a:ext uri="{FF2B5EF4-FFF2-40B4-BE49-F238E27FC236}">
                <a16:creationId xmlns:a16="http://schemas.microsoft.com/office/drawing/2014/main" id="{A1DC18E6-78C8-824F-366A-9304881705DE}"/>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endParaRPr lang="en-US" altLang="en-US" sz="2400">
              <a:solidFill>
                <a:srgbClr val="000000"/>
              </a:solidFill>
            </a:endParaRPr>
          </a:p>
        </p:txBody>
      </p:sp>
      <p:sp>
        <p:nvSpPr>
          <p:cNvPr id="3080" name="Text Box 8">
            <a:extLst>
              <a:ext uri="{FF2B5EF4-FFF2-40B4-BE49-F238E27FC236}">
                <a16:creationId xmlns:a16="http://schemas.microsoft.com/office/drawing/2014/main" id="{68784582-19EF-E76A-21C8-0712DE387DE9}"/>
              </a:ext>
            </a:extLst>
          </p:cNvPr>
          <p:cNvSpPr txBox="1">
            <a:spLocks noChangeArrowheads="1"/>
          </p:cNvSpPr>
          <p:nvPr/>
        </p:nvSpPr>
        <p:spPr bwMode="auto">
          <a:xfrm>
            <a:off x="2895600" y="101601"/>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0" fontAlgn="base" hangingPunct="0">
              <a:spcBef>
                <a:spcPct val="0"/>
              </a:spcBef>
              <a:spcAft>
                <a:spcPct val="0"/>
              </a:spcAft>
              <a:buNone/>
            </a:pPr>
            <a:r>
              <a:rPr lang="en-US" altLang="en-US" sz="2400" b="1">
                <a:solidFill>
                  <a:srgbClr val="000000"/>
                </a:solidFill>
              </a:rPr>
              <a:t>Process Improvement Project – Cycle Time Reduction</a:t>
            </a:r>
          </a:p>
          <a:p>
            <a:pPr algn="r" eaLnBrk="0" fontAlgn="base" hangingPunct="0">
              <a:spcBef>
                <a:spcPct val="0"/>
              </a:spcBef>
              <a:spcAft>
                <a:spcPct val="0"/>
              </a:spcAft>
              <a:buNone/>
            </a:pPr>
            <a:endParaRPr lang="en-US" altLang="en-US" sz="2400" b="1">
              <a:solidFill>
                <a:srgbClr val="000000"/>
              </a:solidFill>
              <a:latin typeface="Arial" panose="020B0604020202020204" pitchFamily="34" charset="0"/>
            </a:endParaRPr>
          </a:p>
        </p:txBody>
      </p:sp>
      <p:sp>
        <p:nvSpPr>
          <p:cNvPr id="3081" name="Text Box 9">
            <a:extLst>
              <a:ext uri="{FF2B5EF4-FFF2-40B4-BE49-F238E27FC236}">
                <a16:creationId xmlns:a16="http://schemas.microsoft.com/office/drawing/2014/main" id="{0B084EF3-A158-C6BA-3481-986B779B627C}"/>
              </a:ext>
            </a:extLst>
          </p:cNvPr>
          <p:cNvSpPr txBox="1">
            <a:spLocks noChangeArrowheads="1"/>
          </p:cNvSpPr>
          <p:nvPr/>
        </p:nvSpPr>
        <p:spPr bwMode="auto">
          <a:xfrm>
            <a:off x="2743200" y="9906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en-US" sz="1000" b="1" u="sng" dirty="0">
                <a:solidFill>
                  <a:srgbClr val="FFFF00"/>
                </a:solidFill>
                <a:latin typeface="Arial" panose="020B0604020202020204" pitchFamily="34" charset="0"/>
              </a:rPr>
              <a:t>Team Launch</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4/23</a:t>
            </a:r>
          </a:p>
        </p:txBody>
      </p:sp>
      <p:sp>
        <p:nvSpPr>
          <p:cNvPr id="3082" name="Rectangle 10">
            <a:extLst>
              <a:ext uri="{FF2B5EF4-FFF2-40B4-BE49-F238E27FC236}">
                <a16:creationId xmlns:a16="http://schemas.microsoft.com/office/drawing/2014/main" id="{0AA25F00-4549-A278-E6CB-E0778A8F205A}"/>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endParaRPr lang="en-US" altLang="en-US" sz="2400">
              <a:solidFill>
                <a:srgbClr val="000000"/>
              </a:solidFill>
            </a:endParaRPr>
          </a:p>
        </p:txBody>
      </p:sp>
      <p:sp>
        <p:nvSpPr>
          <p:cNvPr id="3083" name="Rectangle 11">
            <a:extLst>
              <a:ext uri="{FF2B5EF4-FFF2-40B4-BE49-F238E27FC236}">
                <a16:creationId xmlns:a16="http://schemas.microsoft.com/office/drawing/2014/main" id="{36F9AAB7-F9E6-2B5B-4600-9591978D3A06}"/>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endParaRPr lang="en-US" altLang="en-US" sz="2400">
              <a:solidFill>
                <a:srgbClr val="000000"/>
              </a:solidFill>
            </a:endParaRPr>
          </a:p>
        </p:txBody>
      </p:sp>
      <p:sp>
        <p:nvSpPr>
          <p:cNvPr id="3084" name="Text Box 12">
            <a:extLst>
              <a:ext uri="{FF2B5EF4-FFF2-40B4-BE49-F238E27FC236}">
                <a16:creationId xmlns:a16="http://schemas.microsoft.com/office/drawing/2014/main" id="{EAE0BF85-8D15-221D-A3DE-F3199417D674}"/>
              </a:ext>
            </a:extLst>
          </p:cNvPr>
          <p:cNvSpPr txBox="1">
            <a:spLocks noChangeArrowheads="1"/>
          </p:cNvSpPr>
          <p:nvPr/>
        </p:nvSpPr>
        <p:spPr bwMode="auto">
          <a:xfrm>
            <a:off x="3657600" y="974726"/>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en-US" sz="1000" b="1" u="sng" dirty="0">
                <a:solidFill>
                  <a:srgbClr val="FFFF00"/>
                </a:solidFill>
                <a:latin typeface="Arial" panose="020B0604020202020204" pitchFamily="34" charset="0"/>
              </a:rPr>
              <a:t>Define</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4/28</a:t>
            </a:r>
          </a:p>
          <a:p>
            <a:pPr algn="ctr" eaLnBrk="0" fontAlgn="base" hangingPunct="0">
              <a:spcBef>
                <a:spcPct val="0"/>
              </a:spcBef>
              <a:spcAft>
                <a:spcPct val="0"/>
              </a:spcAft>
              <a:buNone/>
            </a:pPr>
            <a:endParaRPr lang="en-US" altLang="en-US" sz="1000" b="1" dirty="0">
              <a:solidFill>
                <a:srgbClr val="FFFF00"/>
              </a:solidFill>
              <a:latin typeface="Arial" panose="020B0604020202020204" pitchFamily="34" charset="0"/>
            </a:endParaRPr>
          </a:p>
        </p:txBody>
      </p:sp>
      <p:sp>
        <p:nvSpPr>
          <p:cNvPr id="3085" name="Text Box 13">
            <a:extLst>
              <a:ext uri="{FF2B5EF4-FFF2-40B4-BE49-F238E27FC236}">
                <a16:creationId xmlns:a16="http://schemas.microsoft.com/office/drawing/2014/main" id="{43E27521-3D16-D74F-7495-9FD35F3EB8BF}"/>
              </a:ext>
            </a:extLst>
          </p:cNvPr>
          <p:cNvSpPr txBox="1">
            <a:spLocks noChangeArrowheads="1"/>
          </p:cNvSpPr>
          <p:nvPr/>
        </p:nvSpPr>
        <p:spPr bwMode="auto">
          <a:xfrm>
            <a:off x="5257800" y="97472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en-US" sz="1000" b="1" u="sng" dirty="0">
                <a:solidFill>
                  <a:srgbClr val="FFFF00"/>
                </a:solidFill>
                <a:latin typeface="Arial" panose="020B0604020202020204" pitchFamily="34" charset="0"/>
              </a:rPr>
              <a:t>Measure</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5/20</a:t>
            </a:r>
          </a:p>
        </p:txBody>
      </p:sp>
      <p:sp>
        <p:nvSpPr>
          <p:cNvPr id="3086" name="Text Box 14">
            <a:extLst>
              <a:ext uri="{FF2B5EF4-FFF2-40B4-BE49-F238E27FC236}">
                <a16:creationId xmlns:a16="http://schemas.microsoft.com/office/drawing/2014/main" id="{C1D8EE0F-FCE0-4C56-32F5-F5BA877134FF}"/>
              </a:ext>
            </a:extLst>
          </p:cNvPr>
          <p:cNvSpPr txBox="1">
            <a:spLocks noChangeArrowheads="1"/>
          </p:cNvSpPr>
          <p:nvPr/>
        </p:nvSpPr>
        <p:spPr bwMode="auto">
          <a:xfrm>
            <a:off x="66294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en-US" sz="1000" b="1" u="sng" dirty="0">
                <a:solidFill>
                  <a:srgbClr val="FFFF00"/>
                </a:solidFill>
                <a:latin typeface="Arial" panose="020B0604020202020204" pitchFamily="34" charset="0"/>
              </a:rPr>
              <a:t>Analyze</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5/28</a:t>
            </a:r>
          </a:p>
        </p:txBody>
      </p:sp>
      <p:sp>
        <p:nvSpPr>
          <p:cNvPr id="3087" name="Text Box 15">
            <a:extLst>
              <a:ext uri="{FF2B5EF4-FFF2-40B4-BE49-F238E27FC236}">
                <a16:creationId xmlns:a16="http://schemas.microsoft.com/office/drawing/2014/main" id="{0A83D8D8-C191-0F48-BF7D-59A83ABC57D7}"/>
              </a:ext>
            </a:extLst>
          </p:cNvPr>
          <p:cNvSpPr txBox="1">
            <a:spLocks noChangeArrowheads="1"/>
          </p:cNvSpPr>
          <p:nvPr/>
        </p:nvSpPr>
        <p:spPr bwMode="auto">
          <a:xfrm>
            <a:off x="9220200" y="97472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en-US" sz="1000" b="1" u="sng" dirty="0">
                <a:solidFill>
                  <a:srgbClr val="FFFF00"/>
                </a:solidFill>
                <a:latin typeface="Arial" panose="020B0604020202020204" pitchFamily="34" charset="0"/>
              </a:rPr>
              <a:t>Control</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Ongoing</a:t>
            </a:r>
          </a:p>
        </p:txBody>
      </p:sp>
      <p:sp>
        <p:nvSpPr>
          <p:cNvPr id="3088" name="Text Box 16">
            <a:extLst>
              <a:ext uri="{FF2B5EF4-FFF2-40B4-BE49-F238E27FC236}">
                <a16:creationId xmlns:a16="http://schemas.microsoft.com/office/drawing/2014/main" id="{37CA8935-C793-B6F0-8EE3-1604EBFD3965}"/>
              </a:ext>
            </a:extLst>
          </p:cNvPr>
          <p:cNvSpPr txBox="1">
            <a:spLocks noChangeArrowheads="1"/>
          </p:cNvSpPr>
          <p:nvPr/>
        </p:nvSpPr>
        <p:spPr bwMode="auto">
          <a:xfrm>
            <a:off x="79248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en-US" sz="1000" b="1" u="sng" dirty="0">
                <a:solidFill>
                  <a:srgbClr val="FFFF00"/>
                </a:solidFill>
                <a:latin typeface="Arial" panose="020B0604020202020204" pitchFamily="34" charset="0"/>
              </a:rPr>
              <a:t>Improve</a:t>
            </a:r>
          </a:p>
          <a:p>
            <a:pPr algn="ctr" eaLnBrk="0" fontAlgn="base" hangingPunct="0">
              <a:spcBef>
                <a:spcPct val="0"/>
              </a:spcBef>
              <a:spcAft>
                <a:spcPct val="0"/>
              </a:spcAft>
              <a:buNone/>
            </a:pPr>
            <a:r>
              <a:rPr lang="en-US" altLang="en-US" sz="1000" b="1" dirty="0">
                <a:solidFill>
                  <a:srgbClr val="FFFF00"/>
                </a:solidFill>
                <a:latin typeface="Arial" panose="020B0604020202020204" pitchFamily="34" charset="0"/>
              </a:rPr>
              <a:t>6/3</a:t>
            </a:r>
          </a:p>
        </p:txBody>
      </p:sp>
      <p:sp>
        <p:nvSpPr>
          <p:cNvPr id="3089" name="Text Box 17">
            <a:extLst>
              <a:ext uri="{FF2B5EF4-FFF2-40B4-BE49-F238E27FC236}">
                <a16:creationId xmlns:a16="http://schemas.microsoft.com/office/drawing/2014/main" id="{81526C38-A8CD-E179-5054-2261FE9AE08B}"/>
              </a:ext>
            </a:extLst>
          </p:cNvPr>
          <p:cNvSpPr txBox="1">
            <a:spLocks noChangeArrowheads="1"/>
          </p:cNvSpPr>
          <p:nvPr/>
        </p:nvSpPr>
        <p:spPr bwMode="auto">
          <a:xfrm>
            <a:off x="1600201" y="1038225"/>
            <a:ext cx="1095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en-US" sz="1100" b="1">
                <a:solidFill>
                  <a:srgbClr val="FFFF00"/>
                </a:solidFill>
                <a:latin typeface="Arial" panose="020B0604020202020204" pitchFamily="34" charset="0"/>
              </a:rPr>
              <a:t>Key</a:t>
            </a:r>
            <a:r>
              <a:rPr lang="en-US" altLang="en-US" sz="1000" b="1">
                <a:solidFill>
                  <a:srgbClr val="FFFF00"/>
                </a:solidFill>
                <a:latin typeface="Arial" panose="020B0604020202020204" pitchFamily="34" charset="0"/>
              </a:rPr>
              <a:t> </a:t>
            </a:r>
            <a:r>
              <a:rPr lang="en-US" altLang="en-US" sz="1100" b="1">
                <a:solidFill>
                  <a:srgbClr val="FFFF00"/>
                </a:solidFill>
                <a:latin typeface="Arial" panose="020B0604020202020204" pitchFamily="34" charset="0"/>
              </a:rPr>
              <a:t>Dates</a:t>
            </a:r>
            <a:r>
              <a:rPr lang="en-US" altLang="en-US" sz="1000" b="1">
                <a:solidFill>
                  <a:srgbClr val="FFFF00"/>
                </a:solidFill>
                <a:latin typeface="Arial" panose="020B0604020202020204" pitchFamily="34" charset="0"/>
              </a:rPr>
              <a:t> ---&gt;</a:t>
            </a:r>
          </a:p>
        </p:txBody>
      </p:sp>
      <p:sp>
        <p:nvSpPr>
          <p:cNvPr id="3090" name="Line 18">
            <a:extLst>
              <a:ext uri="{FF2B5EF4-FFF2-40B4-BE49-F238E27FC236}">
                <a16:creationId xmlns:a16="http://schemas.microsoft.com/office/drawing/2014/main" id="{55CE48E3-AA40-2C6B-836B-226E0702FE06}"/>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91" name="Line 19">
            <a:extLst>
              <a:ext uri="{FF2B5EF4-FFF2-40B4-BE49-F238E27FC236}">
                <a16:creationId xmlns:a16="http://schemas.microsoft.com/office/drawing/2014/main" id="{6828D11A-85B3-A584-9E6F-F25330A233A2}"/>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92" name="Line 20">
            <a:extLst>
              <a:ext uri="{FF2B5EF4-FFF2-40B4-BE49-F238E27FC236}">
                <a16:creationId xmlns:a16="http://schemas.microsoft.com/office/drawing/2014/main" id="{C88E4D5D-B27F-692A-2C27-E3A7CEB69E44}"/>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93" name="Line 21">
            <a:extLst>
              <a:ext uri="{FF2B5EF4-FFF2-40B4-BE49-F238E27FC236}">
                <a16:creationId xmlns:a16="http://schemas.microsoft.com/office/drawing/2014/main" id="{C9F0B26D-D0D6-B1DD-A8E9-1113A296B96F}"/>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94" name="Line 22">
            <a:extLst>
              <a:ext uri="{FF2B5EF4-FFF2-40B4-BE49-F238E27FC236}">
                <a16:creationId xmlns:a16="http://schemas.microsoft.com/office/drawing/2014/main" id="{11E4BF8D-3618-F919-8EB2-0B3BE7ECBF4E}"/>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6887" name="Rectangle 23">
            <a:extLst>
              <a:ext uri="{FF2B5EF4-FFF2-40B4-BE49-F238E27FC236}">
                <a16:creationId xmlns:a16="http://schemas.microsoft.com/office/drawing/2014/main" id="{EBE30DD8-C6F8-F657-E29F-05F574F3C8E5}"/>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a:solidFill>
                  <a:srgbClr val="000000"/>
                </a:solidFill>
                <a:effectLst>
                  <a:outerShdw blurRad="38100" dist="38100" dir="2700000" algn="tl">
                    <a:srgbClr val="C0C0C0"/>
                  </a:outerShdw>
                </a:effectLst>
                <a:latin typeface="Arial" charset="0"/>
              </a:rPr>
              <a:t>ANALYZE</a:t>
            </a:r>
          </a:p>
        </p:txBody>
      </p:sp>
      <p:sp>
        <p:nvSpPr>
          <p:cNvPr id="36888" name="Rectangle 24">
            <a:extLst>
              <a:ext uri="{FF2B5EF4-FFF2-40B4-BE49-F238E27FC236}">
                <a16:creationId xmlns:a16="http://schemas.microsoft.com/office/drawing/2014/main" id="{684CFD1A-200F-04BC-2F43-42F1766EFC1F}"/>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a:solidFill>
                  <a:srgbClr val="000000"/>
                </a:solidFill>
                <a:effectLst>
                  <a:outerShdw blurRad="38100" dist="38100" dir="2700000" algn="tl">
                    <a:srgbClr val="C0C0C0"/>
                  </a:outerShdw>
                </a:effectLst>
                <a:latin typeface="Arial" charset="0"/>
              </a:rPr>
              <a:t>IMPROVE</a:t>
            </a:r>
          </a:p>
        </p:txBody>
      </p:sp>
      <p:sp>
        <p:nvSpPr>
          <p:cNvPr id="3097" name="Line 25">
            <a:extLst>
              <a:ext uri="{FF2B5EF4-FFF2-40B4-BE49-F238E27FC236}">
                <a16:creationId xmlns:a16="http://schemas.microsoft.com/office/drawing/2014/main" id="{E702706F-85CD-04D6-3123-510E399FBD9E}"/>
              </a:ext>
            </a:extLst>
          </p:cNvPr>
          <p:cNvSpPr>
            <a:spLocks noChangeShapeType="1"/>
          </p:cNvSpPr>
          <p:nvPr/>
        </p:nvSpPr>
        <p:spPr bwMode="auto">
          <a:xfrm>
            <a:off x="7924800" y="1371600"/>
            <a:ext cx="38100" cy="4673600"/>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098" name="Rectangle 26">
            <a:extLst>
              <a:ext uri="{FF2B5EF4-FFF2-40B4-BE49-F238E27FC236}">
                <a16:creationId xmlns:a16="http://schemas.microsoft.com/office/drawing/2014/main" id="{C6FD2EA8-E507-CE6F-5639-B4A1D9B2D20B}"/>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endParaRPr lang="en-US" altLang="en-US" sz="2400">
              <a:solidFill>
                <a:srgbClr val="000000"/>
              </a:solidFill>
            </a:endParaRPr>
          </a:p>
        </p:txBody>
      </p:sp>
      <p:sp>
        <p:nvSpPr>
          <p:cNvPr id="3099" name="Text Box 27">
            <a:extLst>
              <a:ext uri="{FF2B5EF4-FFF2-40B4-BE49-F238E27FC236}">
                <a16:creationId xmlns:a16="http://schemas.microsoft.com/office/drawing/2014/main" id="{DEA47233-63EA-458D-3781-521CA2F18FDC}"/>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0" fontAlgn="base" hangingPunct="0">
              <a:spcBef>
                <a:spcPct val="50000"/>
              </a:spcBef>
              <a:spcAft>
                <a:spcPct val="0"/>
              </a:spcAft>
              <a:buNone/>
            </a:pPr>
            <a:r>
              <a:rPr lang="en-US" altLang="en-US" sz="1200" b="1" dirty="0">
                <a:solidFill>
                  <a:srgbClr val="000000"/>
                </a:solidFill>
                <a:latin typeface="Arial" panose="020B0604020202020204" pitchFamily="34" charset="0"/>
              </a:rPr>
              <a:t>Process owner: Toby Anderson</a:t>
            </a:r>
          </a:p>
        </p:txBody>
      </p:sp>
      <p:sp>
        <p:nvSpPr>
          <p:cNvPr id="3100" name="Line 28">
            <a:extLst>
              <a:ext uri="{FF2B5EF4-FFF2-40B4-BE49-F238E27FC236}">
                <a16:creationId xmlns:a16="http://schemas.microsoft.com/office/drawing/2014/main" id="{626E157B-D1E1-A717-496D-30CC5C962C65}"/>
              </a:ext>
            </a:extLst>
          </p:cNvPr>
          <p:cNvSpPr>
            <a:spLocks noChangeShapeType="1"/>
          </p:cNvSpPr>
          <p:nvPr/>
        </p:nvSpPr>
        <p:spPr bwMode="auto">
          <a:xfrm>
            <a:off x="3632200" y="1346200"/>
            <a:ext cx="0" cy="47244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101" name="Line 29">
            <a:extLst>
              <a:ext uri="{FF2B5EF4-FFF2-40B4-BE49-F238E27FC236}">
                <a16:creationId xmlns:a16="http://schemas.microsoft.com/office/drawing/2014/main" id="{36C76E92-FBC2-70CA-8D8A-801B8CC564D3}"/>
              </a:ext>
            </a:extLst>
          </p:cNvPr>
          <p:cNvSpPr>
            <a:spLocks noChangeShapeType="1"/>
          </p:cNvSpPr>
          <p:nvPr/>
        </p:nvSpPr>
        <p:spPr bwMode="auto">
          <a:xfrm>
            <a:off x="7924800" y="3962400"/>
            <a:ext cx="2743200" cy="0"/>
          </a:xfrm>
          <a:prstGeom prst="line">
            <a:avLst/>
          </a:prstGeom>
          <a:noFill/>
          <a:ln w="1587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000000"/>
              </a:solidFill>
              <a:latin typeface="Times New Roman" panose="02020603050405020304" pitchFamily="18" charset="0"/>
            </a:endParaRPr>
          </a:p>
        </p:txBody>
      </p:sp>
      <p:sp>
        <p:nvSpPr>
          <p:cNvPr id="36894" name="Rectangle 30">
            <a:extLst>
              <a:ext uri="{FF2B5EF4-FFF2-40B4-BE49-F238E27FC236}">
                <a16:creationId xmlns:a16="http://schemas.microsoft.com/office/drawing/2014/main" id="{314CF713-7FFD-1A71-E96D-78BE36389253}"/>
              </a:ext>
            </a:extLst>
          </p:cNvPr>
          <p:cNvSpPr>
            <a:spLocks noChangeArrowheads="1"/>
          </p:cNvSpPr>
          <p:nvPr/>
        </p:nvSpPr>
        <p:spPr bwMode="auto">
          <a:xfrm>
            <a:off x="8686800" y="3962400"/>
            <a:ext cx="1371600" cy="287338"/>
          </a:xfrm>
          <a:prstGeom prst="rect">
            <a:avLst/>
          </a:prstGeom>
          <a:noFill/>
          <a:ln w="12700">
            <a:noFill/>
            <a:miter lim="800000"/>
            <a:headEnd/>
            <a:tailEnd/>
          </a:ln>
          <a:effectLst/>
        </p:spPr>
        <p:txBody>
          <a:bodyPr lIns="88900" tIns="44450" rIns="88900" bIns="44450">
            <a:spAutoFit/>
          </a:bodyPr>
          <a:lstStyle/>
          <a:p>
            <a:pPr algn="ctr" defTabSz="885825" eaLnBrk="0" fontAlgn="base" hangingPunct="0">
              <a:spcBef>
                <a:spcPct val="0"/>
              </a:spcBef>
              <a:spcAft>
                <a:spcPct val="0"/>
              </a:spcAft>
              <a:defRPr/>
            </a:pPr>
            <a:r>
              <a:rPr lang="en-US" sz="1300" b="1" u="sng">
                <a:solidFill>
                  <a:srgbClr val="000000"/>
                </a:solidFill>
                <a:effectLst>
                  <a:outerShdw blurRad="38100" dist="38100" dir="2700000" algn="tl">
                    <a:srgbClr val="C0C0C0"/>
                  </a:outerShdw>
                </a:effectLst>
                <a:latin typeface="Arial" charset="0"/>
              </a:rPr>
              <a:t>CONTROL</a:t>
            </a:r>
          </a:p>
        </p:txBody>
      </p:sp>
      <p:sp>
        <p:nvSpPr>
          <p:cNvPr id="36895" name="Text Box 31">
            <a:extLst>
              <a:ext uri="{FF2B5EF4-FFF2-40B4-BE49-F238E27FC236}">
                <a16:creationId xmlns:a16="http://schemas.microsoft.com/office/drawing/2014/main" id="{2039F95A-34D9-347A-FAD2-2188F3E0D259}"/>
              </a:ext>
            </a:extLst>
          </p:cNvPr>
          <p:cNvSpPr txBox="1">
            <a:spLocks noChangeArrowheads="1"/>
          </p:cNvSpPr>
          <p:nvPr/>
        </p:nvSpPr>
        <p:spPr bwMode="auto">
          <a:xfrm>
            <a:off x="1524000" y="6172201"/>
            <a:ext cx="9144000" cy="290513"/>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1300" b="1" u="sng" dirty="0">
                <a:solidFill>
                  <a:srgbClr val="000000"/>
                </a:solidFill>
                <a:effectLst>
                  <a:outerShdw blurRad="38100" dist="38100" dir="2700000" algn="tl">
                    <a:srgbClr val="C0C0C0"/>
                  </a:outerShdw>
                </a:effectLst>
                <a:latin typeface="Arial" charset="0"/>
              </a:rPr>
              <a:t>PROJECT TEAM</a:t>
            </a:r>
            <a:r>
              <a:rPr lang="en-US" sz="1300" b="1" dirty="0">
                <a:solidFill>
                  <a:srgbClr val="000000"/>
                </a:solidFill>
                <a:effectLst>
                  <a:outerShdw blurRad="38100" dist="38100" dir="2700000" algn="tl">
                    <a:srgbClr val="C0C0C0"/>
                  </a:outerShdw>
                </a:effectLst>
                <a:latin typeface="Arial" charset="0"/>
              </a:rPr>
              <a:t>:	</a:t>
            </a:r>
            <a:r>
              <a:rPr lang="en-US" sz="1200" b="1" dirty="0">
                <a:solidFill>
                  <a:srgbClr val="000000"/>
                </a:solidFill>
                <a:latin typeface="Arial" charset="0"/>
              </a:rPr>
              <a:t>		</a:t>
            </a:r>
            <a:r>
              <a:rPr lang="en-US" sz="1200" b="1" i="1" dirty="0">
                <a:solidFill>
                  <a:srgbClr val="000000"/>
                </a:solidFill>
                <a:latin typeface="Arial" charset="0"/>
              </a:rPr>
              <a:t>Toby Anderson</a:t>
            </a:r>
          </a:p>
        </p:txBody>
      </p:sp>
      <p:sp>
        <p:nvSpPr>
          <p:cNvPr id="3105" name="Rectangle 33">
            <a:extLst>
              <a:ext uri="{FF2B5EF4-FFF2-40B4-BE49-F238E27FC236}">
                <a16:creationId xmlns:a16="http://schemas.microsoft.com/office/drawing/2014/main" id="{9BE6E182-BC0B-F7FC-360A-00AE62156671}"/>
              </a:ext>
            </a:extLst>
          </p:cNvPr>
          <p:cNvSpPr>
            <a:spLocks noChangeArrowheads="1"/>
          </p:cNvSpPr>
          <p:nvPr/>
        </p:nvSpPr>
        <p:spPr bwMode="auto">
          <a:xfrm>
            <a:off x="1473882" y="2211064"/>
            <a:ext cx="21336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en-US" sz="1100" b="1" u="sng" dirty="0">
                <a:solidFill>
                  <a:srgbClr val="000000"/>
                </a:solidFill>
                <a:latin typeface="Arial" panose="020B0604020202020204" pitchFamily="34" charset="0"/>
              </a:rPr>
              <a:t>Problem Statement:</a:t>
            </a:r>
          </a:p>
          <a:p>
            <a:pPr marL="171450" indent="-171450" eaLnBrk="0" fontAlgn="base" hangingPunct="0">
              <a:spcBef>
                <a:spcPct val="0"/>
              </a:spcBef>
              <a:spcAft>
                <a:spcPct val="0"/>
              </a:spcAft>
            </a:pPr>
            <a:r>
              <a:rPr lang="en-US" altLang="en-US" sz="1100" dirty="0">
                <a:solidFill>
                  <a:srgbClr val="000000"/>
                </a:solidFill>
                <a:latin typeface="Arial" panose="020B0604020202020204" pitchFamily="34" charset="0"/>
              </a:rPr>
              <a:t>Data Science roles and responsibilities are not well defined or standardized. The industry jargon changes rapidly, leading to a difficult job market to navigate.</a:t>
            </a:r>
          </a:p>
          <a:p>
            <a:pPr marL="171450" indent="-171450" eaLnBrk="0" fontAlgn="base" hangingPunct="0">
              <a:spcBef>
                <a:spcPct val="0"/>
              </a:spcBef>
              <a:spcAft>
                <a:spcPct val="0"/>
              </a:spcAft>
            </a:pPr>
            <a:endParaRPr lang="en-US" altLang="en-US" sz="1100" dirty="0">
              <a:solidFill>
                <a:srgbClr val="000000"/>
              </a:solidFill>
              <a:latin typeface="Arial" panose="020B0604020202020204" pitchFamily="34" charset="0"/>
            </a:endParaRPr>
          </a:p>
          <a:p>
            <a:pPr marL="171450" indent="-171450" eaLnBrk="0" fontAlgn="base" hangingPunct="0">
              <a:spcBef>
                <a:spcPct val="0"/>
              </a:spcBef>
              <a:spcAft>
                <a:spcPct val="0"/>
              </a:spcAft>
            </a:pPr>
            <a:endParaRPr lang="en-US" altLang="en-US" sz="1100" dirty="0">
              <a:solidFill>
                <a:srgbClr val="000000"/>
              </a:solidFill>
              <a:latin typeface="Arial" panose="020B0604020202020204" pitchFamily="34" charset="0"/>
            </a:endParaRPr>
          </a:p>
          <a:p>
            <a:pPr marL="171450" indent="-171450" eaLnBrk="0" fontAlgn="base" hangingPunct="0">
              <a:spcBef>
                <a:spcPct val="0"/>
              </a:spcBef>
              <a:spcAft>
                <a:spcPct val="0"/>
              </a:spcAft>
            </a:pPr>
            <a:endParaRPr lang="en-US" altLang="en-US" sz="1100" dirty="0">
              <a:solidFill>
                <a:srgbClr val="000000"/>
              </a:solidFill>
              <a:latin typeface="Arial" panose="020B0604020202020204" pitchFamily="34" charset="0"/>
            </a:endParaRPr>
          </a:p>
          <a:p>
            <a:pPr eaLnBrk="0" fontAlgn="base" hangingPunct="0">
              <a:spcBef>
                <a:spcPct val="0"/>
              </a:spcBef>
              <a:spcAft>
                <a:spcPct val="0"/>
              </a:spcAft>
              <a:buNone/>
            </a:pPr>
            <a:endParaRPr lang="en-US" altLang="en-US" sz="1100" dirty="0">
              <a:solidFill>
                <a:srgbClr val="000000"/>
              </a:solidFill>
              <a:latin typeface="Arial" panose="020B0604020202020204" pitchFamily="34" charset="0"/>
            </a:endParaRPr>
          </a:p>
          <a:p>
            <a:pPr eaLnBrk="0" fontAlgn="base" hangingPunct="0">
              <a:spcBef>
                <a:spcPct val="0"/>
              </a:spcBef>
              <a:spcAft>
                <a:spcPct val="0"/>
              </a:spcAft>
              <a:buNone/>
            </a:pPr>
            <a:r>
              <a:rPr lang="en-US" altLang="en-US" sz="1100" b="1" u="sng" dirty="0">
                <a:solidFill>
                  <a:srgbClr val="000000"/>
                </a:solidFill>
                <a:latin typeface="Arial" panose="020B0604020202020204" pitchFamily="34" charset="0"/>
              </a:rPr>
              <a:t>Business Impact:</a:t>
            </a:r>
          </a:p>
          <a:p>
            <a:pPr marL="171450" indent="-171450" eaLnBrk="0" fontAlgn="base" hangingPunct="0">
              <a:spcBef>
                <a:spcPct val="0"/>
              </a:spcBef>
              <a:spcAft>
                <a:spcPct val="0"/>
              </a:spcAft>
            </a:pPr>
            <a:r>
              <a:rPr lang="en-US" altLang="en-US" sz="1100" dirty="0">
                <a:solidFill>
                  <a:srgbClr val="000000"/>
                </a:solidFill>
                <a:latin typeface="Arial" panose="020B0604020202020204" pitchFamily="34" charset="0"/>
              </a:rPr>
              <a:t>Current resume does not match the majority of Data Science job postings, and is unlikely to get selected for an interview.</a:t>
            </a:r>
          </a:p>
          <a:p>
            <a:pPr eaLnBrk="0" fontAlgn="base" hangingPunct="0">
              <a:spcBef>
                <a:spcPct val="0"/>
              </a:spcBef>
              <a:spcAft>
                <a:spcPct val="0"/>
              </a:spcAft>
              <a:buNone/>
            </a:pPr>
            <a:endParaRPr lang="en-US" altLang="en-US" sz="1100" dirty="0">
              <a:solidFill>
                <a:srgbClr val="000000"/>
              </a:solidFill>
              <a:latin typeface="Arial" panose="020B0604020202020204" pitchFamily="34" charset="0"/>
            </a:endParaRPr>
          </a:p>
        </p:txBody>
      </p:sp>
      <p:sp>
        <p:nvSpPr>
          <p:cNvPr id="3108" name="Text Box 36">
            <a:extLst>
              <a:ext uri="{FF2B5EF4-FFF2-40B4-BE49-F238E27FC236}">
                <a16:creationId xmlns:a16="http://schemas.microsoft.com/office/drawing/2014/main" id="{4CC397EC-BC3A-BD3E-D74D-F8C32C8DD0C6}"/>
              </a:ext>
            </a:extLst>
          </p:cNvPr>
          <p:cNvSpPr txBox="1">
            <a:spLocks noChangeArrowheads="1"/>
          </p:cNvSpPr>
          <p:nvPr/>
        </p:nvSpPr>
        <p:spPr bwMode="auto">
          <a:xfrm>
            <a:off x="3657600" y="1752601"/>
            <a:ext cx="20574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Over 600 job postings were collected, including Salary and location.</a:t>
            </a:r>
          </a:p>
        </p:txBody>
      </p:sp>
      <p:sp>
        <p:nvSpPr>
          <p:cNvPr id="3110" name="Text Box 38">
            <a:extLst>
              <a:ext uri="{FF2B5EF4-FFF2-40B4-BE49-F238E27FC236}">
                <a16:creationId xmlns:a16="http://schemas.microsoft.com/office/drawing/2014/main" id="{5FA0CB4F-5474-B067-E51A-42F59CEB11DB}"/>
              </a:ext>
            </a:extLst>
          </p:cNvPr>
          <p:cNvSpPr txBox="1">
            <a:spLocks noChangeArrowheads="1"/>
          </p:cNvSpPr>
          <p:nvPr/>
        </p:nvSpPr>
        <p:spPr bwMode="auto">
          <a:xfrm>
            <a:off x="3685600" y="3674898"/>
            <a:ext cx="20574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Each iteration of the resume was graded independently against each job posting. Baseline resume has 19% chance of an interview.</a:t>
            </a:r>
          </a:p>
        </p:txBody>
      </p:sp>
      <p:sp>
        <p:nvSpPr>
          <p:cNvPr id="3112" name="Text Box 41">
            <a:extLst>
              <a:ext uri="{FF2B5EF4-FFF2-40B4-BE49-F238E27FC236}">
                <a16:creationId xmlns:a16="http://schemas.microsoft.com/office/drawing/2014/main" id="{CD9D73BC-3C5F-8D24-2C3D-9BB04AB202B8}"/>
              </a:ext>
            </a:extLst>
          </p:cNvPr>
          <p:cNvSpPr txBox="1">
            <a:spLocks noChangeArrowheads="1"/>
          </p:cNvSpPr>
          <p:nvPr/>
        </p:nvSpPr>
        <p:spPr bwMode="auto">
          <a:xfrm>
            <a:off x="5848350" y="1839059"/>
            <a:ext cx="2057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Aggregated focused feedback by comparing the resume’s to multiple job postings.</a:t>
            </a:r>
          </a:p>
        </p:txBody>
      </p:sp>
      <p:sp>
        <p:nvSpPr>
          <p:cNvPr id="3115" name="Text Box 44">
            <a:extLst>
              <a:ext uri="{FF2B5EF4-FFF2-40B4-BE49-F238E27FC236}">
                <a16:creationId xmlns:a16="http://schemas.microsoft.com/office/drawing/2014/main" id="{BFAF5ACF-288C-6974-EBF5-410B64979343}"/>
              </a:ext>
            </a:extLst>
          </p:cNvPr>
          <p:cNvSpPr txBox="1">
            <a:spLocks noChangeArrowheads="1"/>
          </p:cNvSpPr>
          <p:nvPr/>
        </p:nvSpPr>
        <p:spPr bwMode="auto">
          <a:xfrm>
            <a:off x="8109838" y="1708068"/>
            <a:ext cx="2590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Professional summary was generated, and technical details were expanded greatly with more specific tools and modules used.</a:t>
            </a:r>
          </a:p>
        </p:txBody>
      </p:sp>
      <p:sp>
        <p:nvSpPr>
          <p:cNvPr id="3119" name="Text Box 48">
            <a:extLst>
              <a:ext uri="{FF2B5EF4-FFF2-40B4-BE49-F238E27FC236}">
                <a16:creationId xmlns:a16="http://schemas.microsoft.com/office/drawing/2014/main" id="{828F563C-E0CC-14B2-0280-90B56816F914}"/>
              </a:ext>
            </a:extLst>
          </p:cNvPr>
          <p:cNvSpPr txBox="1">
            <a:spLocks noChangeArrowheads="1"/>
          </p:cNvSpPr>
          <p:nvPr/>
        </p:nvSpPr>
        <p:spPr bwMode="auto">
          <a:xfrm>
            <a:off x="8033638" y="4318946"/>
            <a:ext cx="2667000"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Control Plan: </a:t>
            </a:r>
          </a:p>
          <a:p>
            <a:pPr marL="171450" indent="-171450" eaLnBrk="0" fontAlgn="base" hangingPunct="0">
              <a:spcBef>
                <a:spcPct val="50000"/>
              </a:spcBef>
              <a:spcAft>
                <a:spcPct val="0"/>
              </a:spcAft>
            </a:pPr>
            <a:r>
              <a:rPr lang="en-US" altLang="en-US" sz="1100" dirty="0">
                <a:solidFill>
                  <a:srgbClr val="000000"/>
                </a:solidFill>
                <a:latin typeface="Arial" panose="020B0604020202020204" pitchFamily="34" charset="0"/>
              </a:rPr>
              <a:t>Re-use validation tools.</a:t>
            </a:r>
          </a:p>
          <a:p>
            <a:pPr marL="171450" indent="-171450" eaLnBrk="0" fontAlgn="base" hangingPunct="0">
              <a:spcBef>
                <a:spcPct val="50000"/>
              </a:spcBef>
              <a:spcAft>
                <a:spcPct val="0"/>
              </a:spcAft>
            </a:pPr>
            <a:r>
              <a:rPr lang="en-US" altLang="en-US" sz="1100" dirty="0">
                <a:solidFill>
                  <a:srgbClr val="000000"/>
                </a:solidFill>
                <a:latin typeface="Arial" panose="020B0604020202020204" pitchFamily="34" charset="0"/>
              </a:rPr>
              <a:t>Incrementally improve baseline resume.</a:t>
            </a:r>
          </a:p>
          <a:p>
            <a:pPr marL="171450" indent="-171450" eaLnBrk="0" fontAlgn="base" hangingPunct="0">
              <a:spcBef>
                <a:spcPct val="50000"/>
              </a:spcBef>
              <a:spcAft>
                <a:spcPct val="0"/>
              </a:spcAft>
            </a:pPr>
            <a:r>
              <a:rPr lang="en-US" altLang="en-US" sz="1100" dirty="0">
                <a:solidFill>
                  <a:srgbClr val="000000"/>
                </a:solidFill>
                <a:latin typeface="Arial" panose="020B0604020202020204" pitchFamily="34" charset="0"/>
              </a:rPr>
              <a:t>Reverse match job postings.</a:t>
            </a:r>
          </a:p>
        </p:txBody>
      </p:sp>
      <p:sp>
        <p:nvSpPr>
          <p:cNvPr id="2" name="Text Box 36">
            <a:extLst>
              <a:ext uri="{FF2B5EF4-FFF2-40B4-BE49-F238E27FC236}">
                <a16:creationId xmlns:a16="http://schemas.microsoft.com/office/drawing/2014/main" id="{F10B9D46-1D65-B9B6-9FB1-8379900A16D3}"/>
              </a:ext>
            </a:extLst>
          </p:cNvPr>
          <p:cNvSpPr txBox="1">
            <a:spLocks noChangeArrowheads="1"/>
          </p:cNvSpPr>
          <p:nvPr/>
        </p:nvSpPr>
        <p:spPr bwMode="auto">
          <a:xfrm>
            <a:off x="3627056" y="4582474"/>
            <a:ext cx="205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dirty="0">
                <a:solidFill>
                  <a:srgbClr val="000000"/>
                </a:solidFill>
                <a:latin typeface="Arial" panose="020B0604020202020204" pitchFamily="34" charset="0"/>
              </a:rPr>
              <a:t>Kappa used to verify consistency of rating.</a:t>
            </a:r>
          </a:p>
        </p:txBody>
      </p:sp>
      <p:pic>
        <p:nvPicPr>
          <p:cNvPr id="4" name="Picture 3">
            <a:extLst>
              <a:ext uri="{FF2B5EF4-FFF2-40B4-BE49-F238E27FC236}">
                <a16:creationId xmlns:a16="http://schemas.microsoft.com/office/drawing/2014/main" id="{22A038F4-D218-5345-8D19-42D927A44A00}"/>
              </a:ext>
            </a:extLst>
          </p:cNvPr>
          <p:cNvPicPr>
            <a:picLocks noChangeAspect="1"/>
          </p:cNvPicPr>
          <p:nvPr/>
        </p:nvPicPr>
        <p:blipFill>
          <a:blip r:embed="rId3"/>
          <a:stretch>
            <a:fillRect/>
          </a:stretch>
        </p:blipFill>
        <p:spPr>
          <a:xfrm>
            <a:off x="3672101" y="2305204"/>
            <a:ext cx="2028397" cy="640721"/>
          </a:xfrm>
          <a:prstGeom prst="rect">
            <a:avLst/>
          </a:prstGeom>
        </p:spPr>
      </p:pic>
      <p:sp>
        <p:nvSpPr>
          <p:cNvPr id="6" name="Speech Bubble: Oval 5">
            <a:extLst>
              <a:ext uri="{FF2B5EF4-FFF2-40B4-BE49-F238E27FC236}">
                <a16:creationId xmlns:a16="http://schemas.microsoft.com/office/drawing/2014/main" id="{2A02D133-0219-243C-8884-F767CADA06F4}"/>
              </a:ext>
            </a:extLst>
          </p:cNvPr>
          <p:cNvSpPr/>
          <p:nvPr/>
        </p:nvSpPr>
        <p:spPr bwMode="auto">
          <a:xfrm>
            <a:off x="4149142" y="2906001"/>
            <a:ext cx="1272149" cy="699063"/>
          </a:xfrm>
          <a:prstGeom prst="wedgeEllipseCallout">
            <a:avLst>
              <a:gd name="adj1" fmla="val -6353"/>
              <a:gd name="adj2" fmla="val -8270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More samples than needed</a:t>
            </a:r>
          </a:p>
        </p:txBody>
      </p:sp>
      <p:pic>
        <p:nvPicPr>
          <p:cNvPr id="8" name="Picture 7">
            <a:extLst>
              <a:ext uri="{FF2B5EF4-FFF2-40B4-BE49-F238E27FC236}">
                <a16:creationId xmlns:a16="http://schemas.microsoft.com/office/drawing/2014/main" id="{D6746E6C-D1BA-135E-67FB-04BAD207EA0D}"/>
              </a:ext>
            </a:extLst>
          </p:cNvPr>
          <p:cNvPicPr>
            <a:picLocks noChangeAspect="1"/>
          </p:cNvPicPr>
          <p:nvPr/>
        </p:nvPicPr>
        <p:blipFill>
          <a:blip r:embed="rId4"/>
          <a:stretch>
            <a:fillRect/>
          </a:stretch>
        </p:blipFill>
        <p:spPr>
          <a:xfrm>
            <a:off x="3657874" y="5036647"/>
            <a:ext cx="1992198" cy="541091"/>
          </a:xfrm>
          <a:prstGeom prst="rect">
            <a:avLst/>
          </a:prstGeom>
        </p:spPr>
      </p:pic>
      <p:sp>
        <p:nvSpPr>
          <p:cNvPr id="9" name="Speech Bubble: Oval 8">
            <a:extLst>
              <a:ext uri="{FF2B5EF4-FFF2-40B4-BE49-F238E27FC236}">
                <a16:creationId xmlns:a16="http://schemas.microsoft.com/office/drawing/2014/main" id="{533795D9-6EDE-210A-B349-C13300996AA5}"/>
              </a:ext>
            </a:extLst>
          </p:cNvPr>
          <p:cNvSpPr/>
          <p:nvPr/>
        </p:nvSpPr>
        <p:spPr bwMode="auto">
          <a:xfrm>
            <a:off x="3693676" y="5291707"/>
            <a:ext cx="1272149" cy="699063"/>
          </a:xfrm>
          <a:prstGeom prst="wedgeEllipseCallout">
            <a:avLst>
              <a:gd name="adj1" fmla="val 62227"/>
              <a:gd name="adj2" fmla="val -263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Automated Scoring System</a:t>
            </a:r>
          </a:p>
        </p:txBody>
      </p:sp>
      <p:pic>
        <p:nvPicPr>
          <p:cNvPr id="10" name="Picture 9">
            <a:extLst>
              <a:ext uri="{FF2B5EF4-FFF2-40B4-BE49-F238E27FC236}">
                <a16:creationId xmlns:a16="http://schemas.microsoft.com/office/drawing/2014/main" id="{42C5C49D-CC26-513D-051B-8D9EE15D149A}"/>
              </a:ext>
            </a:extLst>
          </p:cNvPr>
          <p:cNvPicPr>
            <a:picLocks noChangeAspect="1"/>
          </p:cNvPicPr>
          <p:nvPr/>
        </p:nvPicPr>
        <p:blipFill>
          <a:blip r:embed="rId5"/>
          <a:stretch>
            <a:fillRect/>
          </a:stretch>
        </p:blipFill>
        <p:spPr>
          <a:xfrm>
            <a:off x="5949241" y="2350300"/>
            <a:ext cx="1670862" cy="1877505"/>
          </a:xfrm>
          <a:prstGeom prst="rect">
            <a:avLst/>
          </a:prstGeom>
        </p:spPr>
      </p:pic>
      <p:sp>
        <p:nvSpPr>
          <p:cNvPr id="11" name="Speech Bubble: Oval 10">
            <a:extLst>
              <a:ext uri="{FF2B5EF4-FFF2-40B4-BE49-F238E27FC236}">
                <a16:creationId xmlns:a16="http://schemas.microsoft.com/office/drawing/2014/main" id="{FFC1171C-0F5F-7DAA-6B9F-A60436616AF7}"/>
              </a:ext>
            </a:extLst>
          </p:cNvPr>
          <p:cNvSpPr/>
          <p:nvPr/>
        </p:nvSpPr>
        <p:spPr bwMode="auto">
          <a:xfrm>
            <a:off x="6602926" y="2397055"/>
            <a:ext cx="1272149" cy="699063"/>
          </a:xfrm>
          <a:prstGeom prst="wedgeEllipseCallout">
            <a:avLst>
              <a:gd name="adj1" fmla="val -68999"/>
              <a:gd name="adj2" fmla="val -59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Pareto Feedback Insights</a:t>
            </a:r>
          </a:p>
        </p:txBody>
      </p:sp>
      <p:pic>
        <p:nvPicPr>
          <p:cNvPr id="13" name="Picture 12">
            <a:extLst>
              <a:ext uri="{FF2B5EF4-FFF2-40B4-BE49-F238E27FC236}">
                <a16:creationId xmlns:a16="http://schemas.microsoft.com/office/drawing/2014/main" id="{F1F2D64C-61DD-25A0-9FFA-24E65E51EE58}"/>
              </a:ext>
            </a:extLst>
          </p:cNvPr>
          <p:cNvPicPr>
            <a:picLocks noChangeAspect="1"/>
          </p:cNvPicPr>
          <p:nvPr/>
        </p:nvPicPr>
        <p:blipFill>
          <a:blip r:embed="rId6"/>
          <a:stretch>
            <a:fillRect/>
          </a:stretch>
        </p:blipFill>
        <p:spPr>
          <a:xfrm>
            <a:off x="8128878" y="2417489"/>
            <a:ext cx="2413468" cy="769512"/>
          </a:xfrm>
          <a:prstGeom prst="rect">
            <a:avLst/>
          </a:prstGeom>
        </p:spPr>
      </p:pic>
      <p:pic>
        <p:nvPicPr>
          <p:cNvPr id="15" name="Picture 14">
            <a:extLst>
              <a:ext uri="{FF2B5EF4-FFF2-40B4-BE49-F238E27FC236}">
                <a16:creationId xmlns:a16="http://schemas.microsoft.com/office/drawing/2014/main" id="{DF9C5DAC-D5F1-D0D4-1F79-1DE6DFE040EB}"/>
              </a:ext>
            </a:extLst>
          </p:cNvPr>
          <p:cNvPicPr>
            <a:picLocks noChangeAspect="1"/>
          </p:cNvPicPr>
          <p:nvPr/>
        </p:nvPicPr>
        <p:blipFill>
          <a:blip r:embed="rId7"/>
          <a:stretch>
            <a:fillRect/>
          </a:stretch>
        </p:blipFill>
        <p:spPr>
          <a:xfrm>
            <a:off x="5802902" y="5083137"/>
            <a:ext cx="2122895" cy="758863"/>
          </a:xfrm>
          <a:prstGeom prst="rect">
            <a:avLst/>
          </a:prstGeom>
        </p:spPr>
      </p:pic>
      <p:sp>
        <p:nvSpPr>
          <p:cNvPr id="16" name="Speech Bubble: Oval 15">
            <a:extLst>
              <a:ext uri="{FF2B5EF4-FFF2-40B4-BE49-F238E27FC236}">
                <a16:creationId xmlns:a16="http://schemas.microsoft.com/office/drawing/2014/main" id="{34443110-ED03-755B-8460-CEF9BBA795D4}"/>
              </a:ext>
            </a:extLst>
          </p:cNvPr>
          <p:cNvSpPr/>
          <p:nvPr/>
        </p:nvSpPr>
        <p:spPr bwMode="auto">
          <a:xfrm>
            <a:off x="5794842" y="4173238"/>
            <a:ext cx="1658162" cy="699063"/>
          </a:xfrm>
          <a:prstGeom prst="wedgeEllipseCallout">
            <a:avLst>
              <a:gd name="adj1" fmla="val 5283"/>
              <a:gd name="adj2" fmla="val 11050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Improvements tested as hypotheses.</a:t>
            </a:r>
          </a:p>
        </p:txBody>
      </p:sp>
      <p:sp>
        <p:nvSpPr>
          <p:cNvPr id="17" name="Speech Bubble: Oval 16">
            <a:extLst>
              <a:ext uri="{FF2B5EF4-FFF2-40B4-BE49-F238E27FC236}">
                <a16:creationId xmlns:a16="http://schemas.microsoft.com/office/drawing/2014/main" id="{1CA1BF0A-2965-F97E-F1A0-8D59099F17AF}"/>
              </a:ext>
            </a:extLst>
          </p:cNvPr>
          <p:cNvSpPr/>
          <p:nvPr/>
        </p:nvSpPr>
        <p:spPr bwMode="auto">
          <a:xfrm>
            <a:off x="10363302" y="1989282"/>
            <a:ext cx="1421321" cy="699063"/>
          </a:xfrm>
          <a:prstGeom prst="wedgeEllipseCallout">
            <a:avLst>
              <a:gd name="adj1" fmla="val -89168"/>
              <a:gd name="adj2" fmla="val 32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Be specific with technical skills!</a:t>
            </a:r>
          </a:p>
        </p:txBody>
      </p:sp>
      <p:sp>
        <p:nvSpPr>
          <p:cNvPr id="18" name="Speech Bubble: Oval 17">
            <a:extLst>
              <a:ext uri="{FF2B5EF4-FFF2-40B4-BE49-F238E27FC236}">
                <a16:creationId xmlns:a16="http://schemas.microsoft.com/office/drawing/2014/main" id="{54894A6B-3E19-0463-25EC-C4A89EC0D756}"/>
              </a:ext>
            </a:extLst>
          </p:cNvPr>
          <p:cNvSpPr/>
          <p:nvPr/>
        </p:nvSpPr>
        <p:spPr bwMode="auto">
          <a:xfrm>
            <a:off x="9220200" y="5307192"/>
            <a:ext cx="1421321" cy="699063"/>
          </a:xfrm>
          <a:prstGeom prst="wedgeEllipseCallout">
            <a:avLst>
              <a:gd name="adj1" fmla="val -84446"/>
              <a:gd name="adj2" fmla="val -347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Flexible tools can be re-used!</a:t>
            </a:r>
          </a:p>
        </p:txBody>
      </p:sp>
      <p:sp>
        <p:nvSpPr>
          <p:cNvPr id="19" name="Text Box 44">
            <a:extLst>
              <a:ext uri="{FF2B5EF4-FFF2-40B4-BE49-F238E27FC236}">
                <a16:creationId xmlns:a16="http://schemas.microsoft.com/office/drawing/2014/main" id="{A7D99C01-2B4A-C493-E610-C57A081A1E52}"/>
              </a:ext>
            </a:extLst>
          </p:cNvPr>
          <p:cNvSpPr txBox="1">
            <a:spLocks noChangeArrowheads="1"/>
          </p:cNvSpPr>
          <p:nvPr/>
        </p:nvSpPr>
        <p:spPr bwMode="auto">
          <a:xfrm>
            <a:off x="8091899" y="3412741"/>
            <a:ext cx="2590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None/>
            </a:pPr>
            <a:r>
              <a:rPr lang="en-US" altLang="en-US" sz="1100" b="1" dirty="0">
                <a:solidFill>
                  <a:srgbClr val="000000"/>
                </a:solidFill>
                <a:latin typeface="Arial" panose="020B0604020202020204" pitchFamily="34" charset="0"/>
              </a:rPr>
              <a:t>Sigma Quality Level improved by 1.45</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914400" y="1238250"/>
            <a:ext cx="5085127" cy="4442129"/>
          </a:xfrm>
          <a:ln>
            <a:solidFill>
              <a:schemeClr val="tx1"/>
            </a:solidFill>
          </a:ln>
        </p:spPr>
        <p:txBody>
          <a:bodyPr/>
          <a:lstStyle/>
          <a:p>
            <a:pPr marL="0" indent="0">
              <a:buNone/>
            </a:pPr>
            <a:r>
              <a:rPr lang="en-US" sz="1800" b="1" dirty="0"/>
              <a:t>Goal and Methods</a:t>
            </a:r>
          </a:p>
          <a:p>
            <a:r>
              <a:rPr lang="en-US" sz="1800" dirty="0"/>
              <a:t>The goal of this project is to improve my resume’s fit to Data Science job positions, which will increase my chances of getting interviews when applying. I’ll consider the project a success if the average match increases from 25% to 50% chance of an interview.</a:t>
            </a:r>
          </a:p>
          <a:p>
            <a:r>
              <a:rPr lang="en-US" sz="1800" dirty="0"/>
              <a:t>The inputs will be a series of Data Science job posting texts, and different improved versions of my resume. Multiple reviewers will judge the fit of the resume to the job description, and rate the probability that the resume is selected for an interview on a discrete scale: Remote, Unlikely, Moderate, Probable, or Certain. A Kappa score will be used to ensure reviewer consistency.</a:t>
            </a:r>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Define</a:t>
            </a:r>
          </a:p>
        </p:txBody>
      </p:sp>
      <p:sp>
        <p:nvSpPr>
          <p:cNvPr id="4" name="Content Placeholder 1">
            <a:extLst>
              <a:ext uri="{FF2B5EF4-FFF2-40B4-BE49-F238E27FC236}">
                <a16:creationId xmlns:a16="http://schemas.microsoft.com/office/drawing/2014/main" id="{79602FCE-CB9C-F08A-27F3-ADB4C6A4804E}"/>
              </a:ext>
            </a:extLst>
          </p:cNvPr>
          <p:cNvSpPr txBox="1">
            <a:spLocks/>
          </p:cNvSpPr>
          <p:nvPr/>
        </p:nvSpPr>
        <p:spPr bwMode="auto">
          <a:xfrm>
            <a:off x="6192474" y="1253106"/>
            <a:ext cx="5578679" cy="44421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1800" b="1" kern="0" dirty="0"/>
              <a:t>Process Description</a:t>
            </a:r>
          </a:p>
          <a:p>
            <a:r>
              <a:rPr lang="en-US" sz="1800" kern="0" dirty="0"/>
              <a:t>My current process for applying to job positions:</a:t>
            </a:r>
          </a:p>
          <a:p>
            <a:pPr lvl="1"/>
            <a:r>
              <a:rPr lang="en-US" sz="1400" kern="0" dirty="0"/>
              <a:t>Begin with my previous Resume as a baseline.</a:t>
            </a:r>
          </a:p>
          <a:p>
            <a:pPr lvl="1"/>
            <a:r>
              <a:rPr lang="en-US" sz="1400" kern="0" dirty="0"/>
              <a:t>Read the job requirements.</a:t>
            </a:r>
          </a:p>
          <a:p>
            <a:pPr lvl="1"/>
            <a:r>
              <a:rPr lang="en-US" sz="1400" kern="0" dirty="0"/>
              <a:t>Highlight relevant experience.</a:t>
            </a:r>
          </a:p>
          <a:p>
            <a:pPr lvl="1"/>
            <a:r>
              <a:rPr lang="en-US" sz="1400" kern="0" dirty="0"/>
              <a:t>Remove unrelated skills and experience. </a:t>
            </a:r>
          </a:p>
          <a:p>
            <a:r>
              <a:rPr lang="en-US" sz="1800" kern="0" dirty="0"/>
              <a:t>To improve this process, I need to investigate multiple aspects of my resume that can be improved to create a higher quality “baseline” resume that is easier to adjust to new positions. Additionally, I can investigate more methods of adjusting my resume outside of adding and removing specific content, such as improving the style, or using the appropriate industry terms.</a:t>
            </a:r>
          </a:p>
        </p:txBody>
      </p:sp>
    </p:spTree>
    <p:extLst>
      <p:ext uri="{BB962C8B-B14F-4D97-AF65-F5344CB8AC3E}">
        <p14:creationId xmlns:p14="http://schemas.microsoft.com/office/powerpoint/2010/main" val="330002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280D91B-879A-F57B-1C6D-7BAA73A24BFC}"/>
              </a:ext>
            </a:extLst>
          </p:cNvPr>
          <p:cNvGraphicFramePr>
            <a:graphicFrameLocks noGrp="1"/>
          </p:cNvGraphicFramePr>
          <p:nvPr>
            <p:ph/>
            <p:extLst>
              <p:ext uri="{D42A27DB-BD31-4B8C-83A1-F6EECF244321}">
                <p14:modId xmlns:p14="http://schemas.microsoft.com/office/powerpoint/2010/main" val="2378551545"/>
              </p:ext>
            </p:extLst>
          </p:nvPr>
        </p:nvGraphicFramePr>
        <p:xfrm>
          <a:off x="712821" y="969802"/>
          <a:ext cx="10363200" cy="2473960"/>
        </p:xfrm>
        <a:graphic>
          <a:graphicData uri="http://schemas.openxmlformats.org/drawingml/2006/table">
            <a:tbl>
              <a:tblPr firstRow="1" bandRow="1">
                <a:tableStyleId>{5C22544A-7EE6-4342-B048-85BDC9FD1C3A}</a:tableStyleId>
              </a:tblPr>
              <a:tblGrid>
                <a:gridCol w="2782591">
                  <a:extLst>
                    <a:ext uri="{9D8B030D-6E8A-4147-A177-3AD203B41FA5}">
                      <a16:colId xmlns:a16="http://schemas.microsoft.com/office/drawing/2014/main" val="3291208718"/>
                    </a:ext>
                  </a:extLst>
                </a:gridCol>
                <a:gridCol w="3749879">
                  <a:extLst>
                    <a:ext uri="{9D8B030D-6E8A-4147-A177-3AD203B41FA5}">
                      <a16:colId xmlns:a16="http://schemas.microsoft.com/office/drawing/2014/main" val="3712821629"/>
                    </a:ext>
                  </a:extLst>
                </a:gridCol>
                <a:gridCol w="3830730">
                  <a:extLst>
                    <a:ext uri="{9D8B030D-6E8A-4147-A177-3AD203B41FA5}">
                      <a16:colId xmlns:a16="http://schemas.microsoft.com/office/drawing/2014/main" val="842836958"/>
                    </a:ext>
                  </a:extLst>
                </a:gridCol>
              </a:tblGrid>
              <a:tr h="370840">
                <a:tc>
                  <a:txBody>
                    <a:bodyPr/>
                    <a:lstStyle/>
                    <a:p>
                      <a:r>
                        <a:rPr lang="en-US" dirty="0"/>
                        <a:t>Process Questions</a:t>
                      </a:r>
                    </a:p>
                  </a:txBody>
                  <a:tcPr/>
                </a:tc>
                <a:tc>
                  <a:txBody>
                    <a:bodyPr/>
                    <a:lstStyle/>
                    <a:p>
                      <a:r>
                        <a:rPr lang="en-US" dirty="0"/>
                        <a:t>Data Source Location</a:t>
                      </a:r>
                    </a:p>
                  </a:txBody>
                  <a:tcPr/>
                </a:tc>
                <a:tc>
                  <a:txBody>
                    <a:bodyPr/>
                    <a:lstStyle/>
                    <a:p>
                      <a:r>
                        <a:rPr lang="en-US" dirty="0"/>
                        <a:t>How will Data be Collected</a:t>
                      </a:r>
                    </a:p>
                  </a:txBody>
                  <a:tcPr/>
                </a:tc>
                <a:extLst>
                  <a:ext uri="{0D108BD9-81ED-4DB2-BD59-A6C34878D82A}">
                    <a16:rowId xmlns:a16="http://schemas.microsoft.com/office/drawing/2014/main" val="89558026"/>
                  </a:ext>
                </a:extLst>
              </a:tr>
              <a:tr h="370840">
                <a:tc>
                  <a:txBody>
                    <a:bodyPr/>
                    <a:lstStyle/>
                    <a:p>
                      <a:r>
                        <a:rPr lang="en-US" sz="1200" dirty="0"/>
                        <a:t>What are typical Data Science job descriptions?</a:t>
                      </a:r>
                    </a:p>
                  </a:txBody>
                  <a:tcPr/>
                </a:tc>
                <a:tc>
                  <a:txBody>
                    <a:bodyPr/>
                    <a:lstStyle/>
                    <a:p>
                      <a:r>
                        <a:rPr lang="en-US" sz="1200" dirty="0"/>
                        <a:t>A sample of over 600 job postings is available on Kaggle:</a:t>
                      </a:r>
                    </a:p>
                    <a:p>
                      <a:r>
                        <a:rPr lang="en-US" sz="1200" dirty="0">
                          <a:hlinkClick r:id="rId2"/>
                        </a:rPr>
                        <a:t>https://www.kaggle.com/datasets/rashikrahmanpritom/data-science-job-posting-on-glassdoor</a:t>
                      </a:r>
                      <a:endParaRPr lang="en-US" sz="1200" dirty="0"/>
                    </a:p>
                    <a:p>
                      <a:endParaRPr lang="en-US" sz="1200" dirty="0"/>
                    </a:p>
                  </a:txBody>
                  <a:tcPr/>
                </a:tc>
                <a:tc>
                  <a:txBody>
                    <a:bodyPr/>
                    <a:lstStyle/>
                    <a:p>
                      <a:r>
                        <a:rPr lang="en-US" sz="1200" dirty="0"/>
                        <a:t>The CSV will be downloaded and processed in a Python </a:t>
                      </a:r>
                      <a:r>
                        <a:rPr lang="en-US" sz="1200" dirty="0" err="1"/>
                        <a:t>Jupyter</a:t>
                      </a:r>
                      <a:r>
                        <a:rPr lang="en-US" sz="1200" dirty="0"/>
                        <a:t> notebook.</a:t>
                      </a:r>
                    </a:p>
                  </a:txBody>
                  <a:tcPr/>
                </a:tc>
                <a:extLst>
                  <a:ext uri="{0D108BD9-81ED-4DB2-BD59-A6C34878D82A}">
                    <a16:rowId xmlns:a16="http://schemas.microsoft.com/office/drawing/2014/main" val="3784464865"/>
                  </a:ext>
                </a:extLst>
              </a:tr>
              <a:tr h="370840">
                <a:tc>
                  <a:txBody>
                    <a:bodyPr/>
                    <a:lstStyle/>
                    <a:p>
                      <a:r>
                        <a:rPr lang="en-US" sz="1200" dirty="0"/>
                        <a:t>How do different versions of my resume perform against Data Science job postings?</a:t>
                      </a:r>
                    </a:p>
                  </a:txBody>
                  <a:tcPr/>
                </a:tc>
                <a:tc>
                  <a:txBody>
                    <a:bodyPr/>
                    <a:lstStyle/>
                    <a:p>
                      <a:r>
                        <a:rPr lang="en-US" sz="1200" dirty="0"/>
                        <a:t>Ratings from third-party resume reviewers.</a:t>
                      </a:r>
                    </a:p>
                  </a:txBody>
                  <a:tcPr/>
                </a:tc>
                <a:tc>
                  <a:txBody>
                    <a:bodyPr/>
                    <a:lstStyle/>
                    <a:p>
                      <a:r>
                        <a:rPr lang="en-US" sz="1200" dirty="0"/>
                        <a:t>Engineering a prompt for the </a:t>
                      </a:r>
                      <a:r>
                        <a:rPr lang="en-US" sz="1200" dirty="0" err="1"/>
                        <a:t>OpenAI</a:t>
                      </a:r>
                      <a:r>
                        <a:rPr lang="en-US" sz="1200" dirty="0"/>
                        <a:t> API interface, which will judge the fit of the resume to each job posting.</a:t>
                      </a:r>
                    </a:p>
                    <a:p>
                      <a:endParaRPr lang="en-US" sz="1200" dirty="0"/>
                    </a:p>
                  </a:txBody>
                  <a:tcPr/>
                </a:tc>
                <a:extLst>
                  <a:ext uri="{0D108BD9-81ED-4DB2-BD59-A6C34878D82A}">
                    <a16:rowId xmlns:a16="http://schemas.microsoft.com/office/drawing/2014/main" val="2024185267"/>
                  </a:ext>
                </a:extLst>
              </a:tr>
              <a:tr h="370840">
                <a:tc>
                  <a:txBody>
                    <a:bodyPr/>
                    <a:lstStyle/>
                    <a:p>
                      <a:r>
                        <a:rPr lang="en-US" sz="1200" dirty="0"/>
                        <a:t>What feedback can I use to improve my resume?</a:t>
                      </a:r>
                    </a:p>
                  </a:txBody>
                  <a:tcPr/>
                </a:tc>
                <a:tc>
                  <a:txBody>
                    <a:bodyPr/>
                    <a:lstStyle/>
                    <a:p>
                      <a:r>
                        <a:rPr lang="en-US" sz="1200" dirty="0"/>
                        <a:t>Advice and feedback from third-party reviewers.</a:t>
                      </a:r>
                    </a:p>
                    <a:p>
                      <a:endParaRPr lang="en-US" sz="1200" dirty="0"/>
                    </a:p>
                  </a:txBody>
                  <a:tcPr/>
                </a:tc>
                <a:tc>
                  <a:txBody>
                    <a:bodyPr/>
                    <a:lstStyle/>
                    <a:p>
                      <a:r>
                        <a:rPr lang="en-US" sz="1200" dirty="0"/>
                        <a:t>Feedback will be sampled from </a:t>
                      </a:r>
                      <a:r>
                        <a:rPr lang="en-US" sz="1200" dirty="0" err="1"/>
                        <a:t>OpenAI</a:t>
                      </a:r>
                      <a:r>
                        <a:rPr lang="en-US" sz="1200" dirty="0"/>
                        <a:t>, then categorized and summarized for review.</a:t>
                      </a:r>
                    </a:p>
                    <a:p>
                      <a:endParaRPr lang="en-US" sz="1200" dirty="0"/>
                    </a:p>
                  </a:txBody>
                  <a:tcPr/>
                </a:tc>
                <a:extLst>
                  <a:ext uri="{0D108BD9-81ED-4DB2-BD59-A6C34878D82A}">
                    <a16:rowId xmlns:a16="http://schemas.microsoft.com/office/drawing/2014/main" val="2966106751"/>
                  </a:ext>
                </a:extLst>
              </a:tr>
            </a:tbl>
          </a:graphicData>
        </a:graphic>
      </p:graphicFrame>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Measure: Data Measurement Plan</a:t>
            </a:r>
          </a:p>
        </p:txBody>
      </p:sp>
      <p:sp>
        <p:nvSpPr>
          <p:cNvPr id="5" name="TextBox 4">
            <a:extLst>
              <a:ext uri="{FF2B5EF4-FFF2-40B4-BE49-F238E27FC236}">
                <a16:creationId xmlns:a16="http://schemas.microsoft.com/office/drawing/2014/main" id="{4421556E-FB2D-15F4-AB33-2D2F26ACA942}"/>
              </a:ext>
            </a:extLst>
          </p:cNvPr>
          <p:cNvSpPr txBox="1"/>
          <p:nvPr/>
        </p:nvSpPr>
        <p:spPr>
          <a:xfrm>
            <a:off x="712822" y="3720834"/>
            <a:ext cx="4773578" cy="1754326"/>
          </a:xfrm>
          <a:prstGeom prst="rect">
            <a:avLst/>
          </a:prstGeom>
          <a:noFill/>
          <a:ln>
            <a:solidFill>
              <a:schemeClr val="tx1"/>
            </a:solidFill>
          </a:ln>
        </p:spPr>
        <p:txBody>
          <a:bodyPr wrap="square" rtlCol="0">
            <a:spAutoFit/>
          </a:bodyPr>
          <a:lstStyle/>
          <a:p>
            <a:r>
              <a:rPr lang="en-US" sz="1200" dirty="0"/>
              <a:t>The desired effect size (ES) is an increase of 25% probability of an interview on average with a 95% confidence and a 5% margin of error.</a:t>
            </a:r>
          </a:p>
          <a:p>
            <a:r>
              <a:rPr lang="en-US" sz="1200" dirty="0"/>
              <a:t>Although the data will be collected from a discrete scale, it will be converted to a set of probabilities and processed as </a:t>
            </a:r>
            <a:r>
              <a:rPr lang="en-US" sz="1200" b="1" u="sng" dirty="0"/>
              <a:t>continuous data</a:t>
            </a:r>
            <a:r>
              <a:rPr lang="en-US" sz="1200" dirty="0"/>
              <a:t>:</a:t>
            </a:r>
          </a:p>
          <a:p>
            <a:r>
              <a:rPr lang="en-US" sz="1200" dirty="0"/>
              <a:t>Remote: 	0%</a:t>
            </a:r>
          </a:p>
          <a:p>
            <a:r>
              <a:rPr lang="en-US" sz="1200" dirty="0"/>
              <a:t>Unlikely: 	25%</a:t>
            </a:r>
          </a:p>
          <a:p>
            <a:r>
              <a:rPr lang="en-US" sz="1200" dirty="0"/>
              <a:t>Moderate: 	50%</a:t>
            </a:r>
          </a:p>
          <a:p>
            <a:r>
              <a:rPr lang="en-US" sz="1200" dirty="0"/>
              <a:t>Probable: 	75%</a:t>
            </a:r>
          </a:p>
          <a:p>
            <a:r>
              <a:rPr lang="en-US" sz="1200" dirty="0"/>
              <a:t>Certain: 	100%</a:t>
            </a:r>
          </a:p>
        </p:txBody>
      </p:sp>
      <p:sp>
        <p:nvSpPr>
          <p:cNvPr id="6" name="TextBox 5">
            <a:extLst>
              <a:ext uri="{FF2B5EF4-FFF2-40B4-BE49-F238E27FC236}">
                <a16:creationId xmlns:a16="http://schemas.microsoft.com/office/drawing/2014/main" id="{222AF3F8-8C57-75D3-3FC8-98C5BC571EE3}"/>
              </a:ext>
            </a:extLst>
          </p:cNvPr>
          <p:cNvSpPr txBox="1"/>
          <p:nvPr/>
        </p:nvSpPr>
        <p:spPr>
          <a:xfrm>
            <a:off x="6006518" y="3720834"/>
            <a:ext cx="5069504" cy="1569660"/>
          </a:xfrm>
          <a:prstGeom prst="rect">
            <a:avLst/>
          </a:prstGeom>
          <a:noFill/>
          <a:ln>
            <a:solidFill>
              <a:schemeClr val="tx1"/>
            </a:solidFill>
          </a:ln>
        </p:spPr>
        <p:txBody>
          <a:bodyPr wrap="square" rtlCol="0">
            <a:spAutoFit/>
          </a:bodyPr>
          <a:lstStyle/>
          <a:p>
            <a:r>
              <a:rPr lang="en-US" sz="1200" dirty="0"/>
              <a:t>Sample Size calculation:</a:t>
            </a:r>
          </a:p>
          <a:p>
            <a:r>
              <a:rPr lang="en-US" sz="1200" dirty="0"/>
              <a:t>Z at 95%: 		1.96</a:t>
            </a:r>
          </a:p>
          <a:p>
            <a:r>
              <a:rPr lang="en-US" sz="1200" dirty="0"/>
              <a:t>Standard deviation: 	0.24</a:t>
            </a:r>
          </a:p>
          <a:p>
            <a:r>
              <a:rPr lang="en-US" sz="1200" dirty="0"/>
              <a:t>Effect Size: 		0.25</a:t>
            </a:r>
          </a:p>
          <a:p>
            <a:endParaRPr lang="en-US" sz="1200" dirty="0"/>
          </a:p>
          <a:p>
            <a:r>
              <a:rPr lang="en-US" sz="1200" dirty="0"/>
              <a:t>To measure an effect with 5% margin of error to 95% confidence with a standard deviation of 0.24, would require </a:t>
            </a:r>
            <a:r>
              <a:rPr lang="en-US" sz="1200" b="1" u="sng" dirty="0"/>
              <a:t>89 samples</a:t>
            </a:r>
            <a:r>
              <a:rPr lang="en-US" sz="1200" dirty="0"/>
              <a:t>.</a:t>
            </a:r>
          </a:p>
          <a:p>
            <a:r>
              <a:rPr lang="en-US" sz="1200" dirty="0"/>
              <a:t>The sample of 600 job postings selected from Kaggle will be sufficient.</a:t>
            </a:r>
          </a:p>
        </p:txBody>
      </p:sp>
      <p:pic>
        <p:nvPicPr>
          <p:cNvPr id="8" name="Picture 7">
            <a:extLst>
              <a:ext uri="{FF2B5EF4-FFF2-40B4-BE49-F238E27FC236}">
                <a16:creationId xmlns:a16="http://schemas.microsoft.com/office/drawing/2014/main" id="{7DBFD52D-3B46-43DC-D472-D4A295AD3110}"/>
              </a:ext>
            </a:extLst>
          </p:cNvPr>
          <p:cNvPicPr>
            <a:picLocks noChangeAspect="1"/>
          </p:cNvPicPr>
          <p:nvPr/>
        </p:nvPicPr>
        <p:blipFill>
          <a:blip r:embed="rId3"/>
          <a:stretch>
            <a:fillRect/>
          </a:stretch>
        </p:blipFill>
        <p:spPr>
          <a:xfrm>
            <a:off x="8825262" y="3971490"/>
            <a:ext cx="866775" cy="514350"/>
          </a:xfrm>
          <a:prstGeom prst="rect">
            <a:avLst/>
          </a:prstGeom>
        </p:spPr>
      </p:pic>
    </p:spTree>
    <p:extLst>
      <p:ext uri="{BB962C8B-B14F-4D97-AF65-F5344CB8AC3E}">
        <p14:creationId xmlns:p14="http://schemas.microsoft.com/office/powerpoint/2010/main" val="63525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914400" y="1238250"/>
            <a:ext cx="5545123" cy="4442129"/>
          </a:xfrm>
        </p:spPr>
        <p:txBody>
          <a:bodyPr/>
          <a:lstStyle/>
          <a:p>
            <a:r>
              <a:rPr lang="en-US" sz="1600" dirty="0"/>
              <a:t>The following prompt was used with the </a:t>
            </a:r>
            <a:r>
              <a:rPr lang="en-US" sz="1600" dirty="0" err="1"/>
              <a:t>OpenAI</a:t>
            </a:r>
            <a:r>
              <a:rPr lang="en-US" sz="1600" dirty="0"/>
              <a:t> API to solicit focused feedback on each job posting. </a:t>
            </a:r>
          </a:p>
          <a:p>
            <a:pPr lvl="1"/>
            <a:r>
              <a:rPr lang="en-US" sz="2000" b="1" dirty="0"/>
              <a:t>“ </a:t>
            </a:r>
            <a:r>
              <a:rPr lang="en-US" sz="1400" dirty="0"/>
              <a:t>Using all the knowledge of a hiring manager and senior data analyst, you provide constructive feedback to improve a resume's chances of being selected for a job. Based on the resume and job description below, provide a three point list of the most important advice to improve the resume's chances of being selected for an interview.</a:t>
            </a:r>
            <a:r>
              <a:rPr lang="en-US" sz="1800" b="1" dirty="0"/>
              <a:t>”</a:t>
            </a:r>
            <a:endParaRPr lang="en-US" sz="2000" b="1" dirty="0"/>
          </a:p>
          <a:p>
            <a:r>
              <a:rPr lang="en-US" sz="1600" dirty="0"/>
              <a:t>The advice was categorized. The results of the categorization is shown in the pareto chart.</a:t>
            </a:r>
          </a:p>
          <a:p>
            <a:r>
              <a:rPr lang="en-US" sz="1600" dirty="0"/>
              <a:t>Results: While “Resume Tailoring” and “Resume Customization” is not advice that can be generalized to improve a baseline resume, several of the advice categories suggest highlighting more technical skills. So I can go into more detail in the technical skills section of my resume.</a:t>
            </a:r>
            <a:endParaRPr lang="en-US" sz="1200" dirty="0"/>
          </a:p>
          <a:p>
            <a:pPr lvl="1"/>
            <a:endParaRPr lang="en-US" sz="1200" dirty="0"/>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Analyze: Pareto Chart</a:t>
            </a:r>
          </a:p>
        </p:txBody>
      </p:sp>
      <p:pic>
        <p:nvPicPr>
          <p:cNvPr id="5" name="Picture 4">
            <a:extLst>
              <a:ext uri="{FF2B5EF4-FFF2-40B4-BE49-F238E27FC236}">
                <a16:creationId xmlns:a16="http://schemas.microsoft.com/office/drawing/2014/main" id="{1519082F-8C4A-34DF-2DCE-B27D75525070}"/>
              </a:ext>
            </a:extLst>
          </p:cNvPr>
          <p:cNvPicPr>
            <a:picLocks noChangeAspect="1"/>
          </p:cNvPicPr>
          <p:nvPr/>
        </p:nvPicPr>
        <p:blipFill>
          <a:blip r:embed="rId2"/>
          <a:stretch>
            <a:fillRect/>
          </a:stretch>
        </p:blipFill>
        <p:spPr>
          <a:xfrm>
            <a:off x="7281644" y="964733"/>
            <a:ext cx="4513190" cy="5071358"/>
          </a:xfrm>
          <a:prstGeom prst="rect">
            <a:avLst/>
          </a:prstGeom>
        </p:spPr>
      </p:pic>
    </p:spTree>
    <p:extLst>
      <p:ext uri="{BB962C8B-B14F-4D97-AF65-F5344CB8AC3E}">
        <p14:creationId xmlns:p14="http://schemas.microsoft.com/office/powerpoint/2010/main" val="39799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914401" y="1653870"/>
            <a:ext cx="4655890" cy="4442129"/>
          </a:xfrm>
        </p:spPr>
        <p:txBody>
          <a:bodyPr/>
          <a:lstStyle/>
          <a:p>
            <a:r>
              <a:rPr lang="en-US" sz="2000" dirty="0"/>
              <a:t>Since the primary measure of resume scores relies on third-party scoring, I need to verify that the results are reproducible to ensure that I can trust the scoring system.</a:t>
            </a:r>
          </a:p>
          <a:p>
            <a:r>
              <a:rPr lang="en-US" sz="2000" dirty="0"/>
              <a:t>To achieve this, I rated the same resume twice against all 600 job postings, and used the results to measure a Kappa score.</a:t>
            </a:r>
          </a:p>
          <a:p>
            <a:r>
              <a:rPr lang="en-US" sz="2000" dirty="0"/>
              <a:t>With a Kappa score above 0.6, this will tell me that the scoring method is consistent and reproducible.</a:t>
            </a:r>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Analyze: Scoring Kappa</a:t>
            </a:r>
          </a:p>
        </p:txBody>
      </p:sp>
      <p:sp>
        <p:nvSpPr>
          <p:cNvPr id="4" name="Content Placeholder 1">
            <a:extLst>
              <a:ext uri="{FF2B5EF4-FFF2-40B4-BE49-F238E27FC236}">
                <a16:creationId xmlns:a16="http://schemas.microsoft.com/office/drawing/2014/main" id="{DF1899EE-7916-38E6-03BF-CC61870D1D88}"/>
              </a:ext>
            </a:extLst>
          </p:cNvPr>
          <p:cNvSpPr txBox="1">
            <a:spLocks/>
          </p:cNvSpPr>
          <p:nvPr/>
        </p:nvSpPr>
        <p:spPr bwMode="auto">
          <a:xfrm>
            <a:off x="5570291" y="1631340"/>
            <a:ext cx="4655890" cy="444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2000" kern="0" dirty="0"/>
              <a:t>The formula for the Kappa score:</a:t>
            </a:r>
          </a:p>
          <a:p>
            <a:pPr marL="0" indent="0">
              <a:buNone/>
            </a:pPr>
            <a:endParaRPr lang="en-US" sz="2000" kern="0" dirty="0"/>
          </a:p>
          <a:p>
            <a:pPr marL="0" indent="0">
              <a:buNone/>
            </a:pPr>
            <a:r>
              <a:rPr lang="en-US" sz="1600" kern="0" dirty="0"/>
              <a:t>Using a threshold of 0.5, the data was converted to Yes/No selection from each annotator.</a:t>
            </a:r>
          </a:p>
          <a:p>
            <a:pPr marL="0" indent="0">
              <a:buNone/>
            </a:pPr>
            <a:r>
              <a:rPr lang="en-US" sz="1600" kern="0" dirty="0"/>
              <a:t>Kappa Score Result:</a:t>
            </a:r>
          </a:p>
          <a:p>
            <a:pPr marL="0" indent="0" algn="ctr">
              <a:buNone/>
            </a:pPr>
            <a:r>
              <a:rPr lang="en-US" sz="2400" kern="0" dirty="0"/>
              <a:t>0.59</a:t>
            </a:r>
          </a:p>
          <a:p>
            <a:pPr marL="0" indent="0" algn="ctr">
              <a:buNone/>
            </a:pPr>
            <a:endParaRPr lang="en-US" sz="2400" kern="0" dirty="0"/>
          </a:p>
          <a:p>
            <a:pPr marL="0" indent="0">
              <a:buNone/>
            </a:pPr>
            <a:r>
              <a:rPr lang="en-US" sz="1600" kern="0" dirty="0"/>
              <a:t>This indicates a moderate level of agreement between annotators. Although the level of agreement is not strong, this is mitigated by having an oversized sample of 600 job postings.</a:t>
            </a:r>
          </a:p>
        </p:txBody>
      </p:sp>
      <p:pic>
        <p:nvPicPr>
          <p:cNvPr id="6" name="Picture 5">
            <a:extLst>
              <a:ext uri="{FF2B5EF4-FFF2-40B4-BE49-F238E27FC236}">
                <a16:creationId xmlns:a16="http://schemas.microsoft.com/office/drawing/2014/main" id="{1257BD1B-F41F-11A4-544F-080D9B848C85}"/>
              </a:ext>
            </a:extLst>
          </p:cNvPr>
          <p:cNvPicPr>
            <a:picLocks noChangeAspect="1"/>
          </p:cNvPicPr>
          <p:nvPr/>
        </p:nvPicPr>
        <p:blipFill>
          <a:blip r:embed="rId2"/>
          <a:stretch>
            <a:fillRect/>
          </a:stretch>
        </p:blipFill>
        <p:spPr>
          <a:xfrm>
            <a:off x="6627304" y="2014625"/>
            <a:ext cx="1819275" cy="295275"/>
          </a:xfrm>
          <a:prstGeom prst="rect">
            <a:avLst/>
          </a:prstGeom>
        </p:spPr>
      </p:pic>
    </p:spTree>
    <p:extLst>
      <p:ext uri="{BB962C8B-B14F-4D97-AF65-F5344CB8AC3E}">
        <p14:creationId xmlns:p14="http://schemas.microsoft.com/office/powerpoint/2010/main" val="244851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906011" y="1059650"/>
            <a:ext cx="4337108" cy="4442129"/>
          </a:xfrm>
        </p:spPr>
        <p:txBody>
          <a:bodyPr/>
          <a:lstStyle/>
          <a:p>
            <a:endParaRPr lang="en-US" sz="1800" dirty="0"/>
          </a:p>
          <a:p>
            <a:r>
              <a:rPr lang="en-US" sz="1600" dirty="0"/>
              <a:t>Based on the pareto chart of feedback, one good approach to improving my baseline resume will be to expand on specific technical skills. To do this, for each programming language I’m familiar with, I will list the modules and techniques that I’ve used in the language. If this is indeed the most important change to my resume, I would expect at least a 15% increase in the average probability of being interviewed.</a:t>
            </a:r>
          </a:p>
          <a:p>
            <a:r>
              <a:rPr lang="en-US" sz="1600" dirty="0"/>
              <a:t>To test this hypothesis, I will measure scores before and after the implementation. </a:t>
            </a:r>
          </a:p>
          <a:p>
            <a:r>
              <a:rPr lang="en-US" sz="1600" dirty="0"/>
              <a:t>Example change below.</a:t>
            </a:r>
          </a:p>
          <a:p>
            <a:endParaRPr lang="en-US" sz="1600" dirty="0"/>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Analyze: Hypothesis Testing</a:t>
            </a:r>
          </a:p>
        </p:txBody>
      </p:sp>
      <p:sp>
        <p:nvSpPr>
          <p:cNvPr id="4" name="Content Placeholder 1">
            <a:extLst>
              <a:ext uri="{FF2B5EF4-FFF2-40B4-BE49-F238E27FC236}">
                <a16:creationId xmlns:a16="http://schemas.microsoft.com/office/drawing/2014/main" id="{516A6098-FBB6-68F7-70A1-A48F35296C77}"/>
              </a:ext>
            </a:extLst>
          </p:cNvPr>
          <p:cNvSpPr txBox="1">
            <a:spLocks/>
          </p:cNvSpPr>
          <p:nvPr/>
        </p:nvSpPr>
        <p:spPr bwMode="auto">
          <a:xfrm>
            <a:off x="5655578" y="1059650"/>
            <a:ext cx="4337108" cy="444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endParaRPr lang="en-US" sz="1800" kern="0" dirty="0"/>
          </a:p>
          <a:p>
            <a:pPr marL="0" indent="0">
              <a:buNone/>
            </a:pPr>
            <a:r>
              <a:rPr lang="en-US" sz="1800" kern="0" dirty="0"/>
              <a:t>Ho: Avg</a:t>
            </a:r>
            <a:r>
              <a:rPr lang="en-US" sz="1800" kern="0" baseline="-25000" dirty="0"/>
              <a:t>0</a:t>
            </a:r>
            <a:r>
              <a:rPr lang="en-US" sz="1800" kern="0" dirty="0"/>
              <a:t> &gt;= Avg</a:t>
            </a:r>
            <a:r>
              <a:rPr lang="en-US" sz="1800" kern="0" baseline="-25000" dirty="0"/>
              <a:t>1</a:t>
            </a:r>
          </a:p>
          <a:p>
            <a:pPr marL="0" indent="0">
              <a:buNone/>
            </a:pPr>
            <a:r>
              <a:rPr lang="en-US" sz="1800" kern="0" dirty="0"/>
              <a:t>Ha: Avg</a:t>
            </a:r>
            <a:r>
              <a:rPr lang="en-US" sz="1800" kern="0" baseline="-25000" dirty="0"/>
              <a:t>0</a:t>
            </a:r>
            <a:r>
              <a:rPr lang="en-US" sz="1800" kern="0" dirty="0"/>
              <a:t> &lt; Avg</a:t>
            </a:r>
            <a:r>
              <a:rPr lang="en-US" sz="1800" kern="0" baseline="-25000" dirty="0"/>
              <a:t>1</a:t>
            </a:r>
          </a:p>
          <a:p>
            <a:pPr marL="0" indent="0">
              <a:buNone/>
            </a:pPr>
            <a:r>
              <a:rPr lang="en-US" sz="1800" kern="0" dirty="0"/>
              <a:t>T-test results:</a:t>
            </a:r>
          </a:p>
          <a:p>
            <a:pPr marL="0" indent="0">
              <a:buNone/>
            </a:pPr>
            <a:endParaRPr lang="en-US" sz="1800" kern="0" dirty="0"/>
          </a:p>
          <a:p>
            <a:pPr marL="0" indent="0">
              <a:buNone/>
            </a:pPr>
            <a:endParaRPr lang="en-US" sz="1800" kern="0" dirty="0"/>
          </a:p>
          <a:p>
            <a:pPr marL="0" indent="0">
              <a:buNone/>
            </a:pPr>
            <a:endParaRPr lang="en-US" sz="1800" kern="0" dirty="0"/>
          </a:p>
          <a:p>
            <a:pPr marL="0" indent="0">
              <a:buNone/>
            </a:pPr>
            <a:endParaRPr lang="en-US" sz="1400" kern="0" dirty="0"/>
          </a:p>
          <a:p>
            <a:pPr marL="0" indent="0">
              <a:buNone/>
            </a:pPr>
            <a:r>
              <a:rPr lang="en-US" sz="1400" kern="0" dirty="0"/>
              <a:t>With a very low p-value (approx. 0), we are sure that the new resume has an increase in score. The 95% confidence interval is between a [28%, inf%) increase in score, which gives at least an increase of 28% with statistical significance.</a:t>
            </a:r>
          </a:p>
          <a:p>
            <a:pPr marL="0" indent="0">
              <a:buNone/>
            </a:pPr>
            <a:r>
              <a:rPr lang="en-US" sz="1400" kern="0" dirty="0"/>
              <a:t>The measured average changes are below:</a:t>
            </a:r>
          </a:p>
          <a:p>
            <a:pPr marL="0" indent="0">
              <a:buNone/>
            </a:pPr>
            <a:r>
              <a:rPr lang="en-US" sz="1400" kern="0" dirty="0"/>
              <a:t>Avg</a:t>
            </a:r>
            <a:r>
              <a:rPr lang="en-US" sz="1400" kern="0" baseline="-25000" dirty="0"/>
              <a:t>0</a:t>
            </a:r>
            <a:r>
              <a:rPr lang="en-US" sz="1400" kern="0" dirty="0"/>
              <a:t>:19%</a:t>
            </a:r>
          </a:p>
          <a:p>
            <a:pPr marL="0" indent="0">
              <a:buNone/>
            </a:pPr>
            <a:r>
              <a:rPr lang="en-US" sz="1400" kern="0" dirty="0"/>
              <a:t>Avg</a:t>
            </a:r>
            <a:r>
              <a:rPr lang="en-US" sz="1400" kern="0" baseline="-25000" dirty="0"/>
              <a:t>1</a:t>
            </a:r>
            <a:r>
              <a:rPr lang="en-US" sz="1400" kern="0" dirty="0"/>
              <a:t>:51%</a:t>
            </a:r>
          </a:p>
          <a:p>
            <a:pPr marL="0" indent="0">
              <a:buNone/>
            </a:pPr>
            <a:endParaRPr lang="en-US" sz="1400" kern="0" baseline="-25000" dirty="0"/>
          </a:p>
          <a:p>
            <a:pPr marL="0" indent="0">
              <a:buNone/>
            </a:pPr>
            <a:endParaRPr lang="en-US" sz="1400" kern="0" dirty="0"/>
          </a:p>
        </p:txBody>
      </p:sp>
      <p:sp>
        <p:nvSpPr>
          <p:cNvPr id="7" name="TextBox 6">
            <a:extLst>
              <a:ext uri="{FF2B5EF4-FFF2-40B4-BE49-F238E27FC236}">
                <a16:creationId xmlns:a16="http://schemas.microsoft.com/office/drawing/2014/main" id="{84459B94-E2B0-8D9F-8899-2650208C4370}"/>
              </a:ext>
            </a:extLst>
          </p:cNvPr>
          <p:cNvSpPr txBox="1"/>
          <p:nvPr/>
        </p:nvSpPr>
        <p:spPr>
          <a:xfrm>
            <a:off x="906011" y="4798503"/>
            <a:ext cx="4580389" cy="1446550"/>
          </a:xfrm>
          <a:prstGeom prst="rect">
            <a:avLst/>
          </a:prstGeom>
          <a:noFill/>
          <a:ln>
            <a:solidFill>
              <a:schemeClr val="tx1"/>
            </a:solidFill>
          </a:ln>
        </p:spPr>
        <p:txBody>
          <a:bodyPr wrap="square" rtlCol="0">
            <a:spAutoFit/>
          </a:bodyPr>
          <a:lstStyle/>
          <a:p>
            <a:r>
              <a:rPr lang="en-US" sz="1400" dirty="0"/>
              <a:t>Before:</a:t>
            </a:r>
          </a:p>
          <a:p>
            <a:pPr marL="285750" indent="-285750">
              <a:buFont typeface="Arial" panose="020B0604020202020204" pitchFamily="34" charset="0"/>
              <a:buChar char="•"/>
            </a:pPr>
            <a:r>
              <a:rPr lang="en-US" sz="1400" dirty="0"/>
              <a:t>Python, C++, VBA</a:t>
            </a:r>
          </a:p>
          <a:p>
            <a:r>
              <a:rPr lang="en-US" sz="1400" dirty="0"/>
              <a:t>After:</a:t>
            </a: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Python: NLTK,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Scipy</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400" dirty="0">
                <a:effectLst/>
                <a:latin typeface="Calibri" panose="020F0502020204030204" pitchFamily="34" charset="0"/>
                <a:ea typeface="Calibri" panose="020F0502020204030204" pitchFamily="34" charset="0"/>
                <a:cs typeface="Times New Roman" panose="02020603050405020304" pitchFamily="18" charset="0"/>
              </a:rPr>
              <a:t>, Pandas,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Openai</a:t>
            </a:r>
            <a:r>
              <a:rPr lang="en-US" sz="1400" dirty="0">
                <a:effectLst/>
                <a:latin typeface="Calibri" panose="020F0502020204030204" pitchFamily="34" charset="0"/>
                <a:ea typeface="Calibri" panose="020F0502020204030204" pitchFamily="34" charset="0"/>
                <a:cs typeface="Times New Roman" panose="02020603050405020304" pitchFamily="18" charset="0"/>
              </a:rPr>
              <a:t>, Matplotlib, Scikit-learn,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Gensim</a:t>
            </a:r>
            <a:r>
              <a:rPr lang="en-US" sz="1400" dirty="0">
                <a:effectLst/>
                <a:latin typeface="Calibri" panose="020F0502020204030204" pitchFamily="34" charset="0"/>
                <a:ea typeface="Calibri" panose="020F0502020204030204" pitchFamily="34" charset="0"/>
                <a:cs typeface="Times New Roman" panose="02020603050405020304" pitchFamily="18" charset="0"/>
              </a:rPr>
              <a:t>, Seaborn,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Pyodbc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DD4A1A94-2F5A-6410-CB12-9F0619E3DE74}"/>
              </a:ext>
            </a:extLst>
          </p:cNvPr>
          <p:cNvPicPr>
            <a:picLocks noChangeAspect="1"/>
          </p:cNvPicPr>
          <p:nvPr/>
        </p:nvPicPr>
        <p:blipFill>
          <a:blip r:embed="rId2"/>
          <a:stretch>
            <a:fillRect/>
          </a:stretch>
        </p:blipFill>
        <p:spPr>
          <a:xfrm>
            <a:off x="5655578" y="2486025"/>
            <a:ext cx="5848350" cy="942975"/>
          </a:xfrm>
          <a:prstGeom prst="rect">
            <a:avLst/>
          </a:prstGeom>
        </p:spPr>
      </p:pic>
    </p:spTree>
    <p:extLst>
      <p:ext uri="{BB962C8B-B14F-4D97-AF65-F5344CB8AC3E}">
        <p14:creationId xmlns:p14="http://schemas.microsoft.com/office/powerpoint/2010/main" val="78222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787400" y="1207935"/>
            <a:ext cx="10363200" cy="1518487"/>
          </a:xfrm>
        </p:spPr>
        <p:txBody>
          <a:bodyPr/>
          <a:lstStyle/>
          <a:p>
            <a:r>
              <a:rPr lang="en-US" sz="1800" dirty="0"/>
              <a:t>I’ve defined a success as &gt;=50% chance of an interview, and a failure as &lt;50% chance of an interview.</a:t>
            </a:r>
          </a:p>
          <a:p>
            <a:r>
              <a:rPr lang="en-US" sz="1800" dirty="0"/>
              <a:t>Based on this definition, the yields have been calculated between three versions of my resume and presented below.</a:t>
            </a:r>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Analyze: SQL</a:t>
            </a:r>
          </a:p>
        </p:txBody>
      </p:sp>
      <p:graphicFrame>
        <p:nvGraphicFramePr>
          <p:cNvPr id="4" name="Table 4">
            <a:extLst>
              <a:ext uri="{FF2B5EF4-FFF2-40B4-BE49-F238E27FC236}">
                <a16:creationId xmlns:a16="http://schemas.microsoft.com/office/drawing/2014/main" id="{A09A10B5-C102-DD57-6DEC-7151A03CD7CE}"/>
              </a:ext>
            </a:extLst>
          </p:cNvPr>
          <p:cNvGraphicFramePr>
            <a:graphicFrameLocks noGrp="1"/>
          </p:cNvGraphicFramePr>
          <p:nvPr>
            <p:extLst>
              <p:ext uri="{D42A27DB-BD31-4B8C-83A1-F6EECF244321}">
                <p14:modId xmlns:p14="http://schemas.microsoft.com/office/powerpoint/2010/main" val="2688337897"/>
              </p:ext>
            </p:extLst>
          </p:nvPr>
        </p:nvGraphicFramePr>
        <p:xfrm>
          <a:off x="1727201" y="2374084"/>
          <a:ext cx="8127999" cy="2296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18089562"/>
                    </a:ext>
                  </a:extLst>
                </a:gridCol>
                <a:gridCol w="2467605">
                  <a:extLst>
                    <a:ext uri="{9D8B030D-6E8A-4147-A177-3AD203B41FA5}">
                      <a16:colId xmlns:a16="http://schemas.microsoft.com/office/drawing/2014/main" val="155738771"/>
                    </a:ext>
                  </a:extLst>
                </a:gridCol>
                <a:gridCol w="2951061">
                  <a:extLst>
                    <a:ext uri="{9D8B030D-6E8A-4147-A177-3AD203B41FA5}">
                      <a16:colId xmlns:a16="http://schemas.microsoft.com/office/drawing/2014/main" val="1962414963"/>
                    </a:ext>
                  </a:extLst>
                </a:gridCol>
              </a:tblGrid>
              <a:tr h="370840">
                <a:tc>
                  <a:txBody>
                    <a:bodyPr/>
                    <a:lstStyle/>
                    <a:p>
                      <a:r>
                        <a:rPr lang="en-US" dirty="0"/>
                        <a:t>Resume</a:t>
                      </a:r>
                    </a:p>
                  </a:txBody>
                  <a:tcPr/>
                </a:tc>
                <a:tc>
                  <a:txBody>
                    <a:bodyPr/>
                    <a:lstStyle/>
                    <a:p>
                      <a:r>
                        <a:rPr lang="en-US" dirty="0"/>
                        <a:t>Yield %</a:t>
                      </a:r>
                    </a:p>
                  </a:txBody>
                  <a:tcPr/>
                </a:tc>
                <a:tc>
                  <a:txBody>
                    <a:bodyPr/>
                    <a:lstStyle/>
                    <a:p>
                      <a:r>
                        <a:rPr lang="en-US" dirty="0"/>
                        <a:t>SQL</a:t>
                      </a:r>
                    </a:p>
                  </a:txBody>
                  <a:tcPr/>
                </a:tc>
                <a:extLst>
                  <a:ext uri="{0D108BD9-81ED-4DB2-BD59-A6C34878D82A}">
                    <a16:rowId xmlns:a16="http://schemas.microsoft.com/office/drawing/2014/main" val="1604899380"/>
                  </a:ext>
                </a:extLst>
              </a:tr>
              <a:tr h="370840">
                <a:tc>
                  <a:txBody>
                    <a:bodyPr/>
                    <a:lstStyle/>
                    <a:p>
                      <a:r>
                        <a:rPr lang="en-US" dirty="0"/>
                        <a:t>Original Resume</a:t>
                      </a:r>
                    </a:p>
                  </a:txBody>
                  <a:tcPr/>
                </a:tc>
                <a:tc>
                  <a:txBody>
                    <a:bodyPr/>
                    <a:lstStyle/>
                    <a:p>
                      <a:r>
                        <a:rPr lang="en-US" dirty="0"/>
                        <a:t>16.8%</a:t>
                      </a:r>
                    </a:p>
                  </a:txBody>
                  <a:tcPr/>
                </a:tc>
                <a:tc>
                  <a:txBody>
                    <a:bodyPr/>
                    <a:lstStyle/>
                    <a:p>
                      <a:r>
                        <a:rPr lang="en-US" dirty="0"/>
                        <a:t>0.55</a:t>
                      </a:r>
                    </a:p>
                  </a:txBody>
                  <a:tcPr/>
                </a:tc>
                <a:extLst>
                  <a:ext uri="{0D108BD9-81ED-4DB2-BD59-A6C34878D82A}">
                    <a16:rowId xmlns:a16="http://schemas.microsoft.com/office/drawing/2014/main" val="2251389700"/>
                  </a:ext>
                </a:extLst>
              </a:tr>
              <a:tr h="370840">
                <a:tc>
                  <a:txBody>
                    <a:bodyPr/>
                    <a:lstStyle/>
                    <a:p>
                      <a:r>
                        <a:rPr lang="en-US" dirty="0"/>
                        <a:t>Resume with expanded technical details</a:t>
                      </a:r>
                    </a:p>
                  </a:txBody>
                  <a:tcPr/>
                </a:tc>
                <a:tc>
                  <a:txBody>
                    <a:bodyPr/>
                    <a:lstStyle/>
                    <a:p>
                      <a:r>
                        <a:rPr lang="en-US" dirty="0"/>
                        <a:t>47.4%</a:t>
                      </a:r>
                    </a:p>
                  </a:txBody>
                  <a:tcPr/>
                </a:tc>
                <a:tc>
                  <a:txBody>
                    <a:bodyPr/>
                    <a:lstStyle/>
                    <a:p>
                      <a:r>
                        <a:rPr lang="en-US" dirty="0"/>
                        <a:t>1.45</a:t>
                      </a:r>
                    </a:p>
                  </a:txBody>
                  <a:tcPr/>
                </a:tc>
                <a:extLst>
                  <a:ext uri="{0D108BD9-81ED-4DB2-BD59-A6C34878D82A}">
                    <a16:rowId xmlns:a16="http://schemas.microsoft.com/office/drawing/2014/main" val="1057712448"/>
                  </a:ext>
                </a:extLst>
              </a:tr>
              <a:tr h="370840">
                <a:tc>
                  <a:txBody>
                    <a:bodyPr/>
                    <a:lstStyle/>
                    <a:p>
                      <a:r>
                        <a:rPr lang="en-US" dirty="0"/>
                        <a:t>Resume with technical details and professional summary.</a:t>
                      </a:r>
                    </a:p>
                  </a:txBody>
                  <a:tcPr/>
                </a:tc>
                <a:tc>
                  <a:txBody>
                    <a:bodyPr/>
                    <a:lstStyle/>
                    <a:p>
                      <a:r>
                        <a:rPr lang="en-US" dirty="0"/>
                        <a:t>66%</a:t>
                      </a:r>
                    </a:p>
                  </a:txBody>
                  <a:tcPr/>
                </a:tc>
                <a:tc>
                  <a:txBody>
                    <a:bodyPr/>
                    <a:lstStyle/>
                    <a:p>
                      <a:r>
                        <a:rPr lang="en-US" dirty="0"/>
                        <a:t>1.9</a:t>
                      </a:r>
                    </a:p>
                  </a:txBody>
                  <a:tcPr/>
                </a:tc>
                <a:extLst>
                  <a:ext uri="{0D108BD9-81ED-4DB2-BD59-A6C34878D82A}">
                    <a16:rowId xmlns:a16="http://schemas.microsoft.com/office/drawing/2014/main" val="1157118674"/>
                  </a:ext>
                </a:extLst>
              </a:tr>
            </a:tbl>
          </a:graphicData>
        </a:graphic>
      </p:graphicFrame>
      <p:sp>
        <p:nvSpPr>
          <p:cNvPr id="5" name="Content Placeholder 1">
            <a:extLst>
              <a:ext uri="{FF2B5EF4-FFF2-40B4-BE49-F238E27FC236}">
                <a16:creationId xmlns:a16="http://schemas.microsoft.com/office/drawing/2014/main" id="{4DF76026-6B57-0C8D-FA53-C8C20EC9445E}"/>
              </a:ext>
            </a:extLst>
          </p:cNvPr>
          <p:cNvSpPr txBox="1">
            <a:spLocks/>
          </p:cNvSpPr>
          <p:nvPr/>
        </p:nvSpPr>
        <p:spPr bwMode="auto">
          <a:xfrm>
            <a:off x="671353" y="4757876"/>
            <a:ext cx="10363200" cy="151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1800" kern="0" dirty="0"/>
              <a:t>Between the original and final resume, the Sigma Quality Level was increased by 1.45 units.</a:t>
            </a:r>
          </a:p>
        </p:txBody>
      </p:sp>
    </p:spTree>
    <p:extLst>
      <p:ext uri="{BB962C8B-B14F-4D97-AF65-F5344CB8AC3E}">
        <p14:creationId xmlns:p14="http://schemas.microsoft.com/office/powerpoint/2010/main" val="324996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787400" y="4788017"/>
            <a:ext cx="10363200" cy="4442129"/>
          </a:xfrm>
        </p:spPr>
        <p:txBody>
          <a:bodyPr/>
          <a:lstStyle/>
          <a:p>
            <a:r>
              <a:rPr lang="en-US" sz="2000" dirty="0"/>
              <a:t>These changes more than doubled my chances of getting an interview for a data science job, as seen on slide 6.</a:t>
            </a:r>
          </a:p>
          <a:p>
            <a:r>
              <a:rPr lang="en-US" sz="2000" dirty="0"/>
              <a:t>With an average chance of an interview increased to 51%, the project goals have been successfully met.</a:t>
            </a:r>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Improve: Summary of Changes</a:t>
            </a:r>
          </a:p>
        </p:txBody>
      </p:sp>
      <p:graphicFrame>
        <p:nvGraphicFramePr>
          <p:cNvPr id="4" name="Table 4">
            <a:extLst>
              <a:ext uri="{FF2B5EF4-FFF2-40B4-BE49-F238E27FC236}">
                <a16:creationId xmlns:a16="http://schemas.microsoft.com/office/drawing/2014/main" id="{A27C4E7F-CF60-E72C-132E-6989F32F70A4}"/>
              </a:ext>
            </a:extLst>
          </p:cNvPr>
          <p:cNvGraphicFramePr>
            <a:graphicFrameLocks noGrp="1"/>
          </p:cNvGraphicFramePr>
          <p:nvPr>
            <p:extLst>
              <p:ext uri="{D42A27DB-BD31-4B8C-83A1-F6EECF244321}">
                <p14:modId xmlns:p14="http://schemas.microsoft.com/office/powerpoint/2010/main" val="1346492678"/>
              </p:ext>
            </p:extLst>
          </p:nvPr>
        </p:nvGraphicFramePr>
        <p:xfrm>
          <a:off x="1346200" y="1101147"/>
          <a:ext cx="9245600" cy="3571240"/>
        </p:xfrm>
        <a:graphic>
          <a:graphicData uri="http://schemas.openxmlformats.org/drawingml/2006/table">
            <a:tbl>
              <a:tblPr firstRow="1" bandRow="1">
                <a:tableStyleId>{5C22544A-7EE6-4342-B048-85BDC9FD1C3A}</a:tableStyleId>
              </a:tblPr>
              <a:tblGrid>
                <a:gridCol w="3404543">
                  <a:extLst>
                    <a:ext uri="{9D8B030D-6E8A-4147-A177-3AD203B41FA5}">
                      <a16:colId xmlns:a16="http://schemas.microsoft.com/office/drawing/2014/main" val="3530962231"/>
                    </a:ext>
                  </a:extLst>
                </a:gridCol>
                <a:gridCol w="5841057">
                  <a:extLst>
                    <a:ext uri="{9D8B030D-6E8A-4147-A177-3AD203B41FA5}">
                      <a16:colId xmlns:a16="http://schemas.microsoft.com/office/drawing/2014/main" val="3413203511"/>
                    </a:ext>
                  </a:extLst>
                </a:gridCol>
              </a:tblGrid>
              <a:tr h="370840">
                <a:tc>
                  <a:txBody>
                    <a:bodyPr/>
                    <a:lstStyle/>
                    <a:p>
                      <a:r>
                        <a:rPr lang="en-US" dirty="0"/>
                        <a:t>Improvements</a:t>
                      </a:r>
                    </a:p>
                  </a:txBody>
                  <a:tcPr/>
                </a:tc>
                <a:tc>
                  <a:txBody>
                    <a:bodyPr/>
                    <a:lstStyle/>
                    <a:p>
                      <a:r>
                        <a:rPr lang="en-US" dirty="0"/>
                        <a:t>Description</a:t>
                      </a:r>
                    </a:p>
                  </a:txBody>
                  <a:tcPr/>
                </a:tc>
                <a:extLst>
                  <a:ext uri="{0D108BD9-81ED-4DB2-BD59-A6C34878D82A}">
                    <a16:rowId xmlns:a16="http://schemas.microsoft.com/office/drawing/2014/main" val="4208392963"/>
                  </a:ext>
                </a:extLst>
              </a:tr>
              <a:tr h="370840">
                <a:tc>
                  <a:txBody>
                    <a:bodyPr/>
                    <a:lstStyle/>
                    <a:p>
                      <a:r>
                        <a:rPr lang="en-US" dirty="0"/>
                        <a:t>Technical Skills – Be specific!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Based on the aggregated focused feedback, the primary change made to my resume was to go into specific details in technical skills. Keeping technical skills vague was decreasing the match to job postings which were searching for specific skills.</a:t>
                      </a:r>
                    </a:p>
                    <a:p>
                      <a:endParaRPr lang="en-US" dirty="0"/>
                    </a:p>
                  </a:txBody>
                  <a:tcPr/>
                </a:tc>
                <a:extLst>
                  <a:ext uri="{0D108BD9-81ED-4DB2-BD59-A6C34878D82A}">
                    <a16:rowId xmlns:a16="http://schemas.microsoft.com/office/drawing/2014/main" val="2689190359"/>
                  </a:ext>
                </a:extLst>
              </a:tr>
              <a:tr h="370840">
                <a:tc>
                  <a:txBody>
                    <a:bodyPr/>
                    <a:lstStyle/>
                    <a:p>
                      <a:r>
                        <a:rPr lang="en-US" dirty="0"/>
                        <a:t>Professional Summary – Bottom Line Up Front!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Additionally, based on a qualitative analysis of the feedback, I added a professional summary section, with the intent to communicate competence and experience quickly to hiring managers who might skim my resume.</a:t>
                      </a:r>
                    </a:p>
                    <a:p>
                      <a:endParaRPr lang="en-US" dirty="0"/>
                    </a:p>
                  </a:txBody>
                  <a:tcPr/>
                </a:tc>
                <a:extLst>
                  <a:ext uri="{0D108BD9-81ED-4DB2-BD59-A6C34878D82A}">
                    <a16:rowId xmlns:a16="http://schemas.microsoft.com/office/drawing/2014/main" val="674233002"/>
                  </a:ext>
                </a:extLst>
              </a:tr>
            </a:tbl>
          </a:graphicData>
        </a:graphic>
      </p:graphicFrame>
    </p:spTree>
    <p:extLst>
      <p:ext uri="{BB962C8B-B14F-4D97-AF65-F5344CB8AC3E}">
        <p14:creationId xmlns:p14="http://schemas.microsoft.com/office/powerpoint/2010/main" val="200117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F44494-A00C-4C0E-08B6-984A50E1041A}"/>
              </a:ext>
            </a:extLst>
          </p:cNvPr>
          <p:cNvSpPr>
            <a:spLocks noGrp="1"/>
          </p:cNvSpPr>
          <p:nvPr>
            <p:ph/>
          </p:nvPr>
        </p:nvSpPr>
        <p:spPr>
          <a:xfrm>
            <a:off x="914400" y="1653870"/>
            <a:ext cx="10363200" cy="4442129"/>
          </a:xfrm>
        </p:spPr>
        <p:txBody>
          <a:bodyPr/>
          <a:lstStyle/>
          <a:p>
            <a:pPr marL="0" indent="0">
              <a:buNone/>
            </a:pPr>
            <a:r>
              <a:rPr lang="en-US" sz="2400" dirty="0"/>
              <a:t>My plan for holding the gains has three parts:</a:t>
            </a:r>
          </a:p>
          <a:p>
            <a:r>
              <a:rPr lang="en-US" sz="2400" b="1" dirty="0"/>
              <a:t>Re-usable tools: </a:t>
            </a:r>
            <a:r>
              <a:rPr lang="en-US" sz="2400" dirty="0"/>
              <a:t>The code written for this project is highly re-usable. By feeding it updated lists of job postings with my current resume, I can get continual feedback for improvements.</a:t>
            </a:r>
            <a:endParaRPr lang="en-US" sz="2400" b="1" dirty="0"/>
          </a:p>
          <a:p>
            <a:r>
              <a:rPr lang="en-US" sz="2400" b="1" dirty="0"/>
              <a:t>Baseline resume: </a:t>
            </a:r>
            <a:r>
              <a:rPr lang="en-US" sz="2400" dirty="0"/>
              <a:t>The baseline resume can be continually improved based on focused feedback, then tweaked or customized for specific positions when needed.</a:t>
            </a:r>
          </a:p>
          <a:p>
            <a:r>
              <a:rPr lang="en-US" sz="2400" b="1" dirty="0"/>
              <a:t>Reverse match: </a:t>
            </a:r>
            <a:r>
              <a:rPr lang="en-US" sz="2400" dirty="0"/>
              <a:t>In the future, I can scrape job websites for postings, and find jobs that match my baseline resume using similar methods. Then I can focus on applying to those positions.</a:t>
            </a:r>
            <a:endParaRPr lang="en-US" sz="2400" b="1" dirty="0"/>
          </a:p>
          <a:p>
            <a:endParaRPr lang="en-US" dirty="0"/>
          </a:p>
        </p:txBody>
      </p:sp>
      <p:sp>
        <p:nvSpPr>
          <p:cNvPr id="3" name="Rectangle 2">
            <a:extLst>
              <a:ext uri="{FF2B5EF4-FFF2-40B4-BE49-F238E27FC236}">
                <a16:creationId xmlns:a16="http://schemas.microsoft.com/office/drawing/2014/main" id="{F648484F-46DB-0009-F3DF-0415F197024D}"/>
              </a:ext>
            </a:extLst>
          </p:cNvPr>
          <p:cNvSpPr txBox="1">
            <a:spLocks noChangeArrowheads="1"/>
          </p:cNvSpPr>
          <p:nvPr/>
        </p:nvSpPr>
        <p:spPr bwMode="auto">
          <a:xfrm>
            <a:off x="2082800" y="173038"/>
            <a:ext cx="7772400" cy="10652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n-US" altLang="en-US" sz="2800" b="1" kern="0" dirty="0">
                <a:latin typeface="Arial" panose="020B0604020202020204" pitchFamily="34" charset="0"/>
              </a:rPr>
              <a:t>Control: Holding the Gains</a:t>
            </a:r>
          </a:p>
        </p:txBody>
      </p:sp>
    </p:spTree>
    <p:extLst>
      <p:ext uri="{BB962C8B-B14F-4D97-AF65-F5344CB8AC3E}">
        <p14:creationId xmlns:p14="http://schemas.microsoft.com/office/powerpoint/2010/main" val="288919994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1582</Words>
  <Application>Microsoft Office PowerPoint</Application>
  <PresentationFormat>Widescreen</PresentationFormat>
  <Paragraphs>152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Toby</dc:creator>
  <cp:lastModifiedBy>Toby</cp:lastModifiedBy>
  <cp:revision>8</cp:revision>
  <dcterms:created xsi:type="dcterms:W3CDTF">2023-06-03T19:39:20Z</dcterms:created>
  <dcterms:modified xsi:type="dcterms:W3CDTF">2023-06-10T21:57:41Z</dcterms:modified>
</cp:coreProperties>
</file>