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9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8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2C7ABC-BFEC-4B98-ABA0-4676D5C67BF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82765-9D28-446B-A2E0-184D3B3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56EF-FAC6-239A-3FA2-F734A9E9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8F62-147A-90F6-EE58-57353908C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718</a:t>
            </a:r>
          </a:p>
          <a:p>
            <a:r>
              <a:rPr lang="en-US" dirty="0"/>
              <a:t>03/25/2023</a:t>
            </a:r>
          </a:p>
          <a:p>
            <a:r>
              <a:rPr lang="en-US" dirty="0"/>
              <a:t>Toby Anderson</a:t>
            </a:r>
          </a:p>
        </p:txBody>
      </p:sp>
    </p:spTree>
    <p:extLst>
      <p:ext uri="{BB962C8B-B14F-4D97-AF65-F5344CB8AC3E}">
        <p14:creationId xmlns:p14="http://schemas.microsoft.com/office/powerpoint/2010/main" val="22864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FF41-5960-56D1-C220-E4145F1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5CEA-5932-D62B-17E2-DC10009C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291" y="2056004"/>
            <a:ext cx="6337025" cy="3124201"/>
          </a:xfrm>
        </p:spPr>
        <p:txBody>
          <a:bodyPr/>
          <a:lstStyle/>
          <a:p>
            <a:r>
              <a:rPr lang="en-US" dirty="0"/>
              <a:t>Can fraudulent transactions be detected by analyzing transaction history?</a:t>
            </a:r>
          </a:p>
          <a:p>
            <a:r>
              <a:rPr lang="en-US" dirty="0"/>
              <a:t>What are the main indicators of a transaction being fraudulent?</a:t>
            </a:r>
          </a:p>
        </p:txBody>
      </p:sp>
      <p:pic>
        <p:nvPicPr>
          <p:cNvPr id="1026" name="Picture 2" descr="Premium Vector | Set of realistic atm machine isolated or atm bank cash  machine with interface keypad slot for card">
            <a:extLst>
              <a:ext uri="{FF2B5EF4-FFF2-40B4-BE49-F238E27FC236}">
                <a16:creationId xmlns:a16="http://schemas.microsoft.com/office/drawing/2014/main" id="{31588EE6-FCF2-86FE-DEE1-4218AD1E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55" y="2056004"/>
            <a:ext cx="3987477" cy="4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5E7D-6DE7-E9C8-B923-7D695ECC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3051"/>
            <a:ext cx="10018713" cy="96683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19BB-285B-785E-1C0D-14144D5F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40" y="1070325"/>
            <a:ext cx="10018713" cy="601866"/>
          </a:xfrm>
        </p:spPr>
        <p:txBody>
          <a:bodyPr/>
          <a:lstStyle/>
          <a:p>
            <a:r>
              <a:rPr lang="en-US" dirty="0"/>
              <a:t>Nearly 2m records sourced from Kaggle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1CCF4-1621-4A3D-7CE4-FA61AE55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40" y="1672191"/>
            <a:ext cx="462915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FC529-2F0C-FC00-E777-78F447B3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96" y="1629000"/>
            <a:ext cx="3117467" cy="247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25156-D72C-2D3F-DC84-20103E7A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77" y="3432436"/>
            <a:ext cx="3268648" cy="2631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3004B-31A8-B329-A154-61DC21E7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096" y="4443281"/>
            <a:ext cx="2503391" cy="2019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5715D6-B557-00BE-E83E-AE8ABA296703}"/>
              </a:ext>
            </a:extLst>
          </p:cNvPr>
          <p:cNvSpPr txBox="1"/>
          <p:nvPr/>
        </p:nvSpPr>
        <p:spPr>
          <a:xfrm>
            <a:off x="1339740" y="3148566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80D00-3263-A86E-E9D6-F47E68DB9C8F}"/>
              </a:ext>
            </a:extLst>
          </p:cNvPr>
          <p:cNvSpPr txBox="1"/>
          <p:nvPr/>
        </p:nvSpPr>
        <p:spPr>
          <a:xfrm>
            <a:off x="1844477" y="6057213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Dollar amount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32788-42DB-1635-2D70-01CA60BF9F18}"/>
              </a:ext>
            </a:extLst>
          </p:cNvPr>
          <p:cNvSpPr txBox="1"/>
          <p:nvPr/>
        </p:nvSpPr>
        <p:spPr>
          <a:xfrm>
            <a:off x="6349096" y="4125676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Hour-of-day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909ED-AD59-2B15-A203-59933C86BDA3}"/>
              </a:ext>
            </a:extLst>
          </p:cNvPr>
          <p:cNvSpPr txBox="1"/>
          <p:nvPr/>
        </p:nvSpPr>
        <p:spPr>
          <a:xfrm>
            <a:off x="6349095" y="6462988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404227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14F-359C-54C6-E6B4-6ACA130D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570" y="182461"/>
            <a:ext cx="10018713" cy="765495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AAE80-908C-428D-576A-B5E2F359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86" y="2195710"/>
            <a:ext cx="3349415" cy="1570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4EEE0E-04A6-B054-5FEE-74315F6C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86" y="1048073"/>
            <a:ext cx="3514434" cy="90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2227A-DA92-8CD0-6583-58883D7A97CC}"/>
              </a:ext>
            </a:extLst>
          </p:cNvPr>
          <p:cNvSpPr txBox="1"/>
          <p:nvPr/>
        </p:nvSpPr>
        <p:spPr>
          <a:xfrm>
            <a:off x="1439570" y="3726914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A4C7B-C9EA-AD43-301E-A2E664ABC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86" y="4019114"/>
            <a:ext cx="8811761" cy="1419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B66A7-A459-095D-52FD-359E1FFA78AC}"/>
              </a:ext>
            </a:extLst>
          </p:cNvPr>
          <p:cNvSpPr txBox="1"/>
          <p:nvPr/>
        </p:nvSpPr>
        <p:spPr>
          <a:xfrm>
            <a:off x="1439570" y="5414949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of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9CBB1-71E6-2442-BAEF-6BB8E958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670" y="1035958"/>
            <a:ext cx="4375980" cy="2602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E5203E-DEE5-81C4-9649-D4DF4E7ED5D0}"/>
              </a:ext>
            </a:extLst>
          </p:cNvPr>
          <p:cNvSpPr txBox="1"/>
          <p:nvPr/>
        </p:nvSpPr>
        <p:spPr>
          <a:xfrm>
            <a:off x="5529670" y="3615279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68914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E54-AF68-DA72-D159-0E4797B5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0996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0A64-B344-C67D-6B38-5F882128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921" y="1597402"/>
            <a:ext cx="10018713" cy="715863"/>
          </a:xfrm>
        </p:spPr>
        <p:txBody>
          <a:bodyPr/>
          <a:lstStyle/>
          <a:p>
            <a:r>
              <a:rPr lang="en-US" dirty="0"/>
              <a:t>Compared Decision Tree, Naïve Bayes, and </a:t>
            </a:r>
            <a:r>
              <a:rPr lang="en-US" dirty="0" err="1"/>
              <a:t>XGBoost</a:t>
            </a:r>
            <a:r>
              <a:rPr lang="en-US" dirty="0"/>
              <a:t>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04F9F-2CFD-C9DF-5614-E3A812D5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79" y="2160506"/>
            <a:ext cx="3803052" cy="269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FA1B7-4B0B-9348-4C50-B6D94A31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70" y="2383870"/>
            <a:ext cx="5432658" cy="247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57C8F-0B18-2B7B-7994-357D6A1E572B}"/>
              </a:ext>
            </a:extLst>
          </p:cNvPr>
          <p:cNvSpPr txBox="1"/>
          <p:nvPr/>
        </p:nvSpPr>
        <p:spPr>
          <a:xfrm>
            <a:off x="1404370" y="4858920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XGBoost</a:t>
            </a:r>
            <a:r>
              <a:rPr lang="en-US" sz="1200" dirty="0"/>
              <a:t> Significant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07DD8-3867-F58C-0948-E83845DD165B}"/>
              </a:ext>
            </a:extLst>
          </p:cNvPr>
          <p:cNvSpPr txBox="1"/>
          <p:nvPr/>
        </p:nvSpPr>
        <p:spPr>
          <a:xfrm>
            <a:off x="7331979" y="4884385"/>
            <a:ext cx="207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423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8024-DD01-A4C0-A998-D7C08333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5D4BD-DE1A-6E88-FB41-80E348539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74366"/>
              </p:ext>
            </p:extLst>
          </p:nvPr>
        </p:nvGraphicFramePr>
        <p:xfrm>
          <a:off x="4598587" y="2036770"/>
          <a:ext cx="3790157" cy="1582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386080124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477379271"/>
                    </a:ext>
                  </a:extLst>
                </a:gridCol>
                <a:gridCol w="722117">
                  <a:extLst>
                    <a:ext uri="{9D8B030D-6E8A-4147-A177-3AD203B41FA5}">
                      <a16:colId xmlns:a16="http://schemas.microsoft.com/office/drawing/2014/main" val="3635711400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519623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638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ccp_alpha</a:t>
                      </a:r>
                      <a:r>
                        <a:rPr lang="en-US" sz="1100" dirty="0">
                          <a:effectLst/>
                        </a:rPr>
                        <a:t> = 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class_weight</a:t>
                      </a:r>
                      <a:r>
                        <a:rPr lang="en-US" sz="1100" dirty="0">
                          <a:effectLst/>
                        </a:rPr>
                        <a:t>={0:1,1:10}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43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Naïve Bayes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 Kernel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69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subsample=0.9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early_stopping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09645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EFD967-9DAA-3701-4C44-2B71165493BA}"/>
              </a:ext>
            </a:extLst>
          </p:cNvPr>
          <p:cNvSpPr txBox="1">
            <a:spLocks/>
          </p:cNvSpPr>
          <p:nvPr/>
        </p:nvSpPr>
        <p:spPr>
          <a:xfrm>
            <a:off x="1484310" y="3834299"/>
            <a:ext cx="10018713" cy="117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amount is the most significant factor</a:t>
            </a:r>
          </a:p>
          <a:p>
            <a:r>
              <a:rPr lang="en-US" dirty="0"/>
              <a:t>Terminal usage can also be used to flag suspicious behavior</a:t>
            </a:r>
          </a:p>
          <a:p>
            <a:r>
              <a:rPr lang="en-US" dirty="0"/>
              <a:t>Fraudulent transaction detection is an approachable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48089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1912</TotalTime>
  <Words>146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Fraud Detection</vt:lpstr>
      <vt:lpstr>Introduction</vt:lpstr>
      <vt:lpstr>Data Exploration</vt:lpstr>
      <vt:lpstr>Feature Engineering</vt:lpstr>
      <vt:lpstr>Modeling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Fraud</dc:title>
  <dc:creator>Toby</dc:creator>
  <cp:lastModifiedBy>Toby</cp:lastModifiedBy>
  <cp:revision>7</cp:revision>
  <dcterms:created xsi:type="dcterms:W3CDTF">2023-02-19T21:45:30Z</dcterms:created>
  <dcterms:modified xsi:type="dcterms:W3CDTF">2023-03-26T00:53:25Z</dcterms:modified>
</cp:coreProperties>
</file>