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oboto"/>
      <p:regular r:id="rId42"/>
      <p:bold r:id="rId43"/>
      <p:italic r:id="rId44"/>
      <p:boldItalic r:id="rId45"/>
    </p:embeddedFont>
    <p:embeddedFont>
      <p:font typeface="Amatic SC"/>
      <p:regular r:id="rId46"/>
      <p:bold r:id="rId47"/>
    </p:embeddedFont>
    <p:embeddedFont>
      <p:font typeface="Source Code Pr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91AC92-3889-4A64-B65C-3120FA371782}">
  <a:tblStyle styleId="{9291AC92-3889-4A64-B65C-3120FA37178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regular.fntdata"/><Relationship Id="rId41" Type="http://schemas.openxmlformats.org/officeDocument/2006/relationships/slide" Target="slides/slide35.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AmaticSC-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SourceCodePro-regular.fntdata"/><Relationship Id="rId47" Type="http://schemas.openxmlformats.org/officeDocument/2006/relationships/font" Target="fonts/AmaticSC-bold.fntdata"/><Relationship Id="rId49" Type="http://schemas.openxmlformats.org/officeDocument/2006/relationships/font" Target="fonts/SourceCode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SourceCodePro-boldItalic.fntdata"/><Relationship Id="rId50" Type="http://schemas.openxmlformats.org/officeDocument/2006/relationships/font" Target="fonts/SourceCodePr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86da0245f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86da0245f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d134927b9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d134927b9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86da0245f_4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86da0245f_4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86da0245f_4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86da0245f_4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86da0245f_4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86da0245f_4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86da0245f_4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86da0245f_4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86da0245f_4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86da0245f_4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86da0245f_4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86da0245f_4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86da0245f_4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86da0245f_4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d134927b9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d134927b9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86da0245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86da0245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86da0245f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86da0245f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a07175a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a07175a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86da0245f_3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86da0245f_3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86da0245f_4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c86da0245f_4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d134927b9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d134927b9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86da0245f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c86da0245f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ca07175ab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ca07175ab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ca07175ab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ca07175ab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ca07175ab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ca07175ab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c86da0245f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c86da0245f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d134927b9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d134927b9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c86da0245f_4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c86da0245f_4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c86da0245f_4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c86da0245f_4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c86da0245f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c86da0245f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6d134927b9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6d134927b9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c86da0245f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c86da0245f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c86da0245f_4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c86da0245f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86da0245f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86da0245f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d134927b9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d134927b9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86da0245f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86da0245f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86da0245f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86da0245f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86da0245f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86da0245f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86da0245f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86da0245f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gif"/><Relationship Id="rId4" Type="http://schemas.openxmlformats.org/officeDocument/2006/relationships/image" Target="../media/image23.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 Id="rId4" Type="http://schemas.openxmlformats.org/officeDocument/2006/relationships/image" Target="../media/image17.png"/><Relationship Id="rId5"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1.jpg"/><Relationship Id="rId4" Type="http://schemas.openxmlformats.org/officeDocument/2006/relationships/image" Target="../media/image3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解決TSP問題</a:t>
            </a:r>
            <a:endParaRPr/>
          </a:p>
        </p:txBody>
      </p:sp>
      <p:sp>
        <p:nvSpPr>
          <p:cNvPr id="57" name="Google Shape;57;p13"/>
          <p:cNvSpPr txBox="1"/>
          <p:nvPr>
            <p:ph idx="1" type="subTitle"/>
          </p:nvPr>
        </p:nvSpPr>
        <p:spPr>
          <a:xfrm>
            <a:off x="4572000" y="1852100"/>
            <a:ext cx="3470700" cy="18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TW"/>
              <a:t>組員：謝宇峰B10090022</a:t>
            </a:r>
            <a:endParaRPr/>
          </a:p>
          <a:p>
            <a:pPr indent="0" lvl="0" marL="457200" rtl="0" algn="l">
              <a:spcBef>
                <a:spcPts val="0"/>
              </a:spcBef>
              <a:spcAft>
                <a:spcPts val="0"/>
              </a:spcAft>
              <a:buNone/>
            </a:pPr>
            <a:r>
              <a:rPr lang="zh-TW"/>
              <a:t>  曾品喬B11090002</a:t>
            </a:r>
            <a:endParaRPr/>
          </a:p>
          <a:p>
            <a:pPr indent="0" lvl="0" marL="457200" rtl="0" algn="l">
              <a:spcBef>
                <a:spcPts val="0"/>
              </a:spcBef>
              <a:spcAft>
                <a:spcPts val="0"/>
              </a:spcAft>
              <a:buNone/>
            </a:pPr>
            <a:r>
              <a:rPr lang="zh-TW"/>
              <a:t>  郭芃成B10090076</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延伸討論</a:t>
            </a:r>
            <a:endParaRPr/>
          </a:p>
        </p:txBody>
      </p:sp>
      <p:sp>
        <p:nvSpPr>
          <p:cNvPr id="125" name="Google Shape;125;p22"/>
          <p:cNvSpPr txBox="1"/>
          <p:nvPr>
            <p:ph idx="1" type="body"/>
          </p:nvPr>
        </p:nvSpPr>
        <p:spPr>
          <a:xfrm>
            <a:off x="372825" y="668500"/>
            <a:ext cx="8520600" cy="318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C++ 和 Python 是兩種不同的程式語言，它們在速度方面的差異主要源於它們的執行方式和底層實現。</a:t>
            </a:r>
            <a:endParaRPr/>
          </a:p>
          <a:p>
            <a:pPr indent="0" lvl="0" marL="0" rtl="0" algn="l">
              <a:spcBef>
                <a:spcPts val="1200"/>
              </a:spcBef>
              <a:spcAft>
                <a:spcPts val="0"/>
              </a:spcAft>
              <a:buNone/>
            </a:pPr>
            <a:r>
              <a:rPr lang="zh-TW"/>
              <a:t>編譯與解譯：</a:t>
            </a:r>
            <a:endParaRPr/>
          </a:p>
          <a:p>
            <a:pPr indent="0" lvl="0" marL="0" rtl="0" algn="l">
              <a:spcBef>
                <a:spcPts val="1200"/>
              </a:spcBef>
              <a:spcAft>
                <a:spcPts val="0"/>
              </a:spcAft>
              <a:buNone/>
            </a:pPr>
            <a:r>
              <a:rPr lang="zh-TW"/>
              <a:t>C++ 是一種編譯型語言(Compiler)，程式碼在編譯時被轉換成機器語言，直接由電腦執行。這意味著 C++ 程式碼在執行時不需要解譯器，因此執行速度往往很快。</a:t>
            </a:r>
            <a:endParaRPr/>
          </a:p>
          <a:p>
            <a:pPr indent="0" lvl="0" marL="0" rtl="0" algn="l">
              <a:spcBef>
                <a:spcPts val="1200"/>
              </a:spcBef>
              <a:spcAft>
                <a:spcPts val="1200"/>
              </a:spcAft>
              <a:buNone/>
            </a:pPr>
            <a:r>
              <a:rPr lang="zh-TW"/>
              <a:t>Python 是一種解譯型語言</a:t>
            </a:r>
            <a:r>
              <a:rPr lang="zh-TW"/>
              <a:t>(Implement)</a:t>
            </a:r>
            <a:r>
              <a:rPr lang="zh-TW"/>
              <a:t>，程式碼在執行時由解譯器逐行解譯並執行。這種動態解譯的方式使得 Python 的執行速度通常比編譯型語言慢。</a:t>
            </a:r>
            <a:endParaRPr/>
          </a:p>
        </p:txBody>
      </p:sp>
      <p:pic>
        <p:nvPicPr>
          <p:cNvPr id="126" name="Google Shape;126;p22"/>
          <p:cNvPicPr preferRelativeResize="0"/>
          <p:nvPr/>
        </p:nvPicPr>
        <p:blipFill>
          <a:blip r:embed="rId3">
            <a:alphaModFix/>
          </a:blip>
          <a:stretch>
            <a:fillRect/>
          </a:stretch>
        </p:blipFill>
        <p:spPr>
          <a:xfrm>
            <a:off x="2985458" y="3904975"/>
            <a:ext cx="3173076" cy="106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idx="1" type="body"/>
          </p:nvPr>
        </p:nvSpPr>
        <p:spPr>
          <a:xfrm>
            <a:off x="373850" y="761800"/>
            <a:ext cx="8520600" cy="3402300"/>
          </a:xfrm>
          <a:prstGeom prst="rect">
            <a:avLst/>
          </a:prstGeom>
        </p:spPr>
        <p:txBody>
          <a:bodyPr anchorCtr="0" anchor="t" bIns="91425" lIns="91425" spcFirstLastPara="1" rIns="91425" wrap="square" tIns="91425">
            <a:normAutofit fontScale="47500" lnSpcReduction="10000"/>
          </a:bodyPr>
          <a:lstStyle/>
          <a:p>
            <a:pPr indent="0" lvl="0" marL="0" rtl="0" algn="l">
              <a:spcBef>
                <a:spcPts val="1200"/>
              </a:spcBef>
              <a:spcAft>
                <a:spcPts val="0"/>
              </a:spcAft>
              <a:buNone/>
            </a:pPr>
            <a:r>
              <a:rPr b="1" lang="zh-TW" sz="2859">
                <a:solidFill>
                  <a:srgbClr val="000000"/>
                </a:solidFill>
                <a:latin typeface="Times New Roman"/>
                <a:ea typeface="Times New Roman"/>
                <a:cs typeface="Times New Roman"/>
                <a:sym typeface="Times New Roman"/>
              </a:rPr>
              <a:t>特色:</a:t>
            </a:r>
            <a:br>
              <a:rPr lang="zh-TW" sz="2859">
                <a:solidFill>
                  <a:srgbClr val="000000"/>
                </a:solidFill>
                <a:latin typeface="Times New Roman"/>
                <a:ea typeface="Times New Roman"/>
                <a:cs typeface="Times New Roman"/>
                <a:sym typeface="Times New Roman"/>
              </a:rPr>
            </a:br>
            <a:r>
              <a:rPr lang="zh-TW" sz="2859">
                <a:solidFill>
                  <a:srgbClr val="000000"/>
                </a:solidFill>
                <a:latin typeface="Times New Roman"/>
                <a:ea typeface="Times New Roman"/>
                <a:cs typeface="Times New Roman"/>
                <a:sym typeface="Times New Roman"/>
              </a:rPr>
              <a:t>動態規劃所處理的問題必須滿足最優子結構性質。這意味著問題的最優解可以被分解為若干個子問題的最優解。通常採用自底向上的求解方式，即從最小的子問題開始求解，逐步向上計算直到求解整個原始問題，將整個問題的</a:t>
            </a:r>
            <a:r>
              <a:rPr b="1" lang="zh-TW" sz="2859">
                <a:solidFill>
                  <a:srgbClr val="FF0000"/>
                </a:solidFill>
                <a:latin typeface="Times New Roman"/>
                <a:ea typeface="Times New Roman"/>
                <a:cs typeface="Times New Roman"/>
                <a:sym typeface="Times New Roman"/>
              </a:rPr>
              <a:t>求解過程分解為多個簡單的步驟</a:t>
            </a:r>
            <a:r>
              <a:rPr lang="zh-TW" sz="2859">
                <a:solidFill>
                  <a:srgbClr val="000000"/>
                </a:solidFill>
                <a:latin typeface="Times New Roman"/>
                <a:ea typeface="Times New Roman"/>
                <a:cs typeface="Times New Roman"/>
                <a:sym typeface="Times New Roman"/>
              </a:rPr>
              <a:t>，從而</a:t>
            </a:r>
            <a:r>
              <a:rPr b="1" lang="zh-TW" sz="2859">
                <a:solidFill>
                  <a:srgbClr val="FF0000"/>
                </a:solidFill>
                <a:latin typeface="Times New Roman"/>
                <a:ea typeface="Times New Roman"/>
                <a:cs typeface="Times New Roman"/>
                <a:sym typeface="Times New Roman"/>
              </a:rPr>
              <a:t>降低了問題的複雜性</a:t>
            </a:r>
            <a:r>
              <a:rPr lang="zh-TW" sz="2859">
                <a:solidFill>
                  <a:srgbClr val="000000"/>
                </a:solidFill>
                <a:latin typeface="Times New Roman"/>
                <a:ea typeface="Times New Roman"/>
                <a:cs typeface="Times New Roman"/>
                <a:sym typeface="Times New Roman"/>
              </a:rPr>
              <a:t>。</a:t>
            </a:r>
            <a:br>
              <a:rPr lang="zh-TW" sz="2859">
                <a:solidFill>
                  <a:srgbClr val="000000"/>
                </a:solidFill>
                <a:latin typeface="Times New Roman"/>
                <a:ea typeface="Times New Roman"/>
                <a:cs typeface="Times New Roman"/>
                <a:sym typeface="Times New Roman"/>
              </a:rPr>
            </a:br>
            <a:br>
              <a:rPr lang="zh-TW" sz="2859">
                <a:solidFill>
                  <a:srgbClr val="000000"/>
                </a:solidFill>
                <a:latin typeface="Times New Roman"/>
                <a:ea typeface="Times New Roman"/>
                <a:cs typeface="Times New Roman"/>
                <a:sym typeface="Times New Roman"/>
              </a:rPr>
            </a:br>
            <a:r>
              <a:rPr b="1" lang="zh-TW" sz="2859">
                <a:solidFill>
                  <a:srgbClr val="000000"/>
                </a:solidFill>
                <a:latin typeface="Times New Roman"/>
                <a:ea typeface="Times New Roman"/>
                <a:cs typeface="Times New Roman"/>
                <a:sym typeface="Times New Roman"/>
              </a:rPr>
              <a:t>優點：</a:t>
            </a:r>
            <a:br>
              <a:rPr lang="zh-TW" sz="2859">
                <a:solidFill>
                  <a:srgbClr val="000000"/>
                </a:solidFill>
                <a:latin typeface="Times New Roman"/>
                <a:ea typeface="Times New Roman"/>
                <a:cs typeface="Times New Roman"/>
                <a:sym typeface="Times New Roman"/>
              </a:rPr>
            </a:br>
            <a:r>
              <a:rPr lang="zh-TW" sz="2859">
                <a:solidFill>
                  <a:srgbClr val="000000"/>
                </a:solidFill>
                <a:latin typeface="Times New Roman"/>
                <a:ea typeface="Times New Roman"/>
                <a:cs typeface="Times New Roman"/>
                <a:sym typeface="Times New Roman"/>
              </a:rPr>
              <a:t>可以確保找到最優解。</a:t>
            </a:r>
            <a:br>
              <a:rPr lang="zh-TW" sz="2859">
                <a:solidFill>
                  <a:srgbClr val="000000"/>
                </a:solidFill>
                <a:latin typeface="Times New Roman"/>
                <a:ea typeface="Times New Roman"/>
                <a:cs typeface="Times New Roman"/>
                <a:sym typeface="Times New Roman"/>
              </a:rPr>
            </a:br>
            <a:r>
              <a:rPr lang="zh-TW" sz="2859">
                <a:solidFill>
                  <a:srgbClr val="000000"/>
                </a:solidFill>
                <a:latin typeface="Times New Roman"/>
                <a:ea typeface="Times New Roman"/>
                <a:cs typeface="Times New Roman"/>
                <a:sym typeface="Times New Roman"/>
              </a:rPr>
              <a:t>對於小型到中型問題效果較好，效率高。</a:t>
            </a:r>
            <a:endParaRPr sz="2859">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zh-TW" sz="2859">
                <a:solidFill>
                  <a:srgbClr val="000000"/>
                </a:solidFill>
                <a:latin typeface="Times New Roman"/>
                <a:ea typeface="Times New Roman"/>
                <a:cs typeface="Times New Roman"/>
                <a:sym typeface="Times New Roman"/>
              </a:rPr>
              <a:t>缺點：</a:t>
            </a:r>
            <a:endParaRPr b="1" sz="2859">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TW" sz="2859">
                <a:solidFill>
                  <a:srgbClr val="000000"/>
                </a:solidFill>
                <a:latin typeface="Times New Roman"/>
                <a:ea typeface="Times New Roman"/>
                <a:cs typeface="Times New Roman"/>
                <a:sym typeface="Times New Roman"/>
              </a:rPr>
              <a:t>需要大量的記憶體空間，對於大型問題可能會讓計算過程變得非常耗時和耗資源。</a:t>
            </a:r>
            <a:endParaRPr sz="2859">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859">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TW" sz="2859">
                <a:solidFill>
                  <a:srgbClr val="000000"/>
                </a:solidFill>
                <a:latin typeface="Times New Roman"/>
                <a:ea typeface="Times New Roman"/>
                <a:cs typeface="Times New Roman"/>
                <a:sym typeface="Times New Roman"/>
              </a:rPr>
              <a:t>時間複雜度為</a:t>
            </a:r>
            <a:r>
              <a:rPr lang="zh-TW" sz="2859">
                <a:solidFill>
                  <a:srgbClr val="000000"/>
                </a:solidFill>
                <a:latin typeface="Arial"/>
                <a:ea typeface="Arial"/>
                <a:cs typeface="Arial"/>
                <a:sym typeface="Arial"/>
              </a:rPr>
              <a:t>O(2^n * n^2)</a:t>
            </a:r>
            <a:endParaRPr sz="2859">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zh-TW" sz="2859">
                <a:solidFill>
                  <a:srgbClr val="000000"/>
                </a:solidFill>
                <a:latin typeface="Arial"/>
                <a:ea typeface="Arial"/>
                <a:cs typeface="Arial"/>
                <a:sym typeface="Arial"/>
              </a:rPr>
              <a:t>空間複雜度為O(n x 2^n)</a:t>
            </a:r>
            <a:endParaRPr sz="2859">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
        <p:nvSpPr>
          <p:cNvPr id="132" name="Google Shape;132;p23"/>
          <p:cNvSpPr txBox="1"/>
          <p:nvPr>
            <p:ph type="title"/>
          </p:nvPr>
        </p:nvSpPr>
        <p:spPr>
          <a:xfrm>
            <a:off x="373850" y="85125"/>
            <a:ext cx="8520600" cy="80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TW" sz="3200">
                <a:solidFill>
                  <a:srgbClr val="000000"/>
                </a:solidFill>
                <a:latin typeface="Times New Roman"/>
                <a:ea typeface="Times New Roman"/>
                <a:cs typeface="Times New Roman"/>
                <a:sym typeface="Times New Roman"/>
              </a:rPr>
              <a:t>動態規劃</a:t>
            </a:r>
            <a:endParaRPr sz="3200"/>
          </a:p>
        </p:txBody>
      </p:sp>
      <p:pic>
        <p:nvPicPr>
          <p:cNvPr id="133" name="Google Shape;133;p23"/>
          <p:cNvPicPr preferRelativeResize="0"/>
          <p:nvPr/>
        </p:nvPicPr>
        <p:blipFill>
          <a:blip r:embed="rId3">
            <a:alphaModFix/>
          </a:blip>
          <a:stretch>
            <a:fillRect/>
          </a:stretch>
        </p:blipFill>
        <p:spPr>
          <a:xfrm>
            <a:off x="6051775" y="3537975"/>
            <a:ext cx="2897775" cy="1556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8830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至於動態規劃怎麼跑的呢？</a:t>
            </a:r>
            <a:endParaRPr/>
          </a:p>
        </p:txBody>
      </p:sp>
      <p:sp>
        <p:nvSpPr>
          <p:cNvPr id="139" name="Google Shape;139;p24"/>
          <p:cNvSpPr txBox="1"/>
          <p:nvPr/>
        </p:nvSpPr>
        <p:spPr>
          <a:xfrm>
            <a:off x="1769475" y="1465275"/>
            <a:ext cx="5383800" cy="280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zh-TW" sz="20000">
                <a:solidFill>
                  <a:schemeClr val="dk2"/>
                </a:solidFill>
                <a:latin typeface="Source Code Pro"/>
                <a:ea typeface="Source Code Pro"/>
                <a:cs typeface="Source Code Pro"/>
                <a:sym typeface="Source Code Pro"/>
              </a:rPr>
              <a:t>🤔</a:t>
            </a:r>
            <a:endParaRPr sz="20000">
              <a:solidFill>
                <a:schemeClr val="dk2"/>
              </a:solidFill>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73075" y="780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假設今天我從0出發好了(四個城市為例)</a:t>
            </a:r>
            <a:endParaRPr>
              <a:latin typeface="Times New Roman"/>
              <a:ea typeface="Times New Roman"/>
              <a:cs typeface="Times New Roman"/>
              <a:sym typeface="Times New Roman"/>
            </a:endParaRPr>
          </a:p>
        </p:txBody>
      </p:sp>
      <p:pic>
        <p:nvPicPr>
          <p:cNvPr id="145" name="Google Shape;145;p25"/>
          <p:cNvPicPr preferRelativeResize="0"/>
          <p:nvPr/>
        </p:nvPicPr>
        <p:blipFill>
          <a:blip r:embed="rId3">
            <a:alphaModFix/>
          </a:blip>
          <a:stretch>
            <a:fillRect/>
          </a:stretch>
        </p:blipFill>
        <p:spPr>
          <a:xfrm>
            <a:off x="86696" y="2329275"/>
            <a:ext cx="6029126" cy="3057950"/>
          </a:xfrm>
          <a:prstGeom prst="rect">
            <a:avLst/>
          </a:prstGeom>
          <a:noFill/>
          <a:ln>
            <a:noFill/>
          </a:ln>
        </p:spPr>
      </p:pic>
      <p:pic>
        <p:nvPicPr>
          <p:cNvPr id="146" name="Google Shape;146;p25"/>
          <p:cNvPicPr preferRelativeResize="0"/>
          <p:nvPr/>
        </p:nvPicPr>
        <p:blipFill rotWithShape="1">
          <a:blip r:embed="rId4">
            <a:alphaModFix/>
          </a:blip>
          <a:srcRect b="16812" l="0" r="0" t="0"/>
          <a:stretch/>
        </p:blipFill>
        <p:spPr>
          <a:xfrm>
            <a:off x="2342250" y="879075"/>
            <a:ext cx="5681725" cy="207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117350" y="129250"/>
            <a:ext cx="8520600" cy="491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800">
                <a:latin typeface="Arial"/>
                <a:ea typeface="Arial"/>
                <a:cs typeface="Arial"/>
                <a:sym typeface="Arial"/>
              </a:rPr>
              <a:t>(1)所求的最終結果表示從城市0開始，經過{1,2,3,4}中的城市，每個城市只訪問一次，求出最短路徑。</a:t>
            </a:r>
            <a:endParaRPr sz="1800">
              <a:latin typeface="Arial"/>
              <a:ea typeface="Arial"/>
              <a:cs typeface="Arial"/>
              <a:sym typeface="Arial"/>
            </a:endParaRPr>
          </a:p>
          <a:p>
            <a:pPr indent="0" lvl="0" marL="0" rtl="0" algn="l">
              <a:spcBef>
                <a:spcPts val="0"/>
              </a:spcBef>
              <a:spcAft>
                <a:spcPts val="0"/>
              </a:spcAft>
              <a:buNone/>
            </a:pPr>
            <a:r>
              <a:rPr lang="zh-TW" sz="1800">
                <a:latin typeface="Arial"/>
                <a:ea typeface="Arial"/>
                <a:cs typeface="Arial"/>
                <a:sym typeface="Arial"/>
              </a:rPr>
              <a:t>(2)d(0,{1,2,3,4})是不能一下子求出来的，我們可以看前面一張投影片d(0,{1,2,3,4})所需依賴的值。那麼得出：</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rPr lang="zh-TW" sz="1800">
                <a:latin typeface="Arial"/>
                <a:ea typeface="Arial"/>
                <a:cs typeface="Arial"/>
                <a:sym typeface="Arial"/>
              </a:rPr>
              <a:t>(3)d(1,{2,3,4})，d(2,{1,3,4})，d(3,{1,2,4})，d(4,{1,2,3})也都不能一下子就求出來，他們的解一樣都需要有依賴，以</a:t>
            </a:r>
            <a:r>
              <a:rPr lang="zh-TW" sz="1800">
                <a:latin typeface="Arial"/>
                <a:ea typeface="Arial"/>
                <a:cs typeface="Arial"/>
                <a:sym typeface="Arial"/>
              </a:rPr>
              <a:t>d(1,{2,3,4})為例：</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rPr lang="zh-TW" sz="1800">
                <a:latin typeface="Arial"/>
                <a:ea typeface="Arial"/>
                <a:cs typeface="Arial"/>
                <a:sym typeface="Arial"/>
              </a:rPr>
              <a:t> d(2,{1,3,4})，d(3,{1,2,4})，d(4,{1,2,3})同樣需要這麼求。</a:t>
            </a:r>
            <a:endParaRPr sz="1800">
              <a:latin typeface="Arial"/>
              <a:ea typeface="Arial"/>
              <a:cs typeface="Arial"/>
              <a:sym typeface="Arial"/>
            </a:endParaRPr>
          </a:p>
        </p:txBody>
      </p:sp>
      <p:pic>
        <p:nvPicPr>
          <p:cNvPr id="152" name="Google Shape;152;p26"/>
          <p:cNvPicPr preferRelativeResize="0"/>
          <p:nvPr/>
        </p:nvPicPr>
        <p:blipFill>
          <a:blip r:embed="rId3">
            <a:alphaModFix/>
          </a:blip>
          <a:stretch>
            <a:fillRect/>
          </a:stretch>
        </p:blipFill>
        <p:spPr>
          <a:xfrm>
            <a:off x="3000863" y="1078038"/>
            <a:ext cx="3571875" cy="2066925"/>
          </a:xfrm>
          <a:prstGeom prst="rect">
            <a:avLst/>
          </a:prstGeom>
          <a:noFill/>
          <a:ln>
            <a:noFill/>
          </a:ln>
        </p:spPr>
      </p:pic>
      <p:pic>
        <p:nvPicPr>
          <p:cNvPr id="153" name="Google Shape;153;p26"/>
          <p:cNvPicPr preferRelativeResize="0"/>
          <p:nvPr/>
        </p:nvPicPr>
        <p:blipFill rotWithShape="1">
          <a:blip r:embed="rId4">
            <a:alphaModFix/>
          </a:blip>
          <a:srcRect b="0" l="0" r="0" t="0"/>
          <a:stretch/>
        </p:blipFill>
        <p:spPr>
          <a:xfrm>
            <a:off x="5679575" y="3561050"/>
            <a:ext cx="1974025" cy="1020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idx="1" type="body"/>
          </p:nvPr>
        </p:nvSpPr>
        <p:spPr>
          <a:xfrm>
            <a:off x="178875" y="0"/>
            <a:ext cx="8520600" cy="3920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zh-TW" sz="1600">
                <a:solidFill>
                  <a:srgbClr val="000000"/>
                </a:solidFill>
              </a:rPr>
              <a:t>依此類推</a:t>
            </a:r>
            <a:endParaRPr sz="1600">
              <a:solidFill>
                <a:srgbClr val="000000"/>
              </a:solidFill>
            </a:endParaRPr>
          </a:p>
          <a:p>
            <a:pPr indent="0" lvl="0" marL="0" rtl="0" algn="l">
              <a:lnSpc>
                <a:spcPct val="95000"/>
              </a:lnSpc>
              <a:spcBef>
                <a:spcPts val="1200"/>
              </a:spcBef>
              <a:spcAft>
                <a:spcPts val="0"/>
              </a:spcAft>
              <a:buNone/>
            </a:pPr>
            <a:r>
              <a:rPr lang="zh-TW" sz="1600">
                <a:solidFill>
                  <a:srgbClr val="000000"/>
                </a:solidFill>
              </a:rPr>
              <a:t>動態規劃是使用最佳子結構和重疊子問題的數學概念來解決問題的：</a:t>
            </a:r>
            <a:endParaRPr sz="1600">
              <a:solidFill>
                <a:srgbClr val="000000"/>
              </a:solidFill>
            </a:endParaRPr>
          </a:p>
          <a:p>
            <a:pPr indent="-330200" lvl="0" marL="457200" rtl="0" algn="l">
              <a:lnSpc>
                <a:spcPct val="95000"/>
              </a:lnSpc>
              <a:spcBef>
                <a:spcPts val="1200"/>
              </a:spcBef>
              <a:spcAft>
                <a:spcPts val="0"/>
              </a:spcAft>
              <a:buClr>
                <a:srgbClr val="000000"/>
              </a:buClr>
              <a:buSzPts val="1600"/>
              <a:buAutoNum type="arabicPeriod"/>
            </a:pPr>
            <a:r>
              <a:rPr lang="zh-TW" sz="1600">
                <a:solidFill>
                  <a:srgbClr val="000000"/>
                </a:solidFill>
              </a:rPr>
              <a:t>最佳子結構（Optimal Substructure）： 這個概念表示原問題的最佳解可以通過子問題的最佳解來推導得到。換句話說，原問題的最佳解包含了其子問題的最佳解。動態規劃利用這個概念，將原問題分解為若干個子問題，並通過解決這些子問題來得到原問題的最優解。</a:t>
            </a:r>
            <a:endParaRPr sz="1600">
              <a:solidFill>
                <a:srgbClr val="000000"/>
              </a:solidFill>
            </a:endParaRPr>
          </a:p>
          <a:p>
            <a:pPr indent="-330200" lvl="0" marL="457200" rtl="0" algn="l">
              <a:lnSpc>
                <a:spcPct val="95000"/>
              </a:lnSpc>
              <a:spcBef>
                <a:spcPts val="0"/>
              </a:spcBef>
              <a:spcAft>
                <a:spcPts val="0"/>
              </a:spcAft>
              <a:buClr>
                <a:srgbClr val="000000"/>
              </a:buClr>
              <a:buSzPts val="1600"/>
              <a:buAutoNum type="arabicPeriod"/>
            </a:pPr>
            <a:r>
              <a:rPr lang="zh-TW" sz="1600">
                <a:solidFill>
                  <a:srgbClr val="000000"/>
                </a:solidFill>
              </a:rPr>
              <a:t>重疊子問題（Overlapping Subproblems）： 這個概念表示原問題可以被切分為若干個重複出現的子問題。換句話說，就是會計算最小的子問題先存起來，若之後有用到的話在將子問題引用出來，</a:t>
            </a:r>
            <a:r>
              <a:rPr lang="zh-TW" sz="1600">
                <a:solidFill>
                  <a:srgbClr val="FF0000"/>
                </a:solidFill>
              </a:rPr>
              <a:t>這樣做的好處，程式計算的次數可以減少，缺點是所需的存取空間需要很大</a:t>
            </a:r>
            <a:r>
              <a:rPr lang="zh-TW" sz="1600">
                <a:solidFill>
                  <a:srgbClr val="000000"/>
                </a:solidFill>
              </a:rPr>
              <a:t>。</a:t>
            </a:r>
            <a:br>
              <a:rPr lang="zh-TW" sz="1600">
                <a:solidFill>
                  <a:srgbClr val="000000"/>
                </a:solidFill>
              </a:rPr>
            </a:br>
            <a:endParaRPr sz="1600">
              <a:solidFill>
                <a:srgbClr val="000000"/>
              </a:solidFill>
            </a:endParaRPr>
          </a:p>
          <a:p>
            <a:pPr indent="0" lvl="0" marL="0" rtl="0" algn="l">
              <a:lnSpc>
                <a:spcPct val="95000"/>
              </a:lnSpc>
              <a:spcBef>
                <a:spcPts val="1200"/>
              </a:spcBef>
              <a:spcAft>
                <a:spcPts val="1200"/>
              </a:spcAft>
              <a:buNone/>
            </a:pPr>
            <a:r>
              <a:t/>
            </a:r>
            <a:endParaRPr sz="1600">
              <a:solidFill>
                <a:srgbClr val="000000"/>
              </a:solidFill>
            </a:endParaRPr>
          </a:p>
        </p:txBody>
      </p:sp>
      <p:pic>
        <p:nvPicPr>
          <p:cNvPr id="159" name="Google Shape;159;p27"/>
          <p:cNvPicPr preferRelativeResize="0"/>
          <p:nvPr/>
        </p:nvPicPr>
        <p:blipFill>
          <a:blip r:embed="rId3">
            <a:alphaModFix/>
          </a:blip>
          <a:stretch>
            <a:fillRect/>
          </a:stretch>
        </p:blipFill>
        <p:spPr>
          <a:xfrm>
            <a:off x="1906646" y="2726346"/>
            <a:ext cx="4506249" cy="2207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0" y="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動態規劃程式範例</a:t>
            </a:r>
            <a:endParaRPr/>
          </a:p>
        </p:txBody>
      </p:sp>
      <p:sp>
        <p:nvSpPr>
          <p:cNvPr id="165" name="Google Shape;165;p28"/>
          <p:cNvSpPr txBox="1"/>
          <p:nvPr>
            <p:ph idx="1" type="body"/>
          </p:nvPr>
        </p:nvSpPr>
        <p:spPr>
          <a:xfrm>
            <a:off x="362850" y="1093850"/>
            <a:ext cx="3311100" cy="334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sz="1900"/>
          </a:p>
          <a:p>
            <a:pPr indent="0" lvl="0" marL="0" rtl="0" algn="l">
              <a:lnSpc>
                <a:spcPct val="95000"/>
              </a:lnSpc>
              <a:spcBef>
                <a:spcPts val="1200"/>
              </a:spcBef>
              <a:spcAft>
                <a:spcPts val="0"/>
              </a:spcAft>
              <a:buSzPts val="275"/>
              <a:buNone/>
            </a:pPr>
            <a:r>
              <a:rPr lang="zh-TW" sz="1000"/>
              <a:t>#include &lt;iostream&gt;</a:t>
            </a:r>
            <a:endParaRPr sz="1000"/>
          </a:p>
          <a:p>
            <a:pPr indent="0" lvl="0" marL="0" rtl="0" algn="l">
              <a:lnSpc>
                <a:spcPct val="95000"/>
              </a:lnSpc>
              <a:spcBef>
                <a:spcPts val="1200"/>
              </a:spcBef>
              <a:spcAft>
                <a:spcPts val="0"/>
              </a:spcAft>
              <a:buSzPts val="275"/>
              <a:buNone/>
            </a:pPr>
            <a:r>
              <a:rPr lang="zh-TW" sz="1000"/>
              <a:t>#include &lt;vector&gt;</a:t>
            </a:r>
            <a:endParaRPr sz="1000"/>
          </a:p>
          <a:p>
            <a:pPr indent="0" lvl="0" marL="0" rtl="0" algn="l">
              <a:lnSpc>
                <a:spcPct val="95000"/>
              </a:lnSpc>
              <a:spcBef>
                <a:spcPts val="1200"/>
              </a:spcBef>
              <a:spcAft>
                <a:spcPts val="0"/>
              </a:spcAft>
              <a:buSzPts val="275"/>
              <a:buNone/>
            </a:pPr>
            <a:r>
              <a:rPr lang="zh-TW" sz="1000"/>
              <a:t>#include &lt;cmath&gt;</a:t>
            </a:r>
            <a:endParaRPr sz="1000"/>
          </a:p>
          <a:p>
            <a:pPr indent="0" lvl="0" marL="0" rtl="0" algn="l">
              <a:lnSpc>
                <a:spcPct val="95000"/>
              </a:lnSpc>
              <a:spcBef>
                <a:spcPts val="1200"/>
              </a:spcBef>
              <a:spcAft>
                <a:spcPts val="0"/>
              </a:spcAft>
              <a:buSzPts val="275"/>
              <a:buNone/>
            </a:pPr>
            <a:r>
              <a:rPr lang="zh-TW" sz="1000"/>
              <a:t>#include &lt;algorithm&gt;</a:t>
            </a:r>
            <a:endParaRPr sz="1000"/>
          </a:p>
          <a:p>
            <a:pPr indent="0" lvl="0" marL="0" rtl="0" algn="l">
              <a:lnSpc>
                <a:spcPct val="95000"/>
              </a:lnSpc>
              <a:spcBef>
                <a:spcPts val="1200"/>
              </a:spcBef>
              <a:spcAft>
                <a:spcPts val="0"/>
              </a:spcAft>
              <a:buSzPts val="275"/>
              <a:buNone/>
            </a:pPr>
            <a:r>
              <a:rPr lang="zh-TW" sz="1000"/>
              <a:t>#include &lt;limits&gt;</a:t>
            </a:r>
            <a:endParaRPr sz="1000"/>
          </a:p>
          <a:p>
            <a:pPr indent="0" lvl="0" marL="0" rtl="0" algn="l">
              <a:lnSpc>
                <a:spcPct val="95000"/>
              </a:lnSpc>
              <a:spcBef>
                <a:spcPts val="1200"/>
              </a:spcBef>
              <a:spcAft>
                <a:spcPts val="0"/>
              </a:spcAft>
              <a:buSzPts val="275"/>
              <a:buNone/>
            </a:pPr>
            <a:r>
              <a:rPr lang="zh-TW" sz="1000"/>
              <a:t>#include &lt;chrono&gt;</a:t>
            </a:r>
            <a:endParaRPr sz="1000"/>
          </a:p>
          <a:p>
            <a:pPr indent="0" lvl="0" marL="0" rtl="0" algn="l">
              <a:lnSpc>
                <a:spcPct val="95000"/>
              </a:lnSpc>
              <a:spcBef>
                <a:spcPts val="1200"/>
              </a:spcBef>
              <a:spcAft>
                <a:spcPts val="0"/>
              </a:spcAft>
              <a:buSzPts val="275"/>
              <a:buNone/>
            </a:pPr>
            <a:r>
              <a:rPr lang="zh-TW" sz="1000"/>
              <a:t>struct City {</a:t>
            </a:r>
            <a:endParaRPr sz="1000"/>
          </a:p>
          <a:p>
            <a:pPr indent="0" lvl="0" marL="0" rtl="0" algn="l">
              <a:lnSpc>
                <a:spcPct val="95000"/>
              </a:lnSpc>
              <a:spcBef>
                <a:spcPts val="1200"/>
              </a:spcBef>
              <a:spcAft>
                <a:spcPts val="0"/>
              </a:spcAft>
              <a:buSzPts val="275"/>
              <a:buNone/>
            </a:pPr>
            <a:r>
              <a:rPr lang="zh-TW" sz="1000"/>
              <a:t>    int x, y;</a:t>
            </a:r>
            <a:endParaRPr sz="1000"/>
          </a:p>
          <a:p>
            <a:pPr indent="0" lvl="0" marL="0" rtl="0" algn="l">
              <a:lnSpc>
                <a:spcPct val="95000"/>
              </a:lnSpc>
              <a:spcBef>
                <a:spcPts val="1200"/>
              </a:spcBef>
              <a:spcAft>
                <a:spcPts val="0"/>
              </a:spcAft>
              <a:buSzPts val="275"/>
              <a:buNone/>
            </a:pPr>
            <a:r>
              <a:rPr lang="zh-TW" sz="1000"/>
              <a:t>};</a:t>
            </a:r>
            <a:endParaRPr sz="1000"/>
          </a:p>
          <a:p>
            <a:pPr indent="0" lvl="0" marL="0" rtl="0" algn="l">
              <a:lnSpc>
                <a:spcPct val="95000"/>
              </a:lnSpc>
              <a:spcBef>
                <a:spcPts val="1200"/>
              </a:spcBef>
              <a:spcAft>
                <a:spcPts val="0"/>
              </a:spcAft>
              <a:buSzPts val="275"/>
              <a:buNone/>
            </a:pPr>
            <a:r>
              <a:t/>
            </a:r>
            <a:endParaRPr sz="1000"/>
          </a:p>
          <a:p>
            <a:pPr indent="0" lvl="0" marL="0" rtl="0" algn="l">
              <a:lnSpc>
                <a:spcPct val="95000"/>
              </a:lnSpc>
              <a:spcBef>
                <a:spcPts val="1200"/>
              </a:spcBef>
              <a:spcAft>
                <a:spcPts val="0"/>
              </a:spcAft>
              <a:buSzPts val="275"/>
              <a:buNone/>
            </a:pPr>
            <a:r>
              <a:rPr lang="zh-TW" sz="1000"/>
              <a:t>double distance(const City&amp; city1, const City&amp; city2) {</a:t>
            </a:r>
            <a:endParaRPr sz="1000"/>
          </a:p>
          <a:p>
            <a:pPr indent="0" lvl="0" marL="0" rtl="0" algn="l">
              <a:lnSpc>
                <a:spcPct val="95000"/>
              </a:lnSpc>
              <a:spcBef>
                <a:spcPts val="1200"/>
              </a:spcBef>
              <a:spcAft>
                <a:spcPts val="0"/>
              </a:spcAft>
              <a:buSzPts val="275"/>
              <a:buNone/>
            </a:pPr>
            <a:r>
              <a:rPr lang="zh-TW" sz="1000"/>
              <a:t>    return std::sqrt(std::pow(city1.x - city2.x, 2) + std::pow(city1.y - city2.y, 2));</a:t>
            </a:r>
            <a:endParaRPr sz="1000"/>
          </a:p>
          <a:p>
            <a:pPr indent="0" lvl="0" marL="0" rtl="0" algn="l">
              <a:lnSpc>
                <a:spcPct val="95000"/>
              </a:lnSpc>
              <a:spcBef>
                <a:spcPts val="1200"/>
              </a:spcBef>
              <a:spcAft>
                <a:spcPts val="0"/>
              </a:spcAft>
              <a:buSzPts val="275"/>
              <a:buNone/>
            </a:pPr>
            <a:r>
              <a:rPr lang="zh-TW" sz="1000"/>
              <a:t>}</a:t>
            </a:r>
            <a:endParaRPr sz="1000"/>
          </a:p>
          <a:p>
            <a:pPr indent="0" lvl="0" marL="0" rtl="0" algn="l">
              <a:lnSpc>
                <a:spcPct val="95000"/>
              </a:lnSpc>
              <a:spcBef>
                <a:spcPts val="1200"/>
              </a:spcBef>
              <a:spcAft>
                <a:spcPts val="0"/>
              </a:spcAft>
              <a:buSzPts val="275"/>
              <a:buNone/>
            </a:pPr>
            <a:r>
              <a:t/>
            </a:r>
            <a:endParaRPr sz="1000"/>
          </a:p>
          <a:p>
            <a:pPr indent="0" lvl="0" marL="0" rtl="0" algn="l">
              <a:lnSpc>
                <a:spcPct val="95000"/>
              </a:lnSpc>
              <a:spcBef>
                <a:spcPts val="1200"/>
              </a:spcBef>
              <a:spcAft>
                <a:spcPts val="0"/>
              </a:spcAft>
              <a:buSzPts val="275"/>
              <a:buNone/>
            </a:pPr>
            <a:r>
              <a:rPr lang="zh-TW" sz="1000"/>
              <a:t>double tsp(const std::vector&lt;City&gt;&amp; nodes) {</a:t>
            </a:r>
            <a:endParaRPr sz="1000"/>
          </a:p>
          <a:p>
            <a:pPr indent="0" lvl="0" marL="0" rtl="0" algn="l">
              <a:lnSpc>
                <a:spcPct val="95000"/>
              </a:lnSpc>
              <a:spcBef>
                <a:spcPts val="1200"/>
              </a:spcBef>
              <a:spcAft>
                <a:spcPts val="0"/>
              </a:spcAft>
              <a:buSzPts val="275"/>
              <a:buNone/>
            </a:pPr>
            <a:r>
              <a:rPr lang="zh-TW" sz="1000"/>
              <a:t>    int n = nodes.size();</a:t>
            </a:r>
            <a:endParaRPr sz="1000"/>
          </a:p>
          <a:p>
            <a:pPr indent="0" lvl="0" marL="0" rtl="0" algn="l">
              <a:lnSpc>
                <a:spcPct val="95000"/>
              </a:lnSpc>
              <a:spcBef>
                <a:spcPts val="1200"/>
              </a:spcBef>
              <a:spcAft>
                <a:spcPts val="0"/>
              </a:spcAft>
              <a:buSzPts val="275"/>
              <a:buNone/>
            </a:pPr>
            <a:r>
              <a:rPr lang="zh-TW" sz="1000"/>
              <a:t>    std::vector&lt;std::vector&lt;double&gt;&gt; dp(1 &lt;&lt; n, std::vector&lt;double&gt;(n, std::numeric_limits&lt;double&gt;::infinity()));</a:t>
            </a:r>
            <a:endParaRPr sz="1000"/>
          </a:p>
          <a:p>
            <a:pPr indent="0" lvl="0" marL="0" rtl="0" algn="l">
              <a:lnSpc>
                <a:spcPct val="95000"/>
              </a:lnSpc>
              <a:spcBef>
                <a:spcPts val="1200"/>
              </a:spcBef>
              <a:spcAft>
                <a:spcPts val="0"/>
              </a:spcAft>
              <a:buSzPts val="275"/>
              <a:buNone/>
            </a:pPr>
            <a:r>
              <a:rPr lang="zh-TW" sz="1000"/>
              <a:t>    std::vector&lt;std::vector&lt;int&gt;&gt; path(1 &lt;&lt; n, std::vector&lt;int&gt;(n, -1));</a:t>
            </a:r>
            <a:endParaRPr sz="1000"/>
          </a:p>
          <a:p>
            <a:pPr indent="0" lvl="0" marL="0" rtl="0" algn="l">
              <a:lnSpc>
                <a:spcPct val="95000"/>
              </a:lnSpc>
              <a:spcBef>
                <a:spcPts val="1200"/>
              </a:spcBef>
              <a:spcAft>
                <a:spcPts val="0"/>
              </a:spcAft>
              <a:buSzPts val="275"/>
              <a:buNone/>
            </a:pPr>
            <a:r>
              <a:rPr lang="zh-TW" sz="1000"/>
              <a:t>    </a:t>
            </a:r>
            <a:endParaRPr sz="1000"/>
          </a:p>
          <a:p>
            <a:pPr indent="0" lvl="0" marL="0" rtl="0" algn="l">
              <a:lnSpc>
                <a:spcPct val="95000"/>
              </a:lnSpc>
              <a:spcBef>
                <a:spcPts val="1200"/>
              </a:spcBef>
              <a:spcAft>
                <a:spcPts val="0"/>
              </a:spcAft>
              <a:buSzPts val="275"/>
              <a:buNone/>
            </a:pPr>
            <a:r>
              <a:rPr lang="zh-TW" sz="1000"/>
              <a:t>    // Base case: if there's only one node</a:t>
            </a:r>
            <a:endParaRPr sz="1000"/>
          </a:p>
          <a:p>
            <a:pPr indent="0" lvl="0" marL="0" rtl="0" algn="l">
              <a:lnSpc>
                <a:spcPct val="95000"/>
              </a:lnSpc>
              <a:spcBef>
                <a:spcPts val="1200"/>
              </a:spcBef>
              <a:spcAft>
                <a:spcPts val="0"/>
              </a:spcAft>
              <a:buSzPts val="275"/>
              <a:buNone/>
            </a:pPr>
            <a:r>
              <a:rPr lang="zh-TW" sz="1000"/>
              <a:t>    dp[1][0] = 0;</a:t>
            </a:r>
            <a:endParaRPr sz="1000"/>
          </a:p>
          <a:p>
            <a:pPr indent="0" lvl="0" marL="0" rtl="0" algn="l">
              <a:lnSpc>
                <a:spcPct val="95000"/>
              </a:lnSpc>
              <a:spcBef>
                <a:spcPts val="1200"/>
              </a:spcBef>
              <a:spcAft>
                <a:spcPts val="0"/>
              </a:spcAft>
              <a:buSzPts val="275"/>
              <a:buNone/>
            </a:pPr>
            <a:r>
              <a:t/>
            </a:r>
            <a:endParaRPr sz="1000"/>
          </a:p>
          <a:p>
            <a:pPr indent="0" lvl="0" marL="0" rtl="0" algn="l">
              <a:lnSpc>
                <a:spcPct val="95000"/>
              </a:lnSpc>
              <a:spcBef>
                <a:spcPts val="1200"/>
              </a:spcBef>
              <a:spcAft>
                <a:spcPts val="0"/>
              </a:spcAft>
              <a:buSzPts val="275"/>
              <a:buNone/>
            </a:pPr>
            <a:r>
              <a:rPr lang="zh-TW" sz="1000"/>
              <a:t>    for (int mask = 1; mask &lt; (1 &lt;&lt; n); ++mask) {</a:t>
            </a:r>
            <a:endParaRPr sz="1000"/>
          </a:p>
          <a:p>
            <a:pPr indent="0" lvl="0" marL="0" rtl="0" algn="l">
              <a:lnSpc>
                <a:spcPct val="95000"/>
              </a:lnSpc>
              <a:spcBef>
                <a:spcPts val="1200"/>
              </a:spcBef>
              <a:spcAft>
                <a:spcPts val="0"/>
              </a:spcAft>
              <a:buSzPts val="275"/>
              <a:buNone/>
            </a:pPr>
            <a:r>
              <a:rPr lang="zh-TW" sz="1000"/>
              <a:t>        for (int i = 0; i &lt; n; ++i) {</a:t>
            </a:r>
            <a:endParaRPr sz="1000"/>
          </a:p>
          <a:p>
            <a:pPr indent="0" lvl="0" marL="0" rtl="0" algn="l">
              <a:lnSpc>
                <a:spcPct val="95000"/>
              </a:lnSpc>
              <a:spcBef>
                <a:spcPts val="1200"/>
              </a:spcBef>
              <a:spcAft>
                <a:spcPts val="0"/>
              </a:spcAft>
              <a:buSzPts val="275"/>
              <a:buNone/>
            </a:pPr>
            <a:r>
              <a:rPr lang="zh-TW" sz="1000"/>
              <a:t>            if ((mask &amp; (1 &lt;&lt; i)) != 0) {</a:t>
            </a:r>
            <a:endParaRPr sz="1000"/>
          </a:p>
          <a:p>
            <a:pPr indent="0" lvl="0" marL="0" rtl="0" algn="l">
              <a:lnSpc>
                <a:spcPct val="95000"/>
              </a:lnSpc>
              <a:spcBef>
                <a:spcPts val="1200"/>
              </a:spcBef>
              <a:spcAft>
                <a:spcPts val="0"/>
              </a:spcAft>
              <a:buSzPts val="275"/>
              <a:buNone/>
            </a:pPr>
            <a:r>
              <a:rPr lang="zh-TW" sz="1000"/>
              <a:t>                for (int j = 0; j &lt; n; ++j) {</a:t>
            </a:r>
            <a:endParaRPr sz="1000"/>
          </a:p>
          <a:p>
            <a:pPr indent="0" lvl="0" marL="0" rtl="0" algn="l">
              <a:lnSpc>
                <a:spcPct val="95000"/>
              </a:lnSpc>
              <a:spcBef>
                <a:spcPts val="1200"/>
              </a:spcBef>
              <a:spcAft>
                <a:spcPts val="0"/>
              </a:spcAft>
              <a:buSzPts val="275"/>
              <a:buNone/>
            </a:pPr>
            <a:r>
              <a:rPr lang="zh-TW" sz="1000"/>
              <a:t>                    if ((mask &amp; (1 &lt;&lt; j)) != 0) {</a:t>
            </a:r>
            <a:endParaRPr sz="1000"/>
          </a:p>
          <a:p>
            <a:pPr indent="0" lvl="0" marL="0" rtl="0" algn="l">
              <a:lnSpc>
                <a:spcPct val="95000"/>
              </a:lnSpc>
              <a:spcBef>
                <a:spcPts val="1200"/>
              </a:spcBef>
              <a:spcAft>
                <a:spcPts val="0"/>
              </a:spcAft>
              <a:buSzPts val="275"/>
              <a:buNone/>
            </a:pPr>
            <a:r>
              <a:rPr lang="zh-TW" sz="1000"/>
              <a:t>                        if (dp[mask ^ (1 &lt;&lt; i)][j] + distance(nodes[j], nodes[i]) &lt; dp[mask][i]) {</a:t>
            </a:r>
            <a:endParaRPr sz="1000"/>
          </a:p>
          <a:p>
            <a:pPr indent="0" lvl="0" marL="0" rtl="0" algn="l">
              <a:lnSpc>
                <a:spcPct val="95000"/>
              </a:lnSpc>
              <a:spcBef>
                <a:spcPts val="1200"/>
              </a:spcBef>
              <a:spcAft>
                <a:spcPts val="0"/>
              </a:spcAft>
              <a:buSzPts val="275"/>
              <a:buNone/>
            </a:pPr>
            <a:r>
              <a:rPr lang="zh-TW" sz="1000"/>
              <a:t>                            dp[mask][i] = dp[mask ^ (1 &lt;&lt; i)][j] + distance(nodes[j], nodes[i]);</a:t>
            </a:r>
            <a:endParaRPr sz="1000"/>
          </a:p>
          <a:p>
            <a:pPr indent="0" lvl="0" marL="0" rtl="0" algn="l">
              <a:lnSpc>
                <a:spcPct val="95000"/>
              </a:lnSpc>
              <a:spcBef>
                <a:spcPts val="1200"/>
              </a:spcBef>
              <a:spcAft>
                <a:spcPts val="0"/>
              </a:spcAft>
              <a:buSzPts val="275"/>
              <a:buNone/>
            </a:pPr>
            <a:r>
              <a:rPr lang="zh-TW" sz="1000"/>
              <a:t>                            path[mask][i] = j;</a:t>
            </a:r>
            <a:endParaRPr sz="1000"/>
          </a:p>
          <a:p>
            <a:pPr indent="0" lvl="0" marL="0" rtl="0" algn="l">
              <a:lnSpc>
                <a:spcPct val="95000"/>
              </a:lnSpc>
              <a:spcBef>
                <a:spcPts val="1200"/>
              </a:spcBef>
              <a:spcAft>
                <a:spcPts val="0"/>
              </a:spcAft>
              <a:buSzPts val="275"/>
              <a:buNone/>
            </a:pPr>
            <a:r>
              <a:rPr lang="zh-TW" sz="1000"/>
              <a:t>                        }</a:t>
            </a:r>
            <a:endParaRPr sz="1000"/>
          </a:p>
          <a:p>
            <a:pPr indent="0" lvl="0" marL="0" rtl="0" algn="l">
              <a:lnSpc>
                <a:spcPct val="95000"/>
              </a:lnSpc>
              <a:spcBef>
                <a:spcPts val="1200"/>
              </a:spcBef>
              <a:spcAft>
                <a:spcPts val="0"/>
              </a:spcAft>
              <a:buSzPts val="275"/>
              <a:buNone/>
            </a:pPr>
            <a:r>
              <a:rPr lang="zh-TW" sz="1000"/>
              <a:t>                    }</a:t>
            </a:r>
            <a:endParaRPr sz="1000"/>
          </a:p>
          <a:p>
            <a:pPr indent="0" lvl="0" marL="0" rtl="0" algn="l">
              <a:lnSpc>
                <a:spcPct val="95000"/>
              </a:lnSpc>
              <a:spcBef>
                <a:spcPts val="1200"/>
              </a:spcBef>
              <a:spcAft>
                <a:spcPts val="0"/>
              </a:spcAft>
              <a:buSzPts val="275"/>
              <a:buNone/>
            </a:pPr>
            <a:r>
              <a:rPr lang="zh-TW" sz="1000"/>
              <a:t>                }</a:t>
            </a:r>
            <a:endParaRPr sz="1000"/>
          </a:p>
          <a:p>
            <a:pPr indent="0" lvl="0" marL="0" rtl="0" algn="l">
              <a:lnSpc>
                <a:spcPct val="95000"/>
              </a:lnSpc>
              <a:spcBef>
                <a:spcPts val="1200"/>
              </a:spcBef>
              <a:spcAft>
                <a:spcPts val="0"/>
              </a:spcAft>
              <a:buSzPts val="275"/>
              <a:buNone/>
            </a:pPr>
            <a:r>
              <a:rPr lang="zh-TW" sz="1000"/>
              <a:t>            }</a:t>
            </a:r>
            <a:endParaRPr sz="1000"/>
          </a:p>
          <a:p>
            <a:pPr indent="0" lvl="0" marL="0" rtl="0" algn="l">
              <a:lnSpc>
                <a:spcPct val="95000"/>
              </a:lnSpc>
              <a:spcBef>
                <a:spcPts val="1200"/>
              </a:spcBef>
              <a:spcAft>
                <a:spcPts val="0"/>
              </a:spcAft>
              <a:buSzPts val="275"/>
              <a:buNone/>
            </a:pPr>
            <a:r>
              <a:rPr lang="zh-TW" sz="1000"/>
              <a:t>        }</a:t>
            </a:r>
            <a:endParaRPr sz="1000"/>
          </a:p>
          <a:p>
            <a:pPr indent="0" lvl="0" marL="0" rtl="0" algn="l">
              <a:lnSpc>
                <a:spcPct val="95000"/>
              </a:lnSpc>
              <a:spcBef>
                <a:spcPts val="1200"/>
              </a:spcBef>
              <a:spcAft>
                <a:spcPts val="0"/>
              </a:spcAft>
              <a:buSzPts val="275"/>
              <a:buNone/>
            </a:pPr>
            <a:r>
              <a:rPr lang="zh-TW" sz="1000"/>
              <a:t>    }</a:t>
            </a:r>
            <a:endParaRPr sz="1000"/>
          </a:p>
          <a:p>
            <a:pPr indent="0" lvl="0" marL="0" rtl="0" algn="l">
              <a:lnSpc>
                <a:spcPct val="95000"/>
              </a:lnSpc>
              <a:spcBef>
                <a:spcPts val="1200"/>
              </a:spcBef>
              <a:spcAft>
                <a:spcPts val="0"/>
              </a:spcAft>
              <a:buSzPts val="275"/>
              <a:buNone/>
            </a:pPr>
            <a:r>
              <a:t/>
            </a:r>
            <a:endParaRPr sz="1000"/>
          </a:p>
          <a:p>
            <a:pPr indent="0" lvl="0" marL="0" rtl="0" algn="l">
              <a:lnSpc>
                <a:spcPct val="95000"/>
              </a:lnSpc>
              <a:spcBef>
                <a:spcPts val="1200"/>
              </a:spcBef>
              <a:spcAft>
                <a:spcPts val="0"/>
              </a:spcAft>
              <a:buSzPts val="275"/>
              <a:buNone/>
            </a:pPr>
            <a:r>
              <a:rPr lang="zh-TW" sz="1000"/>
              <a:t>    double min_distance = std::numeric_limits&lt;double&gt;::infinity();</a:t>
            </a:r>
            <a:endParaRPr sz="1000"/>
          </a:p>
          <a:p>
            <a:pPr indent="0" lvl="0" marL="0" rtl="0" algn="l">
              <a:lnSpc>
                <a:spcPct val="95000"/>
              </a:lnSpc>
              <a:spcBef>
                <a:spcPts val="1200"/>
              </a:spcBef>
              <a:spcAft>
                <a:spcPts val="0"/>
              </a:spcAft>
              <a:buSzPts val="275"/>
              <a:buNone/>
            </a:pPr>
            <a:r>
              <a:rPr lang="zh-TW" sz="1000"/>
              <a:t>    int last_node = -1;</a:t>
            </a:r>
            <a:endParaRPr sz="1000"/>
          </a:p>
          <a:p>
            <a:pPr indent="0" lvl="0" marL="0" rtl="0" algn="l">
              <a:lnSpc>
                <a:spcPct val="95000"/>
              </a:lnSpc>
              <a:spcBef>
                <a:spcPts val="1200"/>
              </a:spcBef>
              <a:spcAft>
                <a:spcPts val="0"/>
              </a:spcAft>
              <a:buSzPts val="275"/>
              <a:buNone/>
            </a:pPr>
            <a:r>
              <a:rPr lang="zh-TW" sz="1000"/>
              <a:t>    for (int i = 0; i &lt; n; ++i) {</a:t>
            </a:r>
            <a:endParaRPr sz="1000"/>
          </a:p>
          <a:p>
            <a:pPr indent="0" lvl="0" marL="0" rtl="0" algn="l">
              <a:lnSpc>
                <a:spcPct val="95000"/>
              </a:lnSpc>
              <a:spcBef>
                <a:spcPts val="1200"/>
              </a:spcBef>
              <a:spcAft>
                <a:spcPts val="0"/>
              </a:spcAft>
              <a:buSzPts val="275"/>
              <a:buNone/>
            </a:pPr>
            <a:r>
              <a:rPr lang="zh-TW" sz="1000"/>
              <a:t>        if (dp[(1 &lt;&lt; n) - 1][i] + distance(nodes[i], nodes[0]) &lt; min_distance) {</a:t>
            </a:r>
            <a:endParaRPr sz="1000"/>
          </a:p>
          <a:p>
            <a:pPr indent="0" lvl="0" marL="0" rtl="0" algn="l">
              <a:lnSpc>
                <a:spcPct val="95000"/>
              </a:lnSpc>
              <a:spcBef>
                <a:spcPts val="1200"/>
              </a:spcBef>
              <a:spcAft>
                <a:spcPts val="0"/>
              </a:spcAft>
              <a:buSzPts val="275"/>
              <a:buNone/>
            </a:pPr>
            <a:r>
              <a:rPr lang="zh-TW" sz="1000"/>
              <a:t>            min_distance = dp[(1 &lt;&lt; n) - 1][i] + distance(nodes[i], nodes[0]);</a:t>
            </a:r>
            <a:endParaRPr sz="1000"/>
          </a:p>
          <a:p>
            <a:pPr indent="0" lvl="0" marL="0" rtl="0" algn="l">
              <a:lnSpc>
                <a:spcPct val="95000"/>
              </a:lnSpc>
              <a:spcBef>
                <a:spcPts val="1200"/>
              </a:spcBef>
              <a:spcAft>
                <a:spcPts val="0"/>
              </a:spcAft>
              <a:buSzPts val="275"/>
              <a:buNone/>
            </a:pPr>
            <a:r>
              <a:rPr lang="zh-TW" sz="1000"/>
              <a:t>            last_node = i;</a:t>
            </a:r>
            <a:endParaRPr sz="1000"/>
          </a:p>
          <a:p>
            <a:pPr indent="0" lvl="0" marL="0" rtl="0" algn="l">
              <a:lnSpc>
                <a:spcPct val="95000"/>
              </a:lnSpc>
              <a:spcBef>
                <a:spcPts val="1200"/>
              </a:spcBef>
              <a:spcAft>
                <a:spcPts val="0"/>
              </a:spcAft>
              <a:buSzPts val="275"/>
              <a:buNone/>
            </a:pPr>
            <a:r>
              <a:rPr lang="zh-TW" sz="1000"/>
              <a:t>        }</a:t>
            </a:r>
            <a:endParaRPr sz="1000"/>
          </a:p>
          <a:p>
            <a:pPr indent="0" lvl="0" marL="0" rtl="0" algn="l">
              <a:lnSpc>
                <a:spcPct val="95000"/>
              </a:lnSpc>
              <a:spcBef>
                <a:spcPts val="1200"/>
              </a:spcBef>
              <a:spcAft>
                <a:spcPts val="0"/>
              </a:spcAft>
              <a:buSzPts val="275"/>
              <a:buNone/>
            </a:pPr>
            <a:r>
              <a:rPr lang="zh-TW" sz="1000"/>
              <a:t>    }</a:t>
            </a:r>
            <a:endParaRPr sz="1000"/>
          </a:p>
          <a:p>
            <a:pPr indent="0" lvl="0" marL="0" rtl="0" algn="l">
              <a:lnSpc>
                <a:spcPct val="95000"/>
              </a:lnSpc>
              <a:spcBef>
                <a:spcPts val="1200"/>
              </a:spcBef>
              <a:spcAft>
                <a:spcPts val="0"/>
              </a:spcAft>
              <a:buSzPts val="275"/>
              <a:buNone/>
            </a:pPr>
            <a:r>
              <a:rPr lang="zh-TW" sz="1000"/>
              <a:t>    </a:t>
            </a:r>
            <a:endParaRPr sz="1000"/>
          </a:p>
          <a:p>
            <a:pPr indent="0" lvl="0" marL="0" rtl="0" algn="l">
              <a:lnSpc>
                <a:spcPct val="95000"/>
              </a:lnSpc>
              <a:spcBef>
                <a:spcPts val="1200"/>
              </a:spcBef>
              <a:spcAft>
                <a:spcPts val="0"/>
              </a:spcAft>
              <a:buSzPts val="275"/>
              <a:buNone/>
            </a:pPr>
            <a:r>
              <a:rPr lang="zh-TW" sz="1000"/>
              <a:t>   </a:t>
            </a:r>
            <a:endParaRPr sz="1000"/>
          </a:p>
          <a:p>
            <a:pPr indent="0" lvl="0" marL="0" rtl="0" algn="l">
              <a:lnSpc>
                <a:spcPct val="95000"/>
              </a:lnSpc>
              <a:spcBef>
                <a:spcPts val="1200"/>
              </a:spcBef>
              <a:spcAft>
                <a:spcPts val="0"/>
              </a:spcAft>
              <a:buSzPts val="275"/>
              <a:buNone/>
            </a:pPr>
            <a:r>
              <a:rPr lang="zh-TW" sz="1000"/>
              <a:t>    for (int mask = 0; mask &lt; (1 &lt;&lt; n); ++mask) {</a:t>
            </a:r>
            <a:endParaRPr sz="1000"/>
          </a:p>
          <a:p>
            <a:pPr indent="0" lvl="0" marL="0" rtl="0" algn="l">
              <a:lnSpc>
                <a:spcPct val="95000"/>
              </a:lnSpc>
              <a:spcBef>
                <a:spcPts val="1200"/>
              </a:spcBef>
              <a:spcAft>
                <a:spcPts val="0"/>
              </a:spcAft>
              <a:buSzPts val="275"/>
              <a:buNone/>
            </a:pPr>
            <a:r>
              <a:rPr lang="zh-TW" sz="1000"/>
              <a:t>        for (int i = 0; i &lt; n; ++i) {</a:t>
            </a:r>
            <a:endParaRPr sz="1000"/>
          </a:p>
          <a:p>
            <a:pPr indent="0" lvl="0" marL="0" rtl="0" algn="l">
              <a:lnSpc>
                <a:spcPct val="95000"/>
              </a:lnSpc>
              <a:spcBef>
                <a:spcPts val="1200"/>
              </a:spcBef>
              <a:spcAft>
                <a:spcPts val="0"/>
              </a:spcAft>
              <a:buSzPts val="275"/>
              <a:buNone/>
            </a:pPr>
            <a:r>
              <a:rPr lang="zh-TW" sz="1000"/>
              <a:t>            if ((mask &amp; (1 &lt;&lt; i)) != 0) {</a:t>
            </a:r>
            <a:endParaRPr sz="1000"/>
          </a:p>
          <a:p>
            <a:pPr indent="0" lvl="0" marL="0" rtl="0" algn="l">
              <a:lnSpc>
                <a:spcPct val="95000"/>
              </a:lnSpc>
              <a:spcBef>
                <a:spcPts val="1200"/>
              </a:spcBef>
              <a:spcAft>
                <a:spcPts val="0"/>
              </a:spcAft>
              <a:buSzPts val="275"/>
              <a:buNone/>
            </a:pPr>
            <a:r>
              <a:rPr lang="zh-TW" sz="1000"/>
              <a:t>                std::cout &lt;&lt; i &lt;&lt; " ";</a:t>
            </a:r>
            <a:endParaRPr sz="1000"/>
          </a:p>
          <a:p>
            <a:pPr indent="0" lvl="0" marL="0" rtl="0" algn="l">
              <a:lnSpc>
                <a:spcPct val="95000"/>
              </a:lnSpc>
              <a:spcBef>
                <a:spcPts val="1200"/>
              </a:spcBef>
              <a:spcAft>
                <a:spcPts val="0"/>
              </a:spcAft>
              <a:buSzPts val="275"/>
              <a:buNone/>
            </a:pPr>
            <a:r>
              <a:rPr lang="zh-TW" sz="1000"/>
              <a:t>            }</a:t>
            </a:r>
            <a:endParaRPr sz="1000"/>
          </a:p>
          <a:p>
            <a:pPr indent="0" lvl="0" marL="0" rtl="0" algn="l">
              <a:lnSpc>
                <a:spcPct val="95000"/>
              </a:lnSpc>
              <a:spcBef>
                <a:spcPts val="1200"/>
              </a:spcBef>
              <a:spcAft>
                <a:spcPts val="0"/>
              </a:spcAft>
              <a:buSzPts val="275"/>
              <a:buNone/>
            </a:pPr>
            <a:r>
              <a:rPr lang="zh-TW" sz="1000"/>
              <a:t>        }</a:t>
            </a:r>
            <a:endParaRPr sz="1000"/>
          </a:p>
          <a:p>
            <a:pPr indent="0" lvl="0" marL="0" rtl="0" algn="l">
              <a:lnSpc>
                <a:spcPct val="95000"/>
              </a:lnSpc>
              <a:spcBef>
                <a:spcPts val="1200"/>
              </a:spcBef>
              <a:spcAft>
                <a:spcPts val="0"/>
              </a:spcAft>
              <a:buSzPts val="275"/>
              <a:buNone/>
            </a:pPr>
            <a:r>
              <a:rPr lang="zh-TW" sz="1000"/>
              <a:t>        std::cout &lt;&lt; " Distance: " &lt;&lt; dp[mask][last_node] + distance(nodes[last_node], nodes[0]) &lt;&lt; " Current Best Distance: " &lt;&lt; min_distance &lt;&lt; std::endl;</a:t>
            </a:r>
            <a:endParaRPr sz="1000"/>
          </a:p>
          <a:p>
            <a:pPr indent="0" lvl="0" marL="0" rtl="0" algn="l">
              <a:lnSpc>
                <a:spcPct val="95000"/>
              </a:lnSpc>
              <a:spcBef>
                <a:spcPts val="1200"/>
              </a:spcBef>
              <a:spcAft>
                <a:spcPts val="0"/>
              </a:spcAft>
              <a:buSzPts val="275"/>
              <a:buNone/>
            </a:pPr>
            <a:r>
              <a:rPr lang="zh-TW" sz="1000"/>
              <a:t>    }</a:t>
            </a:r>
            <a:endParaRPr sz="1000"/>
          </a:p>
          <a:p>
            <a:pPr indent="0" lvl="0" marL="0" rtl="0" algn="l">
              <a:lnSpc>
                <a:spcPct val="95000"/>
              </a:lnSpc>
              <a:spcBef>
                <a:spcPts val="1200"/>
              </a:spcBef>
              <a:spcAft>
                <a:spcPts val="0"/>
              </a:spcAft>
              <a:buSzPts val="275"/>
              <a:buNone/>
            </a:pPr>
            <a:r>
              <a:t/>
            </a:r>
            <a:endParaRPr sz="1000"/>
          </a:p>
          <a:p>
            <a:pPr indent="0" lvl="0" marL="0" rtl="0" algn="l">
              <a:lnSpc>
                <a:spcPct val="95000"/>
              </a:lnSpc>
              <a:spcBef>
                <a:spcPts val="1200"/>
              </a:spcBef>
              <a:spcAft>
                <a:spcPts val="0"/>
              </a:spcAft>
              <a:buSzPts val="275"/>
              <a:buNone/>
            </a:pPr>
            <a:r>
              <a:rPr lang="zh-TW" sz="1000"/>
              <a:t>    return min_distance;</a:t>
            </a:r>
            <a:endParaRPr sz="1000"/>
          </a:p>
          <a:p>
            <a:pPr indent="0" lvl="0" marL="0" rtl="0" algn="l">
              <a:lnSpc>
                <a:spcPct val="95000"/>
              </a:lnSpc>
              <a:spcBef>
                <a:spcPts val="1200"/>
              </a:spcBef>
              <a:spcAft>
                <a:spcPts val="0"/>
              </a:spcAft>
              <a:buSzPts val="275"/>
              <a:buNone/>
            </a:pPr>
            <a:r>
              <a:rPr lang="zh-TW" sz="1000"/>
              <a:t>}</a:t>
            </a:r>
            <a:endParaRPr sz="1000"/>
          </a:p>
          <a:p>
            <a:pPr indent="0" lvl="0" marL="0" rtl="0" algn="l">
              <a:lnSpc>
                <a:spcPct val="95000"/>
              </a:lnSpc>
              <a:spcBef>
                <a:spcPts val="1200"/>
              </a:spcBef>
              <a:spcAft>
                <a:spcPts val="0"/>
              </a:spcAft>
              <a:buSzPts val="275"/>
              <a:buNone/>
            </a:pPr>
            <a:r>
              <a:t/>
            </a:r>
            <a:endParaRPr sz="1000"/>
          </a:p>
          <a:p>
            <a:pPr indent="0" lvl="0" marL="0" rtl="0" algn="l">
              <a:lnSpc>
                <a:spcPct val="95000"/>
              </a:lnSpc>
              <a:spcBef>
                <a:spcPts val="1200"/>
              </a:spcBef>
              <a:spcAft>
                <a:spcPts val="0"/>
              </a:spcAft>
              <a:buSzPts val="275"/>
              <a:buNone/>
            </a:pPr>
            <a:r>
              <a:rPr lang="zh-TW" sz="1000"/>
              <a:t>int main() {</a:t>
            </a:r>
            <a:endParaRPr sz="1000"/>
          </a:p>
          <a:p>
            <a:pPr indent="0" lvl="0" marL="0" rtl="0" algn="l">
              <a:lnSpc>
                <a:spcPct val="95000"/>
              </a:lnSpc>
              <a:spcBef>
                <a:spcPts val="1200"/>
              </a:spcBef>
              <a:spcAft>
                <a:spcPts val="0"/>
              </a:spcAft>
              <a:buSzPts val="275"/>
              <a:buNone/>
            </a:pPr>
            <a:r>
              <a:rPr lang="zh-TW" sz="1000"/>
              <a:t>    std::vector&lt;City&gt; nodes = {</a:t>
            </a:r>
            <a:endParaRPr sz="1000"/>
          </a:p>
          <a:p>
            <a:pPr indent="0" lvl="0" marL="0" rtl="0" algn="l">
              <a:lnSpc>
                <a:spcPct val="95000"/>
              </a:lnSpc>
              <a:spcBef>
                <a:spcPts val="1200"/>
              </a:spcBef>
              <a:spcAft>
                <a:spcPts val="0"/>
              </a:spcAft>
              <a:buSzPts val="275"/>
              <a:buNone/>
            </a:pPr>
            <a:r>
              <a:rPr lang="zh-TW" sz="1000"/>
              <a:t>        {60, 200}, {180, 200}, {80, 180}, {140, 180}, {20, 160},</a:t>
            </a:r>
            <a:endParaRPr sz="1000"/>
          </a:p>
          <a:p>
            <a:pPr indent="0" lvl="0" marL="0" rtl="0" algn="l">
              <a:lnSpc>
                <a:spcPct val="95000"/>
              </a:lnSpc>
              <a:spcBef>
                <a:spcPts val="1200"/>
              </a:spcBef>
              <a:spcAft>
                <a:spcPts val="0"/>
              </a:spcAft>
              <a:buSzPts val="275"/>
              <a:buNone/>
            </a:pPr>
            <a:r>
              <a:rPr lang="zh-TW" sz="1000"/>
              <a:t>        {100, 160}, {200, 160}, {140, 140}, {40, 120}, {100, 120}</a:t>
            </a:r>
            <a:endParaRPr sz="1000"/>
          </a:p>
          <a:p>
            <a:pPr indent="0" lvl="0" marL="0" rtl="0" algn="l">
              <a:lnSpc>
                <a:spcPct val="95000"/>
              </a:lnSpc>
              <a:spcBef>
                <a:spcPts val="1200"/>
              </a:spcBef>
              <a:spcAft>
                <a:spcPts val="0"/>
              </a:spcAft>
              <a:buSzPts val="275"/>
              <a:buNone/>
            </a:pPr>
            <a:r>
              <a:rPr lang="zh-TW" sz="1000"/>
              <a:t>    };</a:t>
            </a:r>
            <a:endParaRPr sz="1000"/>
          </a:p>
          <a:p>
            <a:pPr indent="0" lvl="0" marL="0" rtl="0" algn="l">
              <a:lnSpc>
                <a:spcPct val="95000"/>
              </a:lnSpc>
              <a:spcBef>
                <a:spcPts val="1200"/>
              </a:spcBef>
              <a:spcAft>
                <a:spcPts val="0"/>
              </a:spcAft>
              <a:buSzPts val="275"/>
              <a:buNone/>
            </a:pPr>
            <a:r>
              <a:t/>
            </a:r>
            <a:endParaRPr sz="1000"/>
          </a:p>
          <a:p>
            <a:pPr indent="0" lvl="0" marL="0" rtl="0" algn="l">
              <a:lnSpc>
                <a:spcPct val="95000"/>
              </a:lnSpc>
              <a:spcBef>
                <a:spcPts val="1200"/>
              </a:spcBef>
              <a:spcAft>
                <a:spcPts val="0"/>
              </a:spcAft>
              <a:buSzPts val="275"/>
              <a:buNone/>
            </a:pPr>
            <a:r>
              <a:rPr lang="zh-TW" sz="1000"/>
              <a:t>    auto start = std::chrono::steady_clock::now();</a:t>
            </a:r>
            <a:endParaRPr sz="1000"/>
          </a:p>
          <a:p>
            <a:pPr indent="0" lvl="0" marL="0" rtl="0" algn="l">
              <a:lnSpc>
                <a:spcPct val="95000"/>
              </a:lnSpc>
              <a:spcBef>
                <a:spcPts val="1200"/>
              </a:spcBef>
              <a:spcAft>
                <a:spcPts val="0"/>
              </a:spcAft>
              <a:buSzPts val="275"/>
              <a:buNone/>
            </a:pPr>
            <a:r>
              <a:rPr lang="zh-TW" sz="1000"/>
              <a:t>    double min_distance = tsp(nodes);</a:t>
            </a:r>
            <a:endParaRPr sz="1000"/>
          </a:p>
          <a:p>
            <a:pPr indent="0" lvl="0" marL="0" rtl="0" algn="l">
              <a:lnSpc>
                <a:spcPct val="95000"/>
              </a:lnSpc>
              <a:spcBef>
                <a:spcPts val="1200"/>
              </a:spcBef>
              <a:spcAft>
                <a:spcPts val="0"/>
              </a:spcAft>
              <a:buSzPts val="275"/>
              <a:buNone/>
            </a:pPr>
            <a:r>
              <a:rPr lang="zh-TW" sz="1000"/>
              <a:t>  auto end = std::chrono::steady_clock::now();</a:t>
            </a:r>
            <a:endParaRPr sz="1000"/>
          </a:p>
          <a:p>
            <a:pPr indent="0" lvl="0" marL="0" rtl="0" algn="l">
              <a:lnSpc>
                <a:spcPct val="95000"/>
              </a:lnSpc>
              <a:spcBef>
                <a:spcPts val="1200"/>
              </a:spcBef>
              <a:spcAft>
                <a:spcPts val="0"/>
              </a:spcAft>
              <a:buSzPts val="275"/>
              <a:buNone/>
            </a:pPr>
            <a:r>
              <a:t/>
            </a:r>
            <a:endParaRPr sz="1000"/>
          </a:p>
          <a:p>
            <a:pPr indent="0" lvl="0" marL="0" rtl="0" algn="l">
              <a:lnSpc>
                <a:spcPct val="95000"/>
              </a:lnSpc>
              <a:spcBef>
                <a:spcPts val="1200"/>
              </a:spcBef>
              <a:spcAft>
                <a:spcPts val="0"/>
              </a:spcAft>
              <a:buSzPts val="275"/>
              <a:buNone/>
            </a:pPr>
            <a:r>
              <a:rPr lang="zh-TW" sz="1000"/>
              <a:t>    std::chrono::duration&lt;double&gt; elapsed_seconds = end - start;</a:t>
            </a:r>
            <a:endParaRPr sz="1000"/>
          </a:p>
          <a:p>
            <a:pPr indent="0" lvl="0" marL="0" rtl="0" algn="l">
              <a:lnSpc>
                <a:spcPct val="95000"/>
              </a:lnSpc>
              <a:spcBef>
                <a:spcPts val="1200"/>
              </a:spcBef>
              <a:spcAft>
                <a:spcPts val="0"/>
              </a:spcAft>
              <a:buSzPts val="275"/>
              <a:buNone/>
            </a:pPr>
            <a:r>
              <a:rPr lang="zh-TW" sz="1000"/>
              <a:t>    std::cout &lt;&lt; "Minimum Distance: " &lt;&lt; min_distance &lt;&lt; std::endl;</a:t>
            </a:r>
            <a:endParaRPr sz="1000"/>
          </a:p>
          <a:p>
            <a:pPr indent="0" lvl="0" marL="0" rtl="0" algn="l">
              <a:lnSpc>
                <a:spcPct val="95000"/>
              </a:lnSpc>
              <a:spcBef>
                <a:spcPts val="1200"/>
              </a:spcBef>
              <a:spcAft>
                <a:spcPts val="0"/>
              </a:spcAft>
              <a:buSzPts val="275"/>
              <a:buNone/>
            </a:pPr>
            <a:r>
              <a:rPr lang="zh-TW" sz="1000"/>
              <a:t>    std::cout &lt;&lt; "Elapsed time: " &lt;&lt; elapsed_seconds.count() &lt;&lt; "s\n";</a:t>
            </a:r>
            <a:endParaRPr sz="1000"/>
          </a:p>
          <a:p>
            <a:pPr indent="0" lvl="0" marL="0" rtl="0" algn="l">
              <a:lnSpc>
                <a:spcPct val="95000"/>
              </a:lnSpc>
              <a:spcBef>
                <a:spcPts val="1200"/>
              </a:spcBef>
              <a:spcAft>
                <a:spcPts val="0"/>
              </a:spcAft>
              <a:buSzPts val="275"/>
              <a:buNone/>
            </a:pPr>
            <a:r>
              <a:t/>
            </a:r>
            <a:endParaRPr sz="1000"/>
          </a:p>
          <a:p>
            <a:pPr indent="0" lvl="0" marL="0" rtl="0" algn="l">
              <a:lnSpc>
                <a:spcPct val="95000"/>
              </a:lnSpc>
              <a:spcBef>
                <a:spcPts val="1200"/>
              </a:spcBef>
              <a:spcAft>
                <a:spcPts val="0"/>
              </a:spcAft>
              <a:buSzPts val="275"/>
              <a:buNone/>
            </a:pPr>
            <a:r>
              <a:rPr lang="zh-TW" sz="1000"/>
              <a:t>    return 0;</a:t>
            </a:r>
            <a:endParaRPr sz="1000"/>
          </a:p>
          <a:p>
            <a:pPr indent="0" lvl="0" marL="0" rtl="0" algn="l">
              <a:lnSpc>
                <a:spcPct val="95000"/>
              </a:lnSpc>
              <a:spcBef>
                <a:spcPts val="1200"/>
              </a:spcBef>
              <a:spcAft>
                <a:spcPts val="1200"/>
              </a:spcAft>
              <a:buSzPts val="275"/>
              <a:buNone/>
            </a:pPr>
            <a:r>
              <a:rPr lang="zh-TW" sz="1000"/>
              <a:t>}</a:t>
            </a:r>
            <a:endParaRPr sz="1000"/>
          </a:p>
        </p:txBody>
      </p:sp>
      <p:sp>
        <p:nvSpPr>
          <p:cNvPr id="166" name="Google Shape;166;p28"/>
          <p:cNvSpPr txBox="1"/>
          <p:nvPr/>
        </p:nvSpPr>
        <p:spPr>
          <a:xfrm>
            <a:off x="4572000" y="1093850"/>
            <a:ext cx="3825300" cy="15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import math</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import itertools</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import time</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class City:</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def __init__(self, x, y):</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self.x = x</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self.y = y</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def distance(city1, city2):</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return math.sqrt((city1.x - city2.x) ** 2 + (city1.y - city2.y) ** 2)</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def tsp(nodes):</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n = len(nodes)</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dp = [[float('inf')] * n for _ in range(1 &lt;&lt; n)]</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path = [[-1] * n for _ in range(1 &lt;&lt; n)]</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 Base case: if there's only one node</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dp[1][0] = 0</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for mask in range(1, 1 &lt;&lt; n):</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for i in range(n):</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if mask &amp; (1 &lt;&lt; i):</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for j in range(n):</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if mask &amp; (1 &lt;&lt; j):</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if dp[mask ^ (1 &lt;&lt; i)][j] + distance(nodes[j], nodes[i]) &lt; dp[mask][i]:</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dp[mask][i] = dp[mask ^ (1 &lt;&lt; i)][j] + distance(nodes[j], nodes[i])</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path[mask][i] = j</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min_distance = float('inf')</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last_node = -1</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for i in range(n):</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if dp[(1 &lt;&lt; n) - 1][i] + distance(nodes[i], nodes[0]) &lt; min_distance:</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min_distance = dp[(1 &lt;&lt; n) - 1][i] + distance(nodes[i], nodes[0])</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last_node = i</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for mask in range(1 &lt;&lt; n):</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print([i for i in range(n) if mask &amp; (1 &lt;&lt; i)], end="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print(" Distance: ", dp[mask][last_node] + distance(nodes[last_node], nodes[0]), " Current Best Distance: ", min_distance)</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return min_distance</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if __name__ == "__main__":</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nodes =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City(60, 200), City(180, 200), City(80, 180), City(140, 180), City(20, 160),</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City(100, 160), City(200, 160), City(140, 140), City(40, 120), City(100, 120)</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start_time = time.time()</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min_distance = tsp(nodes)</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end_time = time.time()</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print("Minimum Distance:", min_distance)</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000">
                <a:solidFill>
                  <a:schemeClr val="dk2"/>
                </a:solidFill>
                <a:latin typeface="Source Code Pro"/>
                <a:ea typeface="Source Code Pro"/>
                <a:cs typeface="Source Code Pro"/>
                <a:sym typeface="Source Code Pro"/>
              </a:rPr>
              <a:t>    print("Elapsed time:", end_time - start_time, "s")</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000">
              <a:solidFill>
                <a:schemeClr val="dk2"/>
              </a:solidFill>
              <a:latin typeface="Source Code Pro"/>
              <a:ea typeface="Source Code Pro"/>
              <a:cs typeface="Source Code Pro"/>
              <a:sym typeface="Source Code Pro"/>
            </a:endParaRPr>
          </a:p>
        </p:txBody>
      </p:sp>
      <p:pic>
        <p:nvPicPr>
          <p:cNvPr id="167" name="Google Shape;167;p28"/>
          <p:cNvPicPr preferRelativeResize="0"/>
          <p:nvPr/>
        </p:nvPicPr>
        <p:blipFill>
          <a:blip r:embed="rId3">
            <a:alphaModFix/>
          </a:blip>
          <a:stretch>
            <a:fillRect/>
          </a:stretch>
        </p:blipFill>
        <p:spPr>
          <a:xfrm>
            <a:off x="804651" y="627638"/>
            <a:ext cx="827000" cy="826962"/>
          </a:xfrm>
          <a:prstGeom prst="rect">
            <a:avLst/>
          </a:prstGeom>
          <a:noFill/>
          <a:ln>
            <a:noFill/>
          </a:ln>
        </p:spPr>
      </p:pic>
      <p:pic>
        <p:nvPicPr>
          <p:cNvPr id="168" name="Google Shape;168;p28"/>
          <p:cNvPicPr preferRelativeResize="0"/>
          <p:nvPr/>
        </p:nvPicPr>
        <p:blipFill>
          <a:blip r:embed="rId4">
            <a:alphaModFix/>
          </a:blip>
          <a:stretch>
            <a:fillRect/>
          </a:stretch>
        </p:blipFill>
        <p:spPr>
          <a:xfrm>
            <a:off x="5031482" y="292852"/>
            <a:ext cx="827000" cy="906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動態規劃程式實驗結果</a:t>
            </a:r>
            <a:endParaRPr/>
          </a:p>
        </p:txBody>
      </p:sp>
      <p:pic>
        <p:nvPicPr>
          <p:cNvPr id="174" name="Google Shape;174;p29"/>
          <p:cNvPicPr preferRelativeResize="0"/>
          <p:nvPr/>
        </p:nvPicPr>
        <p:blipFill>
          <a:blip r:embed="rId3">
            <a:alphaModFix/>
          </a:blip>
          <a:stretch>
            <a:fillRect/>
          </a:stretch>
        </p:blipFill>
        <p:spPr>
          <a:xfrm>
            <a:off x="122700" y="1872175"/>
            <a:ext cx="4256975" cy="2944025"/>
          </a:xfrm>
          <a:prstGeom prst="rect">
            <a:avLst/>
          </a:prstGeom>
          <a:noFill/>
          <a:ln>
            <a:noFill/>
          </a:ln>
        </p:spPr>
      </p:pic>
      <p:pic>
        <p:nvPicPr>
          <p:cNvPr id="175" name="Google Shape;175;p29"/>
          <p:cNvPicPr preferRelativeResize="0"/>
          <p:nvPr/>
        </p:nvPicPr>
        <p:blipFill>
          <a:blip r:embed="rId4">
            <a:alphaModFix/>
          </a:blip>
          <a:stretch>
            <a:fillRect/>
          </a:stretch>
        </p:blipFill>
        <p:spPr>
          <a:xfrm>
            <a:off x="4522900" y="2006650"/>
            <a:ext cx="4508626" cy="2646250"/>
          </a:xfrm>
          <a:prstGeom prst="rect">
            <a:avLst/>
          </a:prstGeom>
          <a:noFill/>
          <a:ln>
            <a:noFill/>
          </a:ln>
        </p:spPr>
      </p:pic>
      <p:pic>
        <p:nvPicPr>
          <p:cNvPr id="176" name="Google Shape;176;p29"/>
          <p:cNvPicPr preferRelativeResize="0"/>
          <p:nvPr/>
        </p:nvPicPr>
        <p:blipFill>
          <a:blip r:embed="rId5">
            <a:alphaModFix/>
          </a:blip>
          <a:stretch>
            <a:fillRect/>
          </a:stretch>
        </p:blipFill>
        <p:spPr>
          <a:xfrm>
            <a:off x="1651988" y="673776"/>
            <a:ext cx="1198400" cy="1198400"/>
          </a:xfrm>
          <a:prstGeom prst="rect">
            <a:avLst/>
          </a:prstGeom>
          <a:noFill/>
          <a:ln>
            <a:noFill/>
          </a:ln>
        </p:spPr>
      </p:pic>
      <p:pic>
        <p:nvPicPr>
          <p:cNvPr id="177" name="Google Shape;177;p29"/>
          <p:cNvPicPr preferRelativeResize="0"/>
          <p:nvPr/>
        </p:nvPicPr>
        <p:blipFill>
          <a:blip r:embed="rId6">
            <a:alphaModFix/>
          </a:blip>
          <a:stretch>
            <a:fillRect/>
          </a:stretch>
        </p:blipFill>
        <p:spPr>
          <a:xfrm>
            <a:off x="5545000" y="673773"/>
            <a:ext cx="1093641" cy="119839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68775"/>
            <a:ext cx="8520600" cy="246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按照前面兩個程式碼一個太慢，另外一個遇到越大的問題，不僅僅計算是成指數上升，所需的空間還很大，那有沒有方法是可以自己定義跑的次數並且不會占用很大的空間呢？</a:t>
            </a:r>
            <a:endParaRPr sz="4311"/>
          </a:p>
        </p:txBody>
      </p:sp>
      <p:pic>
        <p:nvPicPr>
          <p:cNvPr id="183" name="Google Shape;183;p30"/>
          <p:cNvPicPr preferRelativeResize="0"/>
          <p:nvPr/>
        </p:nvPicPr>
        <p:blipFill>
          <a:blip r:embed="rId3">
            <a:alphaModFix/>
          </a:blip>
          <a:stretch>
            <a:fillRect/>
          </a:stretch>
        </p:blipFill>
        <p:spPr>
          <a:xfrm>
            <a:off x="5998700" y="2927725"/>
            <a:ext cx="1524000" cy="1524000"/>
          </a:xfrm>
          <a:prstGeom prst="rect">
            <a:avLst/>
          </a:prstGeom>
          <a:noFill/>
          <a:ln>
            <a:noFill/>
          </a:ln>
        </p:spPr>
      </p:pic>
      <p:pic>
        <p:nvPicPr>
          <p:cNvPr id="184" name="Google Shape;184;p30"/>
          <p:cNvPicPr preferRelativeResize="0"/>
          <p:nvPr/>
        </p:nvPicPr>
        <p:blipFill>
          <a:blip r:embed="rId4">
            <a:alphaModFix/>
          </a:blip>
          <a:stretch>
            <a:fillRect/>
          </a:stretch>
        </p:blipFill>
        <p:spPr>
          <a:xfrm>
            <a:off x="1710725" y="3039602"/>
            <a:ext cx="3312575" cy="187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1219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sz="3550"/>
              <a:t>爬山演算法</a:t>
            </a:r>
            <a:endParaRPr sz="3550"/>
          </a:p>
          <a:p>
            <a:pPr indent="0" lvl="0" marL="0" rtl="0" algn="l">
              <a:spcBef>
                <a:spcPts val="0"/>
              </a:spcBef>
              <a:spcAft>
                <a:spcPts val="0"/>
              </a:spcAft>
              <a:buNone/>
            </a:pPr>
            <a:r>
              <a:t/>
            </a:r>
            <a:endParaRPr/>
          </a:p>
        </p:txBody>
      </p:sp>
      <p:sp>
        <p:nvSpPr>
          <p:cNvPr id="190" name="Google Shape;190;p31"/>
          <p:cNvSpPr txBox="1"/>
          <p:nvPr>
            <p:ph idx="1" type="body"/>
          </p:nvPr>
        </p:nvSpPr>
        <p:spPr>
          <a:xfrm>
            <a:off x="311700" y="699650"/>
            <a:ext cx="8520600" cy="334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zh-TW" sz="1600">
                <a:solidFill>
                  <a:srgbClr val="000000"/>
                </a:solidFill>
                <a:latin typeface="Times New Roman"/>
                <a:ea typeface="Times New Roman"/>
                <a:cs typeface="Times New Roman"/>
                <a:sym typeface="Times New Roman"/>
              </a:rPr>
              <a:t>特色:</a:t>
            </a:r>
            <a:br>
              <a:rPr lang="zh-TW" sz="1600">
                <a:solidFill>
                  <a:srgbClr val="000000"/>
                </a:solidFill>
                <a:latin typeface="Times New Roman"/>
                <a:ea typeface="Times New Roman"/>
                <a:cs typeface="Times New Roman"/>
                <a:sym typeface="Times New Roman"/>
              </a:rPr>
            </a:br>
            <a:r>
              <a:rPr lang="zh-TW" sz="1600">
                <a:solidFill>
                  <a:srgbClr val="000000"/>
                </a:solidFill>
                <a:latin typeface="Times New Roman"/>
                <a:ea typeface="Times New Roman"/>
                <a:cs typeface="Times New Roman"/>
                <a:sym typeface="Times New Roman"/>
              </a:rPr>
              <a:t>爬山演算法屬於</a:t>
            </a:r>
            <a:r>
              <a:rPr b="1" lang="zh-TW" sz="1600">
                <a:solidFill>
                  <a:srgbClr val="FF0000"/>
                </a:solidFill>
                <a:latin typeface="Times New Roman"/>
                <a:ea typeface="Times New Roman"/>
                <a:cs typeface="Times New Roman"/>
                <a:sym typeface="Times New Roman"/>
              </a:rPr>
              <a:t>局部搜索方法</a:t>
            </a:r>
            <a:r>
              <a:rPr lang="zh-TW" sz="1600">
                <a:solidFill>
                  <a:srgbClr val="000000"/>
                </a:solidFill>
                <a:latin typeface="Times New Roman"/>
                <a:ea typeface="Times New Roman"/>
                <a:cs typeface="Times New Roman"/>
                <a:sym typeface="Times New Roman"/>
              </a:rPr>
              <a:t>，意味著它只關注當前解的附近空間，並試圖通過不斷選擇比當前解更好的鄰近解來逐步優化。它不會考慮整個解空間，因此可能會</a:t>
            </a:r>
            <a:r>
              <a:rPr b="1" lang="zh-TW" sz="1600">
                <a:solidFill>
                  <a:srgbClr val="FF0000"/>
                </a:solidFill>
                <a:latin typeface="Times New Roman"/>
                <a:ea typeface="Times New Roman"/>
                <a:cs typeface="Times New Roman"/>
                <a:sym typeface="Times New Roman"/>
              </a:rPr>
              <a:t>陷入局部最優解</a:t>
            </a:r>
            <a:r>
              <a:rPr lang="zh-TW" sz="1600">
                <a:solidFill>
                  <a:srgbClr val="000000"/>
                </a:solidFill>
                <a:latin typeface="Times New Roman"/>
                <a:ea typeface="Times New Roman"/>
                <a:cs typeface="Times New Roman"/>
                <a:sym typeface="Times New Roman"/>
              </a:rPr>
              <a:t>。爬山演算法的</a:t>
            </a:r>
            <a:r>
              <a:rPr b="1" lang="zh-TW" sz="1600">
                <a:solidFill>
                  <a:srgbClr val="FF0000"/>
                </a:solidFill>
                <a:latin typeface="Times New Roman"/>
                <a:ea typeface="Times New Roman"/>
                <a:cs typeface="Times New Roman"/>
                <a:sym typeface="Times New Roman"/>
              </a:rPr>
              <a:t>實現相對簡單，容易理解</a:t>
            </a:r>
            <a:r>
              <a:rPr lang="zh-TW" sz="1600">
                <a:solidFill>
                  <a:srgbClr val="000000"/>
                </a:solidFill>
                <a:latin typeface="Times New Roman"/>
                <a:ea typeface="Times New Roman"/>
                <a:cs typeface="Times New Roman"/>
                <a:sym typeface="Times New Roman"/>
              </a:rPr>
              <a:t>。它從一個初始解開始，然後沿著梯度方向（即目標函數的變化率）向上爬，直到找到一個局部最優解或者無法再繼續爬升為止。</a:t>
            </a:r>
            <a:br>
              <a:rPr lang="zh-TW" sz="1600">
                <a:solidFill>
                  <a:srgbClr val="000000"/>
                </a:solidFill>
                <a:latin typeface="Times New Roman"/>
                <a:ea typeface="Times New Roman"/>
                <a:cs typeface="Times New Roman"/>
                <a:sym typeface="Times New Roman"/>
              </a:rPr>
            </a:br>
            <a:br>
              <a:rPr lang="zh-TW" sz="1600">
                <a:solidFill>
                  <a:srgbClr val="000000"/>
                </a:solidFill>
                <a:latin typeface="Times New Roman"/>
                <a:ea typeface="Times New Roman"/>
                <a:cs typeface="Times New Roman"/>
                <a:sym typeface="Times New Roman"/>
              </a:rPr>
            </a:br>
            <a:r>
              <a:rPr b="1" lang="zh-TW" sz="1600">
                <a:solidFill>
                  <a:srgbClr val="000000"/>
                </a:solidFill>
                <a:latin typeface="Times New Roman"/>
                <a:ea typeface="Times New Roman"/>
                <a:cs typeface="Times New Roman"/>
                <a:sym typeface="Times New Roman"/>
              </a:rPr>
              <a:t>優點：</a:t>
            </a:r>
            <a:br>
              <a:rPr lang="zh-TW" sz="1600">
                <a:solidFill>
                  <a:srgbClr val="000000"/>
                </a:solidFill>
                <a:latin typeface="Times New Roman"/>
                <a:ea typeface="Times New Roman"/>
                <a:cs typeface="Times New Roman"/>
                <a:sym typeface="Times New Roman"/>
              </a:rPr>
            </a:br>
            <a:r>
              <a:rPr lang="zh-TW" sz="1600">
                <a:solidFill>
                  <a:srgbClr val="000000"/>
                </a:solidFill>
                <a:latin typeface="Times New Roman"/>
                <a:ea typeface="Times New Roman"/>
                <a:cs typeface="Times New Roman"/>
                <a:sym typeface="Times New Roman"/>
              </a:rPr>
              <a:t>簡單易實現。</a:t>
            </a:r>
            <a:br>
              <a:rPr lang="zh-TW" sz="1600">
                <a:solidFill>
                  <a:srgbClr val="000000"/>
                </a:solidFill>
                <a:latin typeface="Times New Roman"/>
                <a:ea typeface="Times New Roman"/>
                <a:cs typeface="Times New Roman"/>
                <a:sym typeface="Times New Roman"/>
              </a:rPr>
            </a:br>
            <a:r>
              <a:rPr lang="zh-TW" sz="1600">
                <a:solidFill>
                  <a:srgbClr val="000000"/>
                </a:solidFill>
                <a:latin typeface="Times New Roman"/>
                <a:ea typeface="Times New Roman"/>
                <a:cs typeface="Times New Roman"/>
                <a:sym typeface="Times New Roman"/>
              </a:rPr>
              <a:t>在某些情況下，能夠快速找到局部最優解。</a:t>
            </a:r>
            <a:endParaRPr sz="16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zh-TW" sz="1600">
                <a:solidFill>
                  <a:srgbClr val="000000"/>
                </a:solidFill>
                <a:latin typeface="Times New Roman"/>
                <a:ea typeface="Times New Roman"/>
                <a:cs typeface="Times New Roman"/>
                <a:sym typeface="Times New Roman"/>
              </a:rPr>
              <a:t>缺點：</a:t>
            </a:r>
            <a:endParaRPr b="1" sz="16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TW" sz="1600">
                <a:solidFill>
                  <a:srgbClr val="000000"/>
                </a:solidFill>
                <a:latin typeface="Times New Roman"/>
                <a:ea typeface="Times New Roman"/>
                <a:cs typeface="Times New Roman"/>
                <a:sym typeface="Times New Roman"/>
              </a:rPr>
              <a:t>容易陷入局部最優解，尤其對於複雜的</a:t>
            </a:r>
            <a:r>
              <a:rPr lang="zh-TW" sz="1600">
                <a:solidFill>
                  <a:srgbClr val="000000"/>
                </a:solidFill>
                <a:latin typeface="Arial"/>
                <a:ea typeface="Arial"/>
                <a:cs typeface="Arial"/>
                <a:sym typeface="Arial"/>
              </a:rPr>
              <a:t>TSP</a:t>
            </a:r>
            <a:r>
              <a:rPr lang="zh-TW" sz="1600">
                <a:solidFill>
                  <a:srgbClr val="000000"/>
                </a:solidFill>
                <a:latin typeface="Times New Roman"/>
                <a:ea typeface="Times New Roman"/>
                <a:cs typeface="Times New Roman"/>
                <a:sym typeface="Times New Roman"/>
              </a:rPr>
              <a:t>問題，可能無法找到全局最優解。</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rPr lang="zh-TW" sz="1600">
                <a:solidFill>
                  <a:srgbClr val="000000"/>
                </a:solidFill>
                <a:latin typeface="Times New Roman"/>
                <a:ea typeface="Times New Roman"/>
                <a:cs typeface="Times New Roman"/>
                <a:sym typeface="Times New Roman"/>
              </a:rPr>
              <a:t>缺乏全局搜索能力，對於問題的初始解敏感。</a:t>
            </a:r>
            <a:endParaRPr sz="1600"/>
          </a:p>
        </p:txBody>
      </p:sp>
      <p:pic>
        <p:nvPicPr>
          <p:cNvPr id="191" name="Google Shape;191;p31"/>
          <p:cNvPicPr preferRelativeResize="0"/>
          <p:nvPr/>
        </p:nvPicPr>
        <p:blipFill>
          <a:blip r:embed="rId3">
            <a:alphaModFix/>
          </a:blip>
          <a:stretch>
            <a:fillRect/>
          </a:stretch>
        </p:blipFill>
        <p:spPr>
          <a:xfrm>
            <a:off x="5795995" y="2249875"/>
            <a:ext cx="2371825" cy="1468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598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目錄</a:t>
            </a:r>
            <a:endParaRPr/>
          </a:p>
        </p:txBody>
      </p:sp>
      <p:sp>
        <p:nvSpPr>
          <p:cNvPr id="63" name="Google Shape;63;p14"/>
          <p:cNvSpPr txBox="1"/>
          <p:nvPr>
            <p:ph idx="1" type="body"/>
          </p:nvPr>
        </p:nvSpPr>
        <p:spPr>
          <a:xfrm>
            <a:off x="270775" y="10445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1.</a:t>
            </a:r>
            <a:r>
              <a:rPr lang="zh-TW"/>
              <a:t>解釋TSP問題</a:t>
            </a:r>
            <a:endParaRPr/>
          </a:p>
          <a:p>
            <a:pPr indent="0" lvl="0" marL="0" rtl="0" algn="l">
              <a:spcBef>
                <a:spcPts val="1200"/>
              </a:spcBef>
              <a:spcAft>
                <a:spcPts val="0"/>
              </a:spcAft>
              <a:buNone/>
            </a:pPr>
            <a:r>
              <a:rPr lang="zh-TW"/>
              <a:t>2.暴力破解法</a:t>
            </a:r>
            <a:endParaRPr/>
          </a:p>
          <a:p>
            <a:pPr indent="0" lvl="0" marL="0" rtl="0" algn="l">
              <a:spcBef>
                <a:spcPts val="1200"/>
              </a:spcBef>
              <a:spcAft>
                <a:spcPts val="0"/>
              </a:spcAft>
              <a:buNone/>
            </a:pPr>
            <a:r>
              <a:rPr lang="zh-TW"/>
              <a:t>3.動態規劃</a:t>
            </a:r>
            <a:endParaRPr/>
          </a:p>
          <a:p>
            <a:pPr indent="0" lvl="0" marL="0" rtl="0" algn="l">
              <a:spcBef>
                <a:spcPts val="1200"/>
              </a:spcBef>
              <a:spcAft>
                <a:spcPts val="0"/>
              </a:spcAft>
              <a:buNone/>
            </a:pPr>
            <a:r>
              <a:rPr lang="zh-TW"/>
              <a:t>4.爬山演算法</a:t>
            </a:r>
            <a:endParaRPr/>
          </a:p>
          <a:p>
            <a:pPr indent="0" lvl="0" marL="0" rtl="0" algn="l">
              <a:spcBef>
                <a:spcPts val="1200"/>
              </a:spcBef>
              <a:spcAft>
                <a:spcPts val="0"/>
              </a:spcAft>
              <a:buNone/>
            </a:pPr>
            <a:r>
              <a:rPr lang="zh-TW"/>
              <a:t>5.退火演算法</a:t>
            </a:r>
            <a:endParaRPr/>
          </a:p>
          <a:p>
            <a:pPr indent="0" lvl="0" marL="0" rtl="0" algn="l">
              <a:spcBef>
                <a:spcPts val="1200"/>
              </a:spcBef>
              <a:spcAft>
                <a:spcPts val="0"/>
              </a:spcAft>
              <a:buNone/>
            </a:pPr>
            <a:r>
              <a:rPr lang="zh-TW"/>
              <a:t>6.結論</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2"/>
          <p:cNvPicPr preferRelativeResize="0"/>
          <p:nvPr/>
        </p:nvPicPr>
        <p:blipFill>
          <a:blip r:embed="rId3">
            <a:alphaModFix/>
          </a:blip>
          <a:stretch>
            <a:fillRect/>
          </a:stretch>
        </p:blipFill>
        <p:spPr>
          <a:xfrm>
            <a:off x="216225" y="232425"/>
            <a:ext cx="4139525" cy="4508825"/>
          </a:xfrm>
          <a:prstGeom prst="rect">
            <a:avLst/>
          </a:prstGeom>
          <a:noFill/>
          <a:ln>
            <a:noFill/>
          </a:ln>
        </p:spPr>
      </p:pic>
      <p:sp>
        <p:nvSpPr>
          <p:cNvPr id="197" name="Google Shape;197;p32"/>
          <p:cNvSpPr txBox="1"/>
          <p:nvPr/>
        </p:nvSpPr>
        <p:spPr>
          <a:xfrm>
            <a:off x="4510225" y="279225"/>
            <a:ext cx="4102200" cy="41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600">
                <a:solidFill>
                  <a:srgbClr val="1E1E1E"/>
                </a:solidFill>
                <a:highlight>
                  <a:schemeClr val="lt1"/>
                </a:highlight>
                <a:latin typeface="Roboto"/>
                <a:ea typeface="Roboto"/>
                <a:cs typeface="Roboto"/>
                <a:sym typeface="Roboto"/>
              </a:rPr>
              <a:t>爬山演算法是一種基於</a:t>
            </a:r>
            <a:r>
              <a:rPr b="1" lang="zh-TW" sz="1600">
                <a:solidFill>
                  <a:srgbClr val="FF0000"/>
                </a:solidFill>
                <a:highlight>
                  <a:schemeClr val="lt1"/>
                </a:highlight>
                <a:latin typeface="Roboto"/>
                <a:ea typeface="Roboto"/>
                <a:cs typeface="Roboto"/>
                <a:sym typeface="Roboto"/>
              </a:rPr>
              <a:t>局部搜索</a:t>
            </a:r>
            <a:r>
              <a:rPr lang="zh-TW" sz="1600">
                <a:solidFill>
                  <a:srgbClr val="1E1E1E"/>
                </a:solidFill>
                <a:highlight>
                  <a:schemeClr val="lt1"/>
                </a:highlight>
                <a:latin typeface="Roboto"/>
                <a:ea typeface="Roboto"/>
                <a:cs typeface="Roboto"/>
                <a:sym typeface="Roboto"/>
              </a:rPr>
              <a:t>的方法，它只關注當前解的鄰近解，並且只接受對目標函數有所改善的解。因此，當爬山演算法到達一個局部最佳解時，它會停止搜索。</a:t>
            </a:r>
            <a:br>
              <a:rPr lang="zh-TW" sz="1600">
                <a:solidFill>
                  <a:srgbClr val="1E1E1E"/>
                </a:solidFill>
                <a:highlight>
                  <a:schemeClr val="lt1"/>
                </a:highlight>
                <a:latin typeface="Roboto"/>
                <a:ea typeface="Roboto"/>
                <a:cs typeface="Roboto"/>
                <a:sym typeface="Roboto"/>
              </a:rPr>
            </a:br>
            <a:endParaRPr sz="1600">
              <a:solidFill>
                <a:srgbClr val="1E1E1E"/>
              </a:solidFill>
              <a:highlight>
                <a:schemeClr val="lt1"/>
              </a:highlight>
              <a:latin typeface="Roboto"/>
              <a:ea typeface="Roboto"/>
              <a:cs typeface="Roboto"/>
              <a:sym typeface="Roboto"/>
            </a:endParaRPr>
          </a:p>
          <a:p>
            <a:pPr indent="0" lvl="0" marL="0" rtl="0" algn="l">
              <a:spcBef>
                <a:spcPts val="1200"/>
              </a:spcBef>
              <a:spcAft>
                <a:spcPts val="0"/>
              </a:spcAft>
              <a:buNone/>
            </a:pPr>
            <a:r>
              <a:rPr lang="zh-TW" sz="1600">
                <a:highlight>
                  <a:schemeClr val="lt1"/>
                </a:highlight>
                <a:latin typeface="Roboto"/>
                <a:ea typeface="Roboto"/>
                <a:cs typeface="Roboto"/>
                <a:sym typeface="Roboto"/>
              </a:rPr>
              <a:t>此演算法</a:t>
            </a:r>
            <a:r>
              <a:rPr b="1" lang="zh-TW" sz="1600">
                <a:solidFill>
                  <a:srgbClr val="FF0000"/>
                </a:solidFill>
                <a:highlight>
                  <a:schemeClr val="lt1"/>
                </a:highlight>
                <a:latin typeface="Roboto"/>
                <a:ea typeface="Roboto"/>
                <a:cs typeface="Roboto"/>
                <a:sym typeface="Roboto"/>
              </a:rPr>
              <a:t>沒有引入隨機性</a:t>
            </a:r>
            <a:r>
              <a:rPr lang="zh-TW" sz="1600">
                <a:highlight>
                  <a:schemeClr val="lt1"/>
                </a:highlight>
                <a:latin typeface="Roboto"/>
                <a:ea typeface="Roboto"/>
                <a:cs typeface="Roboto"/>
                <a:sym typeface="Roboto"/>
              </a:rPr>
              <a:t>的機制。它總是選擇對目標函數有所改善的鄰近解作為下一步。</a:t>
            </a:r>
            <a:br>
              <a:rPr lang="zh-TW" sz="1600">
                <a:highlight>
                  <a:schemeClr val="lt1"/>
                </a:highlight>
                <a:latin typeface="Roboto"/>
                <a:ea typeface="Roboto"/>
                <a:cs typeface="Roboto"/>
                <a:sym typeface="Roboto"/>
              </a:rPr>
            </a:br>
            <a:br>
              <a:rPr lang="zh-TW" sz="1600">
                <a:highlight>
                  <a:schemeClr val="lt1"/>
                </a:highlight>
                <a:latin typeface="Roboto"/>
                <a:ea typeface="Roboto"/>
                <a:cs typeface="Roboto"/>
                <a:sym typeface="Roboto"/>
              </a:rPr>
            </a:br>
            <a:r>
              <a:rPr lang="zh-TW" sz="1600">
                <a:highlight>
                  <a:schemeClr val="lt1"/>
                </a:highlight>
                <a:latin typeface="Roboto"/>
                <a:ea typeface="Roboto"/>
                <a:cs typeface="Roboto"/>
                <a:sym typeface="Roboto"/>
              </a:rPr>
              <a:t>同時因為沒有隨機性又只關注鄰近解，間接表示</a:t>
            </a:r>
            <a:r>
              <a:rPr lang="zh-TW" sz="1600">
                <a:solidFill>
                  <a:srgbClr val="1E1E1E"/>
                </a:solidFill>
                <a:highlight>
                  <a:schemeClr val="lt1"/>
                </a:highlight>
                <a:latin typeface="Roboto"/>
                <a:ea typeface="Roboto"/>
                <a:cs typeface="Roboto"/>
                <a:sym typeface="Roboto"/>
              </a:rPr>
              <a:t>對初始解非常敏感。如果初始解選擇不當，可能會導致陷入局部最佳解。</a:t>
            </a:r>
            <a:endParaRPr sz="2600">
              <a:solidFill>
                <a:srgbClr val="1E1E1E"/>
              </a:solidFill>
              <a:highlight>
                <a:schemeClr val="lt1"/>
              </a:highlight>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idx="1" type="body"/>
          </p:nvPr>
        </p:nvSpPr>
        <p:spPr>
          <a:xfrm>
            <a:off x="242175" y="479550"/>
            <a:ext cx="8520600" cy="205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1600">
                <a:solidFill>
                  <a:srgbClr val="000000"/>
                </a:solidFill>
                <a:highlight>
                  <a:schemeClr val="lt1"/>
                </a:highlight>
                <a:latin typeface="Roboto"/>
                <a:ea typeface="Roboto"/>
                <a:cs typeface="Roboto"/>
                <a:sym typeface="Roboto"/>
              </a:rPr>
              <a:t>爬山演算法綜合以下特性:</a:t>
            </a:r>
            <a:br>
              <a:rPr lang="zh-TW" sz="1600">
                <a:solidFill>
                  <a:srgbClr val="000000"/>
                </a:solidFill>
                <a:highlight>
                  <a:schemeClr val="lt1"/>
                </a:highlight>
                <a:latin typeface="Roboto"/>
                <a:ea typeface="Roboto"/>
                <a:cs typeface="Roboto"/>
                <a:sym typeface="Roboto"/>
              </a:rPr>
            </a:br>
            <a:r>
              <a:rPr b="1" lang="zh-TW" sz="1600">
                <a:solidFill>
                  <a:srgbClr val="000000"/>
                </a:solidFill>
                <a:highlight>
                  <a:schemeClr val="lt1"/>
                </a:highlight>
                <a:latin typeface="Roboto"/>
                <a:ea typeface="Roboto"/>
                <a:cs typeface="Roboto"/>
                <a:sym typeface="Roboto"/>
              </a:rPr>
              <a:t>．</a:t>
            </a:r>
            <a:r>
              <a:rPr b="1" lang="zh-TW" sz="1600">
                <a:solidFill>
                  <a:srgbClr val="FF0000"/>
                </a:solidFill>
                <a:highlight>
                  <a:schemeClr val="lt1"/>
                </a:highlight>
                <a:latin typeface="Roboto"/>
                <a:ea typeface="Roboto"/>
                <a:cs typeface="Roboto"/>
                <a:sym typeface="Roboto"/>
              </a:rPr>
              <a:t>局部搜索性質</a:t>
            </a:r>
            <a:br>
              <a:rPr b="1" lang="zh-TW" sz="1600">
                <a:solidFill>
                  <a:srgbClr val="FF0000"/>
                </a:solidFill>
                <a:highlight>
                  <a:schemeClr val="lt1"/>
                </a:highlight>
                <a:latin typeface="Roboto"/>
                <a:ea typeface="Roboto"/>
                <a:cs typeface="Roboto"/>
                <a:sym typeface="Roboto"/>
              </a:rPr>
            </a:br>
            <a:r>
              <a:rPr b="1" lang="zh-TW" sz="1600">
                <a:solidFill>
                  <a:srgbClr val="000000"/>
                </a:solidFill>
                <a:highlight>
                  <a:schemeClr val="lt1"/>
                </a:highlight>
                <a:latin typeface="Roboto"/>
                <a:ea typeface="Roboto"/>
                <a:cs typeface="Roboto"/>
                <a:sym typeface="Roboto"/>
              </a:rPr>
              <a:t>．</a:t>
            </a:r>
            <a:r>
              <a:rPr b="1" lang="zh-TW" sz="1600">
                <a:solidFill>
                  <a:srgbClr val="FF0000"/>
                </a:solidFill>
                <a:highlight>
                  <a:schemeClr val="lt1"/>
                </a:highlight>
                <a:latin typeface="Roboto"/>
                <a:ea typeface="Roboto"/>
                <a:cs typeface="Roboto"/>
                <a:sym typeface="Roboto"/>
              </a:rPr>
              <a:t>缺乏全局搜索和隨機性的特性</a:t>
            </a:r>
            <a:br>
              <a:rPr lang="zh-TW" sz="1600">
                <a:solidFill>
                  <a:srgbClr val="000000"/>
                </a:solidFill>
                <a:highlight>
                  <a:schemeClr val="lt1"/>
                </a:highlight>
                <a:latin typeface="Roboto"/>
                <a:ea typeface="Roboto"/>
                <a:cs typeface="Roboto"/>
                <a:sym typeface="Roboto"/>
              </a:rPr>
            </a:br>
            <a:br>
              <a:rPr lang="zh-TW" sz="1600">
                <a:solidFill>
                  <a:srgbClr val="000000"/>
                </a:solidFill>
                <a:highlight>
                  <a:schemeClr val="lt1"/>
                </a:highlight>
                <a:latin typeface="Roboto"/>
                <a:ea typeface="Roboto"/>
                <a:cs typeface="Roboto"/>
                <a:sym typeface="Roboto"/>
              </a:rPr>
            </a:br>
            <a:r>
              <a:rPr lang="zh-TW" sz="1600">
                <a:solidFill>
                  <a:srgbClr val="000000"/>
                </a:solidFill>
                <a:highlight>
                  <a:schemeClr val="lt1"/>
                </a:highlight>
                <a:latin typeface="Roboto"/>
                <a:ea typeface="Roboto"/>
                <a:cs typeface="Roboto"/>
                <a:sym typeface="Roboto"/>
              </a:rPr>
              <a:t>使容易陷入局部最佳解。爬山演算法通常被視為一種快速的局部搜索方法，用於中小型問題或者作為其他算法的改進步驟，但在解決複雜問題或者尋找全局最優解時，可能不夠理想。</a:t>
            </a:r>
            <a:endParaRPr sz="2200">
              <a:solidFill>
                <a:srgbClr val="000000"/>
              </a:solidFill>
              <a:highlight>
                <a:schemeClr val="lt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4"/>
          <p:cNvPicPr preferRelativeResize="0"/>
          <p:nvPr/>
        </p:nvPicPr>
        <p:blipFill>
          <a:blip r:embed="rId3">
            <a:alphaModFix/>
          </a:blip>
          <a:stretch>
            <a:fillRect/>
          </a:stretch>
        </p:blipFill>
        <p:spPr>
          <a:xfrm>
            <a:off x="4882000" y="1320375"/>
            <a:ext cx="4122598" cy="3245200"/>
          </a:xfrm>
          <a:prstGeom prst="rect">
            <a:avLst/>
          </a:prstGeom>
          <a:noFill/>
          <a:ln>
            <a:noFill/>
          </a:ln>
        </p:spPr>
      </p:pic>
      <p:sp>
        <p:nvSpPr>
          <p:cNvPr id="208" name="Google Shape;208;p34"/>
          <p:cNvSpPr txBox="1"/>
          <p:nvPr/>
        </p:nvSpPr>
        <p:spPr>
          <a:xfrm>
            <a:off x="100150" y="94475"/>
            <a:ext cx="6150000" cy="3447900"/>
          </a:xfrm>
          <a:prstGeom prst="rect">
            <a:avLst/>
          </a:prstGeom>
          <a:noFill/>
          <a:ln>
            <a:noFill/>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zh-TW">
                <a:solidFill>
                  <a:schemeClr val="accent1"/>
                </a:solidFill>
                <a:highlight>
                  <a:srgbClr val="FFFFFF"/>
                </a:highlight>
                <a:latin typeface="Courier New"/>
                <a:ea typeface="Courier New"/>
                <a:cs typeface="Courier New"/>
                <a:sym typeface="Courier New"/>
              </a:rPr>
              <a:t>座標:</a:t>
            </a:r>
            <a:r>
              <a:rPr lang="zh-TW">
                <a:highlight>
                  <a:schemeClr val="lt1"/>
                </a:highlight>
                <a:latin typeface="Courier New"/>
                <a:ea typeface="Courier New"/>
                <a:cs typeface="Courier New"/>
                <a:sym typeface="Courier New"/>
              </a:rPr>
              <a:t> points = np.array([</a:t>
            </a:r>
            <a:endParaRPr>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60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200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180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200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80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180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140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180</a:t>
            </a:r>
            <a:r>
              <a:rPr lang="zh-TW">
                <a:highlight>
                  <a:schemeClr val="lt1"/>
                </a:highlight>
                <a:latin typeface="Courier New"/>
                <a:ea typeface="Courier New"/>
                <a:cs typeface="Courier New"/>
                <a:sym typeface="Courier New"/>
              </a:rPr>
              <a:t>],</a:t>
            </a:r>
            <a:endParaRPr>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20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160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100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160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200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160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140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140</a:t>
            </a:r>
            <a:r>
              <a:rPr lang="zh-TW">
                <a:highlight>
                  <a:schemeClr val="lt1"/>
                </a:highlight>
                <a:latin typeface="Courier New"/>
                <a:ea typeface="Courier New"/>
                <a:cs typeface="Courier New"/>
                <a:sym typeface="Courier New"/>
              </a:rPr>
              <a:t>],</a:t>
            </a:r>
            <a:endParaRPr>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40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120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100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120</a:t>
            </a:r>
            <a:r>
              <a:rPr lang="zh-TW">
                <a:highlight>
                  <a:schemeClr val="lt1"/>
                </a:highlight>
                <a:latin typeface="Courier New"/>
                <a:ea typeface="Courier New"/>
                <a:cs typeface="Courier New"/>
                <a:sym typeface="Courier New"/>
              </a:rPr>
              <a:t>]</a:t>
            </a:r>
            <a:endParaRPr>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zh-TW">
                <a:highlight>
                  <a:schemeClr val="lt1"/>
                </a:highlight>
                <a:latin typeface="Courier New"/>
                <a:ea typeface="Courier New"/>
                <a:cs typeface="Courier New"/>
                <a:sym typeface="Courier New"/>
              </a:rPr>
              <a:t> ])</a:t>
            </a:r>
            <a:endParaRPr>
              <a:highlight>
                <a:schemeClr val="lt1"/>
              </a:highlight>
              <a:latin typeface="Courier New"/>
              <a:ea typeface="Courier New"/>
              <a:cs typeface="Courier New"/>
              <a:sym typeface="Courier New"/>
            </a:endParaRPr>
          </a:p>
          <a:p>
            <a:pPr indent="0" lvl="0" marL="0" rtl="0" algn="l">
              <a:spcBef>
                <a:spcPts val="0"/>
              </a:spcBef>
              <a:spcAft>
                <a:spcPts val="0"/>
              </a:spcAft>
              <a:buNone/>
            </a:pPr>
            <a:r>
              <a:rPr lang="zh-TW">
                <a:solidFill>
                  <a:schemeClr val="accent1"/>
                </a:solidFill>
                <a:highlight>
                  <a:srgbClr val="FFFFFF"/>
                </a:highlight>
                <a:latin typeface="Courier New"/>
                <a:ea typeface="Courier New"/>
                <a:cs typeface="Courier New"/>
                <a:sym typeface="Courier New"/>
              </a:rPr>
              <a:t>起點:[100,120]</a:t>
            </a:r>
            <a:br>
              <a:rPr lang="zh-TW">
                <a:solidFill>
                  <a:schemeClr val="accent1"/>
                </a:solidFill>
                <a:highlight>
                  <a:srgbClr val="FFFFFF"/>
                </a:highlight>
                <a:latin typeface="Courier New"/>
                <a:ea typeface="Courier New"/>
                <a:cs typeface="Courier New"/>
                <a:sym typeface="Courier New"/>
              </a:rPr>
            </a:br>
            <a:br>
              <a:rPr lang="zh-TW">
                <a:solidFill>
                  <a:srgbClr val="212121"/>
                </a:solidFill>
                <a:highlight>
                  <a:srgbClr val="FFFFFF"/>
                </a:highlight>
                <a:latin typeface="Courier New"/>
                <a:ea typeface="Courier New"/>
                <a:cs typeface="Courier New"/>
                <a:sym typeface="Courier New"/>
              </a:rPr>
            </a:br>
            <a:r>
              <a:rPr lang="zh-TW">
                <a:solidFill>
                  <a:srgbClr val="212121"/>
                </a:solidFill>
                <a:highlight>
                  <a:srgbClr val="FFFFFF"/>
                </a:highlight>
                <a:latin typeface="Courier New"/>
                <a:ea typeface="Courier New"/>
                <a:cs typeface="Courier New"/>
                <a:sym typeface="Courier New"/>
              </a:rPr>
              <a:t>最佳路徑順序: [9 8 4 0 2 5 3 1 6 7]</a:t>
            </a:r>
            <a:endParaRPr>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a:solidFill>
                  <a:srgbClr val="212121"/>
                </a:solidFill>
                <a:highlight>
                  <a:srgbClr val="FFFFFF"/>
                </a:highlight>
                <a:latin typeface="Courier New"/>
                <a:ea typeface="Courier New"/>
                <a:cs typeface="Courier New"/>
                <a:sym typeface="Courier New"/>
              </a:rPr>
              <a:t>最佳路徑總距離: 459.9894359431941</a:t>
            </a:r>
            <a:endParaRPr>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a:solidFill>
                  <a:srgbClr val="212121"/>
                </a:solidFill>
                <a:highlight>
                  <a:srgbClr val="FFFFFF"/>
                </a:highlight>
                <a:latin typeface="Courier New"/>
                <a:ea typeface="Courier New"/>
                <a:cs typeface="Courier New"/>
                <a:sym typeface="Courier New"/>
              </a:rPr>
              <a:t>計算時間: 0.006867170333862305 秒</a:t>
            </a:r>
            <a:endParaRPr>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230225" y="1298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爬山演算法問題</a:t>
            </a:r>
            <a:endParaRPr/>
          </a:p>
        </p:txBody>
      </p:sp>
      <p:sp>
        <p:nvSpPr>
          <p:cNvPr id="214" name="Google Shape;214;p35"/>
          <p:cNvSpPr txBox="1"/>
          <p:nvPr>
            <p:ph idx="1" type="body"/>
          </p:nvPr>
        </p:nvSpPr>
        <p:spPr>
          <a:xfrm>
            <a:off x="311700" y="901650"/>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爬山演算法經常會進入到僅找出局部最優解的情況，大多數情況僅能找到稍微好一點的解，沒有辦法找到全局較優解，那有甚麼方法可以讓我們找到全局較優解呢。</a:t>
            </a:r>
            <a:endParaRPr/>
          </a:p>
        </p:txBody>
      </p:sp>
      <p:pic>
        <p:nvPicPr>
          <p:cNvPr id="215" name="Google Shape;215;p35"/>
          <p:cNvPicPr preferRelativeResize="0"/>
          <p:nvPr/>
        </p:nvPicPr>
        <p:blipFill>
          <a:blip r:embed="rId3">
            <a:alphaModFix/>
          </a:blip>
          <a:stretch>
            <a:fillRect/>
          </a:stretch>
        </p:blipFill>
        <p:spPr>
          <a:xfrm>
            <a:off x="837225" y="1745475"/>
            <a:ext cx="4608150" cy="3072100"/>
          </a:xfrm>
          <a:prstGeom prst="rect">
            <a:avLst/>
          </a:prstGeom>
          <a:noFill/>
          <a:ln>
            <a:noFill/>
          </a:ln>
        </p:spPr>
      </p:pic>
      <p:pic>
        <p:nvPicPr>
          <p:cNvPr id="216" name="Google Shape;216;p35"/>
          <p:cNvPicPr preferRelativeResize="0"/>
          <p:nvPr/>
        </p:nvPicPr>
        <p:blipFill>
          <a:blip r:embed="rId4">
            <a:alphaModFix/>
          </a:blip>
          <a:stretch>
            <a:fillRect/>
          </a:stretch>
        </p:blipFill>
        <p:spPr>
          <a:xfrm>
            <a:off x="6426500" y="1919400"/>
            <a:ext cx="1524000" cy="1524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137450"/>
            <a:ext cx="8520600" cy="80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TW" sz="3200">
                <a:solidFill>
                  <a:srgbClr val="000000"/>
                </a:solidFill>
                <a:latin typeface="Times New Roman"/>
                <a:ea typeface="Times New Roman"/>
                <a:cs typeface="Times New Roman"/>
                <a:sym typeface="Times New Roman"/>
              </a:rPr>
              <a:t>退火演算法</a:t>
            </a:r>
            <a:endParaRPr sz="3200"/>
          </a:p>
        </p:txBody>
      </p:sp>
      <p:sp>
        <p:nvSpPr>
          <p:cNvPr id="222" name="Google Shape;222;p36"/>
          <p:cNvSpPr txBox="1"/>
          <p:nvPr>
            <p:ph idx="1" type="body"/>
          </p:nvPr>
        </p:nvSpPr>
        <p:spPr>
          <a:xfrm>
            <a:off x="311700" y="734400"/>
            <a:ext cx="8520600" cy="3674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zh-TW" sz="1400">
                <a:solidFill>
                  <a:srgbClr val="000000"/>
                </a:solidFill>
                <a:latin typeface="Times New Roman"/>
                <a:ea typeface="Times New Roman"/>
                <a:cs typeface="Times New Roman"/>
                <a:sym typeface="Times New Roman"/>
              </a:rPr>
              <a:t>特色:</a:t>
            </a:r>
            <a:br>
              <a:rPr lang="zh-TW" sz="1400">
                <a:solidFill>
                  <a:srgbClr val="000000"/>
                </a:solidFill>
                <a:latin typeface="Times New Roman"/>
                <a:ea typeface="Times New Roman"/>
                <a:cs typeface="Times New Roman"/>
                <a:sym typeface="Times New Roman"/>
              </a:rPr>
            </a:br>
            <a:r>
              <a:rPr lang="zh-TW" sz="1400">
                <a:solidFill>
                  <a:srgbClr val="000000"/>
                </a:solidFill>
                <a:latin typeface="Times New Roman"/>
                <a:ea typeface="Times New Roman"/>
                <a:cs typeface="Times New Roman"/>
                <a:sym typeface="Times New Roman"/>
              </a:rPr>
              <a:t>演算法的核心思想是模擬固體物體在高溫下逐漸冷卻的過程。初始時以較高的概率接受較差的解，由於在一定程度上允許接受較差的解，因此可以</a:t>
            </a:r>
            <a:r>
              <a:rPr b="1" lang="zh-TW" sz="1400">
                <a:solidFill>
                  <a:srgbClr val="FF0000"/>
                </a:solidFill>
                <a:latin typeface="Times New Roman"/>
                <a:ea typeface="Times New Roman"/>
                <a:cs typeface="Times New Roman"/>
                <a:sym typeface="Times New Roman"/>
              </a:rPr>
              <a:t>避免陷入局部最優解</a:t>
            </a:r>
            <a:r>
              <a:rPr lang="zh-TW" sz="1400">
                <a:solidFill>
                  <a:srgbClr val="000000"/>
                </a:solidFill>
                <a:latin typeface="Times New Roman"/>
                <a:ea typeface="Times New Roman"/>
                <a:cs typeface="Times New Roman"/>
                <a:sym typeface="Times New Roman"/>
              </a:rPr>
              <a:t>。在搜索空間中，有可能存在一些局部最優解，但這些局部最優解並不一定是全局最優解。通過</a:t>
            </a:r>
            <a:r>
              <a:rPr b="1" lang="zh-TW" sz="1400">
                <a:solidFill>
                  <a:srgbClr val="FF0000"/>
                </a:solidFill>
                <a:latin typeface="Times New Roman"/>
                <a:ea typeface="Times New Roman"/>
                <a:cs typeface="Times New Roman"/>
                <a:sym typeface="Times New Roman"/>
              </a:rPr>
              <a:t>允許接受較差的解</a:t>
            </a:r>
            <a:r>
              <a:rPr lang="zh-TW" sz="1400">
                <a:solidFill>
                  <a:srgbClr val="000000"/>
                </a:solidFill>
                <a:latin typeface="Times New Roman"/>
                <a:ea typeface="Times New Roman"/>
                <a:cs typeface="Times New Roman"/>
                <a:sym typeface="Times New Roman"/>
              </a:rPr>
              <a:t>，退火算法有機會跳出局部最優解，</a:t>
            </a:r>
            <a:r>
              <a:rPr b="1" lang="zh-TW" sz="1400">
                <a:solidFill>
                  <a:srgbClr val="FF0000"/>
                </a:solidFill>
                <a:latin typeface="Times New Roman"/>
                <a:ea typeface="Times New Roman"/>
                <a:cs typeface="Times New Roman"/>
                <a:sym typeface="Times New Roman"/>
              </a:rPr>
              <a:t>隨著迭代的進行，降低接受較差解的概率，逐漸朝著更優的解逼近。</a:t>
            </a:r>
            <a:br>
              <a:rPr lang="zh-TW" sz="1400">
                <a:solidFill>
                  <a:srgbClr val="000000"/>
                </a:solidFill>
                <a:latin typeface="Times New Roman"/>
                <a:ea typeface="Times New Roman"/>
                <a:cs typeface="Times New Roman"/>
                <a:sym typeface="Times New Roman"/>
              </a:rPr>
            </a:br>
            <a:br>
              <a:rPr lang="zh-TW" sz="1400">
                <a:solidFill>
                  <a:srgbClr val="000000"/>
                </a:solidFill>
                <a:latin typeface="Times New Roman"/>
                <a:ea typeface="Times New Roman"/>
                <a:cs typeface="Times New Roman"/>
                <a:sym typeface="Times New Roman"/>
              </a:rPr>
            </a:br>
            <a:r>
              <a:rPr b="1" lang="zh-TW" sz="1400">
                <a:solidFill>
                  <a:srgbClr val="000000"/>
                </a:solidFill>
                <a:latin typeface="Times New Roman"/>
                <a:ea typeface="Times New Roman"/>
                <a:cs typeface="Times New Roman"/>
                <a:sym typeface="Times New Roman"/>
              </a:rPr>
              <a:t>優點：</a:t>
            </a:r>
            <a:br>
              <a:rPr lang="zh-TW" sz="1400">
                <a:solidFill>
                  <a:srgbClr val="000000"/>
                </a:solidFill>
                <a:latin typeface="Times New Roman"/>
                <a:ea typeface="Times New Roman"/>
                <a:cs typeface="Times New Roman"/>
                <a:sym typeface="Times New Roman"/>
              </a:rPr>
            </a:br>
            <a:r>
              <a:rPr lang="zh-TW" sz="1400">
                <a:solidFill>
                  <a:srgbClr val="000000"/>
                </a:solidFill>
                <a:latin typeface="Times New Roman"/>
                <a:ea typeface="Times New Roman"/>
                <a:cs typeface="Times New Roman"/>
                <a:sym typeface="Times New Roman"/>
              </a:rPr>
              <a:t>通過接受一定概率上的不良解來避免陷入局部最優解。</a:t>
            </a:r>
            <a:br>
              <a:rPr lang="zh-TW" sz="1400">
                <a:solidFill>
                  <a:srgbClr val="000000"/>
                </a:solidFill>
                <a:latin typeface="Times New Roman"/>
                <a:ea typeface="Times New Roman"/>
                <a:cs typeface="Times New Roman"/>
                <a:sym typeface="Times New Roman"/>
              </a:rPr>
            </a:br>
            <a:r>
              <a:rPr lang="zh-TW" sz="1400">
                <a:solidFill>
                  <a:srgbClr val="000000"/>
                </a:solidFill>
                <a:latin typeface="Times New Roman"/>
                <a:ea typeface="Times New Roman"/>
                <a:cs typeface="Times New Roman"/>
                <a:sym typeface="Times New Roman"/>
              </a:rPr>
              <a:t>能夠在全局範圍內搜索，有機會找到全局最優解。</a:t>
            </a:r>
            <a:br>
              <a:rPr lang="zh-TW" sz="1400">
                <a:solidFill>
                  <a:srgbClr val="000000"/>
                </a:solidFill>
                <a:latin typeface="Times New Roman"/>
                <a:ea typeface="Times New Roman"/>
                <a:cs typeface="Times New Roman"/>
                <a:sym typeface="Times New Roman"/>
              </a:rPr>
            </a:br>
            <a:r>
              <a:rPr lang="zh-TW" sz="1400">
                <a:solidFill>
                  <a:srgbClr val="000000"/>
                </a:solidFill>
                <a:latin typeface="Times New Roman"/>
                <a:ea typeface="Times New Roman"/>
                <a:cs typeface="Times New Roman"/>
                <a:sym typeface="Times New Roman"/>
              </a:rPr>
              <a:t>對於大型問題也有較好的效果。</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zh-TW" sz="1400">
                <a:solidFill>
                  <a:srgbClr val="000000"/>
                </a:solidFill>
                <a:latin typeface="Times New Roman"/>
                <a:ea typeface="Times New Roman"/>
                <a:cs typeface="Times New Roman"/>
                <a:sym typeface="Times New Roman"/>
              </a:rPr>
              <a:t>缺點：</a:t>
            </a:r>
            <a:endParaRPr b="1"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TW" sz="1400">
                <a:solidFill>
                  <a:srgbClr val="000000"/>
                </a:solidFill>
                <a:latin typeface="Times New Roman"/>
                <a:ea typeface="Times New Roman"/>
                <a:cs typeface="Times New Roman"/>
                <a:sym typeface="Times New Roman"/>
              </a:rPr>
              <a:t>參數設定和調整比較困難。</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rPr lang="zh-TW" sz="1400">
                <a:solidFill>
                  <a:srgbClr val="000000"/>
                </a:solidFill>
                <a:latin typeface="Times New Roman"/>
                <a:ea typeface="Times New Roman"/>
                <a:cs typeface="Times New Roman"/>
                <a:sym typeface="Times New Roman"/>
              </a:rPr>
              <a:t>需要較長的運行時間，尤其是在計算效率方面不如動態規劃。</a:t>
            </a:r>
            <a:endParaRPr sz="1400"/>
          </a:p>
        </p:txBody>
      </p:sp>
      <p:pic>
        <p:nvPicPr>
          <p:cNvPr id="223" name="Google Shape;223;p36"/>
          <p:cNvPicPr preferRelativeResize="0"/>
          <p:nvPr/>
        </p:nvPicPr>
        <p:blipFill>
          <a:blip r:embed="rId3">
            <a:alphaModFix/>
          </a:blip>
          <a:stretch>
            <a:fillRect/>
          </a:stretch>
        </p:blipFill>
        <p:spPr>
          <a:xfrm>
            <a:off x="7314400" y="2571750"/>
            <a:ext cx="2295625" cy="2295625"/>
          </a:xfrm>
          <a:prstGeom prst="rect">
            <a:avLst/>
          </a:prstGeom>
          <a:noFill/>
          <a:ln>
            <a:noFill/>
          </a:ln>
        </p:spPr>
      </p:pic>
      <p:pic>
        <p:nvPicPr>
          <p:cNvPr id="224" name="Google Shape;224;p36"/>
          <p:cNvPicPr preferRelativeResize="0"/>
          <p:nvPr/>
        </p:nvPicPr>
        <p:blipFill>
          <a:blip r:embed="rId4">
            <a:alphaModFix/>
          </a:blip>
          <a:stretch>
            <a:fillRect/>
          </a:stretch>
        </p:blipFill>
        <p:spPr>
          <a:xfrm>
            <a:off x="4793925" y="2827320"/>
            <a:ext cx="2446375" cy="948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退火演算法流程</a:t>
            </a:r>
            <a:endParaRPr/>
          </a:p>
        </p:txBody>
      </p:sp>
      <p:pic>
        <p:nvPicPr>
          <p:cNvPr id="230" name="Google Shape;230;p37"/>
          <p:cNvPicPr preferRelativeResize="0"/>
          <p:nvPr/>
        </p:nvPicPr>
        <p:blipFill>
          <a:blip r:embed="rId3">
            <a:alphaModFix/>
          </a:blip>
          <a:stretch>
            <a:fillRect/>
          </a:stretch>
        </p:blipFill>
        <p:spPr>
          <a:xfrm>
            <a:off x="1927100" y="1185525"/>
            <a:ext cx="5620800" cy="3666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169100" y="789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概念釐清</a:t>
            </a:r>
            <a:endParaRPr/>
          </a:p>
        </p:txBody>
      </p:sp>
      <p:sp>
        <p:nvSpPr>
          <p:cNvPr id="236" name="Google Shape;236;p3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從剛剛我們講到這麼多局部最優解、全局最優解，會不會覺得很抽象呢?</a:t>
            </a:r>
            <a:endParaRPr/>
          </a:p>
        </p:txBody>
      </p:sp>
      <p:pic>
        <p:nvPicPr>
          <p:cNvPr id="237" name="Google Shape;237;p38"/>
          <p:cNvPicPr preferRelativeResize="0"/>
          <p:nvPr/>
        </p:nvPicPr>
        <p:blipFill>
          <a:blip r:embed="rId3">
            <a:alphaModFix/>
          </a:blip>
          <a:stretch>
            <a:fillRect/>
          </a:stretch>
        </p:blipFill>
        <p:spPr>
          <a:xfrm>
            <a:off x="6282200" y="1771413"/>
            <a:ext cx="2254725" cy="2254725"/>
          </a:xfrm>
          <a:prstGeom prst="rect">
            <a:avLst/>
          </a:prstGeom>
          <a:noFill/>
          <a:ln>
            <a:noFill/>
          </a:ln>
        </p:spPr>
      </p:pic>
      <p:sp>
        <p:nvSpPr>
          <p:cNvPr id="238" name="Google Shape;238;p38"/>
          <p:cNvSpPr txBox="1"/>
          <p:nvPr/>
        </p:nvSpPr>
        <p:spPr>
          <a:xfrm>
            <a:off x="582600" y="1918875"/>
            <a:ext cx="5235300" cy="21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至於甚麼是局部最優解的概念呢?什麼又是全局最優解呢?</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236850" y="1110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爬山演算法概念</a:t>
            </a:r>
            <a:endParaRPr/>
          </a:p>
        </p:txBody>
      </p:sp>
      <p:sp>
        <p:nvSpPr>
          <p:cNvPr id="244" name="Google Shape;244;p39"/>
          <p:cNvSpPr txBox="1"/>
          <p:nvPr/>
        </p:nvSpPr>
        <p:spPr>
          <a:xfrm>
            <a:off x="4172550" y="89825"/>
            <a:ext cx="4584900" cy="6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這也是他沒有隨機性跳出局部地方的關係，所以沒有辦法找到全局最優解</a:t>
            </a:r>
            <a:endParaRPr sz="1800">
              <a:solidFill>
                <a:schemeClr val="dk2"/>
              </a:solidFill>
              <a:latin typeface="Source Code Pro"/>
              <a:ea typeface="Source Code Pro"/>
              <a:cs typeface="Source Code Pro"/>
              <a:sym typeface="Source Code Pro"/>
            </a:endParaRPr>
          </a:p>
        </p:txBody>
      </p:sp>
      <p:pic>
        <p:nvPicPr>
          <p:cNvPr id="245" name="Google Shape;245;p39"/>
          <p:cNvPicPr preferRelativeResize="0"/>
          <p:nvPr/>
        </p:nvPicPr>
        <p:blipFill>
          <a:blip r:embed="rId3">
            <a:alphaModFix/>
          </a:blip>
          <a:stretch>
            <a:fillRect/>
          </a:stretch>
        </p:blipFill>
        <p:spPr>
          <a:xfrm>
            <a:off x="0" y="679500"/>
            <a:ext cx="9144001" cy="44640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0" y="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退火演算法概念</a:t>
            </a:r>
            <a:endParaRPr/>
          </a:p>
        </p:txBody>
      </p:sp>
      <p:pic>
        <p:nvPicPr>
          <p:cNvPr id="251" name="Google Shape;251;p40"/>
          <p:cNvPicPr preferRelativeResize="0"/>
          <p:nvPr/>
        </p:nvPicPr>
        <p:blipFill>
          <a:blip r:embed="rId3">
            <a:alphaModFix/>
          </a:blip>
          <a:stretch>
            <a:fillRect/>
          </a:stretch>
        </p:blipFill>
        <p:spPr>
          <a:xfrm>
            <a:off x="0" y="596925"/>
            <a:ext cx="8211275" cy="45465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nvSpPr>
        <p:spPr>
          <a:xfrm>
            <a:off x="166450" y="224850"/>
            <a:ext cx="9072000" cy="4050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zh-TW">
                <a:solidFill>
                  <a:schemeClr val="accent1"/>
                </a:solidFill>
                <a:highlight>
                  <a:srgbClr val="FFFFFF"/>
                </a:highlight>
                <a:latin typeface="Courier New"/>
                <a:ea typeface="Courier New"/>
                <a:cs typeface="Courier New"/>
                <a:sym typeface="Courier New"/>
              </a:rPr>
              <a:t>座標:</a:t>
            </a:r>
            <a:r>
              <a:rPr lang="zh-TW">
                <a:highlight>
                  <a:schemeClr val="lt1"/>
                </a:highlight>
                <a:latin typeface="Courier New"/>
                <a:ea typeface="Courier New"/>
                <a:cs typeface="Courier New"/>
                <a:sym typeface="Courier New"/>
              </a:rPr>
              <a:t> points = np.array([</a:t>
            </a:r>
            <a:endParaRPr>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60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200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180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200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80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180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140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180</a:t>
            </a:r>
            <a:r>
              <a:rPr lang="zh-TW">
                <a:highlight>
                  <a:schemeClr val="lt1"/>
                </a:highlight>
                <a:latin typeface="Courier New"/>
                <a:ea typeface="Courier New"/>
                <a:cs typeface="Courier New"/>
                <a:sym typeface="Courier New"/>
              </a:rPr>
              <a:t>],</a:t>
            </a:r>
            <a:endParaRPr>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20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160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100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160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200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160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140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140</a:t>
            </a:r>
            <a:r>
              <a:rPr lang="zh-TW">
                <a:highlight>
                  <a:schemeClr val="lt1"/>
                </a:highlight>
                <a:latin typeface="Courier New"/>
                <a:ea typeface="Courier New"/>
                <a:cs typeface="Courier New"/>
                <a:sym typeface="Courier New"/>
              </a:rPr>
              <a:t>],</a:t>
            </a:r>
            <a:endParaRPr>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40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120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100</a:t>
            </a:r>
            <a:r>
              <a:rPr lang="zh-TW">
                <a:highlight>
                  <a:schemeClr val="lt1"/>
                </a:highlight>
                <a:latin typeface="Courier New"/>
                <a:ea typeface="Courier New"/>
                <a:cs typeface="Courier New"/>
                <a:sym typeface="Courier New"/>
              </a:rPr>
              <a:t>, </a:t>
            </a:r>
            <a:r>
              <a:rPr lang="zh-TW">
                <a:solidFill>
                  <a:srgbClr val="116644"/>
                </a:solidFill>
                <a:highlight>
                  <a:schemeClr val="lt1"/>
                </a:highlight>
                <a:latin typeface="Courier New"/>
                <a:ea typeface="Courier New"/>
                <a:cs typeface="Courier New"/>
                <a:sym typeface="Courier New"/>
              </a:rPr>
              <a:t>120</a:t>
            </a:r>
            <a:r>
              <a:rPr lang="zh-TW">
                <a:highlight>
                  <a:schemeClr val="lt1"/>
                </a:highlight>
                <a:latin typeface="Courier New"/>
                <a:ea typeface="Courier New"/>
                <a:cs typeface="Courier New"/>
                <a:sym typeface="Courier New"/>
              </a:rPr>
              <a:t>]</a:t>
            </a:r>
            <a:endParaRPr>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zh-TW">
                <a:highlight>
                  <a:schemeClr val="lt1"/>
                </a:highlight>
                <a:latin typeface="Courier New"/>
                <a:ea typeface="Courier New"/>
                <a:cs typeface="Courier New"/>
                <a:sym typeface="Courier New"/>
              </a:rPr>
              <a:t> ])</a:t>
            </a:r>
            <a:br>
              <a:rPr lang="zh-TW">
                <a:highlight>
                  <a:schemeClr val="lt1"/>
                </a:highlight>
                <a:latin typeface="Courier New"/>
                <a:ea typeface="Courier New"/>
                <a:cs typeface="Courier New"/>
                <a:sym typeface="Courier New"/>
              </a:rPr>
            </a:br>
            <a:endParaRPr>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zh-TW">
                <a:solidFill>
                  <a:schemeClr val="accent1"/>
                </a:solidFill>
                <a:highlight>
                  <a:srgbClr val="FFFFFF"/>
                </a:highlight>
                <a:latin typeface="Courier New"/>
                <a:ea typeface="Courier New"/>
                <a:cs typeface="Courier New"/>
                <a:sym typeface="Courier New"/>
              </a:rPr>
              <a:t>起點:[200,160]</a:t>
            </a:r>
            <a:br>
              <a:rPr lang="zh-TW">
                <a:solidFill>
                  <a:schemeClr val="accent1"/>
                </a:solidFill>
                <a:highlight>
                  <a:srgbClr val="FFFFFF"/>
                </a:highlight>
                <a:latin typeface="Courier New"/>
                <a:ea typeface="Courier New"/>
                <a:cs typeface="Courier New"/>
                <a:sym typeface="Courier New"/>
              </a:rPr>
            </a:br>
            <a:r>
              <a:rPr lang="zh-TW">
                <a:solidFill>
                  <a:schemeClr val="accent1"/>
                </a:solidFill>
                <a:highlight>
                  <a:srgbClr val="FFFFFF"/>
                </a:highlight>
                <a:latin typeface="Courier New"/>
                <a:ea typeface="Courier New"/>
                <a:cs typeface="Courier New"/>
                <a:sym typeface="Courier New"/>
              </a:rPr>
              <a:t>最佳路徑順序： [6, 7, 9, 8, 4, 0, 2, 5, 3, 1]</a:t>
            </a:r>
            <a:endParaRPr>
              <a:solidFill>
                <a:schemeClr val="accent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zh-TW">
                <a:solidFill>
                  <a:schemeClr val="accent1"/>
                </a:solidFill>
                <a:highlight>
                  <a:srgbClr val="FFFFFF"/>
                </a:highlight>
                <a:latin typeface="Courier New"/>
                <a:ea typeface="Courier New"/>
                <a:cs typeface="Courier New"/>
                <a:sym typeface="Courier New"/>
              </a:rPr>
              <a:t>最佳路徑總距離： 459.9894359431941</a:t>
            </a:r>
            <a:endParaRPr>
              <a:solidFill>
                <a:schemeClr val="accent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zh-TW">
                <a:solidFill>
                  <a:schemeClr val="accent1"/>
                </a:solidFill>
                <a:highlight>
                  <a:srgbClr val="FFFFFF"/>
                </a:highlight>
                <a:latin typeface="Courier New"/>
                <a:ea typeface="Courier New"/>
                <a:cs typeface="Courier New"/>
                <a:sym typeface="Courier New"/>
              </a:rPr>
              <a:t>計算時間： 0.7695808410644531</a:t>
            </a:r>
            <a:endParaRPr>
              <a:solidFill>
                <a:srgbClr val="008000"/>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
        <p:nvSpPr>
          <p:cNvPr id="257" name="Google Shape;257;p41"/>
          <p:cNvSpPr txBox="1"/>
          <p:nvPr/>
        </p:nvSpPr>
        <p:spPr>
          <a:xfrm>
            <a:off x="3962075" y="712375"/>
            <a:ext cx="3265800" cy="43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pic>
        <p:nvPicPr>
          <p:cNvPr id="258" name="Google Shape;258;p41"/>
          <p:cNvPicPr preferRelativeResize="0"/>
          <p:nvPr/>
        </p:nvPicPr>
        <p:blipFill>
          <a:blip r:embed="rId3">
            <a:alphaModFix/>
          </a:blip>
          <a:stretch>
            <a:fillRect/>
          </a:stretch>
        </p:blipFill>
        <p:spPr>
          <a:xfrm>
            <a:off x="4888450" y="1265937"/>
            <a:ext cx="4125600" cy="3247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1970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TSP</a:t>
            </a:r>
            <a:r>
              <a:rPr lang="zh-TW"/>
              <a:t>問題解釋</a:t>
            </a:r>
            <a:endParaRPr/>
          </a:p>
        </p:txBody>
      </p:sp>
      <p:sp>
        <p:nvSpPr>
          <p:cNvPr id="69" name="Google Shape;69;p15"/>
          <p:cNvSpPr txBox="1"/>
          <p:nvPr/>
        </p:nvSpPr>
        <p:spPr>
          <a:xfrm>
            <a:off x="521500" y="981850"/>
            <a:ext cx="3330600" cy="33000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500">
                <a:solidFill>
                  <a:srgbClr val="1F1F1F"/>
                </a:solidFill>
                <a:highlight>
                  <a:srgbClr val="FFFFFF"/>
                </a:highlight>
              </a:rPr>
              <a:t>旅行商問題（英語：Travelling salesman problem，縮寫：TSP）是組合最佳化中的一個NP困難問題，在作業研究和理論電腦科學中非常重要。 問題內容為「</a:t>
            </a:r>
            <a:r>
              <a:rPr b="1" lang="zh-TW" sz="1500">
                <a:solidFill>
                  <a:srgbClr val="FF0000"/>
                </a:solidFill>
                <a:highlight>
                  <a:schemeClr val="lt1"/>
                </a:highlight>
              </a:rPr>
              <a:t>給定一系列城市和每對城市之間的距離，求解訪問每座城市一次並回到起始城市的最短迴路。</a:t>
            </a:r>
            <a:r>
              <a:rPr lang="zh-TW" sz="1500">
                <a:solidFill>
                  <a:srgbClr val="1F1F1F"/>
                </a:solidFill>
                <a:highlight>
                  <a:srgbClr val="FFFFFF"/>
                </a:highlight>
              </a:rPr>
              <a:t>」 TSP是旅行購買者問題與車輛路徑問題的一種特殊情況。</a:t>
            </a:r>
            <a:endParaRPr sz="1800">
              <a:solidFill>
                <a:schemeClr val="dk2"/>
              </a:solidFill>
              <a:latin typeface="Source Code Pro"/>
              <a:ea typeface="Source Code Pro"/>
              <a:cs typeface="Source Code Pro"/>
              <a:sym typeface="Source Code Pro"/>
            </a:endParaRPr>
          </a:p>
        </p:txBody>
      </p:sp>
      <p:pic>
        <p:nvPicPr>
          <p:cNvPr id="70" name="Google Shape;70;p15"/>
          <p:cNvPicPr preferRelativeResize="0"/>
          <p:nvPr/>
        </p:nvPicPr>
        <p:blipFill>
          <a:blip r:embed="rId3">
            <a:alphaModFix/>
          </a:blip>
          <a:stretch>
            <a:fillRect/>
          </a:stretch>
        </p:blipFill>
        <p:spPr>
          <a:xfrm>
            <a:off x="4614950" y="743450"/>
            <a:ext cx="3708350" cy="29592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10952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至於退火演算法就一定比爬山演算法優秀嗎？</a:t>
            </a:r>
            <a:endParaRPr/>
          </a:p>
        </p:txBody>
      </p:sp>
      <p:pic>
        <p:nvPicPr>
          <p:cNvPr id="264" name="Google Shape;264;p42"/>
          <p:cNvPicPr preferRelativeResize="0"/>
          <p:nvPr/>
        </p:nvPicPr>
        <p:blipFill>
          <a:blip r:embed="rId3">
            <a:alphaModFix/>
          </a:blip>
          <a:stretch>
            <a:fillRect/>
          </a:stretch>
        </p:blipFill>
        <p:spPr>
          <a:xfrm>
            <a:off x="4180900" y="1074525"/>
            <a:ext cx="3612250" cy="3512875"/>
          </a:xfrm>
          <a:prstGeom prst="rect">
            <a:avLst/>
          </a:prstGeom>
          <a:noFill/>
          <a:ln>
            <a:noFill/>
          </a:ln>
        </p:spPr>
      </p:pic>
      <p:pic>
        <p:nvPicPr>
          <p:cNvPr id="265" name="Google Shape;265;p42"/>
          <p:cNvPicPr preferRelativeResize="0"/>
          <p:nvPr/>
        </p:nvPicPr>
        <p:blipFill>
          <a:blip r:embed="rId4">
            <a:alphaModFix/>
          </a:blip>
          <a:stretch>
            <a:fillRect/>
          </a:stretch>
        </p:blipFill>
        <p:spPr>
          <a:xfrm>
            <a:off x="5959825" y="3396225"/>
            <a:ext cx="1524000" cy="1524000"/>
          </a:xfrm>
          <a:prstGeom prst="rect">
            <a:avLst/>
          </a:prstGeom>
          <a:noFill/>
          <a:ln>
            <a:noFill/>
          </a:ln>
        </p:spPr>
      </p:pic>
      <p:pic>
        <p:nvPicPr>
          <p:cNvPr id="266" name="Google Shape;266;p42"/>
          <p:cNvPicPr preferRelativeResize="0"/>
          <p:nvPr/>
        </p:nvPicPr>
        <p:blipFill>
          <a:blip r:embed="rId5">
            <a:alphaModFix/>
          </a:blip>
          <a:stretch>
            <a:fillRect/>
          </a:stretch>
        </p:blipFill>
        <p:spPr>
          <a:xfrm>
            <a:off x="252625" y="1497250"/>
            <a:ext cx="3269050" cy="3560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idx="1" type="body"/>
          </p:nvPr>
        </p:nvSpPr>
        <p:spPr>
          <a:xfrm>
            <a:off x="179300" y="9812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其實不一定，因為退火演算法要取決於你的參數設定，與問題本身，當你的參數沒有設定好的話很容易發生爬山演算法算得比退火演算法準確的情況，就如這個範例爬山演算法時間、最短距離都優於退火演算法，所以在不同的問題中，會有適合他的演算法處理</a:t>
            </a:r>
            <a:endParaRPr/>
          </a:p>
        </p:txBody>
      </p:sp>
      <p:pic>
        <p:nvPicPr>
          <p:cNvPr id="272" name="Google Shape;272;p43"/>
          <p:cNvPicPr preferRelativeResize="0"/>
          <p:nvPr/>
        </p:nvPicPr>
        <p:blipFill>
          <a:blip r:embed="rId3">
            <a:alphaModFix/>
          </a:blip>
          <a:stretch>
            <a:fillRect/>
          </a:stretch>
        </p:blipFill>
        <p:spPr>
          <a:xfrm>
            <a:off x="2022850" y="1228950"/>
            <a:ext cx="6320100" cy="3914550"/>
          </a:xfrm>
          <a:prstGeom prst="rect">
            <a:avLst/>
          </a:prstGeom>
          <a:noFill/>
          <a:ln>
            <a:noFill/>
          </a:ln>
        </p:spPr>
      </p:pic>
      <p:sp>
        <p:nvSpPr>
          <p:cNvPr id="273" name="Google Shape;273;p43"/>
          <p:cNvSpPr txBox="1"/>
          <p:nvPr/>
        </p:nvSpPr>
        <p:spPr>
          <a:xfrm>
            <a:off x="179300" y="1389250"/>
            <a:ext cx="1252800" cy="326230200"/>
          </a:xfrm>
          <a:prstGeom prst="rect">
            <a:avLst/>
          </a:prstGeom>
          <a:noFill/>
          <a:ln>
            <a:noFill/>
          </a:ln>
        </p:spPr>
        <p:txBody>
          <a:bodyPr anchorCtr="0" anchor="t" bIns="91425" lIns="91425" spcFirstLastPara="1" rIns="91425" wrap="square" tIns="91425">
            <a:spAutoFit/>
          </a:bodyPr>
          <a:lstStyle/>
          <a:p>
            <a:pPr indent="0" lvl="0" marL="0" rtl="0" algn="l">
              <a:lnSpc>
                <a:spcPct val="117857"/>
              </a:lnSpc>
              <a:spcBef>
                <a:spcPts val="0"/>
              </a:spcBef>
              <a:spcAft>
                <a:spcPts val="0"/>
              </a:spcAft>
              <a:buNone/>
            </a:pPr>
            <a:r>
              <a:rPr lang="zh-TW" sz="2100">
                <a:solidFill>
                  <a:srgbClr val="C586C0"/>
                </a:solidFill>
                <a:highlight>
                  <a:srgbClr val="1E1E1E"/>
                </a:highlight>
                <a:latin typeface="Courier New"/>
                <a:ea typeface="Courier New"/>
                <a:cs typeface="Courier New"/>
                <a:sym typeface="Courier New"/>
              </a:rPr>
              <a:t>import</a:t>
            </a:r>
            <a:r>
              <a:rPr lang="zh-TW" sz="2100">
                <a:solidFill>
                  <a:srgbClr val="D4D4D4"/>
                </a:solidFill>
                <a:highlight>
                  <a:srgbClr val="1E1E1E"/>
                </a:highlight>
                <a:latin typeface="Courier New"/>
                <a:ea typeface="Courier New"/>
                <a:cs typeface="Courier New"/>
                <a:sym typeface="Courier New"/>
              </a:rPr>
              <a:t> matplotlib.pyplot </a:t>
            </a:r>
            <a:r>
              <a:rPr lang="zh-TW" sz="2100">
                <a:solidFill>
                  <a:srgbClr val="C586C0"/>
                </a:solidFill>
                <a:highlight>
                  <a:srgbClr val="1E1E1E"/>
                </a:highlight>
                <a:latin typeface="Courier New"/>
                <a:ea typeface="Courier New"/>
                <a:cs typeface="Courier New"/>
                <a:sym typeface="Courier New"/>
              </a:rPr>
              <a:t>as</a:t>
            </a:r>
            <a:r>
              <a:rPr lang="zh-TW" sz="2100">
                <a:solidFill>
                  <a:srgbClr val="D4D4D4"/>
                </a:solidFill>
                <a:highlight>
                  <a:srgbClr val="1E1E1E"/>
                </a:highlight>
                <a:latin typeface="Courier New"/>
                <a:ea typeface="Courier New"/>
                <a:cs typeface="Courier New"/>
                <a:sym typeface="Courier New"/>
              </a:rPr>
              <a:t> plt</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C586C0"/>
                </a:solidFill>
                <a:highlight>
                  <a:srgbClr val="1E1E1E"/>
                </a:highlight>
                <a:latin typeface="Courier New"/>
                <a:ea typeface="Courier New"/>
                <a:cs typeface="Courier New"/>
                <a:sym typeface="Courier New"/>
              </a:rPr>
              <a:t>import</a:t>
            </a:r>
            <a:r>
              <a:rPr lang="zh-TW" sz="2100">
                <a:solidFill>
                  <a:srgbClr val="D4D4D4"/>
                </a:solidFill>
                <a:highlight>
                  <a:srgbClr val="1E1E1E"/>
                </a:highlight>
                <a:latin typeface="Courier New"/>
                <a:ea typeface="Courier New"/>
                <a:cs typeface="Courier New"/>
                <a:sym typeface="Courier New"/>
              </a:rPr>
              <a:t> numpy </a:t>
            </a:r>
            <a:r>
              <a:rPr lang="zh-TW" sz="2100">
                <a:solidFill>
                  <a:srgbClr val="C586C0"/>
                </a:solidFill>
                <a:highlight>
                  <a:srgbClr val="1E1E1E"/>
                </a:highlight>
                <a:latin typeface="Courier New"/>
                <a:ea typeface="Courier New"/>
                <a:cs typeface="Courier New"/>
                <a:sym typeface="Courier New"/>
              </a:rPr>
              <a:t>as</a:t>
            </a:r>
            <a:r>
              <a:rPr lang="zh-TW" sz="2100">
                <a:solidFill>
                  <a:srgbClr val="D4D4D4"/>
                </a:solidFill>
                <a:highlight>
                  <a:srgbClr val="1E1E1E"/>
                </a:highlight>
                <a:latin typeface="Courier New"/>
                <a:ea typeface="Courier New"/>
                <a:cs typeface="Courier New"/>
                <a:sym typeface="Courier New"/>
              </a:rPr>
              <a:t> np</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C586C0"/>
                </a:solidFill>
                <a:highlight>
                  <a:srgbClr val="1E1E1E"/>
                </a:highlight>
                <a:latin typeface="Courier New"/>
                <a:ea typeface="Courier New"/>
                <a:cs typeface="Courier New"/>
                <a:sym typeface="Courier New"/>
              </a:rPr>
              <a:t>import</a:t>
            </a:r>
            <a:r>
              <a:rPr lang="zh-TW" sz="2100">
                <a:solidFill>
                  <a:srgbClr val="D4D4D4"/>
                </a:solidFill>
                <a:highlight>
                  <a:srgbClr val="1E1E1E"/>
                </a:highlight>
                <a:latin typeface="Courier New"/>
                <a:ea typeface="Courier New"/>
                <a:cs typeface="Courier New"/>
                <a:sym typeface="Courier New"/>
              </a:rPr>
              <a:t> random</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C586C0"/>
                </a:solidFill>
                <a:highlight>
                  <a:srgbClr val="1E1E1E"/>
                </a:highlight>
                <a:latin typeface="Courier New"/>
                <a:ea typeface="Courier New"/>
                <a:cs typeface="Courier New"/>
                <a:sym typeface="Courier New"/>
              </a:rPr>
              <a:t>import</a:t>
            </a:r>
            <a:r>
              <a:rPr lang="zh-TW" sz="2100">
                <a:solidFill>
                  <a:srgbClr val="D4D4D4"/>
                </a:solidFill>
                <a:highlight>
                  <a:srgbClr val="1E1E1E"/>
                </a:highlight>
                <a:latin typeface="Courier New"/>
                <a:ea typeface="Courier New"/>
                <a:cs typeface="Courier New"/>
                <a:sym typeface="Courier New"/>
              </a:rPr>
              <a:t> math</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C586C0"/>
                </a:solidFill>
                <a:highlight>
                  <a:srgbClr val="1E1E1E"/>
                </a:highlight>
                <a:latin typeface="Courier New"/>
                <a:ea typeface="Courier New"/>
                <a:cs typeface="Courier New"/>
                <a:sym typeface="Courier New"/>
              </a:rPr>
              <a:t>import</a:t>
            </a:r>
            <a:r>
              <a:rPr lang="zh-TW" sz="2100">
                <a:solidFill>
                  <a:srgbClr val="D4D4D4"/>
                </a:solidFill>
                <a:highlight>
                  <a:srgbClr val="1E1E1E"/>
                </a:highlight>
                <a:latin typeface="Courier New"/>
                <a:ea typeface="Courier New"/>
                <a:cs typeface="Courier New"/>
                <a:sym typeface="Courier New"/>
              </a:rPr>
              <a:t> time</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569CD6"/>
                </a:solidFill>
                <a:highlight>
                  <a:srgbClr val="1E1E1E"/>
                </a:highlight>
                <a:latin typeface="Courier New"/>
                <a:ea typeface="Courier New"/>
                <a:cs typeface="Courier New"/>
                <a:sym typeface="Courier New"/>
              </a:rPr>
              <a:t>class</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569CD6"/>
                </a:solidFill>
                <a:highlight>
                  <a:srgbClr val="1E1E1E"/>
                </a:highlight>
                <a:latin typeface="Courier New"/>
                <a:ea typeface="Courier New"/>
                <a:cs typeface="Courier New"/>
                <a:sym typeface="Courier New"/>
              </a:rPr>
              <a:t>def</a:t>
            </a:r>
            <a:r>
              <a:rPr lang="zh-TW" sz="2100">
                <a:solidFill>
                  <a:srgbClr val="D4D4D4"/>
                </a:solidFill>
                <a:highlight>
                  <a:srgbClr val="1E1E1E"/>
                </a:highlight>
                <a:latin typeface="Courier New"/>
                <a:ea typeface="Courier New"/>
                <a:cs typeface="Courier New"/>
                <a:sym typeface="Courier New"/>
              </a:rPr>
              <a:t> </a:t>
            </a:r>
            <a:r>
              <a:rPr lang="zh-TW" sz="2100">
                <a:solidFill>
                  <a:srgbClr val="DCDCAA"/>
                </a:solidFill>
                <a:highlight>
                  <a:srgbClr val="1E1E1E"/>
                </a:highlight>
                <a:latin typeface="Courier New"/>
                <a:ea typeface="Courier New"/>
                <a:cs typeface="Courier New"/>
                <a:sym typeface="Courier New"/>
              </a:rPr>
              <a:t>__init__</a:t>
            </a:r>
            <a:r>
              <a:rPr lang="zh-TW" sz="2100">
                <a:solidFill>
                  <a:srgbClr val="D4D4D4"/>
                </a:solidFill>
                <a:highlight>
                  <a:srgbClr val="1E1E1E"/>
                </a:highlight>
                <a:latin typeface="Courier New"/>
                <a:ea typeface="Courier New"/>
                <a:cs typeface="Courier New"/>
                <a:sym typeface="Courier New"/>
              </a:rPr>
              <a:t>(</a:t>
            </a:r>
            <a:r>
              <a:rPr lang="zh-TW" sz="2100">
                <a:solidFill>
                  <a:srgbClr val="9CDCFE"/>
                </a:solidFill>
                <a:highlight>
                  <a:srgbClr val="1E1E1E"/>
                </a:highlight>
                <a:latin typeface="Courier New"/>
                <a:ea typeface="Courier New"/>
                <a:cs typeface="Courier New"/>
                <a:sym typeface="Courier New"/>
              </a:rPr>
              <a:t>self</a:t>
            </a:r>
            <a:r>
              <a:rPr lang="zh-TW" sz="2100">
                <a:solidFill>
                  <a:srgbClr val="D4D4D4"/>
                </a:solidFill>
                <a:highlight>
                  <a:srgbClr val="1E1E1E"/>
                </a:highlight>
                <a:latin typeface="Courier New"/>
                <a:ea typeface="Courier New"/>
                <a:cs typeface="Courier New"/>
                <a:sym typeface="Courier New"/>
              </a:rPr>
              <a:t>, </a:t>
            </a:r>
            <a:r>
              <a:rPr lang="zh-TW" sz="2100">
                <a:solidFill>
                  <a:srgbClr val="9CDCFE"/>
                </a:solidFill>
                <a:highlight>
                  <a:srgbClr val="1E1E1E"/>
                </a:highlight>
                <a:latin typeface="Courier New"/>
                <a:ea typeface="Courier New"/>
                <a:cs typeface="Courier New"/>
                <a:sym typeface="Courier New"/>
              </a:rPr>
              <a:t>x</a:t>
            </a:r>
            <a:r>
              <a:rPr lang="zh-TW" sz="2100">
                <a:solidFill>
                  <a:srgbClr val="D4D4D4"/>
                </a:solidFill>
                <a:highlight>
                  <a:srgbClr val="1E1E1E"/>
                </a:highlight>
                <a:latin typeface="Courier New"/>
                <a:ea typeface="Courier New"/>
                <a:cs typeface="Courier New"/>
                <a:sym typeface="Courier New"/>
              </a:rPr>
              <a:t>, </a:t>
            </a:r>
            <a:r>
              <a:rPr lang="zh-TW" sz="2100">
                <a:solidFill>
                  <a:srgbClr val="9CDCFE"/>
                </a:solidFill>
                <a:highlight>
                  <a:srgbClr val="1E1E1E"/>
                </a:highlight>
                <a:latin typeface="Courier New"/>
                <a:ea typeface="Courier New"/>
                <a:cs typeface="Courier New"/>
                <a:sym typeface="Courier New"/>
              </a:rPr>
              <a:t>y</a:t>
            </a:r>
            <a:r>
              <a:rPr lang="zh-TW" sz="2100">
                <a:solidFill>
                  <a:srgbClr val="D4D4D4"/>
                </a:solidFill>
                <a:highlight>
                  <a:srgbClr val="1E1E1E"/>
                </a:highlight>
                <a:latin typeface="Courier New"/>
                <a:ea typeface="Courier New"/>
                <a:cs typeface="Courier New"/>
                <a:sym typeface="Courier New"/>
              </a:rPr>
              <a:t>)</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9CDCFE"/>
                </a:solidFill>
                <a:highlight>
                  <a:srgbClr val="1E1E1E"/>
                </a:highlight>
                <a:latin typeface="Courier New"/>
                <a:ea typeface="Courier New"/>
                <a:cs typeface="Courier New"/>
                <a:sym typeface="Courier New"/>
              </a:rPr>
              <a:t>self</a:t>
            </a:r>
            <a:r>
              <a:rPr lang="zh-TW" sz="2100">
                <a:solidFill>
                  <a:srgbClr val="D4D4D4"/>
                </a:solidFill>
                <a:highlight>
                  <a:srgbClr val="1E1E1E"/>
                </a:highlight>
                <a:latin typeface="Courier New"/>
                <a:ea typeface="Courier New"/>
                <a:cs typeface="Courier New"/>
                <a:sym typeface="Courier New"/>
              </a:rPr>
              <a:t>.x = x</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9CDCFE"/>
                </a:solidFill>
                <a:highlight>
                  <a:srgbClr val="1E1E1E"/>
                </a:highlight>
                <a:latin typeface="Courier New"/>
                <a:ea typeface="Courier New"/>
                <a:cs typeface="Courier New"/>
                <a:sym typeface="Courier New"/>
              </a:rPr>
              <a:t>self</a:t>
            </a:r>
            <a:r>
              <a:rPr lang="zh-TW" sz="2100">
                <a:solidFill>
                  <a:srgbClr val="D4D4D4"/>
                </a:solidFill>
                <a:highlight>
                  <a:srgbClr val="1E1E1E"/>
                </a:highlight>
                <a:latin typeface="Courier New"/>
                <a:ea typeface="Courier New"/>
                <a:cs typeface="Courier New"/>
                <a:sym typeface="Courier New"/>
              </a:rPr>
              <a:t>.y = y</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569CD6"/>
                </a:solidFill>
                <a:highlight>
                  <a:srgbClr val="1E1E1E"/>
                </a:highlight>
                <a:latin typeface="Courier New"/>
                <a:ea typeface="Courier New"/>
                <a:cs typeface="Courier New"/>
                <a:sym typeface="Courier New"/>
              </a:rPr>
              <a:t>def</a:t>
            </a:r>
            <a:r>
              <a:rPr lang="zh-TW" sz="2100">
                <a:solidFill>
                  <a:srgbClr val="D4D4D4"/>
                </a:solidFill>
                <a:highlight>
                  <a:srgbClr val="1E1E1E"/>
                </a:highlight>
                <a:latin typeface="Courier New"/>
                <a:ea typeface="Courier New"/>
                <a:cs typeface="Courier New"/>
                <a:sym typeface="Courier New"/>
              </a:rPr>
              <a:t> </a:t>
            </a:r>
            <a:r>
              <a:rPr lang="zh-TW" sz="2100">
                <a:solidFill>
                  <a:srgbClr val="DCDCAA"/>
                </a:solidFill>
                <a:highlight>
                  <a:srgbClr val="1E1E1E"/>
                </a:highlight>
                <a:latin typeface="Courier New"/>
                <a:ea typeface="Courier New"/>
                <a:cs typeface="Courier New"/>
                <a:sym typeface="Courier New"/>
              </a:rPr>
              <a:t>distance</a:t>
            </a:r>
            <a:r>
              <a:rPr lang="zh-TW" sz="2100">
                <a:solidFill>
                  <a:srgbClr val="D4D4D4"/>
                </a:solidFill>
                <a:highlight>
                  <a:srgbClr val="1E1E1E"/>
                </a:highlight>
                <a:latin typeface="Courier New"/>
                <a:ea typeface="Courier New"/>
                <a:cs typeface="Courier New"/>
                <a:sym typeface="Courier New"/>
              </a:rPr>
              <a:t>(</a:t>
            </a:r>
            <a:r>
              <a:rPr lang="zh-TW" sz="2100">
                <a:solidFill>
                  <a:srgbClr val="9CDCFE"/>
                </a:solidFill>
                <a:highlight>
                  <a:srgbClr val="1E1E1E"/>
                </a:highlight>
                <a:latin typeface="Courier New"/>
                <a:ea typeface="Courier New"/>
                <a:cs typeface="Courier New"/>
                <a:sym typeface="Courier New"/>
              </a:rPr>
              <a:t>city1</a:t>
            </a:r>
            <a:r>
              <a:rPr lang="zh-TW" sz="2100">
                <a:solidFill>
                  <a:srgbClr val="D4D4D4"/>
                </a:solidFill>
                <a:highlight>
                  <a:srgbClr val="1E1E1E"/>
                </a:highlight>
                <a:latin typeface="Courier New"/>
                <a:ea typeface="Courier New"/>
                <a:cs typeface="Courier New"/>
                <a:sym typeface="Courier New"/>
              </a:rPr>
              <a:t>, </a:t>
            </a:r>
            <a:r>
              <a:rPr lang="zh-TW" sz="2100">
                <a:solidFill>
                  <a:srgbClr val="9CDCFE"/>
                </a:solidFill>
                <a:highlight>
                  <a:srgbClr val="1E1E1E"/>
                </a:highlight>
                <a:latin typeface="Courier New"/>
                <a:ea typeface="Courier New"/>
                <a:cs typeface="Courier New"/>
                <a:sym typeface="Courier New"/>
              </a:rPr>
              <a:t>city2</a:t>
            </a:r>
            <a:r>
              <a:rPr lang="zh-TW" sz="2100">
                <a:solidFill>
                  <a:srgbClr val="D4D4D4"/>
                </a:solidFill>
                <a:highlight>
                  <a:srgbClr val="1E1E1E"/>
                </a:highlight>
                <a:latin typeface="Courier New"/>
                <a:ea typeface="Courier New"/>
                <a:cs typeface="Courier New"/>
                <a:sym typeface="Courier New"/>
              </a:rPr>
              <a:t>)</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C586C0"/>
                </a:solidFill>
                <a:highlight>
                  <a:srgbClr val="1E1E1E"/>
                </a:highlight>
                <a:latin typeface="Courier New"/>
                <a:ea typeface="Courier New"/>
                <a:cs typeface="Courier New"/>
                <a:sym typeface="Courier New"/>
              </a:rPr>
              <a:t>return</a:t>
            </a:r>
            <a:r>
              <a:rPr lang="zh-TW" sz="2100">
                <a:solidFill>
                  <a:srgbClr val="D4D4D4"/>
                </a:solidFill>
                <a:highlight>
                  <a:srgbClr val="1E1E1E"/>
                </a:highlight>
                <a:latin typeface="Courier New"/>
                <a:ea typeface="Courier New"/>
                <a:cs typeface="Courier New"/>
                <a:sym typeface="Courier New"/>
              </a:rPr>
              <a:t> np.sqrt</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city1.x - city2.x</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 </a:t>
            </a:r>
            <a:r>
              <a:rPr lang="zh-TW" sz="2100">
                <a:solidFill>
                  <a:srgbClr val="B5CEA8"/>
                </a:solidFill>
                <a:highlight>
                  <a:srgbClr val="1E1E1E"/>
                </a:highlight>
                <a:latin typeface="Courier New"/>
                <a:ea typeface="Courier New"/>
                <a:cs typeface="Courier New"/>
                <a:sym typeface="Courier New"/>
              </a:rPr>
              <a:t>2</a:t>
            </a:r>
            <a:r>
              <a:rPr lang="zh-TW" sz="2100">
                <a:solidFill>
                  <a:srgbClr val="D4D4D4"/>
                </a:solidFill>
                <a:highlight>
                  <a:srgbClr val="1E1E1E"/>
                </a:highlight>
                <a:latin typeface="Courier New"/>
                <a:ea typeface="Courier New"/>
                <a:cs typeface="Courier New"/>
                <a:sym typeface="Courier New"/>
              </a:rPr>
              <a:t> + </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city1.y - city2.y</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 </a:t>
            </a:r>
            <a:r>
              <a:rPr lang="zh-TW" sz="2100">
                <a:solidFill>
                  <a:srgbClr val="B5CEA8"/>
                </a:solidFill>
                <a:highlight>
                  <a:srgbClr val="1E1E1E"/>
                </a:highlight>
                <a:latin typeface="Courier New"/>
                <a:ea typeface="Courier New"/>
                <a:cs typeface="Courier New"/>
                <a:sym typeface="Courier New"/>
              </a:rPr>
              <a:t>2</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569CD6"/>
                </a:solidFill>
                <a:highlight>
                  <a:srgbClr val="1E1E1E"/>
                </a:highlight>
                <a:latin typeface="Courier New"/>
                <a:ea typeface="Courier New"/>
                <a:cs typeface="Courier New"/>
                <a:sym typeface="Courier New"/>
              </a:rPr>
              <a:t>def</a:t>
            </a:r>
            <a:r>
              <a:rPr lang="zh-TW" sz="2100">
                <a:solidFill>
                  <a:srgbClr val="D4D4D4"/>
                </a:solidFill>
                <a:highlight>
                  <a:srgbClr val="1E1E1E"/>
                </a:highlight>
                <a:latin typeface="Courier New"/>
                <a:ea typeface="Courier New"/>
                <a:cs typeface="Courier New"/>
                <a:sym typeface="Courier New"/>
              </a:rPr>
              <a:t> </a:t>
            </a:r>
            <a:r>
              <a:rPr lang="zh-TW" sz="2100">
                <a:solidFill>
                  <a:srgbClr val="DCDCAA"/>
                </a:solidFill>
                <a:highlight>
                  <a:srgbClr val="1E1E1E"/>
                </a:highlight>
                <a:latin typeface="Courier New"/>
                <a:ea typeface="Courier New"/>
                <a:cs typeface="Courier New"/>
                <a:sym typeface="Courier New"/>
              </a:rPr>
              <a:t>total_distance</a:t>
            </a:r>
            <a:r>
              <a:rPr lang="zh-TW" sz="2100">
                <a:solidFill>
                  <a:srgbClr val="D4D4D4"/>
                </a:solidFill>
                <a:highlight>
                  <a:srgbClr val="1E1E1E"/>
                </a:highlight>
                <a:latin typeface="Courier New"/>
                <a:ea typeface="Courier New"/>
                <a:cs typeface="Courier New"/>
                <a:sym typeface="Courier New"/>
              </a:rPr>
              <a:t>(</a:t>
            </a:r>
            <a:r>
              <a:rPr lang="zh-TW" sz="2100">
                <a:solidFill>
                  <a:srgbClr val="9CDCFE"/>
                </a:solidFill>
                <a:highlight>
                  <a:srgbClr val="1E1E1E"/>
                </a:highlight>
                <a:latin typeface="Courier New"/>
                <a:ea typeface="Courier New"/>
                <a:cs typeface="Courier New"/>
                <a:sym typeface="Courier New"/>
              </a:rPr>
              <a:t>path</a:t>
            </a:r>
            <a:r>
              <a:rPr lang="zh-TW" sz="2100">
                <a:solidFill>
                  <a:srgbClr val="D4D4D4"/>
                </a:solidFill>
                <a:highlight>
                  <a:srgbClr val="1E1E1E"/>
                </a:highlight>
                <a:latin typeface="Courier New"/>
                <a:ea typeface="Courier New"/>
                <a:cs typeface="Courier New"/>
                <a:sym typeface="Courier New"/>
              </a:rPr>
              <a:t>)</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total = </a:t>
            </a:r>
            <a:r>
              <a:rPr lang="zh-TW" sz="2100">
                <a:solidFill>
                  <a:srgbClr val="B5CEA8"/>
                </a:solidFill>
                <a:highlight>
                  <a:srgbClr val="1E1E1E"/>
                </a:highlight>
                <a:latin typeface="Courier New"/>
                <a:ea typeface="Courier New"/>
                <a:cs typeface="Courier New"/>
                <a:sym typeface="Courier New"/>
              </a:rPr>
              <a:t>0</a:t>
            </a:r>
            <a:endParaRPr sz="2100">
              <a:solidFill>
                <a:srgbClr val="B5CEA8"/>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C586C0"/>
                </a:solidFill>
                <a:highlight>
                  <a:srgbClr val="1E1E1E"/>
                </a:highlight>
                <a:latin typeface="Courier New"/>
                <a:ea typeface="Courier New"/>
                <a:cs typeface="Courier New"/>
                <a:sym typeface="Courier New"/>
              </a:rPr>
              <a:t>for</a:t>
            </a:r>
            <a:r>
              <a:rPr lang="zh-TW" sz="2100">
                <a:solidFill>
                  <a:srgbClr val="D4D4D4"/>
                </a:solidFill>
                <a:highlight>
                  <a:srgbClr val="1E1E1E"/>
                </a:highlight>
                <a:latin typeface="Courier New"/>
                <a:ea typeface="Courier New"/>
                <a:cs typeface="Courier New"/>
                <a:sym typeface="Courier New"/>
              </a:rPr>
              <a:t> i </a:t>
            </a:r>
            <a:r>
              <a:rPr lang="zh-TW" sz="2100">
                <a:solidFill>
                  <a:srgbClr val="82C6FF"/>
                </a:solidFill>
                <a:highlight>
                  <a:srgbClr val="1E1E1E"/>
                </a:highlight>
                <a:latin typeface="Courier New"/>
                <a:ea typeface="Courier New"/>
                <a:cs typeface="Courier New"/>
                <a:sym typeface="Courier New"/>
              </a:rPr>
              <a:t>in</a:t>
            </a:r>
            <a:r>
              <a:rPr lang="zh-TW" sz="2100">
                <a:solidFill>
                  <a:srgbClr val="D4D4D4"/>
                </a:solidFill>
                <a:highlight>
                  <a:srgbClr val="1E1E1E"/>
                </a:highlight>
                <a:latin typeface="Courier New"/>
                <a:ea typeface="Courier New"/>
                <a:cs typeface="Courier New"/>
                <a:sym typeface="Courier New"/>
              </a:rPr>
              <a:t> </a:t>
            </a:r>
            <a:r>
              <a:rPr lang="zh-TW" sz="2100">
                <a:solidFill>
                  <a:srgbClr val="DCDCAA"/>
                </a:solidFill>
                <a:highlight>
                  <a:srgbClr val="1E1E1E"/>
                </a:highlight>
                <a:latin typeface="Courier New"/>
                <a:ea typeface="Courier New"/>
                <a:cs typeface="Courier New"/>
                <a:sym typeface="Courier New"/>
              </a:rPr>
              <a:t>range</a:t>
            </a:r>
            <a:r>
              <a:rPr lang="zh-TW" sz="2100">
                <a:solidFill>
                  <a:srgbClr val="DCDCDC"/>
                </a:solidFill>
                <a:highlight>
                  <a:srgbClr val="1E1E1E"/>
                </a:highlight>
                <a:latin typeface="Courier New"/>
                <a:ea typeface="Courier New"/>
                <a:cs typeface="Courier New"/>
                <a:sym typeface="Courier New"/>
              </a:rPr>
              <a:t>(</a:t>
            </a:r>
            <a:r>
              <a:rPr lang="zh-TW" sz="2100">
                <a:solidFill>
                  <a:srgbClr val="DCDCAA"/>
                </a:solidFill>
                <a:highlight>
                  <a:srgbClr val="1E1E1E"/>
                </a:highlight>
                <a:latin typeface="Courier New"/>
                <a:ea typeface="Courier New"/>
                <a:cs typeface="Courier New"/>
                <a:sym typeface="Courier New"/>
              </a:rPr>
              <a:t>len</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path</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 </a:t>
            </a:r>
            <a:r>
              <a:rPr lang="zh-TW" sz="2100">
                <a:solidFill>
                  <a:srgbClr val="B5CEA8"/>
                </a:solidFill>
                <a:highlight>
                  <a:srgbClr val="1E1E1E"/>
                </a:highlight>
                <a:latin typeface="Courier New"/>
                <a:ea typeface="Courier New"/>
                <a:cs typeface="Courier New"/>
                <a:sym typeface="Courier New"/>
              </a:rPr>
              <a:t>1</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total += distance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path</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i</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path</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i + </a:t>
            </a:r>
            <a:r>
              <a:rPr lang="zh-TW" sz="2100">
                <a:solidFill>
                  <a:srgbClr val="B5CEA8"/>
                </a:solidFill>
                <a:highlight>
                  <a:srgbClr val="1E1E1E"/>
                </a:highlight>
                <a:latin typeface="Courier New"/>
                <a:ea typeface="Courier New"/>
                <a:cs typeface="Courier New"/>
                <a:sym typeface="Courier New"/>
              </a:rPr>
              <a:t>1</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total += distance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path</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-1</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path</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6AA94F"/>
                </a:solidFill>
                <a:highlight>
                  <a:srgbClr val="1E1E1E"/>
                </a:highlight>
                <a:latin typeface="Courier New"/>
                <a:ea typeface="Courier New"/>
                <a:cs typeface="Courier New"/>
                <a:sym typeface="Courier New"/>
              </a:rPr>
              <a:t># 回到起點</a:t>
            </a:r>
            <a:endParaRPr sz="2100">
              <a:solidFill>
                <a:srgbClr val="6AA94F"/>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C586C0"/>
                </a:solidFill>
                <a:highlight>
                  <a:srgbClr val="1E1E1E"/>
                </a:highlight>
                <a:latin typeface="Courier New"/>
                <a:ea typeface="Courier New"/>
                <a:cs typeface="Courier New"/>
                <a:sym typeface="Courier New"/>
              </a:rPr>
              <a:t>return</a:t>
            </a:r>
            <a:r>
              <a:rPr lang="zh-TW" sz="2100">
                <a:solidFill>
                  <a:srgbClr val="D4D4D4"/>
                </a:solidFill>
                <a:highlight>
                  <a:srgbClr val="1E1E1E"/>
                </a:highlight>
                <a:latin typeface="Courier New"/>
                <a:ea typeface="Courier New"/>
                <a:cs typeface="Courier New"/>
                <a:sym typeface="Courier New"/>
              </a:rPr>
              <a:t> total</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569CD6"/>
                </a:solidFill>
                <a:highlight>
                  <a:srgbClr val="1E1E1E"/>
                </a:highlight>
                <a:latin typeface="Courier New"/>
                <a:ea typeface="Courier New"/>
                <a:cs typeface="Courier New"/>
                <a:sym typeface="Courier New"/>
              </a:rPr>
              <a:t>def</a:t>
            </a:r>
            <a:r>
              <a:rPr lang="zh-TW" sz="2100">
                <a:solidFill>
                  <a:srgbClr val="D4D4D4"/>
                </a:solidFill>
                <a:highlight>
                  <a:srgbClr val="1E1E1E"/>
                </a:highlight>
                <a:latin typeface="Courier New"/>
                <a:ea typeface="Courier New"/>
                <a:cs typeface="Courier New"/>
                <a:sym typeface="Courier New"/>
              </a:rPr>
              <a:t> </a:t>
            </a:r>
            <a:r>
              <a:rPr lang="zh-TW" sz="2100">
                <a:solidFill>
                  <a:srgbClr val="DCDCAA"/>
                </a:solidFill>
                <a:highlight>
                  <a:srgbClr val="1E1E1E"/>
                </a:highlight>
                <a:latin typeface="Courier New"/>
                <a:ea typeface="Courier New"/>
                <a:cs typeface="Courier New"/>
                <a:sym typeface="Courier New"/>
              </a:rPr>
              <a:t>hill_climbing_tsp</a:t>
            </a:r>
            <a:r>
              <a:rPr lang="zh-TW" sz="2100">
                <a:solidFill>
                  <a:srgbClr val="D4D4D4"/>
                </a:solidFill>
                <a:highlight>
                  <a:srgbClr val="1E1E1E"/>
                </a:highlight>
                <a:latin typeface="Courier New"/>
                <a:ea typeface="Courier New"/>
                <a:cs typeface="Courier New"/>
                <a:sym typeface="Courier New"/>
              </a:rPr>
              <a:t>(</a:t>
            </a:r>
            <a:r>
              <a:rPr lang="zh-TW" sz="2100">
                <a:solidFill>
                  <a:srgbClr val="9CDCFE"/>
                </a:solidFill>
                <a:highlight>
                  <a:srgbClr val="1E1E1E"/>
                </a:highlight>
                <a:latin typeface="Courier New"/>
                <a:ea typeface="Courier New"/>
                <a:cs typeface="Courier New"/>
                <a:sym typeface="Courier New"/>
              </a:rPr>
              <a:t>nodes</a:t>
            </a:r>
            <a:r>
              <a:rPr lang="zh-TW" sz="2100">
                <a:solidFill>
                  <a:srgbClr val="D4D4D4"/>
                </a:solidFill>
                <a:highlight>
                  <a:srgbClr val="1E1E1E"/>
                </a:highlight>
                <a:latin typeface="Courier New"/>
                <a:ea typeface="Courier New"/>
                <a:cs typeface="Courier New"/>
                <a:sym typeface="Courier New"/>
              </a:rPr>
              <a:t>)</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current_path = nodes.copy</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current_distance = total_distance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current_path</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improved = </a:t>
            </a:r>
            <a:r>
              <a:rPr lang="zh-TW" sz="2100">
                <a:solidFill>
                  <a:srgbClr val="569CD6"/>
                </a:solidFill>
                <a:highlight>
                  <a:srgbClr val="1E1E1E"/>
                </a:highlight>
                <a:latin typeface="Courier New"/>
                <a:ea typeface="Courier New"/>
                <a:cs typeface="Courier New"/>
                <a:sym typeface="Courier New"/>
              </a:rPr>
              <a:t>True</a:t>
            </a:r>
            <a:endParaRPr sz="2100">
              <a:solidFill>
                <a:srgbClr val="569CD6"/>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C586C0"/>
                </a:solidFill>
                <a:highlight>
                  <a:srgbClr val="1E1E1E"/>
                </a:highlight>
                <a:latin typeface="Courier New"/>
                <a:ea typeface="Courier New"/>
                <a:cs typeface="Courier New"/>
                <a:sym typeface="Courier New"/>
              </a:rPr>
              <a:t>while</a:t>
            </a:r>
            <a:r>
              <a:rPr lang="zh-TW" sz="2100">
                <a:solidFill>
                  <a:srgbClr val="D4D4D4"/>
                </a:solidFill>
                <a:highlight>
                  <a:srgbClr val="1E1E1E"/>
                </a:highlight>
                <a:latin typeface="Courier New"/>
                <a:ea typeface="Courier New"/>
                <a:cs typeface="Courier New"/>
                <a:sym typeface="Courier New"/>
              </a:rPr>
              <a:t> improved</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improved = </a:t>
            </a:r>
            <a:r>
              <a:rPr lang="zh-TW" sz="2100">
                <a:solidFill>
                  <a:srgbClr val="569CD6"/>
                </a:solidFill>
                <a:highlight>
                  <a:srgbClr val="1E1E1E"/>
                </a:highlight>
                <a:latin typeface="Courier New"/>
                <a:ea typeface="Courier New"/>
                <a:cs typeface="Courier New"/>
                <a:sym typeface="Courier New"/>
              </a:rPr>
              <a:t>False</a:t>
            </a:r>
            <a:endParaRPr sz="2100">
              <a:solidFill>
                <a:srgbClr val="569CD6"/>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C586C0"/>
                </a:solidFill>
                <a:highlight>
                  <a:srgbClr val="1E1E1E"/>
                </a:highlight>
                <a:latin typeface="Courier New"/>
                <a:ea typeface="Courier New"/>
                <a:cs typeface="Courier New"/>
                <a:sym typeface="Courier New"/>
              </a:rPr>
              <a:t>for</a:t>
            </a:r>
            <a:r>
              <a:rPr lang="zh-TW" sz="2100">
                <a:solidFill>
                  <a:srgbClr val="D4D4D4"/>
                </a:solidFill>
                <a:highlight>
                  <a:srgbClr val="1E1E1E"/>
                </a:highlight>
                <a:latin typeface="Courier New"/>
                <a:ea typeface="Courier New"/>
                <a:cs typeface="Courier New"/>
                <a:sym typeface="Courier New"/>
              </a:rPr>
              <a:t> i </a:t>
            </a:r>
            <a:r>
              <a:rPr lang="zh-TW" sz="2100">
                <a:solidFill>
                  <a:srgbClr val="82C6FF"/>
                </a:solidFill>
                <a:highlight>
                  <a:srgbClr val="1E1E1E"/>
                </a:highlight>
                <a:latin typeface="Courier New"/>
                <a:ea typeface="Courier New"/>
                <a:cs typeface="Courier New"/>
                <a:sym typeface="Courier New"/>
              </a:rPr>
              <a:t>in</a:t>
            </a:r>
            <a:r>
              <a:rPr lang="zh-TW" sz="2100">
                <a:solidFill>
                  <a:srgbClr val="D4D4D4"/>
                </a:solidFill>
                <a:highlight>
                  <a:srgbClr val="1E1E1E"/>
                </a:highlight>
                <a:latin typeface="Courier New"/>
                <a:ea typeface="Courier New"/>
                <a:cs typeface="Courier New"/>
                <a:sym typeface="Courier New"/>
              </a:rPr>
              <a:t> </a:t>
            </a:r>
            <a:r>
              <a:rPr lang="zh-TW" sz="2100">
                <a:solidFill>
                  <a:srgbClr val="DCDCAA"/>
                </a:solidFill>
                <a:highlight>
                  <a:srgbClr val="1E1E1E"/>
                </a:highlight>
                <a:latin typeface="Courier New"/>
                <a:ea typeface="Courier New"/>
                <a:cs typeface="Courier New"/>
                <a:sym typeface="Courier New"/>
              </a:rPr>
              <a:t>range</a:t>
            </a:r>
            <a:r>
              <a:rPr lang="zh-TW" sz="2100">
                <a:solidFill>
                  <a:srgbClr val="DCDCDC"/>
                </a:solidFill>
                <a:highlight>
                  <a:srgbClr val="1E1E1E"/>
                </a:highlight>
                <a:latin typeface="Courier New"/>
                <a:ea typeface="Courier New"/>
                <a:cs typeface="Courier New"/>
                <a:sym typeface="Courier New"/>
              </a:rPr>
              <a:t>(</a:t>
            </a:r>
            <a:r>
              <a:rPr lang="zh-TW" sz="2100">
                <a:solidFill>
                  <a:srgbClr val="DCDCAA"/>
                </a:solidFill>
                <a:highlight>
                  <a:srgbClr val="1E1E1E"/>
                </a:highlight>
                <a:latin typeface="Courier New"/>
                <a:ea typeface="Courier New"/>
                <a:cs typeface="Courier New"/>
                <a:sym typeface="Courier New"/>
              </a:rPr>
              <a:t>len</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nodes</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 </a:t>
            </a:r>
            <a:r>
              <a:rPr lang="zh-TW" sz="2100">
                <a:solidFill>
                  <a:srgbClr val="B5CEA8"/>
                </a:solidFill>
                <a:highlight>
                  <a:srgbClr val="1E1E1E"/>
                </a:highlight>
                <a:latin typeface="Courier New"/>
                <a:ea typeface="Courier New"/>
                <a:cs typeface="Courier New"/>
                <a:sym typeface="Courier New"/>
              </a:rPr>
              <a:t>1</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C586C0"/>
                </a:solidFill>
                <a:highlight>
                  <a:srgbClr val="1E1E1E"/>
                </a:highlight>
                <a:latin typeface="Courier New"/>
                <a:ea typeface="Courier New"/>
                <a:cs typeface="Courier New"/>
                <a:sym typeface="Courier New"/>
              </a:rPr>
              <a:t>for</a:t>
            </a:r>
            <a:r>
              <a:rPr lang="zh-TW" sz="2100">
                <a:solidFill>
                  <a:srgbClr val="D4D4D4"/>
                </a:solidFill>
                <a:highlight>
                  <a:srgbClr val="1E1E1E"/>
                </a:highlight>
                <a:latin typeface="Courier New"/>
                <a:ea typeface="Courier New"/>
                <a:cs typeface="Courier New"/>
                <a:sym typeface="Courier New"/>
              </a:rPr>
              <a:t> j </a:t>
            </a:r>
            <a:r>
              <a:rPr lang="zh-TW" sz="2100">
                <a:solidFill>
                  <a:srgbClr val="82C6FF"/>
                </a:solidFill>
                <a:highlight>
                  <a:srgbClr val="1E1E1E"/>
                </a:highlight>
                <a:latin typeface="Courier New"/>
                <a:ea typeface="Courier New"/>
                <a:cs typeface="Courier New"/>
                <a:sym typeface="Courier New"/>
              </a:rPr>
              <a:t>in</a:t>
            </a:r>
            <a:r>
              <a:rPr lang="zh-TW" sz="2100">
                <a:solidFill>
                  <a:srgbClr val="D4D4D4"/>
                </a:solidFill>
                <a:highlight>
                  <a:srgbClr val="1E1E1E"/>
                </a:highlight>
                <a:latin typeface="Courier New"/>
                <a:ea typeface="Courier New"/>
                <a:cs typeface="Courier New"/>
                <a:sym typeface="Courier New"/>
              </a:rPr>
              <a:t> </a:t>
            </a:r>
            <a:r>
              <a:rPr lang="zh-TW" sz="2100">
                <a:solidFill>
                  <a:srgbClr val="DCDCAA"/>
                </a:solidFill>
                <a:highlight>
                  <a:srgbClr val="1E1E1E"/>
                </a:highlight>
                <a:latin typeface="Courier New"/>
                <a:ea typeface="Courier New"/>
                <a:cs typeface="Courier New"/>
                <a:sym typeface="Courier New"/>
              </a:rPr>
              <a:t>range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i + </a:t>
            </a:r>
            <a:r>
              <a:rPr lang="zh-TW" sz="2100">
                <a:solidFill>
                  <a:srgbClr val="B5CEA8"/>
                </a:solidFill>
                <a:highlight>
                  <a:srgbClr val="1E1E1E"/>
                </a:highlight>
                <a:latin typeface="Courier New"/>
                <a:ea typeface="Courier New"/>
                <a:cs typeface="Courier New"/>
                <a:sym typeface="Courier New"/>
              </a:rPr>
              <a:t>1</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DCDCAA"/>
                </a:solidFill>
                <a:highlight>
                  <a:srgbClr val="1E1E1E"/>
                </a:highlight>
                <a:latin typeface="Courier New"/>
                <a:ea typeface="Courier New"/>
                <a:cs typeface="Courier New"/>
                <a:sym typeface="Courier New"/>
              </a:rPr>
              <a:t>len</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nodes</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current_path</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i</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current_path</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j</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 current_path</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j</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current_path</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i</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new_distance = total_distance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current_path</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C586C0"/>
                </a:solidFill>
                <a:highlight>
                  <a:srgbClr val="1E1E1E"/>
                </a:highlight>
                <a:latin typeface="Courier New"/>
                <a:ea typeface="Courier New"/>
                <a:cs typeface="Courier New"/>
                <a:sym typeface="Courier New"/>
              </a:rPr>
              <a:t>if</a:t>
            </a:r>
            <a:r>
              <a:rPr lang="zh-TW" sz="2100">
                <a:solidFill>
                  <a:srgbClr val="D4D4D4"/>
                </a:solidFill>
                <a:highlight>
                  <a:srgbClr val="1E1E1E"/>
                </a:highlight>
                <a:latin typeface="Courier New"/>
                <a:ea typeface="Courier New"/>
                <a:cs typeface="Courier New"/>
                <a:sym typeface="Courier New"/>
              </a:rPr>
              <a:t> new_distance &lt; current_distance</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current_distance = new_distance</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improved = </a:t>
            </a:r>
            <a:r>
              <a:rPr lang="zh-TW" sz="2100">
                <a:solidFill>
                  <a:srgbClr val="569CD6"/>
                </a:solidFill>
                <a:highlight>
                  <a:srgbClr val="1E1E1E"/>
                </a:highlight>
                <a:latin typeface="Courier New"/>
                <a:ea typeface="Courier New"/>
                <a:cs typeface="Courier New"/>
                <a:sym typeface="Courier New"/>
              </a:rPr>
              <a:t>True</a:t>
            </a:r>
            <a:endParaRPr sz="2100">
              <a:solidFill>
                <a:srgbClr val="569CD6"/>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C586C0"/>
                </a:solidFill>
                <a:highlight>
                  <a:srgbClr val="1E1E1E"/>
                </a:highlight>
                <a:latin typeface="Courier New"/>
                <a:ea typeface="Courier New"/>
                <a:cs typeface="Courier New"/>
                <a:sym typeface="Courier New"/>
              </a:rPr>
              <a:t>else</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current_path</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i</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current_path</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j</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 current_path</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j</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current_path</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i</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C586C0"/>
                </a:solidFill>
                <a:highlight>
                  <a:srgbClr val="1E1E1E"/>
                </a:highlight>
                <a:latin typeface="Courier New"/>
                <a:ea typeface="Courier New"/>
                <a:cs typeface="Courier New"/>
                <a:sym typeface="Courier New"/>
              </a:rPr>
              <a:t>return</a:t>
            </a:r>
            <a:r>
              <a:rPr lang="zh-TW" sz="2100">
                <a:solidFill>
                  <a:srgbClr val="D4D4D4"/>
                </a:solidFill>
                <a:highlight>
                  <a:srgbClr val="1E1E1E"/>
                </a:highlight>
                <a:latin typeface="Courier New"/>
                <a:ea typeface="Courier New"/>
                <a:cs typeface="Courier New"/>
                <a:sym typeface="Courier New"/>
              </a:rPr>
              <a:t> current_path</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569CD6"/>
                </a:solidFill>
                <a:highlight>
                  <a:srgbClr val="1E1E1E"/>
                </a:highlight>
                <a:latin typeface="Courier New"/>
                <a:ea typeface="Courier New"/>
                <a:cs typeface="Courier New"/>
                <a:sym typeface="Courier New"/>
              </a:rPr>
              <a:t>def</a:t>
            </a:r>
            <a:r>
              <a:rPr lang="zh-TW" sz="2100">
                <a:solidFill>
                  <a:srgbClr val="D4D4D4"/>
                </a:solidFill>
                <a:highlight>
                  <a:srgbClr val="1E1E1E"/>
                </a:highlight>
                <a:latin typeface="Courier New"/>
                <a:ea typeface="Courier New"/>
                <a:cs typeface="Courier New"/>
                <a:sym typeface="Courier New"/>
              </a:rPr>
              <a:t> </a:t>
            </a:r>
            <a:r>
              <a:rPr lang="zh-TW" sz="2100">
                <a:solidFill>
                  <a:srgbClr val="DCDCAA"/>
                </a:solidFill>
                <a:highlight>
                  <a:srgbClr val="1E1E1E"/>
                </a:highlight>
                <a:latin typeface="Courier New"/>
                <a:ea typeface="Courier New"/>
                <a:cs typeface="Courier New"/>
                <a:sym typeface="Courier New"/>
              </a:rPr>
              <a:t>simulated_annealing_tsp</a:t>
            </a:r>
            <a:r>
              <a:rPr lang="zh-TW" sz="2100">
                <a:solidFill>
                  <a:srgbClr val="D4D4D4"/>
                </a:solidFill>
                <a:highlight>
                  <a:srgbClr val="1E1E1E"/>
                </a:highlight>
                <a:latin typeface="Courier New"/>
                <a:ea typeface="Courier New"/>
                <a:cs typeface="Courier New"/>
                <a:sym typeface="Courier New"/>
              </a:rPr>
              <a:t>(</a:t>
            </a:r>
            <a:r>
              <a:rPr lang="zh-TW" sz="2100">
                <a:solidFill>
                  <a:srgbClr val="9CDCFE"/>
                </a:solidFill>
                <a:highlight>
                  <a:srgbClr val="1E1E1E"/>
                </a:highlight>
                <a:latin typeface="Courier New"/>
                <a:ea typeface="Courier New"/>
                <a:cs typeface="Courier New"/>
                <a:sym typeface="Courier New"/>
              </a:rPr>
              <a:t>nodes</a:t>
            </a:r>
            <a:r>
              <a:rPr lang="zh-TW" sz="2100">
                <a:solidFill>
                  <a:srgbClr val="D4D4D4"/>
                </a:solidFill>
                <a:highlight>
                  <a:srgbClr val="1E1E1E"/>
                </a:highlight>
                <a:latin typeface="Courier New"/>
                <a:ea typeface="Courier New"/>
                <a:cs typeface="Courier New"/>
                <a:sym typeface="Courier New"/>
              </a:rPr>
              <a:t>, </a:t>
            </a:r>
            <a:r>
              <a:rPr lang="zh-TW" sz="2100">
                <a:solidFill>
                  <a:srgbClr val="9CDCFE"/>
                </a:solidFill>
                <a:highlight>
                  <a:srgbClr val="1E1E1E"/>
                </a:highlight>
                <a:latin typeface="Courier New"/>
                <a:ea typeface="Courier New"/>
                <a:cs typeface="Courier New"/>
                <a:sym typeface="Courier New"/>
              </a:rPr>
              <a:t>initial_temperature</a:t>
            </a:r>
            <a:r>
              <a:rPr lang="zh-TW" sz="2100">
                <a:solidFill>
                  <a:srgbClr val="D4D4D4"/>
                </a:solidFill>
                <a:highlight>
                  <a:srgbClr val="1E1E1E"/>
                </a:highlight>
                <a:latin typeface="Courier New"/>
                <a:ea typeface="Courier New"/>
                <a:cs typeface="Courier New"/>
                <a:sym typeface="Courier New"/>
              </a:rPr>
              <a:t>, </a:t>
            </a:r>
            <a:r>
              <a:rPr lang="zh-TW" sz="2100">
                <a:solidFill>
                  <a:srgbClr val="9CDCFE"/>
                </a:solidFill>
                <a:highlight>
                  <a:srgbClr val="1E1E1E"/>
                </a:highlight>
                <a:latin typeface="Courier New"/>
                <a:ea typeface="Courier New"/>
                <a:cs typeface="Courier New"/>
                <a:sym typeface="Courier New"/>
              </a:rPr>
              <a:t>cooling_rate</a:t>
            </a:r>
            <a:r>
              <a:rPr lang="zh-TW" sz="2100">
                <a:solidFill>
                  <a:srgbClr val="D4D4D4"/>
                </a:solidFill>
                <a:highlight>
                  <a:srgbClr val="1E1E1E"/>
                </a:highlight>
                <a:latin typeface="Courier New"/>
                <a:ea typeface="Courier New"/>
                <a:cs typeface="Courier New"/>
                <a:sym typeface="Courier New"/>
              </a:rPr>
              <a:t>, </a:t>
            </a:r>
            <a:r>
              <a:rPr lang="zh-TW" sz="2100">
                <a:solidFill>
                  <a:srgbClr val="9CDCFE"/>
                </a:solidFill>
                <a:highlight>
                  <a:srgbClr val="1E1E1E"/>
                </a:highlight>
                <a:latin typeface="Courier New"/>
                <a:ea typeface="Courier New"/>
                <a:cs typeface="Courier New"/>
                <a:sym typeface="Courier New"/>
              </a:rPr>
              <a:t>iterations</a:t>
            </a:r>
            <a:r>
              <a:rPr lang="zh-TW" sz="2100">
                <a:solidFill>
                  <a:srgbClr val="D4D4D4"/>
                </a:solidFill>
                <a:highlight>
                  <a:srgbClr val="1E1E1E"/>
                </a:highlight>
                <a:latin typeface="Courier New"/>
                <a:ea typeface="Courier New"/>
                <a:cs typeface="Courier New"/>
                <a:sym typeface="Courier New"/>
              </a:rPr>
              <a:t>)</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current_path = nodes.copy</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best_path = current_path.copy</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current_distance = total_distance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current_path</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best_distance = current_distance</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C586C0"/>
                </a:solidFill>
                <a:highlight>
                  <a:srgbClr val="1E1E1E"/>
                </a:highlight>
                <a:latin typeface="Courier New"/>
                <a:ea typeface="Courier New"/>
                <a:cs typeface="Courier New"/>
                <a:sym typeface="Courier New"/>
              </a:rPr>
              <a:t>for</a:t>
            </a:r>
            <a:r>
              <a:rPr lang="zh-TW" sz="2100">
                <a:solidFill>
                  <a:srgbClr val="D4D4D4"/>
                </a:solidFill>
                <a:highlight>
                  <a:srgbClr val="1E1E1E"/>
                </a:highlight>
                <a:latin typeface="Courier New"/>
                <a:ea typeface="Courier New"/>
                <a:cs typeface="Courier New"/>
                <a:sym typeface="Courier New"/>
              </a:rPr>
              <a:t> i </a:t>
            </a:r>
            <a:r>
              <a:rPr lang="zh-TW" sz="2100">
                <a:solidFill>
                  <a:srgbClr val="82C6FF"/>
                </a:solidFill>
                <a:highlight>
                  <a:srgbClr val="1E1E1E"/>
                </a:highlight>
                <a:latin typeface="Courier New"/>
                <a:ea typeface="Courier New"/>
                <a:cs typeface="Courier New"/>
                <a:sym typeface="Courier New"/>
              </a:rPr>
              <a:t>in</a:t>
            </a:r>
            <a:r>
              <a:rPr lang="zh-TW" sz="2100">
                <a:solidFill>
                  <a:srgbClr val="D4D4D4"/>
                </a:solidFill>
                <a:highlight>
                  <a:srgbClr val="1E1E1E"/>
                </a:highlight>
                <a:latin typeface="Courier New"/>
                <a:ea typeface="Courier New"/>
                <a:cs typeface="Courier New"/>
                <a:sym typeface="Courier New"/>
              </a:rPr>
              <a:t> </a:t>
            </a:r>
            <a:r>
              <a:rPr lang="zh-TW" sz="2100">
                <a:solidFill>
                  <a:srgbClr val="DCDCAA"/>
                </a:solidFill>
                <a:highlight>
                  <a:srgbClr val="1E1E1E"/>
                </a:highlight>
                <a:latin typeface="Courier New"/>
                <a:ea typeface="Courier New"/>
                <a:cs typeface="Courier New"/>
                <a:sym typeface="Courier New"/>
              </a:rPr>
              <a:t>range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iterations</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temperature = initial_temperature / </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1</a:t>
            </a:r>
            <a:r>
              <a:rPr lang="zh-TW" sz="2100">
                <a:solidFill>
                  <a:srgbClr val="D4D4D4"/>
                </a:solidFill>
                <a:highlight>
                  <a:srgbClr val="1E1E1E"/>
                </a:highlight>
                <a:latin typeface="Courier New"/>
                <a:ea typeface="Courier New"/>
                <a:cs typeface="Courier New"/>
                <a:sym typeface="Courier New"/>
              </a:rPr>
              <a:t> + cooling_rate * i</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random_index1 = random.randint</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DCDCAA"/>
                </a:solidFill>
                <a:highlight>
                  <a:srgbClr val="1E1E1E"/>
                </a:highlight>
                <a:latin typeface="Courier New"/>
                <a:ea typeface="Courier New"/>
                <a:cs typeface="Courier New"/>
                <a:sym typeface="Courier New"/>
              </a:rPr>
              <a:t>len</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nodes</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 </a:t>
            </a:r>
            <a:r>
              <a:rPr lang="zh-TW" sz="2100">
                <a:solidFill>
                  <a:srgbClr val="B5CEA8"/>
                </a:solidFill>
                <a:highlight>
                  <a:srgbClr val="1E1E1E"/>
                </a:highlight>
                <a:latin typeface="Courier New"/>
                <a:ea typeface="Courier New"/>
                <a:cs typeface="Courier New"/>
                <a:sym typeface="Courier New"/>
              </a:rPr>
              <a:t>1</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random_index2 = random.randint</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DCDCAA"/>
                </a:solidFill>
                <a:highlight>
                  <a:srgbClr val="1E1E1E"/>
                </a:highlight>
                <a:latin typeface="Courier New"/>
                <a:ea typeface="Courier New"/>
                <a:cs typeface="Courier New"/>
                <a:sym typeface="Courier New"/>
              </a:rPr>
              <a:t>len</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nodes</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 </a:t>
            </a:r>
            <a:r>
              <a:rPr lang="zh-TW" sz="2100">
                <a:solidFill>
                  <a:srgbClr val="B5CEA8"/>
                </a:solidFill>
                <a:highlight>
                  <a:srgbClr val="1E1E1E"/>
                </a:highlight>
                <a:latin typeface="Courier New"/>
                <a:ea typeface="Courier New"/>
                <a:cs typeface="Courier New"/>
                <a:sym typeface="Courier New"/>
              </a:rPr>
              <a:t>1</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current_path</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random_index1</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current_path</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random_index2</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 current_path</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random_index2</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current_path</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random_index1</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new_distance = total_distance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current_path</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delta = new_distance - current_distance</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C586C0"/>
                </a:solidFill>
                <a:highlight>
                  <a:srgbClr val="1E1E1E"/>
                </a:highlight>
                <a:latin typeface="Courier New"/>
                <a:ea typeface="Courier New"/>
                <a:cs typeface="Courier New"/>
                <a:sym typeface="Courier New"/>
              </a:rPr>
              <a:t>if</a:t>
            </a:r>
            <a:r>
              <a:rPr lang="zh-TW" sz="2100">
                <a:solidFill>
                  <a:srgbClr val="D4D4D4"/>
                </a:solidFill>
                <a:highlight>
                  <a:srgbClr val="1E1E1E"/>
                </a:highlight>
                <a:latin typeface="Courier New"/>
                <a:ea typeface="Courier New"/>
                <a:cs typeface="Courier New"/>
                <a:sym typeface="Courier New"/>
              </a:rPr>
              <a:t> delta &lt; </a:t>
            </a:r>
            <a:r>
              <a:rPr lang="zh-TW" sz="2100">
                <a:solidFill>
                  <a:srgbClr val="B5CEA8"/>
                </a:solidFill>
                <a:highlight>
                  <a:srgbClr val="1E1E1E"/>
                </a:highlight>
                <a:latin typeface="Courier New"/>
                <a:ea typeface="Courier New"/>
                <a:cs typeface="Courier New"/>
                <a:sym typeface="Courier New"/>
              </a:rPr>
              <a:t>0</a:t>
            </a:r>
            <a:r>
              <a:rPr lang="zh-TW" sz="2100">
                <a:solidFill>
                  <a:srgbClr val="D4D4D4"/>
                </a:solidFill>
                <a:highlight>
                  <a:srgbClr val="1E1E1E"/>
                </a:highlight>
                <a:latin typeface="Courier New"/>
                <a:ea typeface="Courier New"/>
                <a:cs typeface="Courier New"/>
                <a:sym typeface="Courier New"/>
              </a:rPr>
              <a:t> </a:t>
            </a:r>
            <a:r>
              <a:rPr lang="zh-TW" sz="2100">
                <a:solidFill>
                  <a:srgbClr val="82C6FF"/>
                </a:solidFill>
                <a:highlight>
                  <a:srgbClr val="1E1E1E"/>
                </a:highlight>
                <a:latin typeface="Courier New"/>
                <a:ea typeface="Courier New"/>
                <a:cs typeface="Courier New"/>
                <a:sym typeface="Courier New"/>
              </a:rPr>
              <a:t>or</a:t>
            </a:r>
            <a:r>
              <a:rPr lang="zh-TW" sz="2100">
                <a:solidFill>
                  <a:srgbClr val="D4D4D4"/>
                </a:solidFill>
                <a:highlight>
                  <a:srgbClr val="1E1E1E"/>
                </a:highlight>
                <a:latin typeface="Courier New"/>
                <a:ea typeface="Courier New"/>
                <a:cs typeface="Courier New"/>
                <a:sym typeface="Courier New"/>
              </a:rPr>
              <a:t> math.exp</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-delta / temperature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&gt; random.random</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current_distance = new_distance</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C586C0"/>
                </a:solidFill>
                <a:highlight>
                  <a:srgbClr val="1E1E1E"/>
                </a:highlight>
                <a:latin typeface="Courier New"/>
                <a:ea typeface="Courier New"/>
                <a:cs typeface="Courier New"/>
                <a:sym typeface="Courier New"/>
              </a:rPr>
              <a:t>if</a:t>
            </a:r>
            <a:r>
              <a:rPr lang="zh-TW" sz="2100">
                <a:solidFill>
                  <a:srgbClr val="D4D4D4"/>
                </a:solidFill>
                <a:highlight>
                  <a:srgbClr val="1E1E1E"/>
                </a:highlight>
                <a:latin typeface="Courier New"/>
                <a:ea typeface="Courier New"/>
                <a:cs typeface="Courier New"/>
                <a:sym typeface="Courier New"/>
              </a:rPr>
              <a:t> current_distance &lt; best_distance</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best_path = current_path.copy</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best_distance = current_distance</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C586C0"/>
                </a:solidFill>
                <a:highlight>
                  <a:srgbClr val="1E1E1E"/>
                </a:highlight>
                <a:latin typeface="Courier New"/>
                <a:ea typeface="Courier New"/>
                <a:cs typeface="Courier New"/>
                <a:sym typeface="Courier New"/>
              </a:rPr>
              <a:t>else</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current_path</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random_index1</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current_path</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random_index2</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 current_path</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random_index2</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current_path</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random_index1</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C586C0"/>
                </a:solidFill>
                <a:highlight>
                  <a:srgbClr val="1E1E1E"/>
                </a:highlight>
                <a:latin typeface="Courier New"/>
                <a:ea typeface="Courier New"/>
                <a:cs typeface="Courier New"/>
                <a:sym typeface="Courier New"/>
              </a:rPr>
              <a:t>return</a:t>
            </a:r>
            <a:r>
              <a:rPr lang="zh-TW" sz="2100">
                <a:solidFill>
                  <a:srgbClr val="D4D4D4"/>
                </a:solidFill>
                <a:highlight>
                  <a:srgbClr val="1E1E1E"/>
                </a:highlight>
                <a:latin typeface="Courier New"/>
                <a:ea typeface="Courier New"/>
                <a:cs typeface="Courier New"/>
                <a:sym typeface="Courier New"/>
              </a:rPr>
              <a:t> best_path</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569CD6"/>
                </a:solidFill>
                <a:highlight>
                  <a:srgbClr val="1E1E1E"/>
                </a:highlight>
                <a:latin typeface="Courier New"/>
                <a:ea typeface="Courier New"/>
                <a:cs typeface="Courier New"/>
                <a:sym typeface="Courier New"/>
              </a:rPr>
              <a:t>def</a:t>
            </a:r>
            <a:r>
              <a:rPr lang="zh-TW" sz="2100">
                <a:solidFill>
                  <a:srgbClr val="D4D4D4"/>
                </a:solidFill>
                <a:highlight>
                  <a:srgbClr val="1E1E1E"/>
                </a:highlight>
                <a:latin typeface="Courier New"/>
                <a:ea typeface="Courier New"/>
                <a:cs typeface="Courier New"/>
                <a:sym typeface="Courier New"/>
              </a:rPr>
              <a:t> </a:t>
            </a:r>
            <a:r>
              <a:rPr lang="zh-TW" sz="2100">
                <a:solidFill>
                  <a:srgbClr val="DCDCAA"/>
                </a:solidFill>
                <a:highlight>
                  <a:srgbClr val="1E1E1E"/>
                </a:highlight>
                <a:latin typeface="Courier New"/>
                <a:ea typeface="Courier New"/>
                <a:cs typeface="Courier New"/>
                <a:sym typeface="Courier New"/>
              </a:rPr>
              <a:t>plot_cities</a:t>
            </a:r>
            <a:r>
              <a:rPr lang="zh-TW" sz="2100">
                <a:solidFill>
                  <a:srgbClr val="D4D4D4"/>
                </a:solidFill>
                <a:highlight>
                  <a:srgbClr val="1E1E1E"/>
                </a:highlight>
                <a:latin typeface="Courier New"/>
                <a:ea typeface="Courier New"/>
                <a:cs typeface="Courier New"/>
                <a:sym typeface="Courier New"/>
              </a:rPr>
              <a:t>(</a:t>
            </a:r>
            <a:r>
              <a:rPr lang="zh-TW" sz="2100">
                <a:solidFill>
                  <a:srgbClr val="9CDCFE"/>
                </a:solidFill>
                <a:highlight>
                  <a:srgbClr val="1E1E1E"/>
                </a:highlight>
                <a:latin typeface="Courier New"/>
                <a:ea typeface="Courier New"/>
                <a:cs typeface="Courier New"/>
                <a:sym typeface="Courier New"/>
              </a:rPr>
              <a:t>cities</a:t>
            </a:r>
            <a:r>
              <a:rPr lang="zh-TW" sz="2100">
                <a:solidFill>
                  <a:srgbClr val="D4D4D4"/>
                </a:solidFill>
                <a:highlight>
                  <a:srgbClr val="1E1E1E"/>
                </a:highlight>
                <a:latin typeface="Courier New"/>
                <a:ea typeface="Courier New"/>
                <a:cs typeface="Courier New"/>
                <a:sym typeface="Courier New"/>
              </a:rPr>
              <a:t>, </a:t>
            </a:r>
            <a:r>
              <a:rPr lang="zh-TW" sz="2100">
                <a:solidFill>
                  <a:srgbClr val="9CDCFE"/>
                </a:solidFill>
                <a:highlight>
                  <a:srgbClr val="1E1E1E"/>
                </a:highlight>
                <a:latin typeface="Courier New"/>
                <a:ea typeface="Courier New"/>
                <a:cs typeface="Courier New"/>
                <a:sym typeface="Courier New"/>
              </a:rPr>
              <a:t>title</a:t>
            </a:r>
            <a:r>
              <a:rPr lang="zh-TW" sz="2100">
                <a:solidFill>
                  <a:srgbClr val="D4D4D4"/>
                </a:solidFill>
                <a:highlight>
                  <a:srgbClr val="1E1E1E"/>
                </a:highlight>
                <a:latin typeface="Courier New"/>
                <a:ea typeface="Courier New"/>
                <a:cs typeface="Courier New"/>
                <a:sym typeface="Courier New"/>
              </a:rPr>
              <a:t>)</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x = </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city.x </a:t>
            </a:r>
            <a:r>
              <a:rPr lang="zh-TW" sz="2100">
                <a:solidFill>
                  <a:srgbClr val="C586C0"/>
                </a:solidFill>
                <a:highlight>
                  <a:srgbClr val="1E1E1E"/>
                </a:highlight>
                <a:latin typeface="Courier New"/>
                <a:ea typeface="Courier New"/>
                <a:cs typeface="Courier New"/>
                <a:sym typeface="Courier New"/>
              </a:rPr>
              <a:t>for</a:t>
            </a:r>
            <a:r>
              <a:rPr lang="zh-TW" sz="2100">
                <a:solidFill>
                  <a:srgbClr val="D4D4D4"/>
                </a:solidFill>
                <a:highlight>
                  <a:srgbClr val="1E1E1E"/>
                </a:highlight>
                <a:latin typeface="Courier New"/>
                <a:ea typeface="Courier New"/>
                <a:cs typeface="Courier New"/>
                <a:sym typeface="Courier New"/>
              </a:rPr>
              <a:t> city </a:t>
            </a:r>
            <a:r>
              <a:rPr lang="zh-TW" sz="2100">
                <a:solidFill>
                  <a:srgbClr val="82C6FF"/>
                </a:solidFill>
                <a:highlight>
                  <a:srgbClr val="1E1E1E"/>
                </a:highlight>
                <a:latin typeface="Courier New"/>
                <a:ea typeface="Courier New"/>
                <a:cs typeface="Courier New"/>
                <a:sym typeface="Courier New"/>
              </a:rPr>
              <a:t>in</a:t>
            </a:r>
            <a:r>
              <a:rPr lang="zh-TW" sz="2100">
                <a:solidFill>
                  <a:srgbClr val="D4D4D4"/>
                </a:solidFill>
                <a:highlight>
                  <a:srgbClr val="1E1E1E"/>
                </a:highlight>
                <a:latin typeface="Courier New"/>
                <a:ea typeface="Courier New"/>
                <a:cs typeface="Courier New"/>
                <a:sym typeface="Courier New"/>
              </a:rPr>
              <a:t> cities</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y = </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city.y </a:t>
            </a:r>
            <a:r>
              <a:rPr lang="zh-TW" sz="2100">
                <a:solidFill>
                  <a:srgbClr val="C586C0"/>
                </a:solidFill>
                <a:highlight>
                  <a:srgbClr val="1E1E1E"/>
                </a:highlight>
                <a:latin typeface="Courier New"/>
                <a:ea typeface="Courier New"/>
                <a:cs typeface="Courier New"/>
                <a:sym typeface="Courier New"/>
              </a:rPr>
              <a:t>for</a:t>
            </a:r>
            <a:r>
              <a:rPr lang="zh-TW" sz="2100">
                <a:solidFill>
                  <a:srgbClr val="D4D4D4"/>
                </a:solidFill>
                <a:highlight>
                  <a:srgbClr val="1E1E1E"/>
                </a:highlight>
                <a:latin typeface="Courier New"/>
                <a:ea typeface="Courier New"/>
                <a:cs typeface="Courier New"/>
                <a:sym typeface="Courier New"/>
              </a:rPr>
              <a:t> city </a:t>
            </a:r>
            <a:r>
              <a:rPr lang="zh-TW" sz="2100">
                <a:solidFill>
                  <a:srgbClr val="82C6FF"/>
                </a:solidFill>
                <a:highlight>
                  <a:srgbClr val="1E1E1E"/>
                </a:highlight>
                <a:latin typeface="Courier New"/>
                <a:ea typeface="Courier New"/>
                <a:cs typeface="Courier New"/>
                <a:sym typeface="Courier New"/>
              </a:rPr>
              <a:t>in</a:t>
            </a:r>
            <a:r>
              <a:rPr lang="zh-TW" sz="2100">
                <a:solidFill>
                  <a:srgbClr val="D4D4D4"/>
                </a:solidFill>
                <a:highlight>
                  <a:srgbClr val="1E1E1E"/>
                </a:highlight>
                <a:latin typeface="Courier New"/>
                <a:ea typeface="Courier New"/>
                <a:cs typeface="Courier New"/>
                <a:sym typeface="Courier New"/>
              </a:rPr>
              <a:t> cities</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plt.figure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figsize=</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6</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6</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plt.scatter</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x</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y</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plt.title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title</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plt.xlabel</a:t>
            </a:r>
            <a:r>
              <a:rPr lang="zh-TW" sz="2100">
                <a:solidFill>
                  <a:srgbClr val="DCDCDC"/>
                </a:solidFill>
                <a:highlight>
                  <a:srgbClr val="1E1E1E"/>
                </a:highlight>
                <a:latin typeface="Courier New"/>
                <a:ea typeface="Courier New"/>
                <a:cs typeface="Courier New"/>
                <a:sym typeface="Courier New"/>
              </a:rPr>
              <a:t>(</a:t>
            </a:r>
            <a:r>
              <a:rPr lang="zh-TW" sz="2100">
                <a:solidFill>
                  <a:srgbClr val="CE9178"/>
                </a:solidFill>
                <a:highlight>
                  <a:srgbClr val="1E1E1E"/>
                </a:highlight>
                <a:latin typeface="Courier New"/>
                <a:ea typeface="Courier New"/>
                <a:cs typeface="Courier New"/>
                <a:sym typeface="Courier New"/>
              </a:rPr>
              <a:t>'X'</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plt.ylabel</a:t>
            </a:r>
            <a:r>
              <a:rPr lang="zh-TW" sz="2100">
                <a:solidFill>
                  <a:srgbClr val="DCDCDC"/>
                </a:solidFill>
                <a:highlight>
                  <a:srgbClr val="1E1E1E"/>
                </a:highlight>
                <a:latin typeface="Courier New"/>
                <a:ea typeface="Courier New"/>
                <a:cs typeface="Courier New"/>
                <a:sym typeface="Courier New"/>
              </a:rPr>
              <a:t>(</a:t>
            </a:r>
            <a:r>
              <a:rPr lang="zh-TW" sz="2100">
                <a:solidFill>
                  <a:srgbClr val="CE9178"/>
                </a:solidFill>
                <a:highlight>
                  <a:srgbClr val="1E1E1E"/>
                </a:highlight>
                <a:latin typeface="Courier New"/>
                <a:ea typeface="Courier New"/>
                <a:cs typeface="Courier New"/>
                <a:sym typeface="Courier New"/>
              </a:rPr>
              <a:t>'Y'</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plt.grid</a:t>
            </a:r>
            <a:r>
              <a:rPr lang="zh-TW" sz="2100">
                <a:solidFill>
                  <a:srgbClr val="DCDCDC"/>
                </a:solidFill>
                <a:highlight>
                  <a:srgbClr val="1E1E1E"/>
                </a:highlight>
                <a:latin typeface="Courier New"/>
                <a:ea typeface="Courier New"/>
                <a:cs typeface="Courier New"/>
                <a:sym typeface="Courier New"/>
              </a:rPr>
              <a:t>(</a:t>
            </a:r>
            <a:r>
              <a:rPr lang="zh-TW" sz="2100">
                <a:solidFill>
                  <a:srgbClr val="569CD6"/>
                </a:solidFill>
                <a:highlight>
                  <a:srgbClr val="1E1E1E"/>
                </a:highlight>
                <a:latin typeface="Courier New"/>
                <a:ea typeface="Courier New"/>
                <a:cs typeface="Courier New"/>
                <a:sym typeface="Courier New"/>
              </a:rPr>
              <a:t>True</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plt.show</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569CD6"/>
                </a:solidFill>
                <a:highlight>
                  <a:srgbClr val="1E1E1E"/>
                </a:highlight>
                <a:latin typeface="Courier New"/>
                <a:ea typeface="Courier New"/>
                <a:cs typeface="Courier New"/>
                <a:sym typeface="Courier New"/>
              </a:rPr>
              <a:t>def</a:t>
            </a:r>
            <a:r>
              <a:rPr lang="zh-TW" sz="2100">
                <a:solidFill>
                  <a:srgbClr val="D4D4D4"/>
                </a:solidFill>
                <a:highlight>
                  <a:srgbClr val="1E1E1E"/>
                </a:highlight>
                <a:latin typeface="Courier New"/>
                <a:ea typeface="Courier New"/>
                <a:cs typeface="Courier New"/>
                <a:sym typeface="Courier New"/>
              </a:rPr>
              <a:t> </a:t>
            </a:r>
            <a:r>
              <a:rPr lang="zh-TW" sz="2100">
                <a:solidFill>
                  <a:srgbClr val="DCDCAA"/>
                </a:solidFill>
                <a:highlight>
                  <a:srgbClr val="1E1E1E"/>
                </a:highlight>
                <a:latin typeface="Courier New"/>
                <a:ea typeface="Courier New"/>
                <a:cs typeface="Courier New"/>
                <a:sym typeface="Courier New"/>
              </a:rPr>
              <a:t>plot_route</a:t>
            </a:r>
            <a:r>
              <a:rPr lang="zh-TW" sz="2100">
                <a:solidFill>
                  <a:srgbClr val="D4D4D4"/>
                </a:solidFill>
                <a:highlight>
                  <a:srgbClr val="1E1E1E"/>
                </a:highlight>
                <a:latin typeface="Courier New"/>
                <a:ea typeface="Courier New"/>
                <a:cs typeface="Courier New"/>
                <a:sym typeface="Courier New"/>
              </a:rPr>
              <a:t>(</a:t>
            </a:r>
            <a:r>
              <a:rPr lang="zh-TW" sz="2100">
                <a:solidFill>
                  <a:srgbClr val="9CDCFE"/>
                </a:solidFill>
                <a:highlight>
                  <a:srgbClr val="1E1E1E"/>
                </a:highlight>
                <a:latin typeface="Courier New"/>
                <a:ea typeface="Courier New"/>
                <a:cs typeface="Courier New"/>
                <a:sym typeface="Courier New"/>
              </a:rPr>
              <a:t>cities</a:t>
            </a:r>
            <a:r>
              <a:rPr lang="zh-TW" sz="2100">
                <a:solidFill>
                  <a:srgbClr val="D4D4D4"/>
                </a:solidFill>
                <a:highlight>
                  <a:srgbClr val="1E1E1E"/>
                </a:highlight>
                <a:latin typeface="Courier New"/>
                <a:ea typeface="Courier New"/>
                <a:cs typeface="Courier New"/>
                <a:sym typeface="Courier New"/>
              </a:rPr>
              <a:t>, </a:t>
            </a:r>
            <a:r>
              <a:rPr lang="zh-TW" sz="2100">
                <a:solidFill>
                  <a:srgbClr val="9CDCFE"/>
                </a:solidFill>
                <a:highlight>
                  <a:srgbClr val="1E1E1E"/>
                </a:highlight>
                <a:latin typeface="Courier New"/>
                <a:ea typeface="Courier New"/>
                <a:cs typeface="Courier New"/>
                <a:sym typeface="Courier New"/>
              </a:rPr>
              <a:t>route</a:t>
            </a:r>
            <a:r>
              <a:rPr lang="zh-TW" sz="2100">
                <a:solidFill>
                  <a:srgbClr val="D4D4D4"/>
                </a:solidFill>
                <a:highlight>
                  <a:srgbClr val="1E1E1E"/>
                </a:highlight>
                <a:latin typeface="Courier New"/>
                <a:ea typeface="Courier New"/>
                <a:cs typeface="Courier New"/>
                <a:sym typeface="Courier New"/>
              </a:rPr>
              <a:t>, </a:t>
            </a:r>
            <a:r>
              <a:rPr lang="zh-TW" sz="2100">
                <a:solidFill>
                  <a:srgbClr val="9CDCFE"/>
                </a:solidFill>
                <a:highlight>
                  <a:srgbClr val="1E1E1E"/>
                </a:highlight>
                <a:latin typeface="Courier New"/>
                <a:ea typeface="Courier New"/>
                <a:cs typeface="Courier New"/>
                <a:sym typeface="Courier New"/>
              </a:rPr>
              <a:t>title</a:t>
            </a:r>
            <a:r>
              <a:rPr lang="zh-TW" sz="2100">
                <a:solidFill>
                  <a:srgbClr val="D4D4D4"/>
                </a:solidFill>
                <a:highlight>
                  <a:srgbClr val="1E1E1E"/>
                </a:highlight>
                <a:latin typeface="Courier New"/>
                <a:ea typeface="Courier New"/>
                <a:cs typeface="Courier New"/>
                <a:sym typeface="Courier New"/>
              </a:rPr>
              <a:t>)</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x = </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city.x </a:t>
            </a:r>
            <a:r>
              <a:rPr lang="zh-TW" sz="2100">
                <a:solidFill>
                  <a:srgbClr val="C586C0"/>
                </a:solidFill>
                <a:highlight>
                  <a:srgbClr val="1E1E1E"/>
                </a:highlight>
                <a:latin typeface="Courier New"/>
                <a:ea typeface="Courier New"/>
                <a:cs typeface="Courier New"/>
                <a:sym typeface="Courier New"/>
              </a:rPr>
              <a:t>for</a:t>
            </a:r>
            <a:r>
              <a:rPr lang="zh-TW" sz="2100">
                <a:solidFill>
                  <a:srgbClr val="D4D4D4"/>
                </a:solidFill>
                <a:highlight>
                  <a:srgbClr val="1E1E1E"/>
                </a:highlight>
                <a:latin typeface="Courier New"/>
                <a:ea typeface="Courier New"/>
                <a:cs typeface="Courier New"/>
                <a:sym typeface="Courier New"/>
              </a:rPr>
              <a:t> city </a:t>
            </a:r>
            <a:r>
              <a:rPr lang="zh-TW" sz="2100">
                <a:solidFill>
                  <a:srgbClr val="82C6FF"/>
                </a:solidFill>
                <a:highlight>
                  <a:srgbClr val="1E1E1E"/>
                </a:highlight>
                <a:latin typeface="Courier New"/>
                <a:ea typeface="Courier New"/>
                <a:cs typeface="Courier New"/>
                <a:sym typeface="Courier New"/>
              </a:rPr>
              <a:t>in</a:t>
            </a:r>
            <a:r>
              <a:rPr lang="zh-TW" sz="2100">
                <a:solidFill>
                  <a:srgbClr val="D4D4D4"/>
                </a:solidFill>
                <a:highlight>
                  <a:srgbClr val="1E1E1E"/>
                </a:highlight>
                <a:latin typeface="Courier New"/>
                <a:ea typeface="Courier New"/>
                <a:cs typeface="Courier New"/>
                <a:sym typeface="Courier New"/>
              </a:rPr>
              <a:t> cities</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y = </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city.y </a:t>
            </a:r>
            <a:r>
              <a:rPr lang="zh-TW" sz="2100">
                <a:solidFill>
                  <a:srgbClr val="C586C0"/>
                </a:solidFill>
                <a:highlight>
                  <a:srgbClr val="1E1E1E"/>
                </a:highlight>
                <a:latin typeface="Courier New"/>
                <a:ea typeface="Courier New"/>
                <a:cs typeface="Courier New"/>
                <a:sym typeface="Courier New"/>
              </a:rPr>
              <a:t>for</a:t>
            </a:r>
            <a:r>
              <a:rPr lang="zh-TW" sz="2100">
                <a:solidFill>
                  <a:srgbClr val="D4D4D4"/>
                </a:solidFill>
                <a:highlight>
                  <a:srgbClr val="1E1E1E"/>
                </a:highlight>
                <a:latin typeface="Courier New"/>
                <a:ea typeface="Courier New"/>
                <a:cs typeface="Courier New"/>
                <a:sym typeface="Courier New"/>
              </a:rPr>
              <a:t> city </a:t>
            </a:r>
            <a:r>
              <a:rPr lang="zh-TW" sz="2100">
                <a:solidFill>
                  <a:srgbClr val="82C6FF"/>
                </a:solidFill>
                <a:highlight>
                  <a:srgbClr val="1E1E1E"/>
                </a:highlight>
                <a:latin typeface="Courier New"/>
                <a:ea typeface="Courier New"/>
                <a:cs typeface="Courier New"/>
                <a:sym typeface="Courier New"/>
              </a:rPr>
              <a:t>in</a:t>
            </a:r>
            <a:r>
              <a:rPr lang="zh-TW" sz="2100">
                <a:solidFill>
                  <a:srgbClr val="D4D4D4"/>
                </a:solidFill>
                <a:highlight>
                  <a:srgbClr val="1E1E1E"/>
                </a:highlight>
                <a:latin typeface="Courier New"/>
                <a:ea typeface="Courier New"/>
                <a:cs typeface="Courier New"/>
                <a:sym typeface="Courier New"/>
              </a:rPr>
              <a:t> cities</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plt.figure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figsize=</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6</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6</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plt.plot</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x</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y</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CE9178"/>
                </a:solidFill>
                <a:highlight>
                  <a:srgbClr val="1E1E1E"/>
                </a:highlight>
                <a:latin typeface="Courier New"/>
                <a:ea typeface="Courier New"/>
                <a:cs typeface="Courier New"/>
                <a:sym typeface="Courier New"/>
              </a:rPr>
              <a:t>'bo-'</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C586C0"/>
                </a:solidFill>
                <a:highlight>
                  <a:srgbClr val="1E1E1E"/>
                </a:highlight>
                <a:latin typeface="Courier New"/>
                <a:ea typeface="Courier New"/>
                <a:cs typeface="Courier New"/>
                <a:sym typeface="Courier New"/>
              </a:rPr>
              <a:t>for</a:t>
            </a:r>
            <a:r>
              <a:rPr lang="zh-TW" sz="2100">
                <a:solidFill>
                  <a:srgbClr val="D4D4D4"/>
                </a:solidFill>
                <a:highlight>
                  <a:srgbClr val="1E1E1E"/>
                </a:highlight>
                <a:latin typeface="Courier New"/>
                <a:ea typeface="Courier New"/>
                <a:cs typeface="Courier New"/>
                <a:sym typeface="Courier New"/>
              </a:rPr>
              <a:t> i</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 </a:t>
            </a:r>
            <a:r>
              <a:rPr lang="zh-TW" sz="2100">
                <a:solidFill>
                  <a:srgbClr val="82C6FF"/>
                </a:solidFill>
                <a:highlight>
                  <a:srgbClr val="1E1E1E"/>
                </a:highlight>
                <a:latin typeface="Courier New"/>
                <a:ea typeface="Courier New"/>
                <a:cs typeface="Courier New"/>
                <a:sym typeface="Courier New"/>
              </a:rPr>
              <a:t>in</a:t>
            </a:r>
            <a:r>
              <a:rPr lang="zh-TW" sz="2100">
                <a:solidFill>
                  <a:srgbClr val="D4D4D4"/>
                </a:solidFill>
                <a:highlight>
                  <a:srgbClr val="1E1E1E"/>
                </a:highlight>
                <a:latin typeface="Courier New"/>
                <a:ea typeface="Courier New"/>
                <a:cs typeface="Courier New"/>
                <a:sym typeface="Courier New"/>
              </a:rPr>
              <a:t> </a:t>
            </a:r>
            <a:r>
              <a:rPr lang="zh-TW" sz="2100">
                <a:solidFill>
                  <a:srgbClr val="DCDCAA"/>
                </a:solidFill>
                <a:highlight>
                  <a:srgbClr val="1E1E1E"/>
                </a:highlight>
                <a:latin typeface="Courier New"/>
                <a:ea typeface="Courier New"/>
                <a:cs typeface="Courier New"/>
                <a:sym typeface="Courier New"/>
              </a:rPr>
              <a:t>enumerate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route</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C586C0"/>
                </a:solidFill>
                <a:highlight>
                  <a:srgbClr val="1E1E1E"/>
                </a:highlight>
                <a:latin typeface="Courier New"/>
                <a:ea typeface="Courier New"/>
                <a:cs typeface="Courier New"/>
                <a:sym typeface="Courier New"/>
              </a:rPr>
              <a:t>if</a:t>
            </a:r>
            <a:r>
              <a:rPr lang="zh-TW" sz="2100">
                <a:solidFill>
                  <a:srgbClr val="D4D4D4"/>
                </a:solidFill>
                <a:highlight>
                  <a:srgbClr val="1E1E1E"/>
                </a:highlight>
                <a:latin typeface="Courier New"/>
                <a:ea typeface="Courier New"/>
                <a:cs typeface="Courier New"/>
                <a:sym typeface="Courier New"/>
              </a:rPr>
              <a:t> i == </a:t>
            </a:r>
            <a:r>
              <a:rPr lang="zh-TW" sz="2100">
                <a:solidFill>
                  <a:srgbClr val="DCDCAA"/>
                </a:solidFill>
                <a:highlight>
                  <a:srgbClr val="1E1E1E"/>
                </a:highlight>
                <a:latin typeface="Courier New"/>
                <a:ea typeface="Courier New"/>
                <a:cs typeface="Courier New"/>
                <a:sym typeface="Courier New"/>
              </a:rPr>
              <a:t>len</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route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 </a:t>
            </a:r>
            <a:r>
              <a:rPr lang="zh-TW" sz="2100">
                <a:solidFill>
                  <a:srgbClr val="B5CEA8"/>
                </a:solidFill>
                <a:highlight>
                  <a:srgbClr val="1E1E1E"/>
                </a:highlight>
                <a:latin typeface="Courier New"/>
                <a:ea typeface="Courier New"/>
                <a:cs typeface="Courier New"/>
                <a:sym typeface="Courier New"/>
              </a:rPr>
              <a:t>1</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plt.plot</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city.x</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route</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.x</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city.y</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route</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.y</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CE9178"/>
                </a:solidFill>
                <a:highlight>
                  <a:srgbClr val="1E1E1E"/>
                </a:highlight>
                <a:latin typeface="Courier New"/>
                <a:ea typeface="Courier New"/>
                <a:cs typeface="Courier New"/>
                <a:sym typeface="Courier New"/>
              </a:rPr>
              <a:t>'bo-'</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C586C0"/>
                </a:solidFill>
                <a:highlight>
                  <a:srgbClr val="1E1E1E"/>
                </a:highlight>
                <a:latin typeface="Courier New"/>
                <a:ea typeface="Courier New"/>
                <a:cs typeface="Courier New"/>
                <a:sym typeface="Courier New"/>
              </a:rPr>
              <a:t>else</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plt.plot</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city.x</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route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i+</a:t>
            </a:r>
            <a:r>
              <a:rPr lang="zh-TW" sz="2100">
                <a:solidFill>
                  <a:srgbClr val="B5CEA8"/>
                </a:solidFill>
                <a:highlight>
                  <a:srgbClr val="1E1E1E"/>
                </a:highlight>
                <a:latin typeface="Courier New"/>
                <a:ea typeface="Courier New"/>
                <a:cs typeface="Courier New"/>
                <a:sym typeface="Courier New"/>
              </a:rPr>
              <a:t>1</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.x</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city.y</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route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i+</a:t>
            </a:r>
            <a:r>
              <a:rPr lang="zh-TW" sz="2100">
                <a:solidFill>
                  <a:srgbClr val="B5CEA8"/>
                </a:solidFill>
                <a:highlight>
                  <a:srgbClr val="1E1E1E"/>
                </a:highlight>
                <a:latin typeface="Courier New"/>
                <a:ea typeface="Courier New"/>
                <a:cs typeface="Courier New"/>
                <a:sym typeface="Courier New"/>
              </a:rPr>
              <a:t>1</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.y</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CE9178"/>
                </a:solidFill>
                <a:highlight>
                  <a:srgbClr val="1E1E1E"/>
                </a:highlight>
                <a:latin typeface="Courier New"/>
                <a:ea typeface="Courier New"/>
                <a:cs typeface="Courier New"/>
                <a:sym typeface="Courier New"/>
              </a:rPr>
              <a:t>'bo-'</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plt.title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title</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plt.xlabel</a:t>
            </a:r>
            <a:r>
              <a:rPr lang="zh-TW" sz="2100">
                <a:solidFill>
                  <a:srgbClr val="DCDCDC"/>
                </a:solidFill>
                <a:highlight>
                  <a:srgbClr val="1E1E1E"/>
                </a:highlight>
                <a:latin typeface="Courier New"/>
                <a:ea typeface="Courier New"/>
                <a:cs typeface="Courier New"/>
                <a:sym typeface="Courier New"/>
              </a:rPr>
              <a:t>(</a:t>
            </a:r>
            <a:r>
              <a:rPr lang="zh-TW" sz="2100">
                <a:solidFill>
                  <a:srgbClr val="CE9178"/>
                </a:solidFill>
                <a:highlight>
                  <a:srgbClr val="1E1E1E"/>
                </a:highlight>
                <a:latin typeface="Courier New"/>
                <a:ea typeface="Courier New"/>
                <a:cs typeface="Courier New"/>
                <a:sym typeface="Courier New"/>
              </a:rPr>
              <a:t>'X'</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plt.ylabel</a:t>
            </a:r>
            <a:r>
              <a:rPr lang="zh-TW" sz="2100">
                <a:solidFill>
                  <a:srgbClr val="DCDCDC"/>
                </a:solidFill>
                <a:highlight>
                  <a:srgbClr val="1E1E1E"/>
                </a:highlight>
                <a:latin typeface="Courier New"/>
                <a:ea typeface="Courier New"/>
                <a:cs typeface="Courier New"/>
                <a:sym typeface="Courier New"/>
              </a:rPr>
              <a:t>(</a:t>
            </a:r>
            <a:r>
              <a:rPr lang="zh-TW" sz="2100">
                <a:solidFill>
                  <a:srgbClr val="CE9178"/>
                </a:solidFill>
                <a:highlight>
                  <a:srgbClr val="1E1E1E"/>
                </a:highlight>
                <a:latin typeface="Courier New"/>
                <a:ea typeface="Courier New"/>
                <a:cs typeface="Courier New"/>
                <a:sym typeface="Courier New"/>
              </a:rPr>
              <a:t>'Y'</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plt.grid</a:t>
            </a:r>
            <a:r>
              <a:rPr lang="zh-TW" sz="2100">
                <a:solidFill>
                  <a:srgbClr val="DCDCDC"/>
                </a:solidFill>
                <a:highlight>
                  <a:srgbClr val="1E1E1E"/>
                </a:highlight>
                <a:latin typeface="Courier New"/>
                <a:ea typeface="Courier New"/>
                <a:cs typeface="Courier New"/>
                <a:sym typeface="Courier New"/>
              </a:rPr>
              <a:t>(</a:t>
            </a:r>
            <a:r>
              <a:rPr lang="zh-TW" sz="2100">
                <a:solidFill>
                  <a:srgbClr val="569CD6"/>
                </a:solidFill>
                <a:highlight>
                  <a:srgbClr val="1E1E1E"/>
                </a:highlight>
                <a:latin typeface="Courier New"/>
                <a:ea typeface="Courier New"/>
                <a:cs typeface="Courier New"/>
                <a:sym typeface="Courier New"/>
              </a:rPr>
              <a:t>True</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plt.show</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569CD6"/>
                </a:solidFill>
                <a:highlight>
                  <a:srgbClr val="1E1E1E"/>
                </a:highlight>
                <a:latin typeface="Courier New"/>
                <a:ea typeface="Courier New"/>
                <a:cs typeface="Courier New"/>
                <a:sym typeface="Courier New"/>
              </a:rPr>
              <a:t>def</a:t>
            </a:r>
            <a:r>
              <a:rPr lang="zh-TW" sz="2100">
                <a:solidFill>
                  <a:srgbClr val="D4D4D4"/>
                </a:solidFill>
                <a:highlight>
                  <a:srgbClr val="1E1E1E"/>
                </a:highlight>
                <a:latin typeface="Courier New"/>
                <a:ea typeface="Courier New"/>
                <a:cs typeface="Courier New"/>
                <a:sym typeface="Courier New"/>
              </a:rPr>
              <a:t> </a:t>
            </a:r>
            <a:r>
              <a:rPr lang="zh-TW" sz="2100">
                <a:solidFill>
                  <a:srgbClr val="DCDCAA"/>
                </a:solidFill>
                <a:highlight>
                  <a:srgbClr val="1E1E1E"/>
                </a:highlight>
                <a:latin typeface="Courier New"/>
                <a:ea typeface="Courier New"/>
                <a:cs typeface="Courier New"/>
                <a:sym typeface="Courier New"/>
              </a:rPr>
              <a:t>main</a:t>
            </a:r>
            <a:r>
              <a:rPr lang="zh-TW" sz="2100">
                <a:solidFill>
                  <a:srgbClr val="D4D4D4"/>
                </a:solidFill>
                <a:highlight>
                  <a:srgbClr val="1E1E1E"/>
                </a:highlight>
                <a:latin typeface="Courier New"/>
                <a:ea typeface="Courier New"/>
                <a:cs typeface="Courier New"/>
                <a:sym typeface="Courier New"/>
              </a:rPr>
              <a:t>()</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nodes = </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60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200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180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200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80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180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140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180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20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160</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100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160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200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160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140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140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40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120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100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120</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60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100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180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100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80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80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140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80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20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60</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100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60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200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60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140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40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40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20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100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20</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60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300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180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300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80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280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140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280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20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260</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100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260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200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260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140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240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40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220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City</a:t>
            </a:r>
            <a:r>
              <a:rPr lang="zh-TW" sz="2100">
                <a:solidFill>
                  <a:srgbClr val="DCDCDC"/>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100</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B5CEA8"/>
                </a:solidFill>
                <a:highlight>
                  <a:srgbClr val="1E1E1E"/>
                </a:highlight>
                <a:latin typeface="Courier New"/>
                <a:ea typeface="Courier New"/>
                <a:cs typeface="Courier New"/>
                <a:sym typeface="Courier New"/>
              </a:rPr>
              <a:t>220</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initial_temperature = </a:t>
            </a:r>
            <a:r>
              <a:rPr lang="zh-TW" sz="2100">
                <a:solidFill>
                  <a:srgbClr val="B5CEA8"/>
                </a:solidFill>
                <a:highlight>
                  <a:srgbClr val="1E1E1E"/>
                </a:highlight>
                <a:latin typeface="Courier New"/>
                <a:ea typeface="Courier New"/>
                <a:cs typeface="Courier New"/>
                <a:sym typeface="Courier New"/>
              </a:rPr>
              <a:t>1000</a:t>
            </a:r>
            <a:endParaRPr sz="2100">
              <a:solidFill>
                <a:srgbClr val="B5CEA8"/>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cooling_rate = </a:t>
            </a:r>
            <a:r>
              <a:rPr lang="zh-TW" sz="2100">
                <a:solidFill>
                  <a:srgbClr val="B5CEA8"/>
                </a:solidFill>
                <a:highlight>
                  <a:srgbClr val="1E1E1E"/>
                </a:highlight>
                <a:latin typeface="Courier New"/>
                <a:ea typeface="Courier New"/>
                <a:cs typeface="Courier New"/>
                <a:sym typeface="Courier New"/>
              </a:rPr>
              <a:t>0.003</a:t>
            </a:r>
            <a:endParaRPr sz="2100">
              <a:solidFill>
                <a:srgbClr val="B5CEA8"/>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iterations = </a:t>
            </a:r>
            <a:r>
              <a:rPr lang="zh-TW" sz="2100">
                <a:solidFill>
                  <a:srgbClr val="B5CEA8"/>
                </a:solidFill>
                <a:highlight>
                  <a:srgbClr val="1E1E1E"/>
                </a:highlight>
                <a:latin typeface="Courier New"/>
                <a:ea typeface="Courier New"/>
                <a:cs typeface="Courier New"/>
                <a:sym typeface="Courier New"/>
              </a:rPr>
              <a:t>10000</a:t>
            </a:r>
            <a:endParaRPr sz="2100">
              <a:solidFill>
                <a:srgbClr val="B5CEA8"/>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6AA94F"/>
                </a:solidFill>
                <a:highlight>
                  <a:srgbClr val="1E1E1E"/>
                </a:highlight>
                <a:latin typeface="Courier New"/>
                <a:ea typeface="Courier New"/>
                <a:cs typeface="Courier New"/>
                <a:sym typeface="Courier New"/>
              </a:rPr>
              <a:t># 爬山演算法</a:t>
            </a:r>
            <a:endParaRPr sz="2100">
              <a:solidFill>
                <a:srgbClr val="6AA94F"/>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start_time = time.time</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shortest_path_hill_climbing = hill_climbing_tsp</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nodes</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end_time = time.time</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DCDCAA"/>
                </a:solidFill>
                <a:highlight>
                  <a:srgbClr val="1E1E1E"/>
                </a:highlight>
                <a:latin typeface="Courier New"/>
                <a:ea typeface="Courier New"/>
                <a:cs typeface="Courier New"/>
                <a:sym typeface="Courier New"/>
              </a:rPr>
              <a:t>print</a:t>
            </a:r>
            <a:r>
              <a:rPr lang="zh-TW" sz="2100">
                <a:solidFill>
                  <a:srgbClr val="DCDCDC"/>
                </a:solidFill>
                <a:highlight>
                  <a:srgbClr val="1E1E1E"/>
                </a:highlight>
                <a:latin typeface="Courier New"/>
                <a:ea typeface="Courier New"/>
                <a:cs typeface="Courier New"/>
                <a:sym typeface="Courier New"/>
              </a:rPr>
              <a:t>(</a:t>
            </a:r>
            <a:r>
              <a:rPr lang="zh-TW" sz="2100">
                <a:solidFill>
                  <a:srgbClr val="CE9178"/>
                </a:solidFill>
                <a:highlight>
                  <a:srgbClr val="1E1E1E"/>
                </a:highlight>
                <a:latin typeface="Courier New"/>
                <a:ea typeface="Courier New"/>
                <a:cs typeface="Courier New"/>
                <a:sym typeface="Courier New"/>
              </a:rPr>
              <a:t>"Shortest Path (Hill Climbing):"</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DCDCDC"/>
                </a:solidFill>
                <a:highlight>
                  <a:srgbClr val="1E1E1E"/>
                </a:highlight>
                <a:latin typeface="Courier New"/>
                <a:ea typeface="Courier New"/>
                <a:cs typeface="Courier New"/>
                <a:sym typeface="Courier New"/>
              </a:rPr>
              <a:t>[</a:t>
            </a:r>
            <a:r>
              <a:rPr lang="zh-TW" sz="2100">
                <a:solidFill>
                  <a:srgbClr val="DCDCAA"/>
                </a:solidFill>
                <a:highlight>
                  <a:srgbClr val="1E1E1E"/>
                </a:highlight>
                <a:latin typeface="Courier New"/>
                <a:ea typeface="Courier New"/>
                <a:cs typeface="Courier New"/>
                <a:sym typeface="Courier New"/>
              </a:rPr>
              <a:t>vars</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city</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C586C0"/>
                </a:solidFill>
                <a:highlight>
                  <a:srgbClr val="1E1E1E"/>
                </a:highlight>
                <a:latin typeface="Courier New"/>
                <a:ea typeface="Courier New"/>
                <a:cs typeface="Courier New"/>
                <a:sym typeface="Courier New"/>
              </a:rPr>
              <a:t>for</a:t>
            </a:r>
            <a:r>
              <a:rPr lang="zh-TW" sz="2100">
                <a:solidFill>
                  <a:srgbClr val="D4D4D4"/>
                </a:solidFill>
                <a:highlight>
                  <a:srgbClr val="1E1E1E"/>
                </a:highlight>
                <a:latin typeface="Courier New"/>
                <a:ea typeface="Courier New"/>
                <a:cs typeface="Courier New"/>
                <a:sym typeface="Courier New"/>
              </a:rPr>
              <a:t> city </a:t>
            </a:r>
            <a:r>
              <a:rPr lang="zh-TW" sz="2100">
                <a:solidFill>
                  <a:srgbClr val="82C6FF"/>
                </a:solidFill>
                <a:highlight>
                  <a:srgbClr val="1E1E1E"/>
                </a:highlight>
                <a:latin typeface="Courier New"/>
                <a:ea typeface="Courier New"/>
                <a:cs typeface="Courier New"/>
                <a:sym typeface="Courier New"/>
              </a:rPr>
              <a:t>in</a:t>
            </a:r>
            <a:r>
              <a:rPr lang="zh-TW" sz="2100">
                <a:solidFill>
                  <a:srgbClr val="D4D4D4"/>
                </a:solidFill>
                <a:highlight>
                  <a:srgbClr val="1E1E1E"/>
                </a:highlight>
                <a:latin typeface="Courier New"/>
                <a:ea typeface="Courier New"/>
                <a:cs typeface="Courier New"/>
                <a:sym typeface="Courier New"/>
              </a:rPr>
              <a:t> shortest_path_hill_climbing</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DCDCAA"/>
                </a:solidFill>
                <a:highlight>
                  <a:srgbClr val="1E1E1E"/>
                </a:highlight>
                <a:latin typeface="Courier New"/>
                <a:ea typeface="Courier New"/>
                <a:cs typeface="Courier New"/>
                <a:sym typeface="Courier New"/>
              </a:rPr>
              <a:t>print</a:t>
            </a:r>
            <a:r>
              <a:rPr lang="zh-TW" sz="2100">
                <a:solidFill>
                  <a:srgbClr val="DCDCDC"/>
                </a:solidFill>
                <a:highlight>
                  <a:srgbClr val="1E1E1E"/>
                </a:highlight>
                <a:latin typeface="Courier New"/>
                <a:ea typeface="Courier New"/>
                <a:cs typeface="Courier New"/>
                <a:sym typeface="Courier New"/>
              </a:rPr>
              <a:t>(</a:t>
            </a:r>
            <a:r>
              <a:rPr lang="zh-TW" sz="2100">
                <a:solidFill>
                  <a:srgbClr val="CE9178"/>
                </a:solidFill>
                <a:highlight>
                  <a:srgbClr val="1E1E1E"/>
                </a:highlight>
                <a:latin typeface="Courier New"/>
                <a:ea typeface="Courier New"/>
                <a:cs typeface="Courier New"/>
                <a:sym typeface="Courier New"/>
              </a:rPr>
              <a:t>"Total Distance (Hill Climbing):"</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total_distance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shortest_path_hill_climbing</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DCDCAA"/>
                </a:solidFill>
                <a:highlight>
                  <a:srgbClr val="1E1E1E"/>
                </a:highlight>
                <a:latin typeface="Courier New"/>
                <a:ea typeface="Courier New"/>
                <a:cs typeface="Courier New"/>
                <a:sym typeface="Courier New"/>
              </a:rPr>
              <a:t>print</a:t>
            </a:r>
            <a:r>
              <a:rPr lang="zh-TW" sz="2100">
                <a:solidFill>
                  <a:srgbClr val="DCDCDC"/>
                </a:solidFill>
                <a:highlight>
                  <a:srgbClr val="1E1E1E"/>
                </a:highlight>
                <a:latin typeface="Courier New"/>
                <a:ea typeface="Courier New"/>
                <a:cs typeface="Courier New"/>
                <a:sym typeface="Courier New"/>
              </a:rPr>
              <a:t>(</a:t>
            </a:r>
            <a:r>
              <a:rPr lang="zh-TW" sz="2100">
                <a:solidFill>
                  <a:srgbClr val="CE9178"/>
                </a:solidFill>
                <a:highlight>
                  <a:srgbClr val="1E1E1E"/>
                </a:highlight>
                <a:latin typeface="Courier New"/>
                <a:ea typeface="Courier New"/>
                <a:cs typeface="Courier New"/>
                <a:sym typeface="Courier New"/>
              </a:rPr>
              <a:t>"Time (Hill Climbing):"</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end_time - start_time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CE9178"/>
                </a:solidFill>
                <a:highlight>
                  <a:srgbClr val="1E1E1E"/>
                </a:highlight>
                <a:latin typeface="Courier New"/>
                <a:ea typeface="Courier New"/>
                <a:cs typeface="Courier New"/>
                <a:sym typeface="Courier New"/>
              </a:rPr>
              <a:t>"seconds"</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plot_route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nodes</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shortest_path_hill_climbing</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CE9178"/>
                </a:solidFill>
                <a:highlight>
                  <a:srgbClr val="1E1E1E"/>
                </a:highlight>
                <a:latin typeface="Courier New"/>
                <a:ea typeface="Courier New"/>
                <a:cs typeface="Courier New"/>
                <a:sym typeface="Courier New"/>
              </a:rPr>
              <a:t>"Shortest Path (Hill Climbing)"</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6AA94F"/>
                </a:solidFill>
                <a:highlight>
                  <a:srgbClr val="1E1E1E"/>
                </a:highlight>
                <a:latin typeface="Courier New"/>
                <a:ea typeface="Courier New"/>
                <a:cs typeface="Courier New"/>
                <a:sym typeface="Courier New"/>
              </a:rPr>
              <a:t># 模擬退火算法</a:t>
            </a:r>
            <a:endParaRPr sz="2100">
              <a:solidFill>
                <a:srgbClr val="6AA94F"/>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start_time = time.time</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shortest_path_simulated_annealing = simulated_annealing_tsp</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nodes</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initial_temperature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cooling_rate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iterations</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end_time = time.time</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DCDCAA"/>
                </a:solidFill>
                <a:highlight>
                  <a:srgbClr val="1E1E1E"/>
                </a:highlight>
                <a:latin typeface="Courier New"/>
                <a:ea typeface="Courier New"/>
                <a:cs typeface="Courier New"/>
                <a:sym typeface="Courier New"/>
              </a:rPr>
              <a:t>print</a:t>
            </a:r>
            <a:r>
              <a:rPr lang="zh-TW" sz="2100">
                <a:solidFill>
                  <a:srgbClr val="DCDCDC"/>
                </a:solidFill>
                <a:highlight>
                  <a:srgbClr val="1E1E1E"/>
                </a:highlight>
                <a:latin typeface="Courier New"/>
                <a:ea typeface="Courier New"/>
                <a:cs typeface="Courier New"/>
                <a:sym typeface="Courier New"/>
              </a:rPr>
              <a:t>(</a:t>
            </a:r>
            <a:r>
              <a:rPr lang="zh-TW" sz="2100">
                <a:solidFill>
                  <a:srgbClr val="CE9178"/>
                </a:solidFill>
                <a:highlight>
                  <a:srgbClr val="1E1E1E"/>
                </a:highlight>
                <a:latin typeface="Courier New"/>
                <a:ea typeface="Courier New"/>
                <a:cs typeface="Courier New"/>
                <a:sym typeface="Courier New"/>
              </a:rPr>
              <a:t>"Shortest Path (Simulated Annealing):"</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DCDCDC"/>
                </a:solidFill>
                <a:highlight>
                  <a:srgbClr val="1E1E1E"/>
                </a:highlight>
                <a:latin typeface="Courier New"/>
                <a:ea typeface="Courier New"/>
                <a:cs typeface="Courier New"/>
                <a:sym typeface="Courier New"/>
              </a:rPr>
              <a:t>[</a:t>
            </a:r>
            <a:r>
              <a:rPr lang="zh-TW" sz="2100">
                <a:solidFill>
                  <a:srgbClr val="DCDCAA"/>
                </a:solidFill>
                <a:highlight>
                  <a:srgbClr val="1E1E1E"/>
                </a:highlight>
                <a:latin typeface="Courier New"/>
                <a:ea typeface="Courier New"/>
                <a:cs typeface="Courier New"/>
                <a:sym typeface="Courier New"/>
              </a:rPr>
              <a:t>vars</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city</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C586C0"/>
                </a:solidFill>
                <a:highlight>
                  <a:srgbClr val="1E1E1E"/>
                </a:highlight>
                <a:latin typeface="Courier New"/>
                <a:ea typeface="Courier New"/>
                <a:cs typeface="Courier New"/>
                <a:sym typeface="Courier New"/>
              </a:rPr>
              <a:t>for</a:t>
            </a:r>
            <a:r>
              <a:rPr lang="zh-TW" sz="2100">
                <a:solidFill>
                  <a:srgbClr val="D4D4D4"/>
                </a:solidFill>
                <a:highlight>
                  <a:srgbClr val="1E1E1E"/>
                </a:highlight>
                <a:latin typeface="Courier New"/>
                <a:ea typeface="Courier New"/>
                <a:cs typeface="Courier New"/>
                <a:sym typeface="Courier New"/>
              </a:rPr>
              <a:t> city </a:t>
            </a:r>
            <a:r>
              <a:rPr lang="zh-TW" sz="2100">
                <a:solidFill>
                  <a:srgbClr val="82C6FF"/>
                </a:solidFill>
                <a:highlight>
                  <a:srgbClr val="1E1E1E"/>
                </a:highlight>
                <a:latin typeface="Courier New"/>
                <a:ea typeface="Courier New"/>
                <a:cs typeface="Courier New"/>
                <a:sym typeface="Courier New"/>
              </a:rPr>
              <a:t>in</a:t>
            </a:r>
            <a:r>
              <a:rPr lang="zh-TW" sz="2100">
                <a:solidFill>
                  <a:srgbClr val="D4D4D4"/>
                </a:solidFill>
                <a:highlight>
                  <a:srgbClr val="1E1E1E"/>
                </a:highlight>
                <a:latin typeface="Courier New"/>
                <a:ea typeface="Courier New"/>
                <a:cs typeface="Courier New"/>
                <a:sym typeface="Courier New"/>
              </a:rPr>
              <a:t> shortest_path_simulated_annealing</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DCDCAA"/>
                </a:solidFill>
                <a:highlight>
                  <a:srgbClr val="1E1E1E"/>
                </a:highlight>
                <a:latin typeface="Courier New"/>
                <a:ea typeface="Courier New"/>
                <a:cs typeface="Courier New"/>
                <a:sym typeface="Courier New"/>
              </a:rPr>
              <a:t>print</a:t>
            </a:r>
            <a:r>
              <a:rPr lang="zh-TW" sz="2100">
                <a:solidFill>
                  <a:srgbClr val="DCDCDC"/>
                </a:solidFill>
                <a:highlight>
                  <a:srgbClr val="1E1E1E"/>
                </a:highlight>
                <a:latin typeface="Courier New"/>
                <a:ea typeface="Courier New"/>
                <a:cs typeface="Courier New"/>
                <a:sym typeface="Courier New"/>
              </a:rPr>
              <a:t>(</a:t>
            </a:r>
            <a:r>
              <a:rPr lang="zh-TW" sz="2100">
                <a:solidFill>
                  <a:srgbClr val="CE9178"/>
                </a:solidFill>
                <a:highlight>
                  <a:srgbClr val="1E1E1E"/>
                </a:highlight>
                <a:latin typeface="Courier New"/>
                <a:ea typeface="Courier New"/>
                <a:cs typeface="Courier New"/>
                <a:sym typeface="Courier New"/>
              </a:rPr>
              <a:t>"Total Distance (Simulated Annealing):"</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total_distance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shortest_path_simulated_annealing</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a:t>
            </a:r>
            <a:r>
              <a:rPr lang="zh-TW" sz="2100">
                <a:solidFill>
                  <a:srgbClr val="DCDCAA"/>
                </a:solidFill>
                <a:highlight>
                  <a:srgbClr val="1E1E1E"/>
                </a:highlight>
                <a:latin typeface="Courier New"/>
                <a:ea typeface="Courier New"/>
                <a:cs typeface="Courier New"/>
                <a:sym typeface="Courier New"/>
              </a:rPr>
              <a:t>print</a:t>
            </a:r>
            <a:r>
              <a:rPr lang="zh-TW" sz="2100">
                <a:solidFill>
                  <a:srgbClr val="DCDCDC"/>
                </a:solidFill>
                <a:highlight>
                  <a:srgbClr val="1E1E1E"/>
                </a:highlight>
                <a:latin typeface="Courier New"/>
                <a:ea typeface="Courier New"/>
                <a:cs typeface="Courier New"/>
                <a:sym typeface="Courier New"/>
              </a:rPr>
              <a:t>(</a:t>
            </a:r>
            <a:r>
              <a:rPr lang="zh-TW" sz="2100">
                <a:solidFill>
                  <a:srgbClr val="CE9178"/>
                </a:solidFill>
                <a:highlight>
                  <a:srgbClr val="1E1E1E"/>
                </a:highlight>
                <a:latin typeface="Courier New"/>
                <a:ea typeface="Courier New"/>
                <a:cs typeface="Courier New"/>
                <a:sym typeface="Courier New"/>
              </a:rPr>
              <a:t>"Time (Simulated Annealing):"</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end_time - start_time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CE9178"/>
                </a:solidFill>
                <a:highlight>
                  <a:srgbClr val="1E1E1E"/>
                </a:highlight>
                <a:latin typeface="Courier New"/>
                <a:ea typeface="Courier New"/>
                <a:cs typeface="Courier New"/>
                <a:sym typeface="Courier New"/>
              </a:rPr>
              <a:t>"seconds"</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plot_route</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nodes</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shortest_path_simulated_annealing</a:t>
            </a:r>
            <a:r>
              <a:rPr lang="zh-TW" sz="2100">
                <a:solidFill>
                  <a:srgbClr val="DCDCDC"/>
                </a:solidFill>
                <a:highlight>
                  <a:srgbClr val="1E1E1E"/>
                </a:highlight>
                <a:latin typeface="Courier New"/>
                <a:ea typeface="Courier New"/>
                <a:cs typeface="Courier New"/>
                <a:sym typeface="Courier New"/>
              </a:rPr>
              <a:t>,</a:t>
            </a:r>
            <a:r>
              <a:rPr lang="zh-TW" sz="2100">
                <a:solidFill>
                  <a:srgbClr val="D4D4D4"/>
                </a:solidFill>
                <a:highlight>
                  <a:srgbClr val="1E1E1E"/>
                </a:highlight>
                <a:latin typeface="Courier New"/>
                <a:ea typeface="Courier New"/>
                <a:cs typeface="Courier New"/>
                <a:sym typeface="Courier New"/>
              </a:rPr>
              <a:t> </a:t>
            </a:r>
            <a:r>
              <a:rPr lang="zh-TW" sz="2100">
                <a:solidFill>
                  <a:srgbClr val="CE9178"/>
                </a:solidFill>
                <a:highlight>
                  <a:srgbClr val="1E1E1E"/>
                </a:highlight>
                <a:latin typeface="Courier New"/>
                <a:ea typeface="Courier New"/>
                <a:cs typeface="Courier New"/>
                <a:sym typeface="Courier New"/>
              </a:rPr>
              <a:t>"Shortest Path (Simulated Annealing)"</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t/>
            </a:r>
            <a:endParaRPr sz="2100">
              <a:solidFill>
                <a:srgbClr val="D4D4D4"/>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C586C0"/>
                </a:solidFill>
                <a:highlight>
                  <a:srgbClr val="1E1E1E"/>
                </a:highlight>
                <a:latin typeface="Courier New"/>
                <a:ea typeface="Courier New"/>
                <a:cs typeface="Courier New"/>
                <a:sym typeface="Courier New"/>
              </a:rPr>
              <a:t>if</a:t>
            </a:r>
            <a:r>
              <a:rPr lang="zh-TW" sz="2100">
                <a:solidFill>
                  <a:srgbClr val="D4D4D4"/>
                </a:solidFill>
                <a:highlight>
                  <a:srgbClr val="1E1E1E"/>
                </a:highlight>
                <a:latin typeface="Courier New"/>
                <a:ea typeface="Courier New"/>
                <a:cs typeface="Courier New"/>
                <a:sym typeface="Courier New"/>
              </a:rPr>
              <a:t> </a:t>
            </a:r>
            <a:r>
              <a:rPr lang="zh-TW" sz="2100">
                <a:solidFill>
                  <a:srgbClr val="9CDCFE"/>
                </a:solidFill>
                <a:highlight>
                  <a:srgbClr val="1E1E1E"/>
                </a:highlight>
                <a:latin typeface="Courier New"/>
                <a:ea typeface="Courier New"/>
                <a:cs typeface="Courier New"/>
                <a:sym typeface="Courier New"/>
              </a:rPr>
              <a:t>__name__</a:t>
            </a:r>
            <a:r>
              <a:rPr lang="zh-TW" sz="2100">
                <a:solidFill>
                  <a:srgbClr val="D4D4D4"/>
                </a:solidFill>
                <a:highlight>
                  <a:srgbClr val="1E1E1E"/>
                </a:highlight>
                <a:latin typeface="Courier New"/>
                <a:ea typeface="Courier New"/>
                <a:cs typeface="Courier New"/>
                <a:sym typeface="Courier New"/>
              </a:rPr>
              <a:t> == </a:t>
            </a:r>
            <a:r>
              <a:rPr lang="zh-TW" sz="2100">
                <a:solidFill>
                  <a:srgbClr val="CE9178"/>
                </a:solidFill>
                <a:highlight>
                  <a:srgbClr val="1E1E1E"/>
                </a:highlight>
                <a:latin typeface="Courier New"/>
                <a:ea typeface="Courier New"/>
                <a:cs typeface="Courier New"/>
                <a:sym typeface="Courier New"/>
              </a:rPr>
              <a:t>"__main__"</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rPr lang="zh-TW" sz="2100">
                <a:solidFill>
                  <a:srgbClr val="D4D4D4"/>
                </a:solidFill>
                <a:highlight>
                  <a:srgbClr val="1E1E1E"/>
                </a:highlight>
                <a:latin typeface="Courier New"/>
                <a:ea typeface="Courier New"/>
                <a:cs typeface="Courier New"/>
                <a:sym typeface="Courier New"/>
              </a:rPr>
              <a:t>    main</a:t>
            </a:r>
            <a:r>
              <a:rPr lang="zh-TW" sz="2100">
                <a:solidFill>
                  <a:srgbClr val="DCDCDC"/>
                </a:solidFill>
                <a:highlight>
                  <a:srgbClr val="1E1E1E"/>
                </a:highlight>
                <a:latin typeface="Courier New"/>
                <a:ea typeface="Courier New"/>
                <a:cs typeface="Courier New"/>
                <a:sym typeface="Courier New"/>
              </a:rPr>
              <a:t>()</a:t>
            </a:r>
            <a:endParaRPr sz="2100">
              <a:solidFill>
                <a:srgbClr val="DCDCDC"/>
              </a:solidFill>
              <a:highlight>
                <a:srgbClr val="1E1E1E"/>
              </a:highlight>
              <a:latin typeface="Courier New"/>
              <a:ea typeface="Courier New"/>
              <a:cs typeface="Courier New"/>
              <a:sym typeface="Courier New"/>
            </a:endParaRPr>
          </a:p>
          <a:p>
            <a:pPr indent="0" lvl="0" marL="0" rtl="0" algn="l">
              <a:lnSpc>
                <a:spcPct val="117857"/>
              </a:lnSpc>
              <a:spcBef>
                <a:spcPts val="0"/>
              </a:spcBef>
              <a:spcAft>
                <a:spcPts val="0"/>
              </a:spcAft>
              <a:buNone/>
            </a:pPr>
            <a:r>
              <a:t/>
            </a:r>
            <a:endParaRPr sz="21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type="title"/>
          </p:nvPr>
        </p:nvSpPr>
        <p:spPr>
          <a:xfrm>
            <a:off x="311700" y="1826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3200"/>
              <a:t>退火演算法 </a:t>
            </a:r>
            <a:r>
              <a:rPr lang="zh-TW" sz="3200">
                <a:latin typeface="PMingLiu"/>
                <a:ea typeface="PMingLiu"/>
                <a:cs typeface="PMingLiu"/>
                <a:sym typeface="PMingLiu"/>
              </a:rPr>
              <a:t>vs 動態規劃</a:t>
            </a:r>
            <a:endParaRPr sz="3200">
              <a:latin typeface="PMingLiu"/>
              <a:ea typeface="PMingLiu"/>
              <a:cs typeface="PMingLiu"/>
              <a:sym typeface="PMingLiu"/>
            </a:endParaRPr>
          </a:p>
        </p:txBody>
      </p:sp>
      <p:sp>
        <p:nvSpPr>
          <p:cNvPr id="279" name="Google Shape;279;p44"/>
          <p:cNvSpPr txBox="1"/>
          <p:nvPr>
            <p:ph idx="1" type="body"/>
          </p:nvPr>
        </p:nvSpPr>
        <p:spPr>
          <a:xfrm>
            <a:off x="311700" y="901650"/>
            <a:ext cx="8520600" cy="73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1600">
                <a:solidFill>
                  <a:srgbClr val="2B2B2B"/>
                </a:solidFill>
                <a:latin typeface="PMingLiu"/>
                <a:ea typeface="PMingLiu"/>
                <a:cs typeface="PMingLiu"/>
                <a:sym typeface="PMingLiu"/>
              </a:rPr>
              <a:t>上述缺點提過，退火演算法</a:t>
            </a:r>
            <a:r>
              <a:rPr lang="zh-TW" sz="1600">
                <a:solidFill>
                  <a:srgbClr val="2B2B2B"/>
                </a:solidFill>
                <a:latin typeface="PMingLiu"/>
                <a:ea typeface="PMingLiu"/>
                <a:cs typeface="PMingLiu"/>
                <a:sym typeface="PMingLiu"/>
              </a:rPr>
              <a:t>計算效率方面不如動態規劃，那為何在大型規模的路徑問題反而退火比較好?</a:t>
            </a:r>
            <a:endParaRPr sz="1600">
              <a:solidFill>
                <a:srgbClr val="2B2B2B"/>
              </a:solidFill>
              <a:latin typeface="PMingLiu"/>
              <a:ea typeface="PMingLiu"/>
              <a:cs typeface="PMingLiu"/>
              <a:sym typeface="PMingLiu"/>
            </a:endParaRPr>
          </a:p>
        </p:txBody>
      </p:sp>
      <p:cxnSp>
        <p:nvCxnSpPr>
          <p:cNvPr id="280" name="Google Shape;280;p44"/>
          <p:cNvCxnSpPr/>
          <p:nvPr/>
        </p:nvCxnSpPr>
        <p:spPr>
          <a:xfrm>
            <a:off x="5020750" y="1500375"/>
            <a:ext cx="17400" cy="3380100"/>
          </a:xfrm>
          <a:prstGeom prst="straightConnector1">
            <a:avLst/>
          </a:prstGeom>
          <a:noFill/>
          <a:ln cap="flat" cmpd="sng" w="38100">
            <a:solidFill>
              <a:schemeClr val="dk2"/>
            </a:solidFill>
            <a:prstDash val="solid"/>
            <a:round/>
            <a:headEnd len="med" w="med" type="none"/>
            <a:tailEnd len="med" w="med" type="none"/>
          </a:ln>
        </p:spPr>
      </p:cxnSp>
      <p:sp>
        <p:nvSpPr>
          <p:cNvPr id="281" name="Google Shape;281;p44"/>
          <p:cNvSpPr txBox="1"/>
          <p:nvPr/>
        </p:nvSpPr>
        <p:spPr>
          <a:xfrm>
            <a:off x="1265825" y="1500375"/>
            <a:ext cx="35109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TW" sz="1600">
                <a:solidFill>
                  <a:schemeClr val="accent1"/>
                </a:solidFill>
                <a:latin typeface="Source Code Pro"/>
                <a:ea typeface="Source Code Pro"/>
                <a:cs typeface="Source Code Pro"/>
                <a:sym typeface="Source Code Pro"/>
              </a:rPr>
              <a:t>退火演算法</a:t>
            </a:r>
            <a:endParaRPr b="1" sz="1600">
              <a:solidFill>
                <a:schemeClr val="accent1"/>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chemeClr val="accent1"/>
              </a:solidFill>
              <a:latin typeface="Source Code Pro"/>
              <a:ea typeface="Source Code Pro"/>
              <a:cs typeface="Source Code Pro"/>
              <a:sym typeface="Source Code Pro"/>
            </a:endParaRPr>
          </a:p>
        </p:txBody>
      </p:sp>
      <p:sp>
        <p:nvSpPr>
          <p:cNvPr id="282" name="Google Shape;282;p44"/>
          <p:cNvSpPr txBox="1"/>
          <p:nvPr/>
        </p:nvSpPr>
        <p:spPr>
          <a:xfrm>
            <a:off x="5160150" y="1500375"/>
            <a:ext cx="38652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TW" sz="1600">
                <a:solidFill>
                  <a:srgbClr val="2B2B2B"/>
                </a:solidFill>
                <a:latin typeface="Source Code Pro"/>
                <a:ea typeface="Source Code Pro"/>
                <a:cs typeface="Source Code Pro"/>
                <a:sym typeface="Source Code Pro"/>
              </a:rPr>
              <a:t>動態規劃</a:t>
            </a:r>
            <a:endParaRPr b="1" sz="1600">
              <a:solidFill>
                <a:srgbClr val="2B2B2B"/>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2B2B2B"/>
              </a:solidFill>
              <a:latin typeface="Source Code Pro"/>
              <a:ea typeface="Source Code Pro"/>
              <a:cs typeface="Source Code Pro"/>
              <a:sym typeface="Source Code Pro"/>
            </a:endParaRPr>
          </a:p>
        </p:txBody>
      </p:sp>
      <p:sp>
        <p:nvSpPr>
          <p:cNvPr id="283" name="Google Shape;283;p44"/>
          <p:cNvSpPr txBox="1"/>
          <p:nvPr/>
        </p:nvSpPr>
        <p:spPr>
          <a:xfrm>
            <a:off x="5092325" y="1810100"/>
            <a:ext cx="39609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2B2B2B"/>
                </a:solidFill>
                <a:latin typeface="Source Code Pro"/>
                <a:ea typeface="Source Code Pro"/>
                <a:cs typeface="Source Code Pro"/>
                <a:sym typeface="Source Code Pro"/>
              </a:rPr>
              <a:t>隨著路徑規模的增加而呈指數級增長，導致計算時間急劇增加，因此在這種情況下效率較低。</a:t>
            </a:r>
            <a:endParaRPr>
              <a:solidFill>
                <a:srgbClr val="2B2B2B"/>
              </a:solidFill>
              <a:latin typeface="Source Code Pro"/>
              <a:ea typeface="Source Code Pro"/>
              <a:cs typeface="Source Code Pro"/>
              <a:sym typeface="Source Code Pro"/>
            </a:endParaRPr>
          </a:p>
        </p:txBody>
      </p:sp>
      <p:sp>
        <p:nvSpPr>
          <p:cNvPr id="284" name="Google Shape;284;p44"/>
          <p:cNvSpPr txBox="1"/>
          <p:nvPr/>
        </p:nvSpPr>
        <p:spPr>
          <a:xfrm>
            <a:off x="1302938" y="1842800"/>
            <a:ext cx="3595800" cy="7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highlight>
                  <a:schemeClr val="lt1"/>
                </a:highlight>
                <a:latin typeface="Roboto"/>
                <a:ea typeface="Roboto"/>
                <a:cs typeface="Roboto"/>
                <a:sym typeface="Roboto"/>
              </a:rPr>
              <a:t>以較低的計算複雜度進行搜索，並且可以在合理的時間內獲得可接受的解。</a:t>
            </a:r>
            <a:endParaRPr>
              <a:highlight>
                <a:schemeClr val="lt1"/>
              </a:highlight>
              <a:latin typeface="Source Code Pro"/>
              <a:ea typeface="Source Code Pro"/>
              <a:cs typeface="Source Code Pro"/>
              <a:sym typeface="Source Code Pro"/>
            </a:endParaRPr>
          </a:p>
        </p:txBody>
      </p:sp>
      <p:sp>
        <p:nvSpPr>
          <p:cNvPr id="285" name="Google Shape;285;p44"/>
          <p:cNvSpPr txBox="1"/>
          <p:nvPr/>
        </p:nvSpPr>
        <p:spPr>
          <a:xfrm>
            <a:off x="1302938" y="2783950"/>
            <a:ext cx="3595800" cy="6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highlight>
                  <a:schemeClr val="lt1"/>
                </a:highlight>
                <a:latin typeface="Roboto"/>
                <a:ea typeface="Roboto"/>
                <a:cs typeface="Roboto"/>
                <a:sym typeface="Roboto"/>
              </a:rPr>
              <a:t>允許接受一定概率的劣解、全局搜索的特性，能夠幾乎確保找到全局最優解的可能性。</a:t>
            </a:r>
            <a:endParaRPr>
              <a:highlight>
                <a:schemeClr val="lt1"/>
              </a:highlight>
              <a:latin typeface="Source Code Pro"/>
              <a:ea typeface="Source Code Pro"/>
              <a:cs typeface="Source Code Pro"/>
              <a:sym typeface="Source Code Pro"/>
            </a:endParaRPr>
          </a:p>
        </p:txBody>
      </p:sp>
      <p:sp>
        <p:nvSpPr>
          <p:cNvPr id="286" name="Google Shape;286;p44"/>
          <p:cNvSpPr txBox="1"/>
          <p:nvPr/>
        </p:nvSpPr>
        <p:spPr>
          <a:xfrm>
            <a:off x="5092325" y="2783950"/>
            <a:ext cx="39609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highlight>
                  <a:schemeClr val="lt1"/>
                </a:highlight>
                <a:latin typeface="Roboto"/>
                <a:ea typeface="Roboto"/>
                <a:cs typeface="Roboto"/>
                <a:sym typeface="Roboto"/>
              </a:rPr>
              <a:t>需要計算大量的子問題，這導致計算時間急劇增加，因此計算量過大而無法應用。</a:t>
            </a:r>
            <a:endParaRPr sz="2000">
              <a:highlight>
                <a:schemeClr val="lt1"/>
              </a:highlight>
              <a:latin typeface="Source Code Pro"/>
              <a:ea typeface="Source Code Pro"/>
              <a:cs typeface="Source Code Pro"/>
              <a:sym typeface="Source Code Pro"/>
            </a:endParaRPr>
          </a:p>
        </p:txBody>
      </p:sp>
      <p:cxnSp>
        <p:nvCxnSpPr>
          <p:cNvPr id="287" name="Google Shape;287;p44"/>
          <p:cNvCxnSpPr/>
          <p:nvPr/>
        </p:nvCxnSpPr>
        <p:spPr>
          <a:xfrm flipH="1">
            <a:off x="1228025" y="1542575"/>
            <a:ext cx="37800" cy="3338100"/>
          </a:xfrm>
          <a:prstGeom prst="straightConnector1">
            <a:avLst/>
          </a:prstGeom>
          <a:noFill/>
          <a:ln cap="flat" cmpd="sng" w="38100">
            <a:solidFill>
              <a:schemeClr val="dk2"/>
            </a:solidFill>
            <a:prstDash val="solid"/>
            <a:round/>
            <a:headEnd len="med" w="med" type="none"/>
            <a:tailEnd len="med" w="med" type="none"/>
          </a:ln>
        </p:spPr>
      </p:cxnSp>
      <p:sp>
        <p:nvSpPr>
          <p:cNvPr id="288" name="Google Shape;288;p44"/>
          <p:cNvSpPr txBox="1"/>
          <p:nvPr/>
        </p:nvSpPr>
        <p:spPr>
          <a:xfrm>
            <a:off x="101550" y="1960875"/>
            <a:ext cx="10950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1F1F1F"/>
                </a:solidFill>
                <a:highlight>
                  <a:schemeClr val="lt1"/>
                </a:highlight>
                <a:latin typeface="Roboto"/>
                <a:ea typeface="Roboto"/>
                <a:cs typeface="Roboto"/>
                <a:sym typeface="Roboto"/>
              </a:rPr>
              <a:t>計算複雜度</a:t>
            </a:r>
            <a:endParaRPr sz="2000">
              <a:solidFill>
                <a:srgbClr val="1F1F1F"/>
              </a:solidFill>
              <a:highlight>
                <a:schemeClr val="lt1"/>
              </a:highlight>
              <a:latin typeface="Source Code Pro"/>
              <a:ea typeface="Source Code Pro"/>
              <a:cs typeface="Source Code Pro"/>
              <a:sym typeface="Source Code Pro"/>
            </a:endParaRPr>
          </a:p>
        </p:txBody>
      </p:sp>
      <p:sp>
        <p:nvSpPr>
          <p:cNvPr id="289" name="Google Shape;289;p44"/>
          <p:cNvSpPr txBox="1"/>
          <p:nvPr/>
        </p:nvSpPr>
        <p:spPr>
          <a:xfrm>
            <a:off x="101550" y="2878900"/>
            <a:ext cx="10950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1F1F1F"/>
                </a:solidFill>
                <a:highlight>
                  <a:schemeClr val="lt1"/>
                </a:highlight>
                <a:latin typeface="Roboto"/>
                <a:ea typeface="Roboto"/>
                <a:cs typeface="Roboto"/>
                <a:sym typeface="Roboto"/>
              </a:rPr>
              <a:t>全局搜索</a:t>
            </a:r>
            <a:endParaRPr sz="2000">
              <a:solidFill>
                <a:srgbClr val="1F1F1F"/>
              </a:solidFill>
              <a:highlight>
                <a:schemeClr val="lt1"/>
              </a:highlight>
              <a:latin typeface="Source Code Pro"/>
              <a:ea typeface="Source Code Pro"/>
              <a:cs typeface="Source Code Pro"/>
              <a:sym typeface="Source Code Pro"/>
            </a:endParaRPr>
          </a:p>
        </p:txBody>
      </p:sp>
      <p:sp>
        <p:nvSpPr>
          <p:cNvPr id="290" name="Google Shape;290;p44"/>
          <p:cNvSpPr txBox="1"/>
          <p:nvPr/>
        </p:nvSpPr>
        <p:spPr>
          <a:xfrm>
            <a:off x="101550" y="3897200"/>
            <a:ext cx="10950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1F1F1F"/>
                </a:solidFill>
                <a:highlight>
                  <a:schemeClr val="lt1"/>
                </a:highlight>
                <a:latin typeface="Roboto"/>
                <a:ea typeface="Roboto"/>
                <a:cs typeface="Roboto"/>
                <a:sym typeface="Roboto"/>
              </a:rPr>
              <a:t>參數設定</a:t>
            </a:r>
            <a:endParaRPr sz="2000">
              <a:solidFill>
                <a:srgbClr val="1F1F1F"/>
              </a:solidFill>
              <a:highlight>
                <a:schemeClr val="lt1"/>
              </a:highlight>
              <a:latin typeface="Source Code Pro"/>
              <a:ea typeface="Source Code Pro"/>
              <a:cs typeface="Source Code Pro"/>
              <a:sym typeface="Source Code Pro"/>
            </a:endParaRPr>
          </a:p>
        </p:txBody>
      </p:sp>
      <p:sp>
        <p:nvSpPr>
          <p:cNvPr id="291" name="Google Shape;291;p44"/>
          <p:cNvSpPr txBox="1"/>
          <p:nvPr/>
        </p:nvSpPr>
        <p:spPr>
          <a:xfrm>
            <a:off x="1337575" y="3751100"/>
            <a:ext cx="3595800" cy="6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highlight>
                  <a:schemeClr val="lt1"/>
                </a:highlight>
                <a:latin typeface="Roboto"/>
                <a:ea typeface="Roboto"/>
                <a:cs typeface="Roboto"/>
                <a:sym typeface="Roboto"/>
              </a:rPr>
              <a:t>效率和求解能力取決於設定的參數，如初始溫度、冷卻率等。</a:t>
            </a:r>
            <a:endParaRPr>
              <a:highlight>
                <a:schemeClr val="lt1"/>
              </a:highlight>
              <a:latin typeface="Source Code Pro"/>
              <a:ea typeface="Source Code Pro"/>
              <a:cs typeface="Source Code Pro"/>
              <a:sym typeface="Source Code Pr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5"/>
          <p:cNvSpPr txBox="1"/>
          <p:nvPr>
            <p:ph type="title"/>
          </p:nvPr>
        </p:nvSpPr>
        <p:spPr>
          <a:xfrm>
            <a:off x="311700" y="144500"/>
            <a:ext cx="8520600" cy="80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TW" sz="3200"/>
              <a:t>結論</a:t>
            </a:r>
            <a:endParaRPr sz="3200"/>
          </a:p>
        </p:txBody>
      </p:sp>
      <p:sp>
        <p:nvSpPr>
          <p:cNvPr id="297" name="Google Shape;297;p45"/>
          <p:cNvSpPr txBox="1"/>
          <p:nvPr>
            <p:ph idx="1" type="body"/>
          </p:nvPr>
        </p:nvSpPr>
        <p:spPr>
          <a:xfrm>
            <a:off x="311700" y="820175"/>
            <a:ext cx="8520600" cy="3340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zh-TW" sz="1600">
                <a:solidFill>
                  <a:srgbClr val="000000"/>
                </a:solidFill>
                <a:latin typeface="Times New Roman"/>
                <a:ea typeface="Times New Roman"/>
                <a:cs typeface="Times New Roman"/>
                <a:sym typeface="Times New Roman"/>
              </a:rPr>
              <a:t>問題規模</a:t>
            </a:r>
            <a:br>
              <a:rPr lang="zh-TW" sz="1600">
                <a:solidFill>
                  <a:srgbClr val="000000"/>
                </a:solidFill>
                <a:latin typeface="Times New Roman"/>
                <a:ea typeface="Times New Roman"/>
                <a:cs typeface="Times New Roman"/>
                <a:sym typeface="Times New Roman"/>
              </a:rPr>
            </a:br>
            <a:r>
              <a:rPr lang="zh-TW" sz="1600">
                <a:solidFill>
                  <a:srgbClr val="000000"/>
                </a:solidFill>
                <a:latin typeface="Times New Roman"/>
                <a:ea typeface="Times New Roman"/>
                <a:cs typeface="Times New Roman"/>
                <a:sym typeface="Times New Roman"/>
              </a:rPr>
              <a:t>小型問題：暴力破解法可能是一個合理的選擇，因為它確保找到最優解。</a:t>
            </a:r>
            <a:br>
              <a:rPr lang="zh-TW" sz="1600">
                <a:solidFill>
                  <a:srgbClr val="000000"/>
                </a:solidFill>
                <a:latin typeface="Times New Roman"/>
                <a:ea typeface="Times New Roman"/>
                <a:cs typeface="Times New Roman"/>
                <a:sym typeface="Times New Roman"/>
              </a:rPr>
            </a:br>
            <a:r>
              <a:rPr lang="zh-TW" sz="1600">
                <a:solidFill>
                  <a:srgbClr val="000000"/>
                </a:solidFill>
                <a:latin typeface="Times New Roman"/>
                <a:ea typeface="Times New Roman"/>
                <a:cs typeface="Times New Roman"/>
                <a:sym typeface="Times New Roman"/>
              </a:rPr>
              <a:t>中型問題：動態規劃法效果較好，能夠在合理的時間內找到最優解。</a:t>
            </a:r>
            <a:br>
              <a:rPr lang="zh-TW" sz="1600">
                <a:solidFill>
                  <a:srgbClr val="000000"/>
                </a:solidFill>
                <a:latin typeface="Times New Roman"/>
                <a:ea typeface="Times New Roman"/>
                <a:cs typeface="Times New Roman"/>
                <a:sym typeface="Times New Roman"/>
              </a:rPr>
            </a:br>
            <a:r>
              <a:rPr lang="zh-TW" sz="1600">
                <a:solidFill>
                  <a:srgbClr val="000000"/>
                </a:solidFill>
                <a:latin typeface="Times New Roman"/>
                <a:ea typeface="Times New Roman"/>
                <a:cs typeface="Times New Roman"/>
                <a:sym typeface="Times New Roman"/>
              </a:rPr>
              <a:t>大型問題：模擬退火演算法可能更適合，因為它具有全局搜索的能力，並且對於大型問題的效率也較高。</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zh-TW" sz="1600">
                <a:solidFill>
                  <a:srgbClr val="000000"/>
                </a:solidFill>
                <a:latin typeface="Times New Roman"/>
                <a:ea typeface="Times New Roman"/>
                <a:cs typeface="Times New Roman"/>
                <a:sym typeface="Times New Roman"/>
              </a:rPr>
              <a:t>演算法路徑解比較</a:t>
            </a:r>
            <a:br>
              <a:rPr lang="zh-TW" sz="1600">
                <a:solidFill>
                  <a:srgbClr val="000000"/>
                </a:solidFill>
                <a:latin typeface="Times New Roman"/>
                <a:ea typeface="Times New Roman"/>
                <a:cs typeface="Times New Roman"/>
                <a:sym typeface="Times New Roman"/>
              </a:rPr>
            </a:br>
            <a:r>
              <a:rPr lang="zh-TW" sz="1600">
                <a:solidFill>
                  <a:srgbClr val="000000"/>
                </a:solidFill>
                <a:latin typeface="Times New Roman"/>
                <a:ea typeface="Times New Roman"/>
                <a:cs typeface="Times New Roman"/>
                <a:sym typeface="Times New Roman"/>
              </a:rPr>
              <a:t>動態規劃和模擬退火演算法都能夠確保找到最優解，但動態規劃可能效率較高。</a:t>
            </a:r>
            <a:br>
              <a:rPr lang="zh-TW" sz="1600">
                <a:solidFill>
                  <a:srgbClr val="000000"/>
                </a:solidFill>
                <a:latin typeface="Times New Roman"/>
                <a:ea typeface="Times New Roman"/>
                <a:cs typeface="Times New Roman"/>
                <a:sym typeface="Times New Roman"/>
              </a:rPr>
            </a:br>
            <a:r>
              <a:rPr lang="zh-TW" sz="1600">
                <a:solidFill>
                  <a:srgbClr val="000000"/>
                </a:solidFill>
                <a:latin typeface="Times New Roman"/>
                <a:ea typeface="Times New Roman"/>
                <a:cs typeface="Times New Roman"/>
                <a:sym typeface="Times New Roman"/>
              </a:rPr>
              <a:t>爬山演算法容易陷入局部最優解，無法保證找到全局最優解，但可以作為一種快速的局部搜索方法，用於中等規模的問題或作為其他算法的改進步驟。</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298" name="Google Shape;298;p45"/>
          <p:cNvPicPr preferRelativeResize="0"/>
          <p:nvPr/>
        </p:nvPicPr>
        <p:blipFill>
          <a:blip r:embed="rId3">
            <a:alphaModFix/>
          </a:blip>
          <a:stretch>
            <a:fillRect/>
          </a:stretch>
        </p:blipFill>
        <p:spPr>
          <a:xfrm>
            <a:off x="7061625" y="3602025"/>
            <a:ext cx="1908500" cy="1250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6"/>
          <p:cNvSpPr txBox="1"/>
          <p:nvPr>
            <p:ph idx="1" type="body"/>
          </p:nvPr>
        </p:nvSpPr>
        <p:spPr>
          <a:xfrm>
            <a:off x="311700" y="316775"/>
            <a:ext cx="8520600" cy="3340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zh-TW" sz="1600">
                <a:solidFill>
                  <a:srgbClr val="000000"/>
                </a:solidFill>
                <a:latin typeface="Times New Roman"/>
                <a:ea typeface="Times New Roman"/>
                <a:cs typeface="Times New Roman"/>
                <a:sym typeface="Times New Roman"/>
              </a:rPr>
              <a:t>綜合來說，根據問題的規模和要求，可以選擇不同的算法來解決旅行推銷員問題。</a:t>
            </a:r>
            <a:r>
              <a:rPr lang="zh-TW" sz="1600">
                <a:solidFill>
                  <a:srgbClr val="2B2B2B"/>
                </a:solidFill>
                <a:latin typeface="Times New Roman"/>
                <a:ea typeface="Times New Roman"/>
                <a:cs typeface="Times New Roman"/>
                <a:sym typeface="Times New Roman"/>
              </a:rPr>
              <a:t>動態規劃和模擬退火演算法在大多數情況下是比較優秀的選擇</a:t>
            </a:r>
            <a:r>
              <a:rPr lang="zh-TW" sz="1600">
                <a:solidFill>
                  <a:srgbClr val="000000"/>
                </a:solidFill>
                <a:latin typeface="Times New Roman"/>
                <a:ea typeface="Times New Roman"/>
                <a:cs typeface="Times New Roman"/>
                <a:sym typeface="Times New Roman"/>
              </a:rPr>
              <a:t>，如果要求確保最優解並且問題</a:t>
            </a:r>
            <a:r>
              <a:rPr b="1" lang="zh-TW" sz="1600">
                <a:solidFill>
                  <a:srgbClr val="FF0000"/>
                </a:solidFill>
                <a:latin typeface="Times New Roman"/>
                <a:ea typeface="Times New Roman"/>
                <a:cs typeface="Times New Roman"/>
                <a:sym typeface="Times New Roman"/>
              </a:rPr>
              <a:t>規模較小，動態規劃是一個不錯的選擇</a:t>
            </a:r>
            <a:r>
              <a:rPr lang="zh-TW" sz="1600">
                <a:solidFill>
                  <a:srgbClr val="000000"/>
                </a:solidFill>
                <a:latin typeface="Times New Roman"/>
                <a:ea typeface="Times New Roman"/>
                <a:cs typeface="Times New Roman"/>
                <a:sym typeface="Times New Roman"/>
              </a:rPr>
              <a:t>；對於</a:t>
            </a:r>
            <a:r>
              <a:rPr b="1" lang="zh-TW" sz="1600">
                <a:solidFill>
                  <a:srgbClr val="FF0000"/>
                </a:solidFill>
                <a:latin typeface="Times New Roman"/>
                <a:ea typeface="Times New Roman"/>
                <a:cs typeface="Times New Roman"/>
                <a:sym typeface="Times New Roman"/>
              </a:rPr>
              <a:t>大型問題，模擬退火演算法可能更合適</a:t>
            </a:r>
            <a:r>
              <a:rPr lang="zh-TW" sz="1600">
                <a:solidFill>
                  <a:srgbClr val="000000"/>
                </a:solidFill>
                <a:latin typeface="Times New Roman"/>
                <a:ea typeface="Times New Roman"/>
                <a:cs typeface="Times New Roman"/>
                <a:sym typeface="Times New Roman"/>
              </a:rPr>
              <a:t>。</a:t>
            </a:r>
            <a:r>
              <a:rPr b="1" lang="zh-TW" sz="1600">
                <a:solidFill>
                  <a:srgbClr val="FF0000"/>
                </a:solidFill>
                <a:latin typeface="Times New Roman"/>
                <a:ea typeface="Times New Roman"/>
                <a:cs typeface="Times New Roman"/>
                <a:sym typeface="Times New Roman"/>
              </a:rPr>
              <a:t>暴力破解在實際應用中效率較低，不建議用於大型問題</a:t>
            </a:r>
            <a:r>
              <a:rPr lang="zh-TW" sz="1600">
                <a:solidFill>
                  <a:srgbClr val="000000"/>
                </a:solidFill>
                <a:latin typeface="Times New Roman"/>
                <a:ea typeface="Times New Roman"/>
                <a:cs typeface="Times New Roman"/>
                <a:sym typeface="Times New Roman"/>
              </a:rPr>
              <a:t>，而</a:t>
            </a:r>
            <a:r>
              <a:rPr b="1" lang="zh-TW" sz="1600">
                <a:solidFill>
                  <a:srgbClr val="FF0000"/>
                </a:solidFill>
                <a:latin typeface="Times New Roman"/>
                <a:ea typeface="Times New Roman"/>
                <a:cs typeface="Times New Roman"/>
                <a:sym typeface="Times New Roman"/>
              </a:rPr>
              <a:t>爬山演算法則可以作為一種快速的局部搜索方法</a:t>
            </a:r>
            <a:r>
              <a:rPr lang="zh-TW" sz="1600">
                <a:solidFill>
                  <a:srgbClr val="000000"/>
                </a:solidFill>
                <a:latin typeface="Times New Roman"/>
                <a:ea typeface="Times New Roman"/>
                <a:cs typeface="Times New Roman"/>
                <a:sym typeface="Times New Roman"/>
              </a:rPr>
              <a:t>，用於中等規模的問題或作為其他算法的改進步驟。</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304" name="Google Shape;304;p46"/>
          <p:cNvPicPr preferRelativeResize="0"/>
          <p:nvPr/>
        </p:nvPicPr>
        <p:blipFill>
          <a:blip r:embed="rId3">
            <a:alphaModFix/>
          </a:blip>
          <a:stretch>
            <a:fillRect/>
          </a:stretch>
        </p:blipFill>
        <p:spPr>
          <a:xfrm>
            <a:off x="429803" y="2106453"/>
            <a:ext cx="3821100" cy="1868875"/>
          </a:xfrm>
          <a:prstGeom prst="rect">
            <a:avLst/>
          </a:prstGeom>
          <a:noFill/>
          <a:ln>
            <a:noFill/>
          </a:ln>
        </p:spPr>
      </p:pic>
      <p:pic>
        <p:nvPicPr>
          <p:cNvPr id="305" name="Google Shape;305;p46"/>
          <p:cNvPicPr preferRelativeResize="0"/>
          <p:nvPr/>
        </p:nvPicPr>
        <p:blipFill>
          <a:blip r:embed="rId4">
            <a:alphaModFix/>
          </a:blip>
          <a:stretch>
            <a:fillRect/>
          </a:stretch>
        </p:blipFill>
        <p:spPr>
          <a:xfrm>
            <a:off x="4977650" y="1791800"/>
            <a:ext cx="3000725" cy="3074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graphicFrame>
        <p:nvGraphicFramePr>
          <p:cNvPr id="310" name="Google Shape;310;p47"/>
          <p:cNvGraphicFramePr/>
          <p:nvPr/>
        </p:nvGraphicFramePr>
        <p:xfrm>
          <a:off x="252000" y="348900"/>
          <a:ext cx="3000000" cy="3000000"/>
        </p:xfrm>
        <a:graphic>
          <a:graphicData uri="http://schemas.openxmlformats.org/drawingml/2006/table">
            <a:tbl>
              <a:tblPr>
                <a:noFill/>
                <a:tableStyleId>{9291AC92-3889-4A64-B65C-3120FA371782}</a:tableStyleId>
              </a:tblPr>
              <a:tblGrid>
                <a:gridCol w="1752750"/>
                <a:gridCol w="1752750"/>
                <a:gridCol w="1752750"/>
                <a:gridCol w="1752750"/>
                <a:gridCol w="1752750"/>
              </a:tblGrid>
              <a:tr h="553925">
                <a:tc>
                  <a:txBody>
                    <a:bodyPr/>
                    <a:lstStyle/>
                    <a:p>
                      <a:pPr indent="0" lvl="0" marL="0" rtl="0" algn="l">
                        <a:spcBef>
                          <a:spcPts val="0"/>
                        </a:spcBef>
                        <a:spcAft>
                          <a:spcPts val="0"/>
                        </a:spcAft>
                        <a:buNone/>
                      </a:pPr>
                      <a:r>
                        <a:rPr lang="zh-TW"/>
                        <a:t>*</a:t>
                      </a:r>
                      <a:endParaRPr/>
                    </a:p>
                  </a:txBody>
                  <a:tcPr marT="91425" marB="91425" marR="91425" marL="91425"/>
                </a:tc>
                <a:tc>
                  <a:txBody>
                    <a:bodyPr/>
                    <a:lstStyle/>
                    <a:p>
                      <a:pPr indent="0" lvl="0" marL="0" rtl="0" algn="l">
                        <a:spcBef>
                          <a:spcPts val="0"/>
                        </a:spcBef>
                        <a:spcAft>
                          <a:spcPts val="0"/>
                        </a:spcAft>
                        <a:buNone/>
                      </a:pPr>
                      <a:r>
                        <a:rPr lang="zh-TW"/>
                        <a:t>暴力破解</a:t>
                      </a:r>
                      <a:endParaRPr/>
                    </a:p>
                  </a:txBody>
                  <a:tcPr marT="91425" marB="91425" marR="91425" marL="91425"/>
                </a:tc>
                <a:tc>
                  <a:txBody>
                    <a:bodyPr/>
                    <a:lstStyle/>
                    <a:p>
                      <a:pPr indent="0" lvl="0" marL="0" rtl="0" algn="l">
                        <a:spcBef>
                          <a:spcPts val="0"/>
                        </a:spcBef>
                        <a:spcAft>
                          <a:spcPts val="0"/>
                        </a:spcAft>
                        <a:buNone/>
                      </a:pPr>
                      <a:r>
                        <a:rPr lang="zh-TW"/>
                        <a:t>動態規劃</a:t>
                      </a:r>
                      <a:endParaRPr/>
                    </a:p>
                  </a:txBody>
                  <a:tcPr marT="91425" marB="91425" marR="91425" marL="91425"/>
                </a:tc>
                <a:tc>
                  <a:txBody>
                    <a:bodyPr/>
                    <a:lstStyle/>
                    <a:p>
                      <a:pPr indent="0" lvl="0" marL="0" rtl="0" algn="l">
                        <a:spcBef>
                          <a:spcPts val="0"/>
                        </a:spcBef>
                        <a:spcAft>
                          <a:spcPts val="0"/>
                        </a:spcAft>
                        <a:buNone/>
                      </a:pPr>
                      <a:r>
                        <a:rPr lang="zh-TW"/>
                        <a:t>爬山演算法</a:t>
                      </a:r>
                      <a:endParaRPr/>
                    </a:p>
                  </a:txBody>
                  <a:tcPr marT="91425" marB="91425" marR="91425" marL="91425"/>
                </a:tc>
                <a:tc>
                  <a:txBody>
                    <a:bodyPr/>
                    <a:lstStyle/>
                    <a:p>
                      <a:pPr indent="0" lvl="0" marL="0" rtl="0" algn="l">
                        <a:spcBef>
                          <a:spcPts val="0"/>
                        </a:spcBef>
                        <a:spcAft>
                          <a:spcPts val="0"/>
                        </a:spcAft>
                        <a:buNone/>
                      </a:pPr>
                      <a:r>
                        <a:rPr lang="zh-TW"/>
                        <a:t>退火演算法</a:t>
                      </a:r>
                      <a:endParaRPr/>
                    </a:p>
                  </a:txBody>
                  <a:tcPr marT="91425" marB="91425" marR="91425" marL="91425"/>
                </a:tc>
              </a:tr>
              <a:tr h="520425">
                <a:tc>
                  <a:txBody>
                    <a:bodyPr/>
                    <a:lstStyle/>
                    <a:p>
                      <a:pPr indent="0" lvl="0" marL="0" rtl="0" algn="l">
                        <a:spcBef>
                          <a:spcPts val="0"/>
                        </a:spcBef>
                        <a:spcAft>
                          <a:spcPts val="0"/>
                        </a:spcAft>
                        <a:buNone/>
                      </a:pPr>
                      <a:r>
                        <a:rPr lang="zh-TW"/>
                        <a:t>時間複雜度</a:t>
                      </a:r>
                      <a:endParaRPr/>
                    </a:p>
                  </a:txBody>
                  <a:tcPr marT="91425" marB="91425" marR="91425" marL="91425"/>
                </a:tc>
                <a:tc>
                  <a:txBody>
                    <a:bodyPr/>
                    <a:lstStyle/>
                    <a:p>
                      <a:pPr indent="0" lvl="0" marL="0" rtl="0" algn="l">
                        <a:spcBef>
                          <a:spcPts val="0"/>
                        </a:spcBef>
                        <a:spcAft>
                          <a:spcPts val="0"/>
                        </a:spcAft>
                        <a:buNone/>
                      </a:pPr>
                      <a:r>
                        <a:rPr lang="zh-TW"/>
                        <a:t>O(n!)</a:t>
                      </a:r>
                      <a:endParaRPr/>
                    </a:p>
                  </a:txBody>
                  <a:tcPr marT="91425" marB="91425" marR="91425" marL="91425"/>
                </a:tc>
                <a:tc>
                  <a:txBody>
                    <a:bodyPr/>
                    <a:lstStyle/>
                    <a:p>
                      <a:pPr indent="0" lvl="0" marL="0" rtl="0" algn="l">
                        <a:spcBef>
                          <a:spcPts val="0"/>
                        </a:spcBef>
                        <a:spcAft>
                          <a:spcPts val="0"/>
                        </a:spcAft>
                        <a:buNone/>
                      </a:pPr>
                      <a:r>
                        <a:rPr lang="zh-TW"/>
                        <a:t>O(n^2 x 2^n)</a:t>
                      </a:r>
                      <a:endParaRPr/>
                    </a:p>
                  </a:txBody>
                  <a:tcPr marT="91425" marB="91425" marR="91425" marL="91425"/>
                </a:tc>
                <a:tc>
                  <a:txBody>
                    <a:bodyPr/>
                    <a:lstStyle/>
                    <a:p>
                      <a:pPr indent="0" lvl="0" marL="0" rtl="0" algn="l">
                        <a:spcBef>
                          <a:spcPts val="0"/>
                        </a:spcBef>
                        <a:spcAft>
                          <a:spcPts val="0"/>
                        </a:spcAft>
                        <a:buNone/>
                      </a:pPr>
                      <a:r>
                        <a:rPr lang="zh-TW"/>
                        <a:t>取決於鄰近函數</a:t>
                      </a:r>
                      <a:endParaRPr/>
                    </a:p>
                  </a:txBody>
                  <a:tcPr marT="91425" marB="91425" marR="91425" marL="91425"/>
                </a:tc>
                <a:tc>
                  <a:txBody>
                    <a:bodyPr/>
                    <a:lstStyle/>
                    <a:p>
                      <a:pPr indent="0" lvl="0" marL="0" rtl="0" algn="l">
                        <a:spcBef>
                          <a:spcPts val="0"/>
                        </a:spcBef>
                        <a:spcAft>
                          <a:spcPts val="0"/>
                        </a:spcAft>
                        <a:buNone/>
                      </a:pPr>
                      <a:r>
                        <a:rPr lang="zh-TW"/>
                        <a:t>O(n^2)</a:t>
                      </a:r>
                      <a:endParaRPr/>
                    </a:p>
                  </a:txBody>
                  <a:tcPr marT="91425" marB="91425" marR="91425" marL="91425"/>
                </a:tc>
              </a:tr>
              <a:tr h="520425">
                <a:tc>
                  <a:txBody>
                    <a:bodyPr/>
                    <a:lstStyle/>
                    <a:p>
                      <a:pPr indent="0" lvl="0" marL="0" rtl="0" algn="l">
                        <a:spcBef>
                          <a:spcPts val="0"/>
                        </a:spcBef>
                        <a:spcAft>
                          <a:spcPts val="0"/>
                        </a:spcAft>
                        <a:buNone/>
                      </a:pPr>
                      <a:r>
                        <a:rPr lang="zh-TW"/>
                        <a:t>空間複雜度</a:t>
                      </a:r>
                      <a:endParaRPr/>
                    </a:p>
                  </a:txBody>
                  <a:tcPr marT="91425" marB="91425" marR="91425" marL="91425"/>
                </a:tc>
                <a:tc>
                  <a:txBody>
                    <a:bodyPr/>
                    <a:lstStyle/>
                    <a:p>
                      <a:pPr indent="0" lvl="0" marL="0" rtl="0" algn="l">
                        <a:spcBef>
                          <a:spcPts val="0"/>
                        </a:spcBef>
                        <a:spcAft>
                          <a:spcPts val="0"/>
                        </a:spcAft>
                        <a:buNone/>
                      </a:pPr>
                      <a:r>
                        <a:rPr lang="zh-TW"/>
                        <a:t>O(n)</a:t>
                      </a:r>
                      <a:endParaRPr/>
                    </a:p>
                  </a:txBody>
                  <a:tcPr marT="91425" marB="91425" marR="91425" marL="91425"/>
                </a:tc>
                <a:tc>
                  <a:txBody>
                    <a:bodyPr/>
                    <a:lstStyle/>
                    <a:p>
                      <a:pPr indent="0" lvl="0" marL="0" rtl="0" algn="l">
                        <a:spcBef>
                          <a:spcPts val="0"/>
                        </a:spcBef>
                        <a:spcAft>
                          <a:spcPts val="0"/>
                        </a:spcAft>
                        <a:buNone/>
                      </a:pPr>
                      <a:r>
                        <a:rPr lang="zh-TW"/>
                        <a:t>O(n x 2^n)</a:t>
                      </a:r>
                      <a:endParaRPr/>
                    </a:p>
                  </a:txBody>
                  <a:tcPr marT="91425" marB="91425" marR="91425" marL="91425"/>
                </a:tc>
                <a:tc>
                  <a:txBody>
                    <a:bodyPr/>
                    <a:lstStyle/>
                    <a:p>
                      <a:pPr indent="0" lvl="0" marL="0" rtl="0" algn="l">
                        <a:spcBef>
                          <a:spcPts val="0"/>
                        </a:spcBef>
                        <a:spcAft>
                          <a:spcPts val="0"/>
                        </a:spcAft>
                        <a:buNone/>
                      </a:pPr>
                      <a:r>
                        <a:rPr lang="zh-TW"/>
                        <a:t>O(n)</a:t>
                      </a:r>
                      <a:endParaRPr/>
                    </a:p>
                  </a:txBody>
                  <a:tcPr marT="91425" marB="91425" marR="91425" marL="91425"/>
                </a:tc>
                <a:tc>
                  <a:txBody>
                    <a:bodyPr/>
                    <a:lstStyle/>
                    <a:p>
                      <a:pPr indent="0" lvl="0" marL="0" rtl="0" algn="l">
                        <a:spcBef>
                          <a:spcPts val="0"/>
                        </a:spcBef>
                        <a:spcAft>
                          <a:spcPts val="0"/>
                        </a:spcAft>
                        <a:buNone/>
                      </a:pPr>
                      <a:r>
                        <a:rPr lang="zh-TW"/>
                        <a:t>O(1)</a:t>
                      </a:r>
                      <a:endParaRPr/>
                    </a:p>
                  </a:txBody>
                  <a:tcPr marT="91425" marB="91425" marR="91425" marL="91425"/>
                </a:tc>
              </a:tr>
              <a:tr h="800650">
                <a:tc>
                  <a:txBody>
                    <a:bodyPr/>
                    <a:lstStyle/>
                    <a:p>
                      <a:pPr indent="0" lvl="0" marL="0" rtl="0" algn="l">
                        <a:spcBef>
                          <a:spcPts val="0"/>
                        </a:spcBef>
                        <a:spcAft>
                          <a:spcPts val="0"/>
                        </a:spcAft>
                        <a:buNone/>
                      </a:pPr>
                      <a:r>
                        <a:rPr lang="zh-TW"/>
                        <a:t>適用問題大小</a:t>
                      </a:r>
                      <a:endParaRPr/>
                    </a:p>
                  </a:txBody>
                  <a:tcPr marT="91425" marB="91425" marR="91425" marL="91425"/>
                </a:tc>
                <a:tc>
                  <a:txBody>
                    <a:bodyPr/>
                    <a:lstStyle/>
                    <a:p>
                      <a:pPr indent="0" lvl="0" marL="0" rtl="0" algn="l">
                        <a:spcBef>
                          <a:spcPts val="0"/>
                        </a:spcBef>
                        <a:spcAft>
                          <a:spcPts val="0"/>
                        </a:spcAft>
                        <a:buNone/>
                      </a:pPr>
                      <a:r>
                        <a:rPr lang="zh-TW"/>
                        <a:t>小至中等規模問題</a:t>
                      </a:r>
                      <a:endParaRPr/>
                    </a:p>
                  </a:txBody>
                  <a:tcPr marT="91425" marB="91425" marR="91425" marL="91425"/>
                </a:tc>
                <a:tc>
                  <a:txBody>
                    <a:bodyPr/>
                    <a:lstStyle/>
                    <a:p>
                      <a:pPr indent="0" lvl="0" marL="0" rtl="0" algn="l">
                        <a:spcBef>
                          <a:spcPts val="0"/>
                        </a:spcBef>
                        <a:spcAft>
                          <a:spcPts val="0"/>
                        </a:spcAft>
                        <a:buNone/>
                      </a:pPr>
                      <a:r>
                        <a:rPr lang="zh-TW"/>
                        <a:t>小至中等規模問題</a:t>
                      </a:r>
                      <a:endParaRPr/>
                    </a:p>
                  </a:txBody>
                  <a:tcPr marT="91425" marB="91425" marR="91425" marL="91425"/>
                </a:tc>
                <a:tc>
                  <a:txBody>
                    <a:bodyPr/>
                    <a:lstStyle/>
                    <a:p>
                      <a:pPr indent="0" lvl="0" marL="0" rtl="0" algn="l">
                        <a:spcBef>
                          <a:spcPts val="0"/>
                        </a:spcBef>
                        <a:spcAft>
                          <a:spcPts val="0"/>
                        </a:spcAft>
                        <a:buNone/>
                      </a:pPr>
                      <a:r>
                        <a:rPr lang="zh-TW"/>
                        <a:t>中等規模問題</a:t>
                      </a:r>
                      <a:endParaRPr/>
                    </a:p>
                  </a:txBody>
                  <a:tcPr marT="91425" marB="91425" marR="91425" marL="91425"/>
                </a:tc>
                <a:tc>
                  <a:txBody>
                    <a:bodyPr/>
                    <a:lstStyle/>
                    <a:p>
                      <a:pPr indent="0" lvl="0" marL="0" rtl="0" algn="l">
                        <a:spcBef>
                          <a:spcPts val="0"/>
                        </a:spcBef>
                        <a:spcAft>
                          <a:spcPts val="0"/>
                        </a:spcAft>
                        <a:buNone/>
                      </a:pPr>
                      <a:r>
                        <a:rPr lang="zh-TW"/>
                        <a:t>大型問題</a:t>
                      </a:r>
                      <a:endParaRPr/>
                    </a:p>
                  </a:txBody>
                  <a:tcPr marT="91425" marB="91425" marR="91425" marL="91425"/>
                </a:tc>
              </a:tr>
              <a:tr h="800650">
                <a:tc>
                  <a:txBody>
                    <a:bodyPr/>
                    <a:lstStyle/>
                    <a:p>
                      <a:pPr indent="0" lvl="0" marL="0" rtl="0" algn="l">
                        <a:spcBef>
                          <a:spcPts val="0"/>
                        </a:spcBef>
                        <a:spcAft>
                          <a:spcPts val="0"/>
                        </a:spcAft>
                        <a:buNone/>
                      </a:pPr>
                      <a:r>
                        <a:rPr lang="zh-TW"/>
                        <a:t>速度比較</a:t>
                      </a:r>
                      <a:endParaRPr/>
                    </a:p>
                  </a:txBody>
                  <a:tcPr marT="91425" marB="91425" marR="91425" marL="91425"/>
                </a:tc>
                <a:tc>
                  <a:txBody>
                    <a:bodyPr/>
                    <a:lstStyle/>
                    <a:p>
                      <a:pPr indent="0" lvl="0" marL="0" rtl="0" algn="l">
                        <a:spcBef>
                          <a:spcPts val="0"/>
                        </a:spcBef>
                        <a:spcAft>
                          <a:spcPts val="0"/>
                        </a:spcAft>
                        <a:buNone/>
                      </a:pPr>
                      <a:r>
                        <a:rPr lang="zh-TW"/>
                        <a:t>最慢</a:t>
                      </a:r>
                      <a:endParaRPr/>
                    </a:p>
                  </a:txBody>
                  <a:tcPr marT="91425" marB="91425" marR="91425" marL="91425"/>
                </a:tc>
                <a:tc>
                  <a:txBody>
                    <a:bodyPr/>
                    <a:lstStyle/>
                    <a:p>
                      <a:pPr indent="0" lvl="0" marL="0" rtl="0" algn="l">
                        <a:spcBef>
                          <a:spcPts val="0"/>
                        </a:spcBef>
                        <a:spcAft>
                          <a:spcPts val="0"/>
                        </a:spcAft>
                        <a:buNone/>
                      </a:pPr>
                      <a:r>
                        <a:rPr lang="zh-TW"/>
                        <a:t>比暴力破解快</a:t>
                      </a:r>
                      <a:endParaRPr/>
                    </a:p>
                  </a:txBody>
                  <a:tcPr marT="91425" marB="91425" marR="91425" marL="91425"/>
                </a:tc>
                <a:tc>
                  <a:txBody>
                    <a:bodyPr/>
                    <a:lstStyle/>
                    <a:p>
                      <a:pPr indent="0" lvl="0" marL="0" rtl="0" algn="l">
                        <a:spcBef>
                          <a:spcPts val="0"/>
                        </a:spcBef>
                        <a:spcAft>
                          <a:spcPts val="0"/>
                        </a:spcAft>
                        <a:buNone/>
                      </a:pPr>
                      <a:r>
                        <a:rPr lang="zh-TW"/>
                        <a:t>比暴力破解快</a:t>
                      </a:r>
                      <a:endParaRPr/>
                    </a:p>
                  </a:txBody>
                  <a:tcPr marT="91425" marB="91425" marR="91425" marL="91425"/>
                </a:tc>
                <a:tc>
                  <a:txBody>
                    <a:bodyPr/>
                    <a:lstStyle/>
                    <a:p>
                      <a:pPr indent="0" lvl="0" marL="0" rtl="0" algn="l">
                        <a:spcBef>
                          <a:spcPts val="0"/>
                        </a:spcBef>
                        <a:spcAft>
                          <a:spcPts val="0"/>
                        </a:spcAft>
                        <a:buNone/>
                      </a:pPr>
                      <a:r>
                        <a:rPr lang="zh-TW"/>
                        <a:t>依設定的參數而定</a:t>
                      </a:r>
                      <a:endParaRPr/>
                    </a:p>
                  </a:txBody>
                  <a:tcPr marT="91425" marB="91425" marR="91425" marL="91425"/>
                </a:tc>
              </a:tr>
              <a:tr h="800650">
                <a:tc>
                  <a:txBody>
                    <a:bodyPr/>
                    <a:lstStyle/>
                    <a:p>
                      <a:pPr indent="0" lvl="0" marL="0" rtl="0" algn="l">
                        <a:spcBef>
                          <a:spcPts val="0"/>
                        </a:spcBef>
                        <a:spcAft>
                          <a:spcPts val="0"/>
                        </a:spcAft>
                        <a:buNone/>
                      </a:pPr>
                      <a:r>
                        <a:rPr lang="zh-TW"/>
                        <a:t>特色</a:t>
                      </a:r>
                      <a:endParaRPr/>
                    </a:p>
                  </a:txBody>
                  <a:tcPr marT="91425" marB="91425" marR="91425" marL="91425"/>
                </a:tc>
                <a:tc>
                  <a:txBody>
                    <a:bodyPr/>
                    <a:lstStyle/>
                    <a:p>
                      <a:pPr indent="0" lvl="0" marL="0" rtl="0" algn="l">
                        <a:spcBef>
                          <a:spcPts val="0"/>
                        </a:spcBef>
                        <a:spcAft>
                          <a:spcPts val="0"/>
                        </a:spcAft>
                        <a:buNone/>
                      </a:pPr>
                      <a:r>
                        <a:rPr lang="zh-TW"/>
                        <a:t>程式簡單，一定找出最佳解，但執行時間久</a:t>
                      </a:r>
                      <a:endParaRPr/>
                    </a:p>
                  </a:txBody>
                  <a:tcPr marT="91425" marB="91425" marR="91425" marL="91425"/>
                </a:tc>
                <a:tc>
                  <a:txBody>
                    <a:bodyPr/>
                    <a:lstStyle/>
                    <a:p>
                      <a:pPr indent="0" lvl="0" marL="0" rtl="0" algn="l">
                        <a:spcBef>
                          <a:spcPts val="0"/>
                        </a:spcBef>
                        <a:spcAft>
                          <a:spcPts val="0"/>
                        </a:spcAft>
                        <a:buNone/>
                      </a:pPr>
                      <a:r>
                        <a:rPr lang="zh-TW"/>
                        <a:t>程式困難，一定找得出最佳解，程式執行速度快，</a:t>
                      </a:r>
                      <a:r>
                        <a:rPr lang="zh-TW"/>
                        <a:t>可是空間會很佔取其空間</a:t>
                      </a:r>
                      <a:endParaRPr/>
                    </a:p>
                  </a:txBody>
                  <a:tcPr marT="91425" marB="91425" marR="91425" marL="91425"/>
                </a:tc>
                <a:tc>
                  <a:txBody>
                    <a:bodyPr/>
                    <a:lstStyle/>
                    <a:p>
                      <a:pPr indent="0" lvl="0" marL="0" rtl="0" algn="l">
                        <a:spcBef>
                          <a:spcPts val="0"/>
                        </a:spcBef>
                        <a:spcAft>
                          <a:spcPts val="0"/>
                        </a:spcAft>
                        <a:buNone/>
                      </a:pPr>
                      <a:r>
                        <a:rPr lang="zh-TW"/>
                        <a:t>局部搜尋，所以不一定找的出最佳解，只能找出局部最佳解，但程式執行快。</a:t>
                      </a:r>
                      <a:endParaRPr/>
                    </a:p>
                  </a:txBody>
                  <a:tcPr marT="91425" marB="91425" marR="91425" marL="91425"/>
                </a:tc>
                <a:tc>
                  <a:txBody>
                    <a:bodyPr/>
                    <a:lstStyle/>
                    <a:p>
                      <a:pPr indent="0" lvl="0" marL="0" rtl="0" algn="l">
                        <a:spcBef>
                          <a:spcPts val="0"/>
                        </a:spcBef>
                        <a:spcAft>
                          <a:spcPts val="0"/>
                        </a:spcAft>
                        <a:buNone/>
                      </a:pPr>
                      <a:r>
                        <a:rPr lang="zh-TW"/>
                        <a:t>全局搜索，但設定參數比較難設定，找得但速度要快可以很快，但是找的解不一定是最優解</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5091050" y="2679180"/>
            <a:ext cx="3822724" cy="1985620"/>
          </a:xfrm>
          <a:prstGeom prst="rect">
            <a:avLst/>
          </a:prstGeom>
          <a:noFill/>
          <a:ln>
            <a:noFill/>
          </a:ln>
        </p:spPr>
      </p:pic>
      <p:pic>
        <p:nvPicPr>
          <p:cNvPr id="76" name="Google Shape;76;p16"/>
          <p:cNvPicPr preferRelativeResize="0"/>
          <p:nvPr/>
        </p:nvPicPr>
        <p:blipFill>
          <a:blip r:embed="rId4">
            <a:alphaModFix/>
          </a:blip>
          <a:stretch>
            <a:fillRect/>
          </a:stretch>
        </p:blipFill>
        <p:spPr>
          <a:xfrm>
            <a:off x="5091050" y="484275"/>
            <a:ext cx="3822724" cy="1985625"/>
          </a:xfrm>
          <a:prstGeom prst="rect">
            <a:avLst/>
          </a:prstGeom>
          <a:noFill/>
          <a:ln>
            <a:noFill/>
          </a:ln>
        </p:spPr>
      </p:pic>
      <p:sp>
        <p:nvSpPr>
          <p:cNvPr id="77" name="Google Shape;77;p16"/>
          <p:cNvSpPr txBox="1"/>
          <p:nvPr/>
        </p:nvSpPr>
        <p:spPr>
          <a:xfrm>
            <a:off x="73250" y="142838"/>
            <a:ext cx="5744400" cy="26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在我們的程式範例中我們先找出十個點，那我們要從十個點中找出最短路徑。</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座標：0(60, 200),1(180, 200),</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2(80, 180),3(140, 180),4(20, 160),</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5(100, 160),6(200, 160),7(140, 140),</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8(40, 120),9(100, 120)</a:t>
            </a:r>
            <a:endParaRPr sz="1800">
              <a:solidFill>
                <a:schemeClr val="dk2"/>
              </a:solidFill>
              <a:latin typeface="Source Code Pro"/>
              <a:ea typeface="Source Code Pro"/>
              <a:cs typeface="Source Code Pro"/>
              <a:sym typeface="Source Code Pro"/>
            </a:endParaRPr>
          </a:p>
        </p:txBody>
      </p:sp>
      <p:sp>
        <p:nvSpPr>
          <p:cNvPr id="78" name="Google Shape;78;p16"/>
          <p:cNvSpPr txBox="1"/>
          <p:nvPr/>
        </p:nvSpPr>
        <p:spPr>
          <a:xfrm>
            <a:off x="704825" y="2754075"/>
            <a:ext cx="3381600" cy="16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可是路徑這麼多我們要怎麼找出最短路徑呢？</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272850" y="168525"/>
            <a:ext cx="8520600" cy="80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TW" sz="3200">
                <a:solidFill>
                  <a:srgbClr val="000000"/>
                </a:solidFill>
                <a:latin typeface="Times New Roman"/>
                <a:ea typeface="Times New Roman"/>
                <a:cs typeface="Times New Roman"/>
                <a:sym typeface="Times New Roman"/>
              </a:rPr>
              <a:t>暴力破解</a:t>
            </a:r>
            <a:endParaRPr sz="3200"/>
          </a:p>
        </p:txBody>
      </p:sp>
      <p:sp>
        <p:nvSpPr>
          <p:cNvPr id="84" name="Google Shape;84;p17"/>
          <p:cNvSpPr txBox="1"/>
          <p:nvPr>
            <p:ph idx="1" type="body"/>
          </p:nvPr>
        </p:nvSpPr>
        <p:spPr>
          <a:xfrm>
            <a:off x="311700" y="769575"/>
            <a:ext cx="8520600" cy="36543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688"/>
              <a:buNone/>
            </a:pPr>
            <a:r>
              <a:rPr b="1" lang="zh-TW" sz="1512">
                <a:solidFill>
                  <a:srgbClr val="000000"/>
                </a:solidFill>
                <a:latin typeface="Times New Roman"/>
                <a:ea typeface="Times New Roman"/>
                <a:cs typeface="Times New Roman"/>
                <a:sym typeface="Times New Roman"/>
              </a:rPr>
              <a:t>特色:</a:t>
            </a:r>
            <a:br>
              <a:rPr lang="zh-TW" sz="1512">
                <a:solidFill>
                  <a:srgbClr val="000000"/>
                </a:solidFill>
                <a:latin typeface="Times New Roman"/>
                <a:ea typeface="Times New Roman"/>
                <a:cs typeface="Times New Roman"/>
                <a:sym typeface="Times New Roman"/>
              </a:rPr>
            </a:br>
            <a:r>
              <a:rPr lang="zh-TW" sz="1512">
                <a:solidFill>
                  <a:srgbClr val="000000"/>
                </a:solidFill>
                <a:latin typeface="Times New Roman"/>
                <a:ea typeface="Times New Roman"/>
                <a:cs typeface="Times New Roman"/>
                <a:sym typeface="Times New Roman"/>
              </a:rPr>
              <a:t>暴力破解是一種最直接的方法，</a:t>
            </a:r>
            <a:r>
              <a:rPr b="1" lang="zh-TW" sz="1512">
                <a:solidFill>
                  <a:srgbClr val="FF0000"/>
                </a:solidFill>
                <a:latin typeface="Times New Roman"/>
                <a:ea typeface="Times New Roman"/>
                <a:cs typeface="Times New Roman"/>
                <a:sym typeface="Times New Roman"/>
              </a:rPr>
              <a:t>不需要太多複雜的演算法設計</a:t>
            </a:r>
            <a:r>
              <a:rPr lang="zh-TW" sz="1512">
                <a:solidFill>
                  <a:srgbClr val="000000"/>
                </a:solidFill>
                <a:latin typeface="Times New Roman"/>
                <a:ea typeface="Times New Roman"/>
                <a:cs typeface="Times New Roman"/>
                <a:sym typeface="Times New Roman"/>
              </a:rPr>
              <a:t>。它是一種樸素的搜索策略，逐個嘗試所有可能的解，直到找到符合條件的解為止。</a:t>
            </a:r>
            <a:r>
              <a:rPr b="1" lang="zh-TW" sz="1512">
                <a:solidFill>
                  <a:srgbClr val="FF0000"/>
                </a:solidFill>
                <a:latin typeface="Times New Roman"/>
                <a:ea typeface="Times New Roman"/>
                <a:cs typeface="Times New Roman"/>
                <a:sym typeface="Times New Roman"/>
              </a:rPr>
              <a:t>暴力破解在大規模問題上效率低下</a:t>
            </a:r>
            <a:r>
              <a:rPr lang="zh-TW" sz="1512">
                <a:solidFill>
                  <a:srgbClr val="000000"/>
                </a:solidFill>
                <a:latin typeface="Times New Roman"/>
                <a:ea typeface="Times New Roman"/>
                <a:cs typeface="Times New Roman"/>
                <a:sym typeface="Times New Roman"/>
              </a:rPr>
              <a:t>，但在一些情況下仍然有用。例如，在實現一個新的、複雜的演算法時，可以使用暴力破解來驗證該演算法的正確性。通過與暴力破解方法的結果進行比較，可以確保新演算法的準確性。</a:t>
            </a:r>
            <a:br>
              <a:rPr lang="zh-TW" sz="1512">
                <a:solidFill>
                  <a:srgbClr val="000000"/>
                </a:solidFill>
                <a:latin typeface="Times New Roman"/>
                <a:ea typeface="Times New Roman"/>
                <a:cs typeface="Times New Roman"/>
                <a:sym typeface="Times New Roman"/>
              </a:rPr>
            </a:br>
            <a:br>
              <a:rPr lang="zh-TW" sz="1512">
                <a:solidFill>
                  <a:srgbClr val="000000"/>
                </a:solidFill>
                <a:latin typeface="Times New Roman"/>
                <a:ea typeface="Times New Roman"/>
                <a:cs typeface="Times New Roman"/>
                <a:sym typeface="Times New Roman"/>
              </a:rPr>
            </a:br>
            <a:r>
              <a:rPr b="1" lang="zh-TW" sz="1512">
                <a:solidFill>
                  <a:srgbClr val="000000"/>
                </a:solidFill>
                <a:latin typeface="Times New Roman"/>
                <a:ea typeface="Times New Roman"/>
                <a:cs typeface="Times New Roman"/>
                <a:sym typeface="Times New Roman"/>
              </a:rPr>
              <a:t>優點：</a:t>
            </a:r>
            <a:br>
              <a:rPr lang="zh-TW" sz="1512">
                <a:solidFill>
                  <a:srgbClr val="000000"/>
                </a:solidFill>
                <a:latin typeface="Times New Roman"/>
                <a:ea typeface="Times New Roman"/>
                <a:cs typeface="Times New Roman"/>
                <a:sym typeface="Times New Roman"/>
              </a:rPr>
            </a:br>
            <a:r>
              <a:rPr lang="zh-TW" sz="1512">
                <a:solidFill>
                  <a:srgbClr val="000000"/>
                </a:solidFill>
                <a:latin typeface="Times New Roman"/>
                <a:ea typeface="Times New Roman"/>
                <a:cs typeface="Times New Roman"/>
                <a:sym typeface="Times New Roman"/>
              </a:rPr>
              <a:t>簡單直觀，容易理解和實現。</a:t>
            </a:r>
            <a:br>
              <a:rPr lang="zh-TW" sz="1512">
                <a:solidFill>
                  <a:srgbClr val="000000"/>
                </a:solidFill>
                <a:latin typeface="Times New Roman"/>
                <a:ea typeface="Times New Roman"/>
                <a:cs typeface="Times New Roman"/>
                <a:sym typeface="Times New Roman"/>
              </a:rPr>
            </a:br>
            <a:r>
              <a:rPr lang="zh-TW" sz="1512">
                <a:solidFill>
                  <a:srgbClr val="000000"/>
                </a:solidFill>
                <a:latin typeface="Times New Roman"/>
                <a:ea typeface="Times New Roman"/>
                <a:cs typeface="Times New Roman"/>
                <a:sym typeface="Times New Roman"/>
              </a:rPr>
              <a:t>對於小型問題可能能找到最優解。</a:t>
            </a:r>
            <a:br>
              <a:rPr lang="zh-TW" sz="1512">
                <a:solidFill>
                  <a:srgbClr val="000000"/>
                </a:solidFill>
                <a:latin typeface="Times New Roman"/>
                <a:ea typeface="Times New Roman"/>
                <a:cs typeface="Times New Roman"/>
                <a:sym typeface="Times New Roman"/>
              </a:rPr>
            </a:br>
            <a:endParaRPr sz="1512">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b="1" lang="zh-TW" sz="1512">
                <a:solidFill>
                  <a:srgbClr val="000000"/>
                </a:solidFill>
                <a:latin typeface="Times New Roman"/>
                <a:ea typeface="Times New Roman"/>
                <a:cs typeface="Times New Roman"/>
                <a:sym typeface="Times New Roman"/>
              </a:rPr>
              <a:t>缺點：</a:t>
            </a:r>
            <a:endParaRPr b="1" sz="1512">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rPr lang="zh-TW" sz="1512">
                <a:solidFill>
                  <a:srgbClr val="000000"/>
                </a:solidFill>
                <a:latin typeface="Times New Roman"/>
                <a:ea typeface="Times New Roman"/>
                <a:cs typeface="Times New Roman"/>
                <a:sym typeface="Times New Roman"/>
              </a:rPr>
              <a:t>時間複雜度高，隨著城市數量增加指數級增長，對於大型問題效率非常低。</a:t>
            </a:r>
            <a:endParaRPr sz="1512">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rPr lang="zh-TW" sz="1512">
                <a:solidFill>
                  <a:srgbClr val="000000"/>
                </a:solidFill>
                <a:latin typeface="Times New Roman"/>
                <a:ea typeface="Times New Roman"/>
                <a:cs typeface="Times New Roman"/>
                <a:sym typeface="Times New Roman"/>
              </a:rPr>
              <a:t>不適用於實際應用中的大型問題，無法有效處理現實世界中的</a:t>
            </a:r>
            <a:r>
              <a:rPr lang="zh-TW" sz="1512">
                <a:solidFill>
                  <a:srgbClr val="000000"/>
                </a:solidFill>
                <a:latin typeface="Arial"/>
                <a:ea typeface="Arial"/>
                <a:cs typeface="Arial"/>
                <a:sym typeface="Arial"/>
              </a:rPr>
              <a:t>TSP</a:t>
            </a:r>
            <a:r>
              <a:rPr lang="zh-TW" sz="1512">
                <a:solidFill>
                  <a:srgbClr val="000000"/>
                </a:solidFill>
                <a:latin typeface="Times New Roman"/>
                <a:ea typeface="Times New Roman"/>
                <a:cs typeface="Times New Roman"/>
                <a:sym typeface="Times New Roman"/>
              </a:rPr>
              <a:t>情況。</a:t>
            </a:r>
            <a:endParaRPr sz="1512">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t/>
            </a:r>
            <a:endParaRPr sz="850">
              <a:solidFill>
                <a:srgbClr val="000000"/>
              </a:solidFill>
              <a:latin typeface="Arial"/>
              <a:ea typeface="Arial"/>
              <a:cs typeface="Arial"/>
              <a:sym typeface="Arial"/>
            </a:endParaRPr>
          </a:p>
          <a:p>
            <a:pPr indent="0" lvl="0" marL="0" rtl="0" algn="l">
              <a:lnSpc>
                <a:spcPct val="95000"/>
              </a:lnSpc>
              <a:spcBef>
                <a:spcPts val="0"/>
              </a:spcBef>
              <a:spcAft>
                <a:spcPts val="0"/>
              </a:spcAft>
              <a:buSzPts val="688"/>
              <a:buNone/>
            </a:pPr>
            <a:r>
              <a:t/>
            </a:r>
            <a:endParaRPr sz="850">
              <a:solidFill>
                <a:srgbClr val="000000"/>
              </a:solidFill>
              <a:latin typeface="Arial"/>
              <a:ea typeface="Arial"/>
              <a:cs typeface="Arial"/>
              <a:sym typeface="Arial"/>
            </a:endParaRPr>
          </a:p>
          <a:p>
            <a:pPr indent="0" lvl="0" marL="914400" rtl="0" algn="l">
              <a:lnSpc>
                <a:spcPct val="95000"/>
              </a:lnSpc>
              <a:spcBef>
                <a:spcPts val="1800"/>
              </a:spcBef>
              <a:spcAft>
                <a:spcPts val="0"/>
              </a:spcAft>
              <a:buSzPts val="688"/>
              <a:buNone/>
            </a:pPr>
            <a:r>
              <a:t/>
            </a:r>
            <a:endParaRPr sz="756">
              <a:solidFill>
                <a:srgbClr val="FFFFFF"/>
              </a:solidFill>
              <a:highlight>
                <a:srgbClr val="2B2B2B"/>
              </a:highlight>
              <a:latin typeface="Microsoft Yahei"/>
              <a:ea typeface="Microsoft Yahei"/>
              <a:cs typeface="Microsoft Yahei"/>
              <a:sym typeface="Microsoft Yahei"/>
            </a:endParaRPr>
          </a:p>
        </p:txBody>
      </p:sp>
      <p:pic>
        <p:nvPicPr>
          <p:cNvPr id="85" name="Google Shape;85;p17"/>
          <p:cNvPicPr preferRelativeResize="0"/>
          <p:nvPr/>
        </p:nvPicPr>
        <p:blipFill>
          <a:blip r:embed="rId3">
            <a:alphaModFix/>
          </a:blip>
          <a:stretch>
            <a:fillRect/>
          </a:stretch>
        </p:blipFill>
        <p:spPr>
          <a:xfrm>
            <a:off x="5965700" y="2036850"/>
            <a:ext cx="2756375" cy="1467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暴力破解法</a:t>
            </a:r>
            <a:endParaRPr/>
          </a:p>
        </p:txBody>
      </p:sp>
      <p:sp>
        <p:nvSpPr>
          <p:cNvPr id="91" name="Google Shape;91;p18"/>
          <p:cNvSpPr txBox="1"/>
          <p:nvPr>
            <p:ph idx="1" type="body"/>
          </p:nvPr>
        </p:nvSpPr>
        <p:spPr>
          <a:xfrm>
            <a:off x="311700" y="7499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簡單來說就是每一個點去測試，當我找到最短的距離的時候，更新最佳解。</a:t>
            </a:r>
            <a:endParaRPr/>
          </a:p>
          <a:p>
            <a:pPr indent="0" lvl="0" marL="0" rtl="0" algn="l">
              <a:spcBef>
                <a:spcPts val="1200"/>
              </a:spcBef>
              <a:spcAft>
                <a:spcPts val="1200"/>
              </a:spcAft>
              <a:buNone/>
            </a:pPr>
            <a:r>
              <a:rPr lang="zh-TW"/>
              <a:t>例如我有三個點(1,2,3)那我們測試的點就是：(1&gt;2&gt;3)(1&gt;3&gt;2)(3&gt;2&gt;1)(2&gt;1&gt;3)(3&gt;1&gt;2)(2&gt;3&gt;1)這六種走法都去測試3!=6。</a:t>
            </a:r>
            <a:endParaRPr/>
          </a:p>
        </p:txBody>
      </p:sp>
      <p:pic>
        <p:nvPicPr>
          <p:cNvPr id="92" name="Google Shape;92;p18"/>
          <p:cNvPicPr preferRelativeResize="0"/>
          <p:nvPr/>
        </p:nvPicPr>
        <p:blipFill>
          <a:blip r:embed="rId3">
            <a:alphaModFix/>
          </a:blip>
          <a:stretch>
            <a:fillRect/>
          </a:stretch>
        </p:blipFill>
        <p:spPr>
          <a:xfrm>
            <a:off x="501788" y="2291100"/>
            <a:ext cx="2847975" cy="1600200"/>
          </a:xfrm>
          <a:prstGeom prst="rect">
            <a:avLst/>
          </a:prstGeom>
          <a:noFill/>
          <a:ln>
            <a:noFill/>
          </a:ln>
        </p:spPr>
      </p:pic>
      <p:pic>
        <p:nvPicPr>
          <p:cNvPr id="93" name="Google Shape;93;p18"/>
          <p:cNvPicPr preferRelativeResize="0"/>
          <p:nvPr/>
        </p:nvPicPr>
        <p:blipFill>
          <a:blip r:embed="rId4">
            <a:alphaModFix/>
          </a:blip>
          <a:stretch>
            <a:fillRect/>
          </a:stretch>
        </p:blipFill>
        <p:spPr>
          <a:xfrm>
            <a:off x="4035350" y="2163325"/>
            <a:ext cx="4796949" cy="2002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暴力破解程式範例：</a:t>
            </a:r>
            <a:endParaRPr/>
          </a:p>
        </p:txBody>
      </p:sp>
      <p:sp>
        <p:nvSpPr>
          <p:cNvPr id="99" name="Google Shape;99;p19"/>
          <p:cNvSpPr txBox="1"/>
          <p:nvPr>
            <p:ph idx="1" type="body"/>
          </p:nvPr>
        </p:nvSpPr>
        <p:spPr>
          <a:xfrm>
            <a:off x="138500" y="901650"/>
            <a:ext cx="4803300" cy="334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zh-TW" sz="1000"/>
              <a:t>#include &lt;iostream&gt;</a:t>
            </a:r>
            <a:endParaRPr sz="1000"/>
          </a:p>
          <a:p>
            <a:pPr indent="0" lvl="0" marL="0" rtl="0" algn="l">
              <a:lnSpc>
                <a:spcPct val="95000"/>
              </a:lnSpc>
              <a:spcBef>
                <a:spcPts val="1200"/>
              </a:spcBef>
              <a:spcAft>
                <a:spcPts val="0"/>
              </a:spcAft>
              <a:buSzPts val="275"/>
              <a:buNone/>
            </a:pPr>
            <a:r>
              <a:rPr lang="zh-TW" sz="1000"/>
              <a:t>#include &lt;vector&gt;</a:t>
            </a:r>
            <a:endParaRPr sz="1000"/>
          </a:p>
          <a:p>
            <a:pPr indent="0" lvl="0" marL="0" rtl="0" algn="l">
              <a:lnSpc>
                <a:spcPct val="95000"/>
              </a:lnSpc>
              <a:spcBef>
                <a:spcPts val="1200"/>
              </a:spcBef>
              <a:spcAft>
                <a:spcPts val="0"/>
              </a:spcAft>
              <a:buSzPts val="275"/>
              <a:buNone/>
            </a:pPr>
            <a:r>
              <a:rPr lang="zh-TW" sz="1000"/>
              <a:t>#include &lt;cmath&gt;</a:t>
            </a:r>
            <a:endParaRPr/>
          </a:p>
          <a:p>
            <a:pPr indent="0" lvl="0" marL="0" rtl="0" algn="l">
              <a:lnSpc>
                <a:spcPct val="95000"/>
              </a:lnSpc>
              <a:spcBef>
                <a:spcPts val="1200"/>
              </a:spcBef>
              <a:spcAft>
                <a:spcPts val="0"/>
              </a:spcAft>
              <a:buSzPts val="275"/>
              <a:buNone/>
            </a:pPr>
            <a:r>
              <a:rPr lang="zh-TW" sz="1000"/>
              <a:t>#include &lt;algorithm&gt;</a:t>
            </a:r>
            <a:endParaRPr sz="1000"/>
          </a:p>
          <a:p>
            <a:pPr indent="0" lvl="0" marL="0" rtl="0" algn="l">
              <a:lnSpc>
                <a:spcPct val="95000"/>
              </a:lnSpc>
              <a:spcBef>
                <a:spcPts val="1200"/>
              </a:spcBef>
              <a:spcAft>
                <a:spcPts val="0"/>
              </a:spcAft>
              <a:buSzPts val="275"/>
              <a:buNone/>
            </a:pPr>
            <a:r>
              <a:rPr lang="zh-TW" sz="1000"/>
              <a:t>#include &lt;chrono&gt;</a:t>
            </a:r>
            <a:endParaRPr sz="1000"/>
          </a:p>
          <a:p>
            <a:pPr indent="0" lvl="0" marL="0" rtl="0" algn="l">
              <a:lnSpc>
                <a:spcPct val="95000"/>
              </a:lnSpc>
              <a:spcBef>
                <a:spcPts val="1200"/>
              </a:spcBef>
              <a:spcAft>
                <a:spcPts val="0"/>
              </a:spcAft>
              <a:buSzPts val="275"/>
              <a:buNone/>
            </a:pPr>
            <a:r>
              <a:rPr lang="zh-TW" sz="1000"/>
              <a:t>struct City {</a:t>
            </a:r>
            <a:endParaRPr sz="1000"/>
          </a:p>
          <a:p>
            <a:pPr indent="0" lvl="0" marL="0" rtl="0" algn="l">
              <a:lnSpc>
                <a:spcPct val="95000"/>
              </a:lnSpc>
              <a:spcBef>
                <a:spcPts val="1200"/>
              </a:spcBef>
              <a:spcAft>
                <a:spcPts val="0"/>
              </a:spcAft>
              <a:buSzPts val="275"/>
              <a:buNone/>
            </a:pPr>
            <a:r>
              <a:rPr lang="zh-TW" sz="1000"/>
              <a:t>    int x, y;</a:t>
            </a:r>
            <a:endParaRPr sz="1000"/>
          </a:p>
          <a:p>
            <a:pPr indent="0" lvl="0" marL="0" rtl="0" algn="l">
              <a:lnSpc>
                <a:spcPct val="95000"/>
              </a:lnSpc>
              <a:spcBef>
                <a:spcPts val="1200"/>
              </a:spcBef>
              <a:spcAft>
                <a:spcPts val="0"/>
              </a:spcAft>
              <a:buSzPts val="275"/>
              <a:buNone/>
            </a:pPr>
            <a:r>
              <a:rPr lang="zh-TW" sz="1000"/>
              <a:t>};</a:t>
            </a:r>
            <a:endParaRPr sz="1000"/>
          </a:p>
          <a:p>
            <a:pPr indent="0" lvl="0" marL="0" rtl="0" algn="l">
              <a:lnSpc>
                <a:spcPct val="95000"/>
              </a:lnSpc>
              <a:spcBef>
                <a:spcPts val="1200"/>
              </a:spcBef>
              <a:spcAft>
                <a:spcPts val="0"/>
              </a:spcAft>
              <a:buSzPts val="275"/>
              <a:buNone/>
            </a:pPr>
            <a:r>
              <a:rPr lang="zh-TW" sz="1000"/>
              <a:t>double calculate_distance(const City&amp; city1, const City&amp; city2) {</a:t>
            </a:r>
            <a:endParaRPr sz="1000"/>
          </a:p>
          <a:p>
            <a:pPr indent="0" lvl="0" marL="0" rtl="0" algn="l">
              <a:lnSpc>
                <a:spcPct val="95000"/>
              </a:lnSpc>
              <a:spcBef>
                <a:spcPts val="1200"/>
              </a:spcBef>
              <a:spcAft>
                <a:spcPts val="0"/>
              </a:spcAft>
              <a:buSzPts val="275"/>
              <a:buNone/>
            </a:pPr>
            <a:r>
              <a:rPr lang="zh-TW" sz="1000"/>
              <a:t>    return std::sqrt(std::pow(city1.x - city2.x, 2) + std::pow(city1.y - city2.y, 2));</a:t>
            </a:r>
            <a:endParaRPr sz="1000"/>
          </a:p>
          <a:p>
            <a:pPr indent="0" lvl="0" marL="0" rtl="0" algn="l">
              <a:lnSpc>
                <a:spcPct val="95000"/>
              </a:lnSpc>
              <a:spcBef>
                <a:spcPts val="1200"/>
              </a:spcBef>
              <a:spcAft>
                <a:spcPts val="0"/>
              </a:spcAft>
              <a:buSzPts val="275"/>
              <a:buNone/>
            </a:pPr>
            <a:r>
              <a:rPr lang="zh-TW" sz="1000"/>
              <a:t>}</a:t>
            </a:r>
            <a:endParaRPr sz="1000"/>
          </a:p>
          <a:p>
            <a:pPr indent="0" lvl="0" marL="0" rtl="0" algn="l">
              <a:lnSpc>
                <a:spcPct val="95000"/>
              </a:lnSpc>
              <a:spcBef>
                <a:spcPts val="1200"/>
              </a:spcBef>
              <a:spcAft>
                <a:spcPts val="0"/>
              </a:spcAft>
              <a:buSzPts val="275"/>
              <a:buNone/>
            </a:pPr>
            <a:r>
              <a:rPr lang="zh-TW" sz="1000"/>
              <a:t>double total_distance(const std::vector&lt;int&gt;&amp; path, const std::vector&lt;City&gt;&amp; cities) {</a:t>
            </a:r>
            <a:endParaRPr sz="1000"/>
          </a:p>
          <a:p>
            <a:pPr indent="0" lvl="0" marL="0" rtl="0" algn="l">
              <a:lnSpc>
                <a:spcPct val="95000"/>
              </a:lnSpc>
              <a:spcBef>
                <a:spcPts val="1200"/>
              </a:spcBef>
              <a:spcAft>
                <a:spcPts val="0"/>
              </a:spcAft>
              <a:buSzPts val="275"/>
              <a:buNone/>
            </a:pPr>
            <a:r>
              <a:rPr lang="zh-TW" sz="1000"/>
              <a:t>    double total = 0;</a:t>
            </a:r>
            <a:endParaRPr sz="1000"/>
          </a:p>
          <a:p>
            <a:pPr indent="0" lvl="0" marL="0" rtl="0" algn="l">
              <a:lnSpc>
                <a:spcPct val="95000"/>
              </a:lnSpc>
              <a:spcBef>
                <a:spcPts val="1200"/>
              </a:spcBef>
              <a:spcAft>
                <a:spcPts val="0"/>
              </a:spcAft>
              <a:buSzPts val="275"/>
              <a:buNone/>
            </a:pPr>
            <a:r>
              <a:rPr lang="zh-TW" sz="1000"/>
              <a:t>    for (size_t i = 0; i &lt; path.size() - 1; ++i) {</a:t>
            </a:r>
            <a:endParaRPr sz="1000"/>
          </a:p>
          <a:p>
            <a:pPr indent="0" lvl="0" marL="0" rtl="0" algn="l">
              <a:lnSpc>
                <a:spcPct val="95000"/>
              </a:lnSpc>
              <a:spcBef>
                <a:spcPts val="1200"/>
              </a:spcBef>
              <a:spcAft>
                <a:spcPts val="0"/>
              </a:spcAft>
              <a:buSzPts val="275"/>
              <a:buNone/>
            </a:pPr>
            <a:r>
              <a:rPr lang="zh-TW" sz="1000"/>
              <a:t>        total += calculate_distance(cities[path[i]], cities[path[i + 1]]);</a:t>
            </a:r>
            <a:endParaRPr sz="1000"/>
          </a:p>
          <a:p>
            <a:pPr indent="0" lvl="0" marL="0" rtl="0" algn="l">
              <a:lnSpc>
                <a:spcPct val="95000"/>
              </a:lnSpc>
              <a:spcBef>
                <a:spcPts val="1200"/>
              </a:spcBef>
              <a:spcAft>
                <a:spcPts val="0"/>
              </a:spcAft>
              <a:buSzPts val="275"/>
              <a:buNone/>
            </a:pPr>
            <a:r>
              <a:rPr lang="zh-TW" sz="1000"/>
              <a:t>    }</a:t>
            </a:r>
            <a:endParaRPr sz="1000"/>
          </a:p>
          <a:p>
            <a:pPr indent="0" lvl="0" marL="0" rtl="0" algn="l">
              <a:lnSpc>
                <a:spcPct val="95000"/>
              </a:lnSpc>
              <a:spcBef>
                <a:spcPts val="1200"/>
              </a:spcBef>
              <a:spcAft>
                <a:spcPts val="0"/>
              </a:spcAft>
              <a:buSzPts val="275"/>
              <a:buNone/>
            </a:pPr>
            <a:r>
              <a:rPr lang="zh-TW" sz="1000"/>
              <a:t>    total += calculate_distance(cities[path.back()], cities[path[0]]); // Return to the starting point</a:t>
            </a:r>
            <a:endParaRPr sz="1000"/>
          </a:p>
          <a:p>
            <a:pPr indent="0" lvl="0" marL="0" rtl="0" algn="l">
              <a:lnSpc>
                <a:spcPct val="95000"/>
              </a:lnSpc>
              <a:spcBef>
                <a:spcPts val="1200"/>
              </a:spcBef>
              <a:spcAft>
                <a:spcPts val="0"/>
              </a:spcAft>
              <a:buSzPts val="275"/>
              <a:buNone/>
            </a:pPr>
            <a:r>
              <a:rPr lang="zh-TW" sz="1000"/>
              <a:t>    return total;</a:t>
            </a:r>
            <a:endParaRPr sz="1000"/>
          </a:p>
          <a:p>
            <a:pPr indent="0" lvl="0" marL="0" rtl="0" algn="l">
              <a:lnSpc>
                <a:spcPct val="95000"/>
              </a:lnSpc>
              <a:spcBef>
                <a:spcPts val="1200"/>
              </a:spcBef>
              <a:spcAft>
                <a:spcPts val="0"/>
              </a:spcAft>
              <a:buSzPts val="275"/>
              <a:buNone/>
            </a:pPr>
            <a:r>
              <a:rPr lang="zh-TW" sz="1000"/>
              <a:t>}</a:t>
            </a:r>
            <a:endParaRPr sz="1000"/>
          </a:p>
          <a:p>
            <a:pPr indent="0" lvl="0" marL="0" rtl="0" algn="l">
              <a:lnSpc>
                <a:spcPct val="95000"/>
              </a:lnSpc>
              <a:spcBef>
                <a:spcPts val="1200"/>
              </a:spcBef>
              <a:spcAft>
                <a:spcPts val="0"/>
              </a:spcAft>
              <a:buSzPts val="275"/>
              <a:buNone/>
            </a:pPr>
            <a:r>
              <a:rPr lang="zh-TW" sz="1000"/>
              <a:t>void naive_tsp(const std::vector&lt;City&gt;&amp; cities) {</a:t>
            </a:r>
            <a:endParaRPr sz="1000"/>
          </a:p>
          <a:p>
            <a:pPr indent="0" lvl="0" marL="0" rtl="0" algn="l">
              <a:lnSpc>
                <a:spcPct val="95000"/>
              </a:lnSpc>
              <a:spcBef>
                <a:spcPts val="1200"/>
              </a:spcBef>
              <a:spcAft>
                <a:spcPts val="0"/>
              </a:spcAft>
              <a:buSzPts val="275"/>
              <a:buNone/>
            </a:pPr>
            <a:r>
              <a:rPr lang="zh-TW" sz="1000"/>
              <a:t>    auto start_time = std::chrono::high_resolution_clock::now(); // Start time</a:t>
            </a:r>
            <a:endParaRPr sz="1000"/>
          </a:p>
          <a:p>
            <a:pPr indent="0" lvl="0" marL="0" rtl="0" algn="l">
              <a:lnSpc>
                <a:spcPct val="95000"/>
              </a:lnSpc>
              <a:spcBef>
                <a:spcPts val="1200"/>
              </a:spcBef>
              <a:spcAft>
                <a:spcPts val="0"/>
              </a:spcAft>
              <a:buSzPts val="275"/>
              <a:buNone/>
            </a:pPr>
            <a:r>
              <a:rPr lang="zh-TW" sz="1000"/>
              <a:t>    int num_cities = cities.size();</a:t>
            </a:r>
            <a:endParaRPr sz="1000"/>
          </a:p>
          <a:p>
            <a:pPr indent="0" lvl="0" marL="0" rtl="0" algn="l">
              <a:lnSpc>
                <a:spcPct val="95000"/>
              </a:lnSpc>
              <a:spcBef>
                <a:spcPts val="1200"/>
              </a:spcBef>
              <a:spcAft>
                <a:spcPts val="0"/>
              </a:spcAft>
              <a:buSzPts val="275"/>
              <a:buNone/>
            </a:pPr>
            <a:r>
              <a:rPr lang="zh-TW" sz="1000"/>
              <a:t>    double min_distance = std::numeric_limits&lt;double&gt;::infinity();</a:t>
            </a:r>
            <a:endParaRPr sz="1000"/>
          </a:p>
          <a:p>
            <a:pPr indent="0" lvl="0" marL="0" rtl="0" algn="l">
              <a:lnSpc>
                <a:spcPct val="95000"/>
              </a:lnSpc>
              <a:spcBef>
                <a:spcPts val="1200"/>
              </a:spcBef>
              <a:spcAft>
                <a:spcPts val="0"/>
              </a:spcAft>
              <a:buSzPts val="275"/>
              <a:buNone/>
            </a:pPr>
            <a:r>
              <a:rPr lang="zh-TW" sz="1000"/>
              <a:t>    std::vector&lt;int&gt; min_path;</a:t>
            </a:r>
            <a:endParaRPr sz="1000"/>
          </a:p>
          <a:p>
            <a:pPr indent="0" lvl="0" marL="0" rtl="0" algn="l">
              <a:lnSpc>
                <a:spcPct val="95000"/>
              </a:lnSpc>
              <a:spcBef>
                <a:spcPts val="1200"/>
              </a:spcBef>
              <a:spcAft>
                <a:spcPts val="0"/>
              </a:spcAft>
              <a:buSzPts val="275"/>
              <a:buNone/>
            </a:pPr>
            <a:r>
              <a:rPr lang="zh-TW" sz="1000"/>
              <a:t>  </a:t>
            </a:r>
            <a:endParaRPr sz="1000"/>
          </a:p>
          <a:p>
            <a:pPr indent="0" lvl="0" marL="0" rtl="0" algn="l">
              <a:lnSpc>
                <a:spcPct val="95000"/>
              </a:lnSpc>
              <a:spcBef>
                <a:spcPts val="1200"/>
              </a:spcBef>
              <a:spcAft>
                <a:spcPts val="0"/>
              </a:spcAft>
              <a:buSzPts val="275"/>
              <a:buNone/>
            </a:pPr>
            <a:r>
              <a:rPr lang="zh-TW" sz="1000"/>
              <a:t>    std::vector&lt;int&gt; perm(num_cities);</a:t>
            </a:r>
            <a:endParaRPr sz="1000"/>
          </a:p>
          <a:p>
            <a:pPr indent="0" lvl="0" marL="0" rtl="0" algn="l">
              <a:lnSpc>
                <a:spcPct val="95000"/>
              </a:lnSpc>
              <a:spcBef>
                <a:spcPts val="1200"/>
              </a:spcBef>
              <a:spcAft>
                <a:spcPts val="0"/>
              </a:spcAft>
              <a:buSzPts val="275"/>
              <a:buNone/>
            </a:pPr>
            <a:r>
              <a:rPr lang="zh-TW" sz="1000"/>
              <a:t>    for (int i = 0; i &lt; num_cities; ++i) {</a:t>
            </a:r>
            <a:endParaRPr sz="1000"/>
          </a:p>
          <a:p>
            <a:pPr indent="0" lvl="0" marL="0" rtl="0" algn="l">
              <a:lnSpc>
                <a:spcPct val="95000"/>
              </a:lnSpc>
              <a:spcBef>
                <a:spcPts val="1200"/>
              </a:spcBef>
              <a:spcAft>
                <a:spcPts val="0"/>
              </a:spcAft>
              <a:buSzPts val="275"/>
              <a:buNone/>
            </a:pPr>
            <a:r>
              <a:rPr lang="zh-TW" sz="1000"/>
              <a:t>        perm[i] = i;</a:t>
            </a:r>
            <a:endParaRPr sz="1000"/>
          </a:p>
          <a:p>
            <a:pPr indent="0" lvl="0" marL="0" rtl="0" algn="l">
              <a:lnSpc>
                <a:spcPct val="95000"/>
              </a:lnSpc>
              <a:spcBef>
                <a:spcPts val="1200"/>
              </a:spcBef>
              <a:spcAft>
                <a:spcPts val="0"/>
              </a:spcAft>
              <a:buSzPts val="275"/>
              <a:buNone/>
            </a:pPr>
            <a:r>
              <a:rPr lang="zh-TW" sz="1000"/>
              <a:t>    }</a:t>
            </a:r>
            <a:endParaRPr sz="1000"/>
          </a:p>
          <a:p>
            <a:pPr indent="0" lvl="0" marL="0" rtl="0" algn="l">
              <a:lnSpc>
                <a:spcPct val="95000"/>
              </a:lnSpc>
              <a:spcBef>
                <a:spcPts val="1200"/>
              </a:spcBef>
              <a:spcAft>
                <a:spcPts val="0"/>
              </a:spcAft>
              <a:buSzPts val="275"/>
              <a:buNone/>
            </a:pPr>
            <a:r>
              <a:rPr lang="zh-TW" sz="1000"/>
              <a:t>    do {</a:t>
            </a:r>
            <a:endParaRPr sz="1000"/>
          </a:p>
          <a:p>
            <a:pPr indent="0" lvl="0" marL="0" rtl="0" algn="l">
              <a:lnSpc>
                <a:spcPct val="95000"/>
              </a:lnSpc>
              <a:spcBef>
                <a:spcPts val="1200"/>
              </a:spcBef>
              <a:spcAft>
                <a:spcPts val="0"/>
              </a:spcAft>
              <a:buSzPts val="275"/>
              <a:buNone/>
            </a:pPr>
            <a:r>
              <a:rPr lang="zh-TW" sz="1000"/>
              <a:t>        double distance = total_distance(perm, cities);</a:t>
            </a:r>
            <a:endParaRPr sz="1000"/>
          </a:p>
          <a:p>
            <a:pPr indent="0" lvl="0" marL="0" rtl="0" algn="l">
              <a:lnSpc>
                <a:spcPct val="95000"/>
              </a:lnSpc>
              <a:spcBef>
                <a:spcPts val="1200"/>
              </a:spcBef>
              <a:spcAft>
                <a:spcPts val="0"/>
              </a:spcAft>
              <a:buSzPts val="275"/>
              <a:buNone/>
            </a:pPr>
            <a:r>
              <a:rPr lang="zh-TW" sz="1000"/>
              <a:t>        if (distance &lt; min_distance) {</a:t>
            </a:r>
            <a:endParaRPr sz="1000"/>
          </a:p>
          <a:p>
            <a:pPr indent="0" lvl="0" marL="0" rtl="0" algn="l">
              <a:lnSpc>
                <a:spcPct val="95000"/>
              </a:lnSpc>
              <a:spcBef>
                <a:spcPts val="1200"/>
              </a:spcBef>
              <a:spcAft>
                <a:spcPts val="0"/>
              </a:spcAft>
              <a:buSzPts val="275"/>
              <a:buNone/>
            </a:pPr>
            <a:r>
              <a:rPr lang="zh-TW" sz="1000"/>
              <a:t>            min_distance = distance;</a:t>
            </a:r>
            <a:endParaRPr sz="1000"/>
          </a:p>
          <a:p>
            <a:pPr indent="0" lvl="0" marL="0" rtl="0" algn="l">
              <a:lnSpc>
                <a:spcPct val="95000"/>
              </a:lnSpc>
              <a:spcBef>
                <a:spcPts val="1200"/>
              </a:spcBef>
              <a:spcAft>
                <a:spcPts val="0"/>
              </a:spcAft>
              <a:buSzPts val="275"/>
              <a:buNone/>
            </a:pPr>
            <a:r>
              <a:rPr lang="zh-TW" sz="1000"/>
              <a:t>            min_path = perm;</a:t>
            </a:r>
            <a:endParaRPr sz="1000"/>
          </a:p>
          <a:p>
            <a:pPr indent="0" lvl="0" marL="0" rtl="0" algn="l">
              <a:lnSpc>
                <a:spcPct val="95000"/>
              </a:lnSpc>
              <a:spcBef>
                <a:spcPts val="1200"/>
              </a:spcBef>
              <a:spcAft>
                <a:spcPts val="0"/>
              </a:spcAft>
              <a:buSzPts val="275"/>
              <a:buNone/>
            </a:pPr>
            <a:r>
              <a:rPr lang="zh-TW" sz="1000"/>
              <a:t>        }</a:t>
            </a:r>
            <a:endParaRPr sz="1000"/>
          </a:p>
          <a:p>
            <a:pPr indent="0" lvl="0" marL="0" rtl="0" algn="l">
              <a:lnSpc>
                <a:spcPct val="95000"/>
              </a:lnSpc>
              <a:spcBef>
                <a:spcPts val="1200"/>
              </a:spcBef>
              <a:spcAft>
                <a:spcPts val="0"/>
              </a:spcAft>
              <a:buSzPts val="275"/>
              <a:buNone/>
            </a:pPr>
            <a:r>
              <a:rPr lang="zh-TW" sz="1000"/>
              <a:t>     } </a:t>
            </a:r>
            <a:endParaRPr sz="1000"/>
          </a:p>
          <a:p>
            <a:pPr indent="0" lvl="0" marL="0" rtl="0" algn="l">
              <a:lnSpc>
                <a:spcPct val="95000"/>
              </a:lnSpc>
              <a:spcBef>
                <a:spcPts val="1200"/>
              </a:spcBef>
              <a:spcAft>
                <a:spcPts val="0"/>
              </a:spcAft>
              <a:buSzPts val="275"/>
              <a:buNone/>
            </a:pPr>
            <a:r>
              <a:rPr lang="zh-TW" sz="1000"/>
              <a:t>	while (std::next_permutation(perm.begin(), perm.end()));</a:t>
            </a:r>
            <a:endParaRPr sz="1000"/>
          </a:p>
          <a:p>
            <a:pPr indent="0" lvl="0" marL="0" rtl="0" algn="l">
              <a:lnSpc>
                <a:spcPct val="95000"/>
              </a:lnSpc>
              <a:spcBef>
                <a:spcPts val="1200"/>
              </a:spcBef>
              <a:spcAft>
                <a:spcPts val="0"/>
              </a:spcAft>
              <a:buSzPts val="275"/>
              <a:buNone/>
            </a:pPr>
            <a:r>
              <a:rPr lang="zh-TW" sz="1000"/>
              <a:t>    auto end_time = std::chrono::high_resolution_clock::now(); // End time</a:t>
            </a:r>
            <a:endParaRPr sz="1000"/>
          </a:p>
          <a:p>
            <a:pPr indent="0" lvl="0" marL="0" rtl="0" algn="l">
              <a:lnSpc>
                <a:spcPct val="95000"/>
              </a:lnSpc>
              <a:spcBef>
                <a:spcPts val="1200"/>
              </a:spcBef>
              <a:spcAft>
                <a:spcPts val="0"/>
              </a:spcAft>
              <a:buSzPts val="275"/>
              <a:buNone/>
            </a:pPr>
            <a:r>
              <a:rPr lang="zh-TW" sz="1000"/>
              <a:t>    std::chrono::duration&lt;double&gt; execution_time = end_time - start_time; // Calculate execution time</a:t>
            </a:r>
            <a:endParaRPr sz="1000"/>
          </a:p>
          <a:p>
            <a:pPr indent="0" lvl="0" marL="0" rtl="0" algn="l">
              <a:lnSpc>
                <a:spcPct val="95000"/>
              </a:lnSpc>
              <a:spcBef>
                <a:spcPts val="1200"/>
              </a:spcBef>
              <a:spcAft>
                <a:spcPts val="0"/>
              </a:spcAft>
              <a:buSzPts val="275"/>
              <a:buNone/>
            </a:pPr>
            <a:r>
              <a:t/>
            </a:r>
            <a:endParaRPr sz="1000"/>
          </a:p>
          <a:p>
            <a:pPr indent="0" lvl="0" marL="0" rtl="0" algn="l">
              <a:lnSpc>
                <a:spcPct val="95000"/>
              </a:lnSpc>
              <a:spcBef>
                <a:spcPts val="1200"/>
              </a:spcBef>
              <a:spcAft>
                <a:spcPts val="0"/>
              </a:spcAft>
              <a:buSzPts val="275"/>
              <a:buNone/>
            </a:pPr>
            <a:r>
              <a:rPr lang="zh-TW" sz="1000"/>
              <a:t>    std::cout &lt;&lt; "Best Path:";</a:t>
            </a:r>
            <a:endParaRPr sz="1000"/>
          </a:p>
          <a:p>
            <a:pPr indent="0" lvl="0" marL="0" rtl="0" algn="l">
              <a:lnSpc>
                <a:spcPct val="95000"/>
              </a:lnSpc>
              <a:spcBef>
                <a:spcPts val="1200"/>
              </a:spcBef>
              <a:spcAft>
                <a:spcPts val="0"/>
              </a:spcAft>
              <a:buSzPts val="275"/>
              <a:buNone/>
            </a:pPr>
            <a:r>
              <a:rPr lang="zh-TW" sz="1000"/>
              <a:t>    for (int city : min_path) {</a:t>
            </a:r>
            <a:endParaRPr sz="1000"/>
          </a:p>
          <a:p>
            <a:pPr indent="0" lvl="0" marL="0" rtl="0" algn="l">
              <a:lnSpc>
                <a:spcPct val="95000"/>
              </a:lnSpc>
              <a:spcBef>
                <a:spcPts val="1200"/>
              </a:spcBef>
              <a:spcAft>
                <a:spcPts val="0"/>
              </a:spcAft>
              <a:buSzPts val="275"/>
              <a:buNone/>
            </a:pPr>
            <a:r>
              <a:rPr lang="zh-TW" sz="1000"/>
              <a:t>        std::cout &lt;&lt; " " &lt;&lt; city;</a:t>
            </a:r>
            <a:endParaRPr sz="1000"/>
          </a:p>
          <a:p>
            <a:pPr indent="0" lvl="0" marL="0" rtl="0" algn="l">
              <a:lnSpc>
                <a:spcPct val="95000"/>
              </a:lnSpc>
              <a:spcBef>
                <a:spcPts val="1200"/>
              </a:spcBef>
              <a:spcAft>
                <a:spcPts val="0"/>
              </a:spcAft>
              <a:buSzPts val="275"/>
              <a:buNone/>
            </a:pPr>
            <a:r>
              <a:rPr lang="zh-TW" sz="1000"/>
              <a:t>    }</a:t>
            </a:r>
            <a:endParaRPr sz="1000"/>
          </a:p>
          <a:p>
            <a:pPr indent="0" lvl="0" marL="0" rtl="0" algn="l">
              <a:lnSpc>
                <a:spcPct val="95000"/>
              </a:lnSpc>
              <a:spcBef>
                <a:spcPts val="1200"/>
              </a:spcBef>
              <a:spcAft>
                <a:spcPts val="0"/>
              </a:spcAft>
              <a:buSzPts val="275"/>
              <a:buNone/>
            </a:pPr>
            <a:r>
              <a:rPr lang="zh-TW" sz="1000"/>
              <a:t>    std::cout &lt;&lt; std::endl;</a:t>
            </a:r>
            <a:endParaRPr sz="1000"/>
          </a:p>
          <a:p>
            <a:pPr indent="0" lvl="0" marL="0" rtl="0" algn="l">
              <a:lnSpc>
                <a:spcPct val="95000"/>
              </a:lnSpc>
              <a:spcBef>
                <a:spcPts val="1200"/>
              </a:spcBef>
              <a:spcAft>
                <a:spcPts val="0"/>
              </a:spcAft>
              <a:buSzPts val="275"/>
              <a:buNone/>
            </a:pPr>
            <a:r>
              <a:rPr lang="zh-TW" sz="1000"/>
              <a:t>    std::cout &lt;&lt; "Minimum Distance: " &lt;&lt; min_distance &lt;&lt; std::endl;</a:t>
            </a:r>
            <a:endParaRPr sz="1000"/>
          </a:p>
          <a:p>
            <a:pPr indent="0" lvl="0" marL="0" rtl="0" algn="l">
              <a:lnSpc>
                <a:spcPct val="95000"/>
              </a:lnSpc>
              <a:spcBef>
                <a:spcPts val="1200"/>
              </a:spcBef>
              <a:spcAft>
                <a:spcPts val="0"/>
              </a:spcAft>
              <a:buSzPts val="275"/>
              <a:buNone/>
            </a:pPr>
            <a:r>
              <a:rPr lang="zh-TW" sz="1000"/>
              <a:t>    std::cout &lt;&lt; "Execution Time: " &lt;&lt; execution_time.count() &lt;&lt; " seconds" &lt;&lt; std::endl;</a:t>
            </a:r>
            <a:endParaRPr sz="1000"/>
          </a:p>
          <a:p>
            <a:pPr indent="0" lvl="0" marL="0" rtl="0" algn="l">
              <a:lnSpc>
                <a:spcPct val="95000"/>
              </a:lnSpc>
              <a:spcBef>
                <a:spcPts val="1200"/>
              </a:spcBef>
              <a:spcAft>
                <a:spcPts val="0"/>
              </a:spcAft>
              <a:buSzPts val="275"/>
              <a:buNone/>
            </a:pPr>
            <a:r>
              <a:rPr lang="zh-TW" sz="1000"/>
              <a:t>}</a:t>
            </a:r>
            <a:endParaRPr sz="1000"/>
          </a:p>
          <a:p>
            <a:pPr indent="0" lvl="0" marL="0" rtl="0" algn="l">
              <a:lnSpc>
                <a:spcPct val="95000"/>
              </a:lnSpc>
              <a:spcBef>
                <a:spcPts val="1200"/>
              </a:spcBef>
              <a:spcAft>
                <a:spcPts val="0"/>
              </a:spcAft>
              <a:buSzPts val="275"/>
              <a:buNone/>
            </a:pPr>
            <a:r>
              <a:rPr lang="zh-TW" sz="1000"/>
              <a:t>int main() {</a:t>
            </a:r>
            <a:endParaRPr sz="1000"/>
          </a:p>
          <a:p>
            <a:pPr indent="0" lvl="0" marL="0" rtl="0" algn="l">
              <a:lnSpc>
                <a:spcPct val="95000"/>
              </a:lnSpc>
              <a:spcBef>
                <a:spcPts val="1200"/>
              </a:spcBef>
              <a:spcAft>
                <a:spcPts val="0"/>
              </a:spcAft>
              <a:buSzPts val="275"/>
              <a:buNone/>
            </a:pPr>
            <a:r>
              <a:rPr lang="zh-TW" sz="1000"/>
              <a:t>    std::vector&lt;City&gt; nodes = {</a:t>
            </a:r>
            <a:endParaRPr sz="1000"/>
          </a:p>
          <a:p>
            <a:pPr indent="0" lvl="0" marL="0" rtl="0" algn="l">
              <a:lnSpc>
                <a:spcPct val="95000"/>
              </a:lnSpc>
              <a:spcBef>
                <a:spcPts val="1200"/>
              </a:spcBef>
              <a:spcAft>
                <a:spcPts val="0"/>
              </a:spcAft>
              <a:buSzPts val="275"/>
              <a:buNone/>
            </a:pPr>
            <a:r>
              <a:rPr lang="zh-TW" sz="1000"/>
              <a:t>        {60, 200}, {180, 200}, {80, 180}, {140, 180}, {20, 160},</a:t>
            </a:r>
            <a:endParaRPr sz="1000"/>
          </a:p>
          <a:p>
            <a:pPr indent="0" lvl="0" marL="0" rtl="0" algn="l">
              <a:lnSpc>
                <a:spcPct val="95000"/>
              </a:lnSpc>
              <a:spcBef>
                <a:spcPts val="1200"/>
              </a:spcBef>
              <a:spcAft>
                <a:spcPts val="0"/>
              </a:spcAft>
              <a:buSzPts val="275"/>
              <a:buNone/>
            </a:pPr>
            <a:r>
              <a:rPr lang="zh-TW" sz="1000"/>
              <a:t>        {100, 160}, {200, 160}, {140, 140}, {40, 120}, {100, 120}</a:t>
            </a:r>
            <a:endParaRPr sz="1000"/>
          </a:p>
          <a:p>
            <a:pPr indent="0" lvl="0" marL="0" rtl="0" algn="l">
              <a:lnSpc>
                <a:spcPct val="95000"/>
              </a:lnSpc>
              <a:spcBef>
                <a:spcPts val="1200"/>
              </a:spcBef>
              <a:spcAft>
                <a:spcPts val="0"/>
              </a:spcAft>
              <a:buSzPts val="275"/>
              <a:buNone/>
            </a:pPr>
            <a:r>
              <a:rPr lang="zh-TW" sz="1000"/>
              <a:t>    };</a:t>
            </a:r>
            <a:endParaRPr sz="1000"/>
          </a:p>
          <a:p>
            <a:pPr indent="0" lvl="0" marL="0" rtl="0" algn="l">
              <a:lnSpc>
                <a:spcPct val="95000"/>
              </a:lnSpc>
              <a:spcBef>
                <a:spcPts val="1200"/>
              </a:spcBef>
              <a:spcAft>
                <a:spcPts val="0"/>
              </a:spcAft>
              <a:buSzPts val="275"/>
              <a:buNone/>
            </a:pPr>
            <a:r>
              <a:t/>
            </a:r>
            <a:endParaRPr sz="1000"/>
          </a:p>
          <a:p>
            <a:pPr indent="0" lvl="0" marL="0" rtl="0" algn="l">
              <a:lnSpc>
                <a:spcPct val="95000"/>
              </a:lnSpc>
              <a:spcBef>
                <a:spcPts val="1200"/>
              </a:spcBef>
              <a:spcAft>
                <a:spcPts val="0"/>
              </a:spcAft>
              <a:buSzPts val="275"/>
              <a:buNone/>
            </a:pPr>
            <a:r>
              <a:rPr lang="zh-TW" sz="1000"/>
              <a:t>    naive_tsp(nodes);</a:t>
            </a:r>
            <a:endParaRPr sz="1000"/>
          </a:p>
          <a:p>
            <a:pPr indent="0" lvl="0" marL="0" rtl="0" algn="l">
              <a:lnSpc>
                <a:spcPct val="95000"/>
              </a:lnSpc>
              <a:spcBef>
                <a:spcPts val="1200"/>
              </a:spcBef>
              <a:spcAft>
                <a:spcPts val="0"/>
              </a:spcAft>
              <a:buSzPts val="275"/>
              <a:buNone/>
            </a:pPr>
            <a:r>
              <a:t/>
            </a:r>
            <a:endParaRPr sz="1000"/>
          </a:p>
          <a:p>
            <a:pPr indent="0" lvl="0" marL="0" rtl="0" algn="l">
              <a:lnSpc>
                <a:spcPct val="95000"/>
              </a:lnSpc>
              <a:spcBef>
                <a:spcPts val="1200"/>
              </a:spcBef>
              <a:spcAft>
                <a:spcPts val="0"/>
              </a:spcAft>
              <a:buSzPts val="275"/>
              <a:buNone/>
            </a:pPr>
            <a:r>
              <a:rPr lang="zh-TW" sz="1000"/>
              <a:t>    return 0;</a:t>
            </a:r>
            <a:endParaRPr sz="1000"/>
          </a:p>
          <a:p>
            <a:pPr indent="0" lvl="0" marL="0" rtl="0" algn="l">
              <a:lnSpc>
                <a:spcPct val="95000"/>
              </a:lnSpc>
              <a:spcBef>
                <a:spcPts val="1200"/>
              </a:spcBef>
              <a:spcAft>
                <a:spcPts val="0"/>
              </a:spcAft>
              <a:buSzPts val="275"/>
              <a:buNone/>
            </a:pPr>
            <a:r>
              <a:rPr lang="zh-TW" sz="1000"/>
              <a:t>}</a:t>
            </a:r>
            <a:endParaRPr sz="1000"/>
          </a:p>
          <a:p>
            <a:pPr indent="0" lvl="0" marL="0" rtl="0" algn="l">
              <a:lnSpc>
                <a:spcPct val="95000"/>
              </a:lnSpc>
              <a:spcBef>
                <a:spcPts val="1200"/>
              </a:spcBef>
              <a:spcAft>
                <a:spcPts val="1200"/>
              </a:spcAft>
              <a:buSzPts val="275"/>
              <a:buNone/>
            </a:pPr>
            <a:r>
              <a:t/>
            </a:r>
            <a:endParaRPr sz="1000"/>
          </a:p>
        </p:txBody>
      </p:sp>
      <p:sp>
        <p:nvSpPr>
          <p:cNvPr id="100" name="Google Shape;100;p19"/>
          <p:cNvSpPr txBox="1"/>
          <p:nvPr/>
        </p:nvSpPr>
        <p:spPr>
          <a:xfrm>
            <a:off x="4768650" y="801000"/>
            <a:ext cx="4803300" cy="40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import itertools</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import math</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import time</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class City:</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def __init__(self, x, y):</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self.x = x</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self.y = y</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def calculate_distance(city1, city2):</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return math.sqrt((city1.x - city2.x) ** 2 + (city1.y - city2.y) ** 2)</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def total_distance(path, cities):</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total = 0</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for i in range(len(path) - 1):</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total += calculate_distance(cities[path[i]], cities[path[i + 1]])</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total += calculate_distance(cities[path[-1]], cities[path[0]])  # Return to the starting point</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return total</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def naive_tsp(cities):</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start_time = time.time()</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num_cities = len(cities)</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min_distance = float('inf')</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min_path =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perm = list(range(num_cities))</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for p in itertools.permutations(perm):</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distance = total_distance(p, cities)</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if distance &lt; min_distance:</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min_distance = distance</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min_path = p</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end_time = time.time()</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execution_time = end_time - start_time</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print("Best Path:", end='')</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for city in min_path:</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print(" ", city, end='')</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print()</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print("Minimum Distance:", min_distance)</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print("Execution Time:", execution_time, "seconds")</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if __name__ == "__main__":</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nodes =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City(60, 200), City(180, 200), City(80, 180), City(140, 180), City(20, 160),</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City(100, 160), City(200, 160), City(140, 140), City(40, 120), City(100, 120)</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    naive_tsp(nodes)</a:t>
            </a:r>
            <a:endParaRPr sz="1800">
              <a:solidFill>
                <a:schemeClr val="dk2"/>
              </a:solidFill>
              <a:latin typeface="Source Code Pro"/>
              <a:ea typeface="Source Code Pro"/>
              <a:cs typeface="Source Code Pro"/>
              <a:sym typeface="Source Code Pro"/>
            </a:endParaRPr>
          </a:p>
        </p:txBody>
      </p:sp>
      <p:pic>
        <p:nvPicPr>
          <p:cNvPr id="101" name="Google Shape;101;p19"/>
          <p:cNvPicPr preferRelativeResize="0"/>
          <p:nvPr/>
        </p:nvPicPr>
        <p:blipFill>
          <a:blip r:embed="rId3">
            <a:alphaModFix/>
          </a:blip>
          <a:stretch>
            <a:fillRect/>
          </a:stretch>
        </p:blipFill>
        <p:spPr>
          <a:xfrm>
            <a:off x="5675046" y="513323"/>
            <a:ext cx="617298" cy="676424"/>
          </a:xfrm>
          <a:prstGeom prst="rect">
            <a:avLst/>
          </a:prstGeom>
          <a:noFill/>
          <a:ln>
            <a:noFill/>
          </a:ln>
        </p:spPr>
      </p:pic>
      <p:pic>
        <p:nvPicPr>
          <p:cNvPr id="102" name="Google Shape;102;p19"/>
          <p:cNvPicPr preferRelativeResize="0"/>
          <p:nvPr/>
        </p:nvPicPr>
        <p:blipFill>
          <a:blip r:embed="rId4">
            <a:alphaModFix/>
          </a:blip>
          <a:stretch>
            <a:fillRect/>
          </a:stretch>
        </p:blipFill>
        <p:spPr>
          <a:xfrm>
            <a:off x="2139609" y="1315625"/>
            <a:ext cx="801075" cy="80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9932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暴力破解程式實驗</a:t>
            </a:r>
            <a:endParaRPr/>
          </a:p>
        </p:txBody>
      </p:sp>
      <p:sp>
        <p:nvSpPr>
          <p:cNvPr id="108" name="Google Shape;108;p20"/>
          <p:cNvSpPr txBox="1"/>
          <p:nvPr>
            <p:ph idx="1" type="body"/>
          </p:nvPr>
        </p:nvSpPr>
        <p:spPr>
          <a:xfrm>
            <a:off x="311700" y="901650"/>
            <a:ext cx="8520600" cy="75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zh-TW"/>
              <a:t>在Python和C++的測試中我們發現，在C++中我們程式執行的時間是7-8秒之間，Python會在40秒左右</a:t>
            </a:r>
            <a:endParaRPr/>
          </a:p>
        </p:txBody>
      </p:sp>
      <p:pic>
        <p:nvPicPr>
          <p:cNvPr id="109" name="Google Shape;109;p20"/>
          <p:cNvPicPr preferRelativeResize="0"/>
          <p:nvPr/>
        </p:nvPicPr>
        <p:blipFill>
          <a:blip r:embed="rId3">
            <a:alphaModFix/>
          </a:blip>
          <a:stretch>
            <a:fillRect/>
          </a:stretch>
        </p:blipFill>
        <p:spPr>
          <a:xfrm>
            <a:off x="311701" y="2487300"/>
            <a:ext cx="3949125" cy="2415825"/>
          </a:xfrm>
          <a:prstGeom prst="rect">
            <a:avLst/>
          </a:prstGeom>
          <a:noFill/>
          <a:ln>
            <a:noFill/>
          </a:ln>
        </p:spPr>
      </p:pic>
      <p:sp>
        <p:nvSpPr>
          <p:cNvPr id="110" name="Google Shape;110;p20"/>
          <p:cNvSpPr txBox="1"/>
          <p:nvPr/>
        </p:nvSpPr>
        <p:spPr>
          <a:xfrm>
            <a:off x="311700" y="1707625"/>
            <a:ext cx="16092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C++結果</a:t>
            </a:r>
            <a:endParaRPr sz="1800">
              <a:solidFill>
                <a:schemeClr val="dk2"/>
              </a:solidFill>
              <a:latin typeface="Source Code Pro"/>
              <a:ea typeface="Source Code Pro"/>
              <a:cs typeface="Source Code Pro"/>
              <a:sym typeface="Source Code Pro"/>
            </a:endParaRPr>
          </a:p>
        </p:txBody>
      </p:sp>
      <p:pic>
        <p:nvPicPr>
          <p:cNvPr id="111" name="Google Shape;111;p20"/>
          <p:cNvPicPr preferRelativeResize="0"/>
          <p:nvPr/>
        </p:nvPicPr>
        <p:blipFill>
          <a:blip r:embed="rId4">
            <a:alphaModFix/>
          </a:blip>
          <a:stretch>
            <a:fillRect/>
          </a:stretch>
        </p:blipFill>
        <p:spPr>
          <a:xfrm>
            <a:off x="4483500" y="2487300"/>
            <a:ext cx="4603700" cy="2415825"/>
          </a:xfrm>
          <a:prstGeom prst="rect">
            <a:avLst/>
          </a:prstGeom>
          <a:noFill/>
          <a:ln>
            <a:noFill/>
          </a:ln>
        </p:spPr>
      </p:pic>
      <p:sp>
        <p:nvSpPr>
          <p:cNvPr id="112" name="Google Shape;112;p20"/>
          <p:cNvSpPr txBox="1"/>
          <p:nvPr/>
        </p:nvSpPr>
        <p:spPr>
          <a:xfrm>
            <a:off x="4809425" y="1761200"/>
            <a:ext cx="16092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latin typeface="Source Code Pro"/>
                <a:ea typeface="Source Code Pro"/>
                <a:cs typeface="Source Code Pro"/>
                <a:sym typeface="Source Code Pro"/>
              </a:rPr>
              <a:t>Python</a:t>
            </a:r>
            <a:r>
              <a:rPr lang="zh-TW" sz="1800">
                <a:solidFill>
                  <a:schemeClr val="dk2"/>
                </a:solidFill>
                <a:latin typeface="Source Code Pro"/>
                <a:ea typeface="Source Code Pro"/>
                <a:cs typeface="Source Code Pro"/>
                <a:sym typeface="Source Code Pro"/>
              </a:rPr>
              <a:t>結果</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1502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延伸討論</a:t>
            </a:r>
            <a:endParaRPr/>
          </a:p>
        </p:txBody>
      </p:sp>
      <p:sp>
        <p:nvSpPr>
          <p:cNvPr id="118" name="Google Shape;118;p21"/>
          <p:cNvSpPr txBox="1"/>
          <p:nvPr>
            <p:ph idx="1" type="body"/>
          </p:nvPr>
        </p:nvSpPr>
        <p:spPr>
          <a:xfrm>
            <a:off x="311700" y="1035150"/>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至於為甚麼C++跟Python會有時間的差異呢？</a:t>
            </a:r>
            <a:endParaRPr/>
          </a:p>
        </p:txBody>
      </p:sp>
      <p:sp>
        <p:nvSpPr>
          <p:cNvPr id="119" name="Google Shape;119;p21"/>
          <p:cNvSpPr txBox="1"/>
          <p:nvPr/>
        </p:nvSpPr>
        <p:spPr>
          <a:xfrm>
            <a:off x="1779700" y="1966450"/>
            <a:ext cx="5383800" cy="280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zh-TW" sz="20000">
                <a:solidFill>
                  <a:schemeClr val="dk2"/>
                </a:solidFill>
                <a:latin typeface="Source Code Pro"/>
                <a:ea typeface="Source Code Pro"/>
                <a:cs typeface="Source Code Pro"/>
                <a:sym typeface="Source Code Pro"/>
              </a:rPr>
              <a:t>🤔</a:t>
            </a:r>
            <a:endParaRPr sz="20000">
              <a:solidFill>
                <a:schemeClr val="dk2"/>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