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71" r:id="rId6"/>
    <p:sldId id="272" r:id="rId7"/>
    <p:sldId id="261" r:id="rId8"/>
    <p:sldId id="274" r:id="rId9"/>
    <p:sldId id="280" r:id="rId10"/>
    <p:sldId id="276" r:id="rId11"/>
    <p:sldId id="277" r:id="rId12"/>
    <p:sldId id="278" r:id="rId13"/>
    <p:sldId id="286" r:id="rId14"/>
    <p:sldId id="281" r:id="rId15"/>
    <p:sldId id="275" r:id="rId16"/>
    <p:sldId id="279" r:id="rId17"/>
    <p:sldId id="264" r:id="rId18"/>
    <p:sldId id="265" r:id="rId19"/>
    <p:sldId id="266" r:id="rId20"/>
    <p:sldId id="268" r:id="rId21"/>
    <p:sldId id="287" r:id="rId22"/>
    <p:sldId id="285" r:id="rId23"/>
    <p:sldId id="269" r:id="rId24"/>
    <p:sldId id="273" r:id="rId25"/>
    <p:sldId id="263" r:id="rId26"/>
    <p:sldId id="270" r:id="rId27"/>
    <p:sldId id="262" r:id="rId28"/>
    <p:sldId id="284" r:id="rId29"/>
    <p:sldId id="283" r:id="rId3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5" autoAdjust="0"/>
    <p:restoredTop sz="94660"/>
  </p:normalViewPr>
  <p:slideViewPr>
    <p:cSldViewPr snapToGrid="0">
      <p:cViewPr varScale="1">
        <p:scale>
          <a:sx n="94" d="100"/>
          <a:sy n="94" d="100"/>
        </p:scale>
        <p:origin x="232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939" y="0"/>
            <a:ext cx="10605360" cy="686601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29211" y="1427671"/>
            <a:ext cx="7137401" cy="210539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29211" y="3954952"/>
            <a:ext cx="6032501" cy="8371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919A1-DB1F-43AE-BF30-DCB53BE603AD}" type="datetimeFigureOut">
              <a:rPr lang="de-CH" smtClean="0"/>
              <a:t>02.02.17</a:t>
            </a:fld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42528" y="6356349"/>
            <a:ext cx="595108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CD732B65-FAC5-4A52-A58C-126C3F2BEE9D}" type="slidenum">
              <a:rPr lang="de-CH" smtClean="0"/>
              <a:pPr/>
              <a:t>‹#›</a:t>
            </a:fld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16582"/>
            <a:ext cx="2516603" cy="8892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375" y="5497371"/>
            <a:ext cx="3244354" cy="114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62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662" y="0"/>
            <a:ext cx="4642338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98000" cy="12811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15199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1130845" cy="365125"/>
          </a:xfrm>
        </p:spPr>
        <p:txBody>
          <a:bodyPr/>
          <a:lstStyle/>
          <a:p>
            <a:fld id="{0EF919A1-DB1F-43AE-BF30-DCB53BE603AD}" type="datetimeFigureOut">
              <a:rPr lang="de-CH" smtClean="0"/>
              <a:t>02.02.17</a:t>
            </a:fld>
            <a:endParaRPr lang="de-CH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42528" y="6356349"/>
            <a:ext cx="595108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CD732B65-FAC5-4A52-A58C-126C3F2BEE9D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3683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483" y="0"/>
            <a:ext cx="5718517" cy="6858000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838199" y="1122363"/>
            <a:ext cx="9118601" cy="210539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838199" y="3602038"/>
            <a:ext cx="7975601" cy="8371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 dirty="0"/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1130845" cy="365125"/>
          </a:xfrm>
        </p:spPr>
        <p:txBody>
          <a:bodyPr/>
          <a:lstStyle/>
          <a:p>
            <a:fld id="{0EF919A1-DB1F-43AE-BF30-DCB53BE603AD}" type="datetimeFigureOut">
              <a:rPr lang="de-CH" smtClean="0"/>
              <a:t>02.02.17</a:t>
            </a:fld>
            <a:endParaRPr lang="de-CH"/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04328" y="6356349"/>
            <a:ext cx="595108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CD732B65-FAC5-4A52-A58C-126C3F2BEE9D}" type="slidenum">
              <a:rPr lang="de-CH" smtClean="0"/>
              <a:pPr/>
              <a:t>‹#›</a:t>
            </a:fld>
            <a:endParaRPr lang="de-CH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345" y="5489352"/>
            <a:ext cx="3244354" cy="114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95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662" y="0"/>
            <a:ext cx="4642338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4615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4069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714999" y="1868487"/>
            <a:ext cx="4584701" cy="430847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1130845" cy="365125"/>
          </a:xfrm>
        </p:spPr>
        <p:txBody>
          <a:bodyPr/>
          <a:lstStyle/>
          <a:p>
            <a:fld id="{0EF919A1-DB1F-43AE-BF30-DCB53BE603AD}" type="datetimeFigureOut">
              <a:rPr lang="de-CH" smtClean="0"/>
              <a:t>02.02.17</a:t>
            </a:fld>
            <a:endParaRPr lang="de-CH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42528" y="6356349"/>
            <a:ext cx="595108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CD732B65-FAC5-4A52-A58C-126C3F2BEE9D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13505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939" y="0"/>
            <a:ext cx="10605360" cy="6866019"/>
          </a:xfrm>
          <a:prstGeom prst="rect">
            <a:avLst/>
          </a:prstGeom>
        </p:spPr>
      </p:pic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838199" y="1122363"/>
            <a:ext cx="7137401" cy="210539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1130845" cy="365125"/>
          </a:xfrm>
        </p:spPr>
        <p:txBody>
          <a:bodyPr/>
          <a:lstStyle/>
          <a:p>
            <a:fld id="{0EF919A1-DB1F-43AE-BF30-DCB53BE603AD}" type="datetimeFigureOut">
              <a:rPr lang="de-CH" smtClean="0"/>
              <a:t>02.02.17</a:t>
            </a:fld>
            <a:endParaRPr lang="de-CH"/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42528" y="6356349"/>
            <a:ext cx="595108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CD732B65-FAC5-4A52-A58C-126C3F2BEE9D}" type="slidenum">
              <a:rPr lang="de-CH" smtClean="0"/>
              <a:pPr/>
              <a:t>‹#›</a:t>
            </a:fld>
            <a:endParaRPr lang="de-CH" dirty="0"/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375" y="5497371"/>
            <a:ext cx="3244354" cy="114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27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483" y="0"/>
            <a:ext cx="5718517" cy="6858000"/>
          </a:xfrm>
          <a:prstGeom prst="rect">
            <a:avLst/>
          </a:prstGeom>
        </p:spPr>
      </p:pic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1130845" cy="365125"/>
          </a:xfrm>
        </p:spPr>
        <p:txBody>
          <a:bodyPr/>
          <a:lstStyle/>
          <a:p>
            <a:fld id="{0EF919A1-DB1F-43AE-BF30-DCB53BE603AD}" type="datetimeFigureOut">
              <a:rPr lang="de-CH" smtClean="0"/>
              <a:t>02.02.17</a:t>
            </a:fld>
            <a:endParaRPr lang="de-CH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345" y="5489352"/>
            <a:ext cx="3244354" cy="1146339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04328" y="6356349"/>
            <a:ext cx="595108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CD732B65-FAC5-4A52-A58C-126C3F2BEE9D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984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199" y="6356350"/>
            <a:ext cx="1130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DIN OT Light" panose="020B05040202010101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282728" y="6356350"/>
            <a:ext cx="5951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DIN OT Light" panose="020B0504020201010104" pitchFamily="34" charset="0"/>
              </a:defRPr>
            </a:lvl1pPr>
          </a:lstStyle>
          <a:p>
            <a:fld id="{CD732B65-FAC5-4A52-A58C-126C3F2BEE9D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2316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DIN OT Light" panose="020B05040202010101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DIN OT Light" panose="020B05040202010101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DIN OT Light" panose="020B05040202010101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DIN OT Light" panose="020B05040202010101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DIN OT Light" panose="020B05040202010101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DIN OT Light" panose="020B05040202010101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pythonthehardway.org/" TargetMode="External"/><Relationship Id="rId4" Type="http://schemas.openxmlformats.org/officeDocument/2006/relationships/hyperlink" Target="http://docs.python-guide.org/en/latest/intro/learnin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pycom.io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ycom.io/wp-content/uploads/2016/11/expansion_v02_pinout.pdf" TargetMode="External"/><Relationship Id="rId3" Type="http://schemas.openxmlformats.org/officeDocument/2006/relationships/hyperlink" Target="https://www.pycom.io/wp-content/uploads/2016/11/lopy_pinout.pdf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icropython/micropython-lib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pycom.io/pycom_esp32/library/index.html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Christian.faessler@adnexo.ch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ycom.io/support/supportdownloads" TargetMode="External"/><Relationship Id="rId3" Type="http://schemas.openxmlformats.org/officeDocument/2006/relationships/hyperlink" Target="http://forum.pycom.io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ycom.io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MicroPython</a:t>
            </a:r>
            <a:r>
              <a:rPr lang="de-CH" dirty="0" smtClean="0"/>
              <a:t> </a:t>
            </a:r>
            <a:br>
              <a:rPr lang="de-CH" dirty="0" smtClean="0"/>
            </a:b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LoPy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/>
              <a:t>Getting</a:t>
            </a:r>
            <a:r>
              <a:rPr lang="de-CH" dirty="0"/>
              <a:t> </a:t>
            </a:r>
            <a:r>
              <a:rPr lang="de-CH" dirty="0" err="1"/>
              <a:t>started</a:t>
            </a:r>
            <a:r>
              <a:rPr lang="de-CH" dirty="0"/>
              <a:t> </a:t>
            </a:r>
            <a:r>
              <a:rPr lang="de-CH" dirty="0" err="1" smtClean="0"/>
              <a:t>workshop</a:t>
            </a:r>
            <a:r>
              <a:rPr lang="de-CH" dirty="0" smtClean="0"/>
              <a:t> </a:t>
            </a:r>
            <a:r>
              <a:rPr lang="de-CH" dirty="0"/>
              <a:t>@</a:t>
            </a:r>
            <a:r>
              <a:rPr lang="de-CH" dirty="0" smtClean="0"/>
              <a:t> </a:t>
            </a:r>
            <a:r>
              <a:rPr lang="de-CH" dirty="0" err="1" smtClean="0"/>
              <a:t>MakeZurich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57286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Primer on Python (</a:t>
            </a:r>
            <a:r>
              <a:rPr lang="de-CH" dirty="0" err="1" smtClean="0"/>
              <a:t>useful</a:t>
            </a:r>
            <a:r>
              <a:rPr lang="de-CH" dirty="0" smtClean="0"/>
              <a:t> </a:t>
            </a:r>
            <a:r>
              <a:rPr lang="de-CH" dirty="0" err="1" smtClean="0"/>
              <a:t>built</a:t>
            </a:r>
            <a:r>
              <a:rPr lang="de-CH" dirty="0" smtClean="0"/>
              <a:t>-ins)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de-CH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CH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de-CH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de-CH" sz="1800" dirty="0" smtClean="0"/>
              <a:t>– </a:t>
            </a:r>
            <a:r>
              <a:rPr lang="de-CH" sz="1800" dirty="0"/>
              <a:t>P</a:t>
            </a:r>
            <a:r>
              <a:rPr lang="de-CH" sz="1800" dirty="0" smtClean="0"/>
              <a:t>rint </a:t>
            </a:r>
            <a:r>
              <a:rPr lang="de-CH" sz="1800" dirty="0" err="1" smtClean="0"/>
              <a:t>text</a:t>
            </a:r>
            <a:endParaRPr lang="de-CH" sz="1800" dirty="0" smtClean="0"/>
          </a:p>
          <a:p>
            <a:r>
              <a:rPr lang="de-CH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CH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CH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de-CH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de-CH" sz="1800" dirty="0" smtClean="0"/>
              <a:t>– «</a:t>
            </a:r>
            <a:r>
              <a:rPr lang="de-CH" sz="1800" dirty="0" err="1" smtClean="0"/>
              <a:t>cast</a:t>
            </a:r>
            <a:r>
              <a:rPr lang="de-CH" sz="1800" dirty="0" smtClean="0"/>
              <a:t>» </a:t>
            </a:r>
            <a:r>
              <a:rPr lang="de-CH" sz="1800" dirty="0" err="1" smtClean="0"/>
              <a:t>text</a:t>
            </a:r>
            <a:r>
              <a:rPr lang="de-CH" sz="1800" dirty="0" smtClean="0"/>
              <a:t> </a:t>
            </a:r>
            <a:r>
              <a:rPr lang="de-CH" sz="1800" dirty="0" err="1" smtClean="0"/>
              <a:t>to</a:t>
            </a:r>
            <a:r>
              <a:rPr lang="de-CH" sz="1800" dirty="0" smtClean="0"/>
              <a:t> </a:t>
            </a:r>
            <a:r>
              <a:rPr lang="de-CH" sz="1800" dirty="0" err="1" smtClean="0"/>
              <a:t>int</a:t>
            </a:r>
            <a:endParaRPr lang="de-CH" sz="1800" dirty="0" smtClean="0"/>
          </a:p>
          <a:p>
            <a:r>
              <a:rPr lang="de-CH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type(</a:t>
            </a:r>
            <a:r>
              <a:rPr lang="de-CH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de-CH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de-CH" sz="1800" dirty="0" smtClean="0"/>
              <a:t>– </a:t>
            </a:r>
            <a:r>
              <a:rPr lang="de-CH" sz="1800" dirty="0" err="1" smtClean="0"/>
              <a:t>Get</a:t>
            </a:r>
            <a:r>
              <a:rPr lang="de-CH" sz="1800" dirty="0" smtClean="0"/>
              <a:t> type </a:t>
            </a:r>
            <a:r>
              <a:rPr lang="de-CH" sz="1800" dirty="0" err="1" smtClean="0"/>
              <a:t>of</a:t>
            </a:r>
            <a:r>
              <a:rPr lang="de-CH" sz="1800" dirty="0" smtClean="0"/>
              <a:t> </a:t>
            </a:r>
            <a:r>
              <a:rPr lang="de-CH" sz="1800" dirty="0" err="1" smtClean="0"/>
              <a:t>object</a:t>
            </a:r>
            <a:endParaRPr lang="de-CH" sz="1800" dirty="0" smtClean="0"/>
          </a:p>
          <a:p>
            <a:r>
              <a:rPr lang="de-CH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de-CH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(prompt) </a:t>
            </a:r>
            <a:r>
              <a:rPr lang="de-CH" sz="1800" dirty="0" smtClean="0"/>
              <a:t>– Read </a:t>
            </a:r>
            <a:r>
              <a:rPr lang="de-CH" sz="1800" dirty="0" err="1" smtClean="0"/>
              <a:t>from</a:t>
            </a:r>
            <a:r>
              <a:rPr lang="de-CH" sz="1800" dirty="0" smtClean="0"/>
              <a:t> </a:t>
            </a:r>
            <a:r>
              <a:rPr lang="de-CH" sz="1800" dirty="0" err="1" smtClean="0"/>
              <a:t>stdin</a:t>
            </a:r>
            <a:r>
              <a:rPr lang="de-CH" sz="1800" dirty="0" smtClean="0"/>
              <a:t> </a:t>
            </a:r>
            <a:r>
              <a:rPr lang="de-CH" sz="1800" dirty="0" err="1" smtClean="0"/>
              <a:t>return</a:t>
            </a:r>
            <a:r>
              <a:rPr lang="de-CH" sz="1800" dirty="0" smtClean="0"/>
              <a:t> </a:t>
            </a:r>
            <a:r>
              <a:rPr lang="de-CH" sz="1800" dirty="0" err="1" smtClean="0"/>
              <a:t>value</a:t>
            </a:r>
            <a:r>
              <a:rPr lang="de-CH" sz="1800" dirty="0" smtClean="0"/>
              <a:t> </a:t>
            </a:r>
            <a:r>
              <a:rPr lang="de-CH" sz="1800" dirty="0" err="1" smtClean="0"/>
              <a:t>as</a:t>
            </a:r>
            <a:r>
              <a:rPr lang="de-CH" sz="1800" dirty="0" smtClean="0"/>
              <a:t> </a:t>
            </a:r>
            <a:r>
              <a:rPr lang="de-CH" sz="1800" dirty="0" err="1" smtClean="0"/>
              <a:t>string</a:t>
            </a:r>
            <a:endParaRPr lang="de-CH" sz="1800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15903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Primer on Python (</a:t>
            </a:r>
            <a:r>
              <a:rPr lang="de-CH" dirty="0" err="1" smtClean="0"/>
              <a:t>containers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Lists</a:t>
            </a:r>
          </a:p>
          <a:p>
            <a:pPr lvl="1"/>
            <a:r>
              <a:rPr lang="de-CH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de-CH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[1,2,3,4]</a:t>
            </a:r>
          </a:p>
          <a:p>
            <a:pPr lvl="1"/>
            <a:r>
              <a:rPr lang="de-CH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mylist.append</a:t>
            </a:r>
            <a:r>
              <a:rPr lang="de-CH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(5)</a:t>
            </a:r>
            <a:endParaRPr lang="de-CH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e-CH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mylist.remove</a:t>
            </a:r>
            <a:r>
              <a:rPr lang="de-CH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(2)</a:t>
            </a:r>
          </a:p>
          <a:p>
            <a:r>
              <a:rPr lang="de-CH" dirty="0" err="1" smtClean="0"/>
              <a:t>Dictionaries</a:t>
            </a:r>
            <a:endParaRPr lang="de-CH" dirty="0" smtClean="0"/>
          </a:p>
          <a:p>
            <a:pPr lvl="1"/>
            <a:r>
              <a:rPr lang="de-CH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mydict</a:t>
            </a:r>
            <a:r>
              <a:rPr lang="de-CH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{‘</a:t>
            </a:r>
            <a:r>
              <a:rPr lang="de-CH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CH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’: ‘</a:t>
            </a:r>
            <a:r>
              <a:rPr lang="de-CH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zaphod</a:t>
            </a:r>
            <a:r>
              <a:rPr lang="de-CH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beeblebrox</a:t>
            </a:r>
            <a:r>
              <a:rPr lang="de-CH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’, ‘heads’:1}</a:t>
            </a:r>
          </a:p>
          <a:p>
            <a:pPr lvl="1"/>
            <a:r>
              <a:rPr lang="de-CH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mydict</a:t>
            </a:r>
            <a:r>
              <a:rPr lang="de-CH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[‘</a:t>
            </a:r>
            <a:r>
              <a:rPr lang="de-CH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heads</a:t>
            </a:r>
            <a:r>
              <a:rPr lang="de-CH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’] = 2</a:t>
            </a:r>
          </a:p>
        </p:txBody>
      </p:sp>
    </p:spTree>
    <p:extLst>
      <p:ext uri="{BB962C8B-B14F-4D97-AF65-F5344CB8AC3E}">
        <p14:creationId xmlns:p14="http://schemas.microsoft.com/office/powerpoint/2010/main" val="786470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Primer on Python (</a:t>
            </a:r>
            <a:r>
              <a:rPr lang="de-CH" dirty="0" err="1" smtClean="0"/>
              <a:t>control</a:t>
            </a:r>
            <a:r>
              <a:rPr lang="de-CH" dirty="0" smtClean="0"/>
              <a:t> </a:t>
            </a:r>
            <a:r>
              <a:rPr lang="de-CH" dirty="0" err="1" smtClean="0"/>
              <a:t>structs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de-CH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982579" y="1959723"/>
            <a:ext cx="5385231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de-CH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CH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CH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 True:</a:t>
            </a:r>
          </a:p>
          <a:p>
            <a:r>
              <a:rPr lang="de-CH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CH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de-CH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(‘</a:t>
            </a:r>
            <a:r>
              <a:rPr lang="de-CH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CH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de-CH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de-CH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’)</a:t>
            </a:r>
          </a:p>
          <a:p>
            <a:r>
              <a:rPr lang="de-CH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de-CH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de-CH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CH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de-CH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(‘</a:t>
            </a:r>
            <a:r>
              <a:rPr lang="de-CH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CH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de-CH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de-CH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’)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982578" y="3243091"/>
            <a:ext cx="5385231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de-CH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de-CH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True:</a:t>
            </a:r>
          </a:p>
          <a:p>
            <a:r>
              <a:rPr lang="de-CH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CH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do_whatever_is_to_do</a:t>
            </a:r>
            <a:r>
              <a:rPr lang="de-CH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982578" y="4069686"/>
            <a:ext cx="5385231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de-CH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CH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 in </a:t>
            </a:r>
            <a:r>
              <a:rPr lang="de-CH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de-CH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(10):</a:t>
            </a:r>
          </a:p>
          <a:p>
            <a:r>
              <a:rPr lang="de-CH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CH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de-CH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(‘{0}-</a:t>
            </a:r>
            <a:r>
              <a:rPr lang="de-CH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de-CH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lang="de-CH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’.</a:t>
            </a:r>
            <a:r>
              <a:rPr lang="de-CH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de-CH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(i))</a:t>
            </a:r>
          </a:p>
        </p:txBody>
      </p:sp>
    </p:spTree>
    <p:extLst>
      <p:ext uri="{BB962C8B-B14F-4D97-AF65-F5344CB8AC3E}">
        <p14:creationId xmlns:p14="http://schemas.microsoft.com/office/powerpoint/2010/main" val="3407761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Time Module</a:t>
            </a:r>
            <a:endParaRPr lang="de-CH" dirty="0"/>
          </a:p>
        </p:txBody>
      </p:sp>
      <p:sp>
        <p:nvSpPr>
          <p:cNvPr id="4" name="Inhaltsplatzhalter 3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7315199" cy="1217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CH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de-CH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time</a:t>
            </a:r>
          </a:p>
          <a:p>
            <a:pPr marL="0" indent="0">
              <a:buNone/>
            </a:pPr>
            <a:r>
              <a:rPr lang="de-CH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time.sleep</a:t>
            </a:r>
            <a:r>
              <a:rPr lang="de-CH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(10) #</a:t>
            </a:r>
            <a:r>
              <a:rPr lang="de-CH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sleep</a:t>
            </a:r>
            <a:r>
              <a:rPr lang="de-CH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10 </a:t>
            </a:r>
            <a:r>
              <a:rPr lang="de-CH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seconds</a:t>
            </a:r>
            <a:r>
              <a:rPr lang="de-CH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CH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CH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time.sleep_ms</a:t>
            </a:r>
            <a:r>
              <a:rPr lang="de-CH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(200) #</a:t>
            </a:r>
            <a:r>
              <a:rPr lang="de-CH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sleep</a:t>
            </a:r>
            <a:r>
              <a:rPr lang="de-CH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20 </a:t>
            </a:r>
            <a:r>
              <a:rPr lang="de-CH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milliseconds</a:t>
            </a:r>
            <a:r>
              <a:rPr lang="de-CH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CH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de-CH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708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Exercises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Create a </a:t>
            </a:r>
            <a:r>
              <a:rPr lang="de-CH" dirty="0" err="1" smtClean="0"/>
              <a:t>function</a:t>
            </a:r>
            <a:r>
              <a:rPr lang="de-CH" dirty="0" smtClean="0"/>
              <a:t> </a:t>
            </a:r>
            <a:r>
              <a:rPr lang="de-CH" dirty="0" err="1" smtClean="0"/>
              <a:t>which</a:t>
            </a:r>
            <a:r>
              <a:rPr lang="de-CH" dirty="0" smtClean="0"/>
              <a:t> </a:t>
            </a:r>
            <a:r>
              <a:rPr lang="de-CH" dirty="0" err="1" smtClean="0"/>
              <a:t>changes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LED </a:t>
            </a:r>
            <a:r>
              <a:rPr lang="de-CH" dirty="0" err="1" smtClean="0"/>
              <a:t>color</a:t>
            </a:r>
            <a:r>
              <a:rPr lang="de-CH" dirty="0" smtClean="0"/>
              <a:t> </a:t>
            </a:r>
            <a:r>
              <a:rPr lang="de-CH" dirty="0" err="1" smtClean="0"/>
              <a:t>from</a:t>
            </a:r>
            <a:r>
              <a:rPr lang="de-CH" dirty="0" smtClean="0"/>
              <a:t> </a:t>
            </a:r>
            <a:r>
              <a:rPr lang="de-CH" dirty="0" err="1" smtClean="0"/>
              <a:t>red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blue</a:t>
            </a:r>
            <a:r>
              <a:rPr lang="de-CH" dirty="0" smtClean="0"/>
              <a:t> </a:t>
            </a:r>
            <a:r>
              <a:rPr lang="de-CH" dirty="0" err="1" smtClean="0"/>
              <a:t>every</a:t>
            </a:r>
            <a:r>
              <a:rPr lang="de-CH" dirty="0" smtClean="0"/>
              <a:t> 1s</a:t>
            </a:r>
          </a:p>
          <a:p>
            <a:endParaRPr lang="de-CH" dirty="0"/>
          </a:p>
          <a:p>
            <a:r>
              <a:rPr lang="de-CH" dirty="0" smtClean="0"/>
              <a:t>Create a </a:t>
            </a:r>
            <a:r>
              <a:rPr lang="de-CH" dirty="0" err="1" smtClean="0"/>
              <a:t>function</a:t>
            </a:r>
            <a:r>
              <a:rPr lang="de-CH" dirty="0" smtClean="0"/>
              <a:t> </a:t>
            </a:r>
            <a:r>
              <a:rPr lang="de-CH" dirty="0" err="1" smtClean="0"/>
              <a:t>which</a:t>
            </a:r>
            <a:r>
              <a:rPr lang="de-CH" dirty="0" smtClean="0"/>
              <a:t> </a:t>
            </a:r>
            <a:r>
              <a:rPr lang="de-CH" dirty="0" err="1" smtClean="0"/>
              <a:t>asks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your</a:t>
            </a:r>
            <a:r>
              <a:rPr lang="de-CH" dirty="0" smtClean="0"/>
              <a:t> </a:t>
            </a:r>
            <a:r>
              <a:rPr lang="de-CH" dirty="0" err="1" smtClean="0"/>
              <a:t>weight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your</a:t>
            </a:r>
            <a:r>
              <a:rPr lang="de-CH" dirty="0" smtClean="0"/>
              <a:t> </a:t>
            </a:r>
            <a:r>
              <a:rPr lang="de-CH" dirty="0" err="1" smtClean="0"/>
              <a:t>body</a:t>
            </a:r>
            <a:r>
              <a:rPr lang="de-CH" dirty="0" smtClean="0"/>
              <a:t> </a:t>
            </a:r>
            <a:r>
              <a:rPr lang="de-CH" dirty="0" err="1" smtClean="0"/>
              <a:t>size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calculates</a:t>
            </a:r>
            <a:r>
              <a:rPr lang="de-CH" dirty="0" smtClean="0"/>
              <a:t> BMI = </a:t>
            </a:r>
            <a:r>
              <a:rPr lang="de-CH" dirty="0" err="1" smtClean="0"/>
              <a:t>weight</a:t>
            </a:r>
            <a:r>
              <a:rPr lang="de-CH" dirty="0" smtClean="0"/>
              <a:t> (kg) </a:t>
            </a:r>
            <a:r>
              <a:rPr lang="de-CH" dirty="0" err="1" smtClean="0"/>
              <a:t>divided</a:t>
            </a:r>
            <a:r>
              <a:rPr lang="de-CH" dirty="0" smtClean="0"/>
              <a:t> </a:t>
            </a:r>
            <a:r>
              <a:rPr lang="de-CH" dirty="0" err="1" smtClean="0"/>
              <a:t>by</a:t>
            </a:r>
            <a:r>
              <a:rPr lang="de-CH" dirty="0" smtClean="0"/>
              <a:t> size</a:t>
            </a:r>
            <a:r>
              <a:rPr lang="de-CH" baseline="30000" dirty="0" smtClean="0"/>
              <a:t>2</a:t>
            </a:r>
            <a:r>
              <a:rPr lang="de-CH" dirty="0" smtClean="0"/>
              <a:t> (m)</a:t>
            </a:r>
          </a:p>
          <a:p>
            <a:endParaRPr lang="de-CH" dirty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581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Primer on Python (</a:t>
            </a:r>
            <a:r>
              <a:rPr lang="de-CH" dirty="0" err="1" smtClean="0"/>
              <a:t>modules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Files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treated</a:t>
            </a:r>
            <a:r>
              <a:rPr lang="de-CH" dirty="0" smtClean="0"/>
              <a:t> </a:t>
            </a:r>
            <a:r>
              <a:rPr lang="de-CH" dirty="0" err="1" smtClean="0"/>
              <a:t>as</a:t>
            </a:r>
            <a:r>
              <a:rPr lang="de-CH" dirty="0" smtClean="0"/>
              <a:t> </a:t>
            </a:r>
            <a:r>
              <a:rPr lang="de-CH" dirty="0" err="1" smtClean="0"/>
              <a:t>modules</a:t>
            </a:r>
            <a:endParaRPr lang="de-CH" dirty="0"/>
          </a:p>
          <a:p>
            <a:r>
              <a:rPr lang="de-CH" dirty="0" err="1" smtClean="0"/>
              <a:t>Stuff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imported</a:t>
            </a:r>
            <a:r>
              <a:rPr lang="de-CH" dirty="0" smtClean="0"/>
              <a:t> </a:t>
            </a:r>
            <a:r>
              <a:rPr lang="de-CH" dirty="0" err="1" smtClean="0"/>
              <a:t>from</a:t>
            </a:r>
            <a:r>
              <a:rPr lang="de-CH" dirty="0" smtClean="0"/>
              <a:t> </a:t>
            </a:r>
            <a:r>
              <a:rPr lang="de-CH" dirty="0" err="1" smtClean="0"/>
              <a:t>modules</a:t>
            </a:r>
            <a:endParaRPr lang="de-CH" dirty="0" smtClean="0"/>
          </a:p>
          <a:p>
            <a:r>
              <a:rPr lang="de-CH" dirty="0" err="1"/>
              <a:t>Stuff</a:t>
            </a:r>
            <a:r>
              <a:rPr lang="de-CH" dirty="0"/>
              <a:t> </a:t>
            </a:r>
            <a:r>
              <a:rPr lang="de-CH" dirty="0" err="1"/>
              <a:t>needs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imported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 smtClean="0"/>
              <a:t>used</a:t>
            </a:r>
            <a:endParaRPr lang="de-CH" dirty="0"/>
          </a:p>
          <a:p>
            <a:r>
              <a:rPr lang="de-CH" dirty="0" smtClean="0"/>
              <a:t>File lib.py </a:t>
            </a:r>
            <a:r>
              <a:rPr lang="de-CH" dirty="0" err="1" smtClean="0"/>
              <a:t>contains</a:t>
            </a:r>
            <a:r>
              <a:rPr lang="de-CH" dirty="0" smtClean="0"/>
              <a:t> </a:t>
            </a:r>
            <a:r>
              <a:rPr lang="de-CH" dirty="0" err="1" smtClean="0"/>
              <a:t>function</a:t>
            </a:r>
            <a:r>
              <a:rPr lang="de-CH" dirty="0" smtClean="0"/>
              <a:t> </a:t>
            </a:r>
            <a:r>
              <a:rPr lang="de-CH" dirty="0" err="1" smtClean="0"/>
              <a:t>connect</a:t>
            </a:r>
            <a:r>
              <a:rPr lang="de-CH" dirty="0" smtClean="0"/>
              <a:t>()</a:t>
            </a:r>
          </a:p>
          <a:p>
            <a:pPr marL="457200" lvl="1" indent="0">
              <a:buNone/>
            </a:pPr>
            <a:endParaRPr lang="de-CH" dirty="0" smtClean="0"/>
          </a:p>
          <a:p>
            <a:pPr lvl="1"/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1415716" y="5553155"/>
            <a:ext cx="5385231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de-CH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de-CH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</a:t>
            </a:r>
            <a:r>
              <a:rPr lang="de-CH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lib</a:t>
            </a:r>
            <a:endParaRPr lang="de-CH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CH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de-CH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lib</a:t>
            </a:r>
            <a:r>
              <a:rPr lang="de-CH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de-CH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connect</a:t>
            </a:r>
            <a:endParaRPr lang="de-CH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CH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Print_name</a:t>
            </a:r>
            <a:r>
              <a:rPr lang="de-CH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415716" y="4077281"/>
            <a:ext cx="5385231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de-CH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 lib.py</a:t>
            </a:r>
            <a:br>
              <a:rPr lang="de-CH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CH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de-CH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print_name</a:t>
            </a:r>
            <a:r>
              <a:rPr lang="de-CH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CH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CH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de-CH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CH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de-CH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(‘------------’)</a:t>
            </a:r>
            <a:br>
              <a:rPr lang="de-CH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CH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CH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de-CH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CH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CH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de-CH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CH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de-CH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(‘------------’)</a:t>
            </a:r>
          </a:p>
        </p:txBody>
      </p:sp>
    </p:spTree>
    <p:extLst>
      <p:ext uri="{BB962C8B-B14F-4D97-AF65-F5344CB8AC3E}">
        <p14:creationId xmlns:p14="http://schemas.microsoft.com/office/powerpoint/2010/main" val="2319104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More on Python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Lots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tutorials</a:t>
            </a:r>
            <a:endParaRPr lang="de-CH" dirty="0" smtClean="0"/>
          </a:p>
          <a:p>
            <a:r>
              <a:rPr lang="de-CH" dirty="0">
                <a:hlinkClick r:id="rId2"/>
              </a:rPr>
              <a:t>https://</a:t>
            </a:r>
            <a:r>
              <a:rPr lang="de-CH" dirty="0" smtClean="0">
                <a:hlinkClick r:id="rId2"/>
              </a:rPr>
              <a:t>docs.pycom.io</a:t>
            </a:r>
            <a:endParaRPr lang="de-CH" dirty="0" smtClean="0"/>
          </a:p>
          <a:p>
            <a:r>
              <a:rPr lang="de-CH" dirty="0">
                <a:hlinkClick r:id="rId3"/>
              </a:rPr>
              <a:t>https://learnpythonthehardway.org</a:t>
            </a:r>
            <a:r>
              <a:rPr lang="de-CH" dirty="0" smtClean="0">
                <a:hlinkClick r:id="rId3"/>
              </a:rPr>
              <a:t>/</a:t>
            </a:r>
            <a:endParaRPr lang="de-CH" dirty="0" smtClean="0"/>
          </a:p>
          <a:p>
            <a:r>
              <a:rPr lang="de-CH" dirty="0">
                <a:hlinkClick r:id="rId4"/>
              </a:rPr>
              <a:t>http://docs.python-guide.org/en/latest/intro/learning</a:t>
            </a:r>
            <a:r>
              <a:rPr lang="de-CH" dirty="0" smtClean="0">
                <a:hlinkClick r:id="rId4"/>
              </a:rPr>
              <a:t>/</a:t>
            </a:r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24984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GPIO </a:t>
            </a:r>
            <a:r>
              <a:rPr lang="de-CH" dirty="0" err="1" smtClean="0"/>
              <a:t>output</a:t>
            </a:r>
            <a:endParaRPr lang="de-CH" dirty="0"/>
          </a:p>
        </p:txBody>
      </p:sp>
      <p:sp>
        <p:nvSpPr>
          <p:cNvPr id="4" name="Inhaltsplatzhalter 3"/>
          <p:cNvSpPr txBox="1">
            <a:spLocks noGrp="1"/>
          </p:cNvSpPr>
          <p:nvPr>
            <p:ph idx="1"/>
          </p:nvPr>
        </p:nvSpPr>
        <p:spPr>
          <a:xfrm>
            <a:off x="838200" y="2579604"/>
            <a:ext cx="7315199" cy="2229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CH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de-CH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machine</a:t>
            </a:r>
            <a:r>
              <a:rPr lang="de-CH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de-CH" sz="1800" dirty="0">
                <a:latin typeface="Consolas" panose="020B0609020204030204" pitchFamily="49" charset="0"/>
                <a:cs typeface="Consolas" panose="020B0609020204030204" pitchFamily="49" charset="0"/>
              </a:rPr>
              <a:t> Pin</a:t>
            </a:r>
          </a:p>
          <a:p>
            <a:pPr marL="0" indent="0">
              <a:buNone/>
            </a:pPr>
            <a:r>
              <a:rPr lang="de-CH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de-CH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initialize</a:t>
            </a:r>
            <a:r>
              <a:rPr lang="de-CH" sz="1800" dirty="0">
                <a:latin typeface="Consolas" panose="020B0609020204030204" pitchFamily="49" charset="0"/>
                <a:cs typeface="Consolas" panose="020B0609020204030204" pitchFamily="49" charset="0"/>
              </a:rPr>
              <a:t> ``P9`` in </a:t>
            </a:r>
            <a:r>
              <a:rPr lang="de-CH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gpio</a:t>
            </a:r>
            <a:r>
              <a:rPr lang="de-CH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mode</a:t>
            </a:r>
            <a:r>
              <a:rPr lang="de-CH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de-CH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make</a:t>
            </a:r>
            <a:r>
              <a:rPr lang="de-CH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de-CH" sz="1800" dirty="0">
                <a:latin typeface="Consolas" panose="020B0609020204030204" pitchFamily="49" charset="0"/>
                <a:cs typeface="Consolas" panose="020B0609020204030204" pitchFamily="49" charset="0"/>
              </a:rPr>
              <a:t> an </a:t>
            </a:r>
            <a:r>
              <a:rPr lang="de-CH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  <a:endParaRPr lang="de-CH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CH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p_out</a:t>
            </a:r>
            <a:r>
              <a:rPr lang="de-CH" sz="1800" dirty="0">
                <a:latin typeface="Consolas" panose="020B0609020204030204" pitchFamily="49" charset="0"/>
                <a:cs typeface="Consolas" panose="020B0609020204030204" pitchFamily="49" charset="0"/>
              </a:rPr>
              <a:t> = Pin('P9', </a:t>
            </a:r>
            <a:r>
              <a:rPr lang="de-CH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mode</a:t>
            </a:r>
            <a:r>
              <a:rPr lang="de-CH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CH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Pin.OUT</a:t>
            </a:r>
            <a:r>
              <a:rPr lang="de-CH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e-CH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p_out.value</a:t>
            </a:r>
            <a:r>
              <a:rPr lang="de-CH" sz="1800" dirty="0"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</a:p>
          <a:p>
            <a:pPr marL="0" indent="0">
              <a:buNone/>
            </a:pPr>
            <a:r>
              <a:rPr lang="de-CH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p_out.value</a:t>
            </a:r>
            <a:r>
              <a:rPr lang="de-CH" sz="1800" dirty="0">
                <a:latin typeface="Consolas" panose="020B0609020204030204" pitchFamily="49" charset="0"/>
                <a:cs typeface="Consolas" panose="020B0609020204030204" pitchFamily="49" charset="0"/>
              </a:rPr>
              <a:t>(0</a:t>
            </a:r>
            <a:r>
              <a:rPr lang="de-CH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de-CH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850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GPIO </a:t>
            </a:r>
            <a:r>
              <a:rPr lang="de-CH" dirty="0" err="1" smtClean="0"/>
              <a:t>input</a:t>
            </a:r>
            <a:endParaRPr lang="de-CH" dirty="0"/>
          </a:p>
        </p:txBody>
      </p:sp>
      <p:sp>
        <p:nvSpPr>
          <p:cNvPr id="4" name="Inhaltsplatzhalter 3"/>
          <p:cNvSpPr txBox="1">
            <a:spLocks noGrp="1"/>
          </p:cNvSpPr>
          <p:nvPr>
            <p:ph idx="1"/>
          </p:nvPr>
        </p:nvSpPr>
        <p:spPr>
          <a:xfrm>
            <a:off x="838200" y="2579604"/>
            <a:ext cx="7315199" cy="18517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CH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de-CH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machine</a:t>
            </a:r>
            <a:r>
              <a:rPr lang="de-CH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de-CH" sz="1800" dirty="0">
                <a:latin typeface="Consolas" panose="020B0609020204030204" pitchFamily="49" charset="0"/>
                <a:cs typeface="Consolas" panose="020B0609020204030204" pitchFamily="49" charset="0"/>
              </a:rPr>
              <a:t> Pin</a:t>
            </a:r>
          </a:p>
          <a:p>
            <a:pPr marL="0" indent="0">
              <a:buNone/>
            </a:pPr>
            <a:r>
              <a:rPr lang="de-CH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de-CH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initialize</a:t>
            </a:r>
            <a:r>
              <a:rPr lang="de-CH" sz="1800" dirty="0">
                <a:latin typeface="Consolas" panose="020B0609020204030204" pitchFamily="49" charset="0"/>
                <a:cs typeface="Consolas" panose="020B0609020204030204" pitchFamily="49" charset="0"/>
              </a:rPr>
              <a:t> ``</a:t>
            </a:r>
            <a:r>
              <a:rPr lang="de-CH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P10`` </a:t>
            </a:r>
            <a:r>
              <a:rPr lang="de-CH" sz="1800" dirty="0"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de-CH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gpio</a:t>
            </a:r>
            <a:r>
              <a:rPr lang="de-CH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mode</a:t>
            </a:r>
            <a:r>
              <a:rPr lang="de-CH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de-CH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make</a:t>
            </a:r>
            <a:r>
              <a:rPr lang="de-CH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de-CH" sz="1800" dirty="0">
                <a:latin typeface="Consolas" panose="020B0609020204030204" pitchFamily="49" charset="0"/>
                <a:cs typeface="Consolas" panose="020B0609020204030204" pitchFamily="49" charset="0"/>
              </a:rPr>
              <a:t> an </a:t>
            </a:r>
            <a:r>
              <a:rPr lang="de-CH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endParaRPr lang="de-CH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CH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p_in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Pin('P10', mode=Pin.IN, pull=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Pin.PULL_UP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p_in.value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get value, 0 or 1</a:t>
            </a:r>
            <a:endParaRPr lang="de-CH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817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GPIO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interrupts</a:t>
            </a:r>
            <a:endParaRPr lang="de-CH" dirty="0"/>
          </a:p>
        </p:txBody>
      </p:sp>
      <p:sp>
        <p:nvSpPr>
          <p:cNvPr id="4" name="Inhaltsplatzhalter 3"/>
          <p:cNvSpPr txBox="1">
            <a:spLocks noGrp="1"/>
          </p:cNvSpPr>
          <p:nvPr>
            <p:ph idx="1"/>
          </p:nvPr>
        </p:nvSpPr>
        <p:spPr>
          <a:xfrm>
            <a:off x="838200" y="2579604"/>
            <a:ext cx="7736305" cy="28561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CH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de-CH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machine</a:t>
            </a:r>
            <a:r>
              <a:rPr lang="de-CH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de-CH" sz="1800" dirty="0">
                <a:latin typeface="Consolas" panose="020B0609020204030204" pitchFamily="49" charset="0"/>
                <a:cs typeface="Consolas" panose="020B0609020204030204" pitchFamily="49" charset="0"/>
              </a:rPr>
              <a:t> Pin</a:t>
            </a:r>
          </a:p>
          <a:p>
            <a:pPr marL="0" indent="0">
              <a:buNone/>
            </a:pPr>
            <a:r>
              <a:rPr lang="de-CH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de-CH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initialize</a:t>
            </a:r>
            <a:r>
              <a:rPr lang="de-CH" sz="1800" dirty="0">
                <a:latin typeface="Consolas" panose="020B0609020204030204" pitchFamily="49" charset="0"/>
                <a:cs typeface="Consolas" panose="020B0609020204030204" pitchFamily="49" charset="0"/>
              </a:rPr>
              <a:t> ``</a:t>
            </a:r>
            <a:r>
              <a:rPr lang="de-CH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P10`` </a:t>
            </a:r>
            <a:r>
              <a:rPr lang="de-CH" sz="1800" dirty="0"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de-CH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gpio</a:t>
            </a:r>
            <a:r>
              <a:rPr lang="de-CH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mode</a:t>
            </a:r>
            <a:r>
              <a:rPr lang="de-CH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de-CH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make</a:t>
            </a:r>
            <a:r>
              <a:rPr lang="de-CH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de-CH" sz="1800" dirty="0">
                <a:latin typeface="Consolas" panose="020B0609020204030204" pitchFamily="49" charset="0"/>
                <a:cs typeface="Consolas" panose="020B0609020204030204" pitchFamily="49" charset="0"/>
              </a:rPr>
              <a:t> an </a:t>
            </a:r>
            <a:r>
              <a:rPr lang="de-CH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endParaRPr lang="de-CH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p_in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 Pin('P10', mode=Pin.IN,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pull=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Pin.PULL_UP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p_in.callback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Pin.IRQ_HIGH_LEVEL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lambda pin: print(“ON”))</a:t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p_in.callback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Pin.IRQ_LOW_LEVEL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lambda pin: print(“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OFF”))</a:t>
            </a: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Pin.IRQ_HIGH_LEVEL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Pin.IRQ_LOW_LEVEL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also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possible</a:t>
            </a:r>
            <a:endParaRPr lang="de-CH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61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What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MicroPython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Python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Microcontrollers</a:t>
            </a:r>
            <a:endParaRPr lang="de-CH" dirty="0" smtClean="0"/>
          </a:p>
          <a:p>
            <a:r>
              <a:rPr lang="de-CH" dirty="0" smtClean="0"/>
              <a:t>Lean </a:t>
            </a:r>
            <a:r>
              <a:rPr lang="de-CH" dirty="0" err="1" smtClean="0"/>
              <a:t>implementation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Python 3</a:t>
            </a:r>
          </a:p>
          <a:p>
            <a:r>
              <a:rPr lang="de-CH" dirty="0" err="1" smtClean="0"/>
              <a:t>Subset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standard</a:t>
            </a:r>
            <a:r>
              <a:rPr lang="de-CH" dirty="0" smtClean="0"/>
              <a:t> </a:t>
            </a:r>
            <a:r>
              <a:rPr lang="de-CH" dirty="0" err="1" smtClean="0"/>
              <a:t>lib</a:t>
            </a: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Needs</a:t>
            </a:r>
          </a:p>
          <a:p>
            <a:pPr lvl="1"/>
            <a:r>
              <a:rPr lang="de-CH" dirty="0" smtClean="0"/>
              <a:t>256k </a:t>
            </a:r>
            <a:r>
              <a:rPr lang="de-CH" dirty="0" err="1" smtClean="0"/>
              <a:t>code</a:t>
            </a:r>
            <a:r>
              <a:rPr lang="de-CH" dirty="0" smtClean="0"/>
              <a:t> </a:t>
            </a:r>
            <a:r>
              <a:rPr lang="de-CH" dirty="0" err="1" smtClean="0"/>
              <a:t>space</a:t>
            </a:r>
            <a:endParaRPr lang="de-CH" dirty="0" smtClean="0"/>
          </a:p>
          <a:p>
            <a:pPr lvl="1"/>
            <a:r>
              <a:rPr lang="de-CH" dirty="0" smtClean="0"/>
              <a:t>16k RAM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75575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GPIO </a:t>
            </a:r>
            <a:r>
              <a:rPr lang="de-CH" dirty="0" err="1" smtClean="0"/>
              <a:t>numbering</a:t>
            </a:r>
            <a:endParaRPr lang="de-CH" dirty="0"/>
          </a:p>
        </p:txBody>
      </p:sp>
      <p:sp>
        <p:nvSpPr>
          <p:cNvPr id="4" name="Inhaltsplatzhalter 3"/>
          <p:cNvSpPr txBox="1">
            <a:spLocks noGrp="1"/>
          </p:cNvSpPr>
          <p:nvPr>
            <p:ph idx="1"/>
          </p:nvPr>
        </p:nvSpPr>
        <p:spPr>
          <a:xfrm>
            <a:off x="838200" y="2579604"/>
            <a:ext cx="7736305" cy="10967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CH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de-CH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Numbering</a:t>
            </a:r>
            <a:r>
              <a:rPr lang="de-CH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de-CH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expansion</a:t>
            </a:r>
            <a:r>
              <a:rPr lang="de-CH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endParaRPr lang="de-CH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Pin.exp_board.G16</a:t>
            </a:r>
            <a:endParaRPr lang="de-CH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led</a:t>
            </a:r>
            <a:r>
              <a:rPr lang="de-CH" sz="1800" dirty="0">
                <a:latin typeface="Consolas" panose="020B0609020204030204" pitchFamily="49" charset="0"/>
                <a:cs typeface="Consolas" panose="020B0609020204030204" pitchFamily="49" charset="0"/>
              </a:rPr>
              <a:t> = Pin(Pin.exp_board.G16, </a:t>
            </a:r>
            <a:r>
              <a:rPr lang="de-CH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mode</a:t>
            </a:r>
            <a:r>
              <a:rPr lang="de-CH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CH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Pin.OUT</a:t>
            </a:r>
            <a:r>
              <a:rPr lang="de-CH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de-CH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Inhaltsplatzhalter 3"/>
          <p:cNvSpPr txBox="1">
            <a:spLocks/>
          </p:cNvSpPr>
          <p:nvPr/>
        </p:nvSpPr>
        <p:spPr>
          <a:xfrm>
            <a:off x="838199" y="4438865"/>
            <a:ext cx="7736305" cy="13460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  <a:prstDash val="sysDot"/>
          </a:ln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DIN OT Light" panose="020B05040202010101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DIN OT Light" panose="020B05040202010101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IN OT Light" panose="020B05040202010101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IN OT Light" panose="020B05040202010101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IN OT Light" panose="020B05040202010101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de-CH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Numbering</a:t>
            </a:r>
            <a:r>
              <a:rPr lang="de-CH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without</a:t>
            </a:r>
            <a:r>
              <a:rPr lang="de-CH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expansion</a:t>
            </a:r>
            <a:r>
              <a:rPr lang="de-CH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de-CH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CH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CH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 P10 </a:t>
            </a:r>
            <a:r>
              <a:rPr lang="de-CH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de-CH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mapped</a:t>
            </a:r>
            <a:r>
              <a:rPr lang="de-CH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de-CH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de-CH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Button</a:t>
            </a:r>
          </a:p>
          <a:p>
            <a:pPr marL="0" indent="0">
              <a:buNone/>
            </a:pPr>
            <a:r>
              <a:rPr lang="de-CH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Pin.module.P9</a:t>
            </a:r>
            <a:endParaRPr lang="de-CH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led</a:t>
            </a:r>
            <a:r>
              <a:rPr lang="de-CH" sz="1800" dirty="0">
                <a:latin typeface="Consolas" panose="020B0609020204030204" pitchFamily="49" charset="0"/>
                <a:cs typeface="Consolas" panose="020B0609020204030204" pitchFamily="49" charset="0"/>
              </a:rPr>
              <a:t> = Pin(Pin.module.P9, </a:t>
            </a:r>
            <a:r>
              <a:rPr lang="de-CH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mode</a:t>
            </a:r>
            <a:r>
              <a:rPr lang="de-CH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CH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Pin.OUT</a:t>
            </a:r>
            <a:r>
              <a:rPr lang="de-CH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de-CH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483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 </a:t>
            </a:r>
            <a:r>
              <a:rPr lang="en-US" dirty="0" err="1" smtClean="0"/>
              <a:t>Diagramms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Expansion board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www.pycom.io/wp-content/uploads/2016/11/expansion_v02_pinout.pdf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LoPy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www.pycom.io/wp-content/uploads/2016/11/lopy_pinout.pdf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22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React to button presses on P10 and turn on/off on P9</a:t>
            </a:r>
          </a:p>
          <a:p>
            <a:r>
              <a:rPr lang="en-US" dirty="0" smtClean="0"/>
              <a:t>Do the same with interrupts!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471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Boot </a:t>
            </a:r>
            <a:r>
              <a:rPr lang="de-CH" dirty="0" err="1" smtClean="0"/>
              <a:t>process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/flash/booty.py</a:t>
            </a:r>
          </a:p>
          <a:p>
            <a:r>
              <a:rPr lang="de-CH" dirty="0" smtClean="0"/>
              <a:t>/flash/main.py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74012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Nice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know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Deploy</a:t>
            </a:r>
            <a:r>
              <a:rPr lang="de-CH" dirty="0" smtClean="0"/>
              <a:t> </a:t>
            </a:r>
            <a:r>
              <a:rPr lang="de-CH" dirty="0" err="1" smtClean="0"/>
              <a:t>your</a:t>
            </a:r>
            <a:r>
              <a:rPr lang="de-CH" dirty="0" smtClean="0"/>
              <a:t> </a:t>
            </a:r>
            <a:r>
              <a:rPr lang="de-CH" dirty="0" err="1" smtClean="0"/>
              <a:t>scripts</a:t>
            </a:r>
            <a:r>
              <a:rPr lang="de-CH" dirty="0" smtClean="0"/>
              <a:t> via</a:t>
            </a:r>
          </a:p>
          <a:p>
            <a:pPr lvl="1"/>
            <a:r>
              <a:rPr lang="de-CH" dirty="0" err="1" smtClean="0"/>
              <a:t>telnet</a:t>
            </a:r>
            <a:r>
              <a:rPr lang="de-CH" dirty="0" smtClean="0"/>
              <a:t> </a:t>
            </a:r>
          </a:p>
          <a:p>
            <a:pPr lvl="1"/>
            <a:r>
              <a:rPr lang="de-CH" dirty="0" smtClean="0"/>
              <a:t>FTP</a:t>
            </a:r>
          </a:p>
          <a:p>
            <a:pPr lvl="1"/>
            <a:endParaRPr lang="de-CH" dirty="0"/>
          </a:p>
          <a:p>
            <a:r>
              <a:rPr lang="de-CH" dirty="0" smtClean="0"/>
              <a:t>Safe </a:t>
            </a:r>
            <a:r>
              <a:rPr lang="de-CH" dirty="0" err="1" smtClean="0"/>
              <a:t>boot</a:t>
            </a:r>
            <a:r>
              <a:rPr lang="de-CH" dirty="0" smtClean="0"/>
              <a:t> </a:t>
            </a:r>
            <a:r>
              <a:rPr lang="de-CH" dirty="0" err="1" smtClean="0"/>
              <a:t>mode</a:t>
            </a:r>
            <a:endParaRPr lang="de-CH" dirty="0" smtClean="0"/>
          </a:p>
          <a:p>
            <a:pPr lvl="1"/>
            <a:r>
              <a:rPr lang="de-CH" dirty="0" smtClean="0"/>
              <a:t>Firmware </a:t>
            </a:r>
            <a:r>
              <a:rPr lang="de-CH" dirty="0" err="1" smtClean="0"/>
              <a:t>recovery</a:t>
            </a:r>
            <a:endParaRPr lang="de-CH" dirty="0" smtClean="0"/>
          </a:p>
          <a:p>
            <a:pPr lvl="1"/>
            <a:endParaRPr lang="de-CH" dirty="0" smtClean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18722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Hello</a:t>
            </a:r>
            <a:r>
              <a:rPr lang="de-CH" dirty="0" smtClean="0"/>
              <a:t> </a:t>
            </a:r>
            <a:r>
              <a:rPr lang="de-CH" dirty="0" err="1" smtClean="0"/>
              <a:t>ThingsNetwork</a:t>
            </a:r>
            <a:r>
              <a:rPr lang="de-CH" dirty="0" smtClean="0"/>
              <a:t>!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extfeld 3"/>
          <p:cNvSpPr txBox="1"/>
          <p:nvPr/>
        </p:nvSpPr>
        <p:spPr>
          <a:xfrm>
            <a:off x="1179872" y="2085385"/>
            <a:ext cx="5329083" cy="38318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de-CH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de-CH" sz="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network</a:t>
            </a:r>
            <a:r>
              <a:rPr lang="de-CH" sz="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de-CH" sz="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LoRa</a:t>
            </a:r>
            <a:endParaRPr lang="de-CH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CH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de-CH" sz="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socket</a:t>
            </a:r>
          </a:p>
          <a:p>
            <a:endParaRPr lang="de-CH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CH" sz="900" dirty="0">
                <a:latin typeface="Consolas" panose="020B0609020204030204" pitchFamily="49" charset="0"/>
                <a:cs typeface="Consolas" panose="020B0609020204030204" pitchFamily="49" charset="0"/>
              </a:rPr>
              <a:t># Initialize </a:t>
            </a:r>
            <a:r>
              <a:rPr lang="de-CH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LoRa</a:t>
            </a:r>
            <a:r>
              <a:rPr lang="de-CH" sz="900" dirty="0">
                <a:latin typeface="Consolas" panose="020B0609020204030204" pitchFamily="49" charset="0"/>
                <a:cs typeface="Consolas" panose="020B0609020204030204" pitchFamily="49" charset="0"/>
              </a:rPr>
              <a:t> in LORAWAN </a:t>
            </a:r>
            <a:r>
              <a:rPr lang="de-CH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mode</a:t>
            </a:r>
            <a:r>
              <a:rPr lang="de-CH" sz="9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de-CH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lora</a:t>
            </a:r>
            <a:r>
              <a:rPr lang="de-CH" sz="9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CH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LoRa</a:t>
            </a:r>
            <a:r>
              <a:rPr lang="de-CH" sz="9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CH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mode</a:t>
            </a:r>
            <a:r>
              <a:rPr lang="de-CH" sz="9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CH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LoRa.LORAWAN</a:t>
            </a:r>
            <a:r>
              <a:rPr lang="de-CH" sz="9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de-CH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CH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de-CH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de-CH" sz="9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de-CH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network</a:t>
            </a:r>
            <a:r>
              <a:rPr lang="de-CH" sz="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de-CH" sz="900" dirty="0">
                <a:latin typeface="Consolas" panose="020B0609020204030204" pitchFamily="49" charset="0"/>
                <a:cs typeface="Consolas" panose="020B0609020204030204" pitchFamily="49" charset="0"/>
              </a:rPr>
              <a:t> ABP (</a:t>
            </a:r>
            <a:r>
              <a:rPr lang="de-CH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Activation</a:t>
            </a:r>
            <a:r>
              <a:rPr lang="de-CH" sz="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lang="de-CH" sz="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Personalization</a:t>
            </a:r>
            <a:r>
              <a:rPr lang="de-CH" sz="9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de-CH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lora.join</a:t>
            </a:r>
            <a:r>
              <a:rPr lang="de-CH" sz="9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CH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activation</a:t>
            </a:r>
            <a:r>
              <a:rPr lang="de-CH" sz="9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CH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LoRa.ABP</a:t>
            </a:r>
            <a:r>
              <a:rPr lang="de-CH" sz="9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CH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de-CH" sz="900" dirty="0">
                <a:latin typeface="Consolas" panose="020B0609020204030204" pitchFamily="49" charset="0"/>
                <a:cs typeface="Consolas" panose="020B0609020204030204" pitchFamily="49" charset="0"/>
              </a:rPr>
              <a:t>=(</a:t>
            </a:r>
            <a:r>
              <a:rPr lang="de-CH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dev_addr</a:t>
            </a:r>
            <a:r>
              <a:rPr lang="de-CH" sz="9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CH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nwk_swkey</a:t>
            </a:r>
            <a:r>
              <a:rPr lang="de-CH" sz="9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CH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app_swkey</a:t>
            </a:r>
            <a:r>
              <a:rPr lang="de-CH" sz="9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endParaRPr lang="de-CH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CH" sz="9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de-CH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de-CH" sz="9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de-CH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LoRa</a:t>
            </a:r>
            <a:r>
              <a:rPr lang="de-CH" sz="900" dirty="0">
                <a:latin typeface="Consolas" panose="020B0609020204030204" pitchFamily="49" charset="0"/>
                <a:cs typeface="Consolas" panose="020B0609020204030204" pitchFamily="49" charset="0"/>
              </a:rPr>
              <a:t> socket</a:t>
            </a:r>
          </a:p>
          <a:p>
            <a:r>
              <a:rPr lang="de-CH" sz="900" dirty="0">
                <a:latin typeface="Consolas" panose="020B0609020204030204" pitchFamily="49" charset="0"/>
                <a:cs typeface="Consolas" panose="020B0609020204030204" pitchFamily="49" charset="0"/>
              </a:rPr>
              <a:t>s = </a:t>
            </a:r>
            <a:r>
              <a:rPr lang="de-CH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socket.socket</a:t>
            </a:r>
            <a:r>
              <a:rPr lang="de-CH" sz="9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CH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socket.AF_LORA</a:t>
            </a:r>
            <a:r>
              <a:rPr lang="de-CH" sz="9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CH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socket.SOCK_RAW</a:t>
            </a:r>
            <a:r>
              <a:rPr lang="de-CH" sz="9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de-CH" sz="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CH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de-CH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make</a:t>
            </a:r>
            <a:r>
              <a:rPr lang="de-CH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de-CH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socket </a:t>
            </a:r>
            <a:r>
              <a:rPr lang="de-CH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blocking</a:t>
            </a:r>
            <a:endParaRPr lang="de-CH" sz="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CH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 (</a:t>
            </a:r>
            <a:r>
              <a:rPr lang="de-CH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waits</a:t>
            </a:r>
            <a:r>
              <a:rPr lang="de-CH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CH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de-CH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de-CH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de-CH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be</a:t>
            </a:r>
            <a:r>
              <a:rPr lang="de-CH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sent</a:t>
            </a:r>
            <a:r>
              <a:rPr lang="de-CH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de-CH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CH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de-CH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2 </a:t>
            </a:r>
            <a:r>
              <a:rPr lang="de-CH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receive</a:t>
            </a:r>
            <a:r>
              <a:rPr lang="de-CH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windows</a:t>
            </a:r>
            <a:r>
              <a:rPr lang="de-CH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de-CH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expire</a:t>
            </a:r>
            <a:r>
              <a:rPr lang="de-CH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de-CH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s.setblocking</a:t>
            </a:r>
            <a:r>
              <a:rPr lang="de-CH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(True)</a:t>
            </a:r>
          </a:p>
          <a:p>
            <a:endParaRPr lang="de-CH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CH" sz="900" dirty="0">
                <a:latin typeface="Consolas" panose="020B0609020204030204" pitchFamily="49" charset="0"/>
                <a:cs typeface="Consolas" panose="020B0609020204030204" pitchFamily="49" charset="0"/>
              </a:rPr>
              <a:t># send </a:t>
            </a:r>
            <a:r>
              <a:rPr lang="de-CH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some</a:t>
            </a:r>
            <a:r>
              <a:rPr lang="de-CH" sz="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de-CH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CH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s.send</a:t>
            </a:r>
            <a:r>
              <a:rPr lang="de-CH" sz="9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CH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bytes</a:t>
            </a:r>
            <a:r>
              <a:rPr lang="de-CH" sz="900" dirty="0">
                <a:latin typeface="Consolas" panose="020B0609020204030204" pitchFamily="49" charset="0"/>
                <a:cs typeface="Consolas" panose="020B0609020204030204" pitchFamily="49" charset="0"/>
              </a:rPr>
              <a:t>([0x01, 0x02, 0x03]))</a:t>
            </a:r>
          </a:p>
          <a:p>
            <a:endParaRPr lang="de-CH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CH" sz="9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de-CH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make</a:t>
            </a:r>
            <a:r>
              <a:rPr lang="de-CH" sz="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de-CH" sz="900" dirty="0">
                <a:latin typeface="Consolas" panose="020B0609020204030204" pitchFamily="49" charset="0"/>
                <a:cs typeface="Consolas" panose="020B0609020204030204" pitchFamily="49" charset="0"/>
              </a:rPr>
              <a:t> socket non-</a:t>
            </a:r>
            <a:r>
              <a:rPr lang="de-CH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blocking</a:t>
            </a:r>
            <a:endParaRPr lang="de-CH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CH" sz="900" dirty="0">
                <a:latin typeface="Consolas" panose="020B0609020204030204" pitchFamily="49" charset="0"/>
                <a:cs typeface="Consolas" panose="020B0609020204030204" pitchFamily="49" charset="0"/>
              </a:rPr>
              <a:t># (</a:t>
            </a:r>
            <a:r>
              <a:rPr lang="de-CH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because</a:t>
            </a:r>
            <a:r>
              <a:rPr lang="de-CH" sz="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CH" sz="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there's</a:t>
            </a:r>
            <a:r>
              <a:rPr lang="de-CH" sz="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de-CH" sz="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de-CH" sz="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received</a:t>
            </a:r>
            <a:r>
              <a:rPr lang="de-CH" sz="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de-CH" sz="900" dirty="0">
                <a:latin typeface="Consolas" panose="020B0609020204030204" pitchFamily="49" charset="0"/>
                <a:cs typeface="Consolas" panose="020B0609020204030204" pitchFamily="49" charset="0"/>
              </a:rPr>
              <a:t> will block </a:t>
            </a:r>
            <a:r>
              <a:rPr lang="de-CH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forever</a:t>
            </a:r>
            <a:r>
              <a:rPr lang="de-CH" sz="900" dirty="0">
                <a:latin typeface="Consolas" panose="020B0609020204030204" pitchFamily="49" charset="0"/>
                <a:cs typeface="Consolas" panose="020B0609020204030204" pitchFamily="49" charset="0"/>
              </a:rPr>
              <a:t>...)</a:t>
            </a:r>
          </a:p>
          <a:p>
            <a:r>
              <a:rPr lang="de-CH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s.setblocking</a:t>
            </a:r>
            <a:r>
              <a:rPr lang="de-CH" sz="9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CH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de-CH" sz="9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de-CH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CH" sz="9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de-CH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de-CH" sz="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any</a:t>
            </a:r>
            <a:r>
              <a:rPr lang="de-CH" sz="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de-CH" sz="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received</a:t>
            </a:r>
            <a:r>
              <a:rPr lang="de-CH" sz="9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CH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CH" sz="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any</a:t>
            </a:r>
            <a:r>
              <a:rPr lang="de-CH" sz="900" dirty="0">
                <a:latin typeface="Consolas" panose="020B0609020204030204" pitchFamily="49" charset="0"/>
                <a:cs typeface="Consolas" panose="020B0609020204030204" pitchFamily="49" charset="0"/>
              </a:rPr>
              <a:t>...)</a:t>
            </a:r>
          </a:p>
          <a:p>
            <a:r>
              <a:rPr lang="de-CH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de-CH" sz="9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CH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s.recv</a:t>
            </a:r>
            <a:r>
              <a:rPr lang="de-CH" sz="900" dirty="0">
                <a:latin typeface="Consolas" panose="020B0609020204030204" pitchFamily="49" charset="0"/>
                <a:cs typeface="Consolas" panose="020B0609020204030204" pitchFamily="49" charset="0"/>
              </a:rPr>
              <a:t>(64)</a:t>
            </a:r>
          </a:p>
          <a:p>
            <a:r>
              <a:rPr lang="de-CH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de-CH" sz="9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CH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de-CH" sz="9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0682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Get</a:t>
            </a:r>
            <a:r>
              <a:rPr lang="de-CH" dirty="0" smtClean="0"/>
              <a:t> </a:t>
            </a:r>
            <a:r>
              <a:rPr lang="de-CH" dirty="0" err="1" smtClean="0"/>
              <a:t>DeviceEUI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1179872" y="2085385"/>
            <a:ext cx="5329083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de-CH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de-CH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binascii</a:t>
            </a:r>
            <a:endParaRPr lang="de-CH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CH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de-C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network</a:t>
            </a:r>
            <a:r>
              <a:rPr lang="de-CH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de-CH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LoRa</a:t>
            </a:r>
            <a:endParaRPr lang="de-CH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CH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CH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lora</a:t>
            </a:r>
            <a:r>
              <a:rPr lang="de-C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de-CH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LoRa</a:t>
            </a:r>
            <a:r>
              <a:rPr lang="de-CH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CH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mode</a:t>
            </a:r>
            <a:r>
              <a:rPr lang="de-CH" sz="16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CH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LoRa.LORAWAN</a:t>
            </a:r>
            <a:r>
              <a:rPr lang="de-CH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de-CH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devEUI</a:t>
            </a:r>
            <a:r>
              <a:rPr lang="de-C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CH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binascii.hexlify</a:t>
            </a:r>
            <a:r>
              <a:rPr lang="de-C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(lora.mac())</a:t>
            </a:r>
            <a:endParaRPr lang="de-CH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162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Libraries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hlinkClick r:id="rId2"/>
              </a:rPr>
              <a:t>https://</a:t>
            </a:r>
            <a:r>
              <a:rPr lang="de-CH" dirty="0" smtClean="0">
                <a:hlinkClick r:id="rId2"/>
              </a:rPr>
              <a:t>github.com/micropython/micropython-lib</a:t>
            </a:r>
            <a:endParaRPr lang="de-CH" dirty="0" smtClean="0"/>
          </a:p>
          <a:p>
            <a:r>
              <a:rPr lang="de-CH" dirty="0" err="1" smtClean="0"/>
              <a:t>Useful</a:t>
            </a:r>
            <a:r>
              <a:rPr lang="de-CH" dirty="0" smtClean="0"/>
              <a:t> </a:t>
            </a:r>
            <a:r>
              <a:rPr lang="de-CH" dirty="0" err="1" smtClean="0"/>
              <a:t>things</a:t>
            </a:r>
            <a:endParaRPr lang="de-CH" dirty="0" smtClean="0"/>
          </a:p>
          <a:p>
            <a:pPr lvl="1"/>
            <a:r>
              <a:rPr lang="de-CH" dirty="0" err="1" smtClean="0"/>
              <a:t>urllib</a:t>
            </a:r>
            <a:endParaRPr lang="de-CH" dirty="0" smtClean="0"/>
          </a:p>
          <a:p>
            <a:pPr lvl="1"/>
            <a:r>
              <a:rPr lang="de-CH" dirty="0" err="1" smtClean="0"/>
              <a:t>urequests</a:t>
            </a:r>
            <a:endParaRPr lang="de-CH" dirty="0" smtClean="0"/>
          </a:p>
          <a:p>
            <a:pPr lvl="1"/>
            <a:r>
              <a:rPr lang="de-CH" dirty="0" smtClean="0"/>
              <a:t>MQTT </a:t>
            </a:r>
            <a:r>
              <a:rPr lang="de-CH" dirty="0" err="1" smtClean="0"/>
              <a:t>client</a:t>
            </a:r>
            <a:endParaRPr lang="de-CH" dirty="0" smtClean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1715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CH" dirty="0" smtClean="0">
                <a:hlinkClick r:id="rId2"/>
              </a:rPr>
              <a:t>https</a:t>
            </a:r>
            <a:r>
              <a:rPr lang="de-CH" dirty="0">
                <a:hlinkClick r:id="rId2"/>
              </a:rPr>
              <a:t>://docs.pycom.io/pycom_esp32/library/index.html</a:t>
            </a:r>
            <a:endParaRPr lang="de-CH" dirty="0"/>
          </a:p>
          <a:p>
            <a:endParaRPr lang="en-US" dirty="0" smtClean="0"/>
          </a:p>
          <a:p>
            <a:r>
              <a:rPr lang="en-US" dirty="0" smtClean="0"/>
              <a:t>I2C</a:t>
            </a:r>
          </a:p>
          <a:p>
            <a:r>
              <a:rPr lang="en-US" dirty="0" smtClean="0"/>
              <a:t>ADC / DAC</a:t>
            </a:r>
          </a:p>
          <a:p>
            <a:r>
              <a:rPr lang="en-US" dirty="0" err="1" smtClean="0"/>
              <a:t>OneWire</a:t>
            </a:r>
            <a:endParaRPr lang="en-US" dirty="0" smtClean="0"/>
          </a:p>
          <a:p>
            <a:r>
              <a:rPr lang="en-US" dirty="0" smtClean="0"/>
              <a:t>PWM</a:t>
            </a:r>
          </a:p>
          <a:p>
            <a:r>
              <a:rPr lang="en-US" dirty="0" smtClean="0"/>
              <a:t>SPI</a:t>
            </a:r>
          </a:p>
          <a:p>
            <a:r>
              <a:rPr lang="en-US" dirty="0" smtClean="0"/>
              <a:t>Watchdog (WDT)</a:t>
            </a:r>
          </a:p>
          <a:p>
            <a:r>
              <a:rPr lang="en-US" dirty="0" smtClean="0"/>
              <a:t>SD Card</a:t>
            </a:r>
          </a:p>
          <a:p>
            <a:r>
              <a:rPr lang="en-US" dirty="0" smtClean="0"/>
              <a:t>Timers</a:t>
            </a:r>
          </a:p>
          <a:p>
            <a:r>
              <a:rPr lang="en-US" dirty="0" smtClean="0"/>
              <a:t>RTC</a:t>
            </a:r>
          </a:p>
          <a:p>
            <a:r>
              <a:rPr lang="en-US" dirty="0" smtClean="0"/>
              <a:t>Bluetooth GATT</a:t>
            </a:r>
          </a:p>
          <a:p>
            <a:r>
              <a:rPr lang="en-US" dirty="0" smtClean="0"/>
              <a:t>Multithreading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06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Thanks</a:t>
            </a:r>
            <a:r>
              <a:rPr lang="de-CH" dirty="0" smtClean="0"/>
              <a:t>!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990600" y="1978025"/>
            <a:ext cx="73151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DIN OT Light" panose="020B05040202010101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DIN OT Light" panose="020B05040202010101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IN OT Light" panose="020B05040202010101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IN OT Light" panose="020B05040202010101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IN OT Light" panose="020B05040202010101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CH" dirty="0" smtClean="0"/>
              <a:t>Hope </a:t>
            </a:r>
            <a:r>
              <a:rPr lang="de-CH" dirty="0" err="1" smtClean="0"/>
              <a:t>we</a:t>
            </a:r>
            <a:r>
              <a:rPr lang="de-CH" dirty="0" smtClean="0"/>
              <a:t> </a:t>
            </a:r>
            <a:r>
              <a:rPr lang="de-CH" dirty="0" err="1" smtClean="0"/>
              <a:t>could</a:t>
            </a:r>
            <a:r>
              <a:rPr lang="de-CH" dirty="0" smtClean="0"/>
              <a:t> wetten </a:t>
            </a:r>
            <a:r>
              <a:rPr lang="de-CH" dirty="0" err="1" smtClean="0"/>
              <a:t>your</a:t>
            </a:r>
            <a:r>
              <a:rPr lang="de-CH" dirty="0" smtClean="0"/>
              <a:t> </a:t>
            </a:r>
            <a:r>
              <a:rPr lang="de-CH" dirty="0" err="1" smtClean="0"/>
              <a:t>appetite</a:t>
            </a:r>
            <a:r>
              <a:rPr lang="de-CH" dirty="0" smtClean="0"/>
              <a:t> </a:t>
            </a:r>
            <a:r>
              <a:rPr lang="de-CH" dirty="0" smtClean="0">
                <a:sym typeface="Wingdings"/>
              </a:rPr>
              <a:t></a:t>
            </a:r>
          </a:p>
          <a:p>
            <a:pPr lvl="1"/>
            <a:r>
              <a:rPr lang="de-CH" dirty="0" err="1" smtClean="0">
                <a:sym typeface="Wingdings"/>
              </a:rPr>
              <a:t>If</a:t>
            </a:r>
            <a:r>
              <a:rPr lang="de-CH" dirty="0" smtClean="0">
                <a:sym typeface="Wingdings"/>
              </a:rPr>
              <a:t> </a:t>
            </a:r>
            <a:r>
              <a:rPr lang="de-CH" dirty="0" err="1" smtClean="0">
                <a:sym typeface="Wingdings"/>
              </a:rPr>
              <a:t>you</a:t>
            </a:r>
            <a:r>
              <a:rPr lang="de-CH" dirty="0" smtClean="0">
                <a:sym typeface="Wingdings"/>
              </a:rPr>
              <a:t> </a:t>
            </a:r>
            <a:r>
              <a:rPr lang="de-CH" dirty="0" err="1" smtClean="0">
                <a:sym typeface="Wingdings"/>
              </a:rPr>
              <a:t>have</a:t>
            </a:r>
            <a:r>
              <a:rPr lang="de-CH" dirty="0" smtClean="0">
                <a:sym typeface="Wingdings"/>
              </a:rPr>
              <a:t> </a:t>
            </a:r>
            <a:r>
              <a:rPr lang="de-CH" dirty="0" err="1" smtClean="0">
                <a:sym typeface="Wingdings"/>
              </a:rPr>
              <a:t>any</a:t>
            </a:r>
            <a:r>
              <a:rPr lang="de-CH" dirty="0" smtClean="0">
                <a:sym typeface="Wingdings"/>
              </a:rPr>
              <a:t> </a:t>
            </a:r>
            <a:r>
              <a:rPr lang="de-CH" dirty="0" err="1" smtClean="0">
                <a:sym typeface="Wingdings"/>
              </a:rPr>
              <a:t>questions</a:t>
            </a:r>
            <a:r>
              <a:rPr lang="de-CH" dirty="0" smtClean="0">
                <a:sym typeface="Wingdings"/>
              </a:rPr>
              <a:t> </a:t>
            </a:r>
            <a:r>
              <a:rPr lang="de-CH" dirty="0" err="1" smtClean="0">
                <a:sym typeface="Wingdings"/>
              </a:rPr>
              <a:t>dont</a:t>
            </a:r>
            <a:r>
              <a:rPr lang="de-CH" dirty="0" smtClean="0">
                <a:sym typeface="Wingdings"/>
              </a:rPr>
              <a:t> </a:t>
            </a:r>
            <a:r>
              <a:rPr lang="de-CH" dirty="0" err="1" smtClean="0">
                <a:sym typeface="Wingdings"/>
              </a:rPr>
              <a:t>hesistate</a:t>
            </a:r>
            <a:r>
              <a:rPr lang="de-CH" dirty="0" smtClean="0">
                <a:sym typeface="Wingdings"/>
              </a:rPr>
              <a:t> </a:t>
            </a:r>
            <a:r>
              <a:rPr lang="de-CH" dirty="0" err="1" smtClean="0">
                <a:sym typeface="Wingdings"/>
              </a:rPr>
              <a:t>to</a:t>
            </a:r>
            <a:r>
              <a:rPr lang="de-CH" dirty="0" smtClean="0">
                <a:sym typeface="Wingdings"/>
              </a:rPr>
              <a:t> </a:t>
            </a:r>
            <a:r>
              <a:rPr lang="de-CH" dirty="0" err="1" smtClean="0">
                <a:sym typeface="Wingdings"/>
              </a:rPr>
              <a:t>contact</a:t>
            </a:r>
            <a:r>
              <a:rPr lang="de-CH" dirty="0" smtClean="0">
                <a:sym typeface="Wingdings"/>
              </a:rPr>
              <a:t> </a:t>
            </a:r>
            <a:r>
              <a:rPr lang="de-CH" dirty="0" err="1" smtClean="0">
                <a:sym typeface="Wingdings"/>
              </a:rPr>
              <a:t>me</a:t>
            </a:r>
            <a:endParaRPr lang="de-CH" dirty="0">
              <a:sym typeface="Wingdings"/>
            </a:endParaRPr>
          </a:p>
          <a:p>
            <a:pPr lvl="1"/>
            <a:endParaRPr lang="de-CH" dirty="0" smtClean="0">
              <a:sym typeface="Wingdings"/>
              <a:hlinkClick r:id="rId2"/>
            </a:endParaRPr>
          </a:p>
          <a:p>
            <a:pPr lvl="1"/>
            <a:r>
              <a:rPr lang="de-CH" dirty="0" smtClean="0">
                <a:sym typeface="Wingdings"/>
                <a:hlinkClick r:id="rId2"/>
              </a:rPr>
              <a:t>Christian.faessler@adnexo.ch</a:t>
            </a:r>
            <a:endParaRPr lang="de-CH" dirty="0" smtClean="0">
              <a:sym typeface="Wingdings"/>
            </a:endParaRPr>
          </a:p>
          <a:p>
            <a:pPr lvl="1"/>
            <a:endParaRPr lang="de-CH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97586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What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a </a:t>
            </a:r>
            <a:r>
              <a:rPr lang="de-CH" dirty="0" err="1" smtClean="0"/>
              <a:t>LoPy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CH" dirty="0" smtClean="0"/>
              <a:t>ESP32 Board</a:t>
            </a:r>
          </a:p>
          <a:p>
            <a:pPr lvl="1"/>
            <a:r>
              <a:rPr lang="de-CH" dirty="0" smtClean="0"/>
              <a:t>160 MHz CPU</a:t>
            </a:r>
          </a:p>
          <a:p>
            <a:pPr lvl="1"/>
            <a:r>
              <a:rPr lang="de-CH" dirty="0" smtClean="0"/>
              <a:t>512k RAM</a:t>
            </a:r>
          </a:p>
          <a:p>
            <a:pPr lvl="1"/>
            <a:r>
              <a:rPr lang="de-CH" dirty="0" smtClean="0"/>
              <a:t>4 MB Flash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user</a:t>
            </a:r>
            <a:r>
              <a:rPr lang="de-CH" dirty="0" smtClean="0"/>
              <a:t> </a:t>
            </a:r>
            <a:r>
              <a:rPr lang="de-CH" dirty="0" err="1" smtClean="0"/>
              <a:t>code</a:t>
            </a:r>
            <a:endParaRPr lang="de-CH" dirty="0" smtClean="0"/>
          </a:p>
          <a:p>
            <a:pPr marL="457200" lvl="1" indent="0">
              <a:buNone/>
            </a:pPr>
            <a:endParaRPr lang="de-CH" dirty="0" smtClean="0"/>
          </a:p>
          <a:p>
            <a:pPr lvl="1"/>
            <a:r>
              <a:rPr lang="de-CH" dirty="0" smtClean="0"/>
              <a:t>I2C, SPI, UART, I2C</a:t>
            </a:r>
          </a:p>
          <a:p>
            <a:pPr lvl="1"/>
            <a:r>
              <a:rPr lang="de-CH" dirty="0" smtClean="0"/>
              <a:t>SD Card</a:t>
            </a:r>
          </a:p>
          <a:p>
            <a:pPr lvl="1"/>
            <a:r>
              <a:rPr lang="de-CH" dirty="0" smtClean="0"/>
              <a:t>8 ADC Channels</a:t>
            </a:r>
          </a:p>
          <a:p>
            <a:pPr lvl="1"/>
            <a:r>
              <a:rPr lang="de-CH" dirty="0" smtClean="0"/>
              <a:t>24 GPIOs</a:t>
            </a:r>
          </a:p>
          <a:p>
            <a:pPr lvl="1"/>
            <a:r>
              <a:rPr lang="de-CH" dirty="0" smtClean="0"/>
              <a:t>RTC</a:t>
            </a:r>
          </a:p>
          <a:p>
            <a:pPr lvl="1"/>
            <a:r>
              <a:rPr lang="de-CH" dirty="0" smtClean="0"/>
              <a:t>WS2812 LED</a:t>
            </a:r>
          </a:p>
          <a:p>
            <a:pPr lvl="1"/>
            <a:endParaRPr lang="de-CH" dirty="0"/>
          </a:p>
          <a:p>
            <a:r>
              <a:rPr lang="de-CH" dirty="0" smtClean="0"/>
              <a:t>Wireless </a:t>
            </a:r>
            <a:r>
              <a:rPr lang="de-CH" dirty="0" err="1" smtClean="0"/>
              <a:t>connectivity</a:t>
            </a:r>
            <a:endParaRPr lang="de-CH" dirty="0" smtClean="0"/>
          </a:p>
          <a:p>
            <a:pPr lvl="2"/>
            <a:r>
              <a:rPr lang="de-CH" dirty="0" smtClean="0"/>
              <a:t>Bluetooth 4.2 (BLE &amp; Classic)</a:t>
            </a:r>
          </a:p>
          <a:p>
            <a:pPr lvl="2"/>
            <a:r>
              <a:rPr lang="de-CH" dirty="0" err="1" smtClean="0"/>
              <a:t>LoRa</a:t>
            </a:r>
            <a:r>
              <a:rPr lang="de-CH" dirty="0" smtClean="0"/>
              <a:t> (</a:t>
            </a:r>
            <a:r>
              <a:rPr lang="de-CH" dirty="0" err="1" smtClean="0"/>
              <a:t>Semtech’s</a:t>
            </a:r>
            <a:r>
              <a:rPr lang="de-CH" dirty="0" smtClean="0"/>
              <a:t> SX1272)</a:t>
            </a:r>
          </a:p>
          <a:p>
            <a:pPr lvl="2"/>
            <a:r>
              <a:rPr lang="de-CH" dirty="0" err="1" smtClean="0"/>
              <a:t>WiFi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708279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Tooling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Batteries</a:t>
            </a:r>
            <a:r>
              <a:rPr lang="de-CH" dirty="0" smtClean="0"/>
              <a:t> </a:t>
            </a:r>
            <a:r>
              <a:rPr lang="de-CH" dirty="0" err="1" smtClean="0"/>
              <a:t>included</a:t>
            </a:r>
            <a:r>
              <a:rPr lang="de-CH" dirty="0" smtClean="0"/>
              <a:t>!</a:t>
            </a:r>
          </a:p>
          <a:p>
            <a:pPr lvl="1"/>
            <a:r>
              <a:rPr lang="de-CH" dirty="0" smtClean="0"/>
              <a:t>Firmware upgrade </a:t>
            </a:r>
            <a:r>
              <a:rPr lang="de-CH" dirty="0" err="1" smtClean="0"/>
              <a:t>tool</a:t>
            </a:r>
            <a:endParaRPr lang="de-CH" dirty="0" smtClean="0"/>
          </a:p>
          <a:p>
            <a:pPr lvl="1"/>
            <a:r>
              <a:rPr lang="de-CH" dirty="0" err="1" smtClean="0"/>
              <a:t>PyMakr</a:t>
            </a:r>
            <a:r>
              <a:rPr lang="de-CH" dirty="0" smtClean="0"/>
              <a:t> IDE</a:t>
            </a:r>
          </a:p>
          <a:p>
            <a:pPr lvl="1"/>
            <a:r>
              <a:rPr lang="de-CH" dirty="0" err="1" smtClean="0"/>
              <a:t>PyMate</a:t>
            </a:r>
            <a:r>
              <a:rPr lang="de-CH" dirty="0" smtClean="0"/>
              <a:t> mobile App</a:t>
            </a:r>
          </a:p>
          <a:p>
            <a:pPr lvl="2"/>
            <a:r>
              <a:rPr lang="de-CH" dirty="0" err="1" smtClean="0"/>
              <a:t>Based</a:t>
            </a:r>
            <a:r>
              <a:rPr lang="de-CH" dirty="0" smtClean="0"/>
              <a:t> on MQTT</a:t>
            </a:r>
          </a:p>
          <a:p>
            <a:pPr lvl="1"/>
            <a:r>
              <a:rPr lang="de-CH" dirty="0" err="1" smtClean="0"/>
              <a:t>Soon</a:t>
            </a:r>
            <a:r>
              <a:rPr lang="de-CH" dirty="0" smtClean="0"/>
              <a:t>: </a:t>
            </a:r>
            <a:r>
              <a:rPr lang="de-CH" dirty="0" err="1" smtClean="0"/>
              <a:t>cloud</a:t>
            </a:r>
            <a:r>
              <a:rPr lang="de-CH" dirty="0" smtClean="0"/>
              <a:t> </a:t>
            </a:r>
            <a:r>
              <a:rPr lang="de-CH" dirty="0" err="1" smtClean="0"/>
              <a:t>service</a:t>
            </a:r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Code </a:t>
            </a:r>
            <a:r>
              <a:rPr lang="de-CH" dirty="0" err="1" smtClean="0"/>
              <a:t>upload</a:t>
            </a:r>
            <a:r>
              <a:rPr lang="de-CH" dirty="0" smtClean="0"/>
              <a:t> via</a:t>
            </a:r>
            <a:endParaRPr lang="de-CH" dirty="0"/>
          </a:p>
          <a:p>
            <a:pPr lvl="1"/>
            <a:r>
              <a:rPr lang="de-CH" dirty="0" err="1" smtClean="0"/>
              <a:t>Built</a:t>
            </a:r>
            <a:r>
              <a:rPr lang="de-CH" dirty="0" smtClean="0"/>
              <a:t>-in FTP/</a:t>
            </a:r>
            <a:r>
              <a:rPr lang="de-CH" dirty="0" err="1" smtClean="0"/>
              <a:t>telnet</a:t>
            </a:r>
            <a:r>
              <a:rPr lang="de-CH" dirty="0" smtClean="0"/>
              <a:t> Server</a:t>
            </a:r>
          </a:p>
          <a:p>
            <a:pPr lvl="1"/>
            <a:r>
              <a:rPr lang="de-CH" dirty="0" smtClean="0"/>
              <a:t>Serial </a:t>
            </a:r>
            <a:r>
              <a:rPr lang="de-CH" dirty="0" err="1" smtClean="0"/>
              <a:t>connection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24481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First </a:t>
            </a:r>
            <a:r>
              <a:rPr lang="de-CH" dirty="0" err="1" smtClean="0"/>
              <a:t>thing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do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/>
              <a:t>Install</a:t>
            </a:r>
            <a:r>
              <a:rPr lang="de-CH" dirty="0"/>
              <a:t> </a:t>
            </a:r>
            <a:r>
              <a:rPr lang="de-CH" dirty="0" err="1"/>
              <a:t>Pycom</a:t>
            </a:r>
            <a:r>
              <a:rPr lang="de-CH" dirty="0"/>
              <a:t> </a:t>
            </a:r>
            <a:r>
              <a:rPr lang="de-CH" dirty="0" err="1"/>
              <a:t>updater</a:t>
            </a:r>
            <a:endParaRPr lang="de-CH" dirty="0"/>
          </a:p>
          <a:p>
            <a:pPr lvl="1"/>
            <a:r>
              <a:rPr lang="de-CH" sz="2000" dirty="0">
                <a:hlinkClick r:id="rId2"/>
              </a:rPr>
              <a:t>https://www.pycom.io/support/supportdownloads</a:t>
            </a:r>
            <a:endParaRPr lang="de-CH" sz="2000" dirty="0"/>
          </a:p>
          <a:p>
            <a:pPr marL="0" indent="0">
              <a:buNone/>
            </a:pPr>
            <a:endParaRPr lang="de-CH" dirty="0" smtClean="0"/>
          </a:p>
          <a:p>
            <a:r>
              <a:rPr lang="de-CH" dirty="0" smtClean="0"/>
              <a:t>Firmware Upgrade!</a:t>
            </a:r>
          </a:p>
          <a:p>
            <a:pPr lvl="1"/>
            <a:r>
              <a:rPr lang="de-CH" dirty="0" err="1" smtClean="0"/>
              <a:t>Almost</a:t>
            </a:r>
            <a:r>
              <a:rPr lang="de-CH" dirty="0" smtClean="0"/>
              <a:t> </a:t>
            </a:r>
            <a:r>
              <a:rPr lang="de-CH" dirty="0" err="1" smtClean="0"/>
              <a:t>weekly</a:t>
            </a:r>
            <a:r>
              <a:rPr lang="de-CH" dirty="0" smtClean="0"/>
              <a:t> </a:t>
            </a:r>
            <a:r>
              <a:rPr lang="de-CH" dirty="0" err="1" smtClean="0"/>
              <a:t>releases</a:t>
            </a:r>
            <a:r>
              <a:rPr lang="de-CH" dirty="0"/>
              <a:t/>
            </a:r>
            <a:br>
              <a:rPr lang="de-CH" dirty="0"/>
            </a:b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new</a:t>
            </a:r>
            <a:r>
              <a:rPr lang="de-CH" dirty="0" smtClean="0"/>
              <a:t> </a:t>
            </a:r>
            <a:r>
              <a:rPr lang="de-CH" dirty="0" err="1" smtClean="0"/>
              <a:t>features</a:t>
            </a:r>
            <a:endParaRPr lang="de-CH" dirty="0" smtClean="0"/>
          </a:p>
          <a:p>
            <a:pPr lvl="1"/>
            <a:r>
              <a:rPr lang="de-CH" dirty="0" smtClean="0"/>
              <a:t>Check </a:t>
            </a:r>
            <a:r>
              <a:rPr lang="de-CH" dirty="0" smtClean="0">
                <a:hlinkClick r:id="rId3"/>
              </a:rPr>
              <a:t>http://forum.pycom.io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err="1" smtClean="0"/>
              <a:t>Announcement</a:t>
            </a:r>
            <a:r>
              <a:rPr lang="de-CH" dirty="0" smtClean="0"/>
              <a:t> </a:t>
            </a:r>
            <a:r>
              <a:rPr lang="de-CH" dirty="0" err="1" smtClean="0"/>
              <a:t>topic</a:t>
            </a:r>
            <a:endParaRPr lang="de-CH" dirty="0" smtClean="0"/>
          </a:p>
          <a:p>
            <a:pPr lvl="1"/>
            <a:endParaRPr lang="de-CH" sz="2000" dirty="0"/>
          </a:p>
          <a:p>
            <a:endParaRPr lang="de-CH" dirty="0"/>
          </a:p>
          <a:p>
            <a:pPr lvl="1"/>
            <a:endParaRPr lang="de-CH" dirty="0" smtClean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15666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Connect </a:t>
            </a:r>
            <a:r>
              <a:rPr lang="de-CH" dirty="0" err="1" smtClean="0"/>
              <a:t>to</a:t>
            </a:r>
            <a:r>
              <a:rPr lang="de-CH" dirty="0" smtClean="0"/>
              <a:t> Device REPL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PyMaker</a:t>
            </a:r>
            <a:r>
              <a:rPr lang="de-CH" dirty="0" smtClean="0"/>
              <a:t> IDE</a:t>
            </a:r>
          </a:p>
          <a:p>
            <a:pPr lvl="1"/>
            <a:r>
              <a:rPr lang="de-CH" dirty="0" smtClean="0"/>
              <a:t>Settings/</a:t>
            </a:r>
            <a:r>
              <a:rPr lang="de-CH" dirty="0" err="1" smtClean="0"/>
              <a:t>Preferences</a:t>
            </a:r>
            <a:r>
              <a:rPr lang="de-CH" dirty="0" smtClean="0"/>
              <a:t>/</a:t>
            </a:r>
            <a:r>
              <a:rPr lang="de-CH" dirty="0" err="1" smtClean="0"/>
              <a:t>Pycom</a:t>
            </a:r>
            <a:r>
              <a:rPr lang="de-CH" dirty="0" smtClean="0"/>
              <a:t> Device</a:t>
            </a:r>
          </a:p>
          <a:p>
            <a:r>
              <a:rPr lang="de-CH" dirty="0" err="1" smtClean="0"/>
              <a:t>Directly</a:t>
            </a:r>
            <a:r>
              <a:rPr lang="de-CH" dirty="0" smtClean="0"/>
              <a:t> via </a:t>
            </a:r>
            <a:r>
              <a:rPr lang="de-CH" dirty="0" err="1" smtClean="0"/>
              <a:t>serial</a:t>
            </a:r>
            <a:r>
              <a:rPr lang="de-CH" dirty="0" smtClean="0"/>
              <a:t> </a:t>
            </a:r>
            <a:r>
              <a:rPr lang="de-CH" dirty="0" err="1" smtClean="0"/>
              <a:t>port</a:t>
            </a:r>
            <a:endParaRPr lang="de-CH" dirty="0" smtClean="0"/>
          </a:p>
          <a:p>
            <a:pPr lvl="1"/>
            <a:r>
              <a:rPr lang="de-CH" dirty="0" smtClean="0"/>
              <a:t>8N1 / 115200 Baud</a:t>
            </a:r>
          </a:p>
          <a:p>
            <a:pPr lvl="1"/>
            <a:r>
              <a:rPr lang="de-CH" dirty="0" err="1" smtClean="0"/>
              <a:t>screen</a:t>
            </a:r>
            <a:r>
              <a:rPr lang="de-CH" dirty="0" smtClean="0"/>
              <a:t> /</a:t>
            </a:r>
            <a:r>
              <a:rPr lang="de-CH" dirty="0" err="1" smtClean="0"/>
              <a:t>dev</a:t>
            </a:r>
            <a:r>
              <a:rPr lang="de-CH" dirty="0" smtClean="0"/>
              <a:t>/</a:t>
            </a:r>
            <a:r>
              <a:rPr lang="de-CH" dirty="0" err="1" smtClean="0"/>
              <a:t>tty</a:t>
            </a:r>
            <a:r>
              <a:rPr lang="de-CH" dirty="0" smtClean="0"/>
              <a:t>... 115200</a:t>
            </a:r>
          </a:p>
          <a:p>
            <a:pPr lvl="1"/>
            <a:r>
              <a:rPr lang="de-CH" dirty="0" err="1" smtClean="0"/>
              <a:t>putty</a:t>
            </a:r>
            <a:endParaRPr lang="de-CH" dirty="0" smtClean="0"/>
          </a:p>
          <a:p>
            <a:r>
              <a:rPr lang="de-CH" dirty="0" err="1" smtClean="0"/>
              <a:t>WiFi</a:t>
            </a:r>
            <a:endParaRPr lang="de-CH" dirty="0" smtClean="0"/>
          </a:p>
          <a:p>
            <a:pPr lvl="1"/>
            <a:r>
              <a:rPr lang="de-CH" dirty="0" smtClean="0"/>
              <a:t>SSID: </a:t>
            </a:r>
            <a:r>
              <a:rPr lang="de-CH" dirty="0" err="1" smtClean="0"/>
              <a:t>lopy</a:t>
            </a:r>
            <a:r>
              <a:rPr lang="de-CH" dirty="0" smtClean="0"/>
              <a:t>-</a:t>
            </a:r>
            <a:r>
              <a:rPr lang="de-CH" dirty="0" err="1" smtClean="0"/>
              <a:t>wlan</a:t>
            </a:r>
            <a:r>
              <a:rPr lang="de-CH" dirty="0" smtClean="0"/>
              <a:t>-XXXX</a:t>
            </a:r>
          </a:p>
          <a:p>
            <a:pPr lvl="1"/>
            <a:r>
              <a:rPr lang="de-CH" dirty="0" smtClean="0"/>
              <a:t>Password: </a:t>
            </a:r>
            <a:r>
              <a:rPr lang="de-CH" dirty="0" smtClean="0">
                <a:hlinkClick r:id="rId2"/>
              </a:rPr>
              <a:t>www.pycom.io</a:t>
            </a:r>
            <a:endParaRPr lang="de-CH" dirty="0" smtClean="0"/>
          </a:p>
          <a:p>
            <a:pPr lvl="1"/>
            <a:r>
              <a:rPr lang="de-CH" dirty="0" smtClean="0"/>
              <a:t>Telnet 192.168.4.1</a:t>
            </a:r>
          </a:p>
        </p:txBody>
      </p:sp>
    </p:spTree>
    <p:extLst>
      <p:ext uri="{BB962C8B-B14F-4D97-AF65-F5344CB8AC3E}">
        <p14:creationId xmlns:p14="http://schemas.microsoft.com/office/powerpoint/2010/main" val="231850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Hello</a:t>
            </a:r>
            <a:r>
              <a:rPr lang="de-CH" dirty="0" smtClean="0"/>
              <a:t> World!</a:t>
            </a:r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838199" y="4752367"/>
            <a:ext cx="5385231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de-CH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de-CH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de-CH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pycom</a:t>
            </a:r>
            <a:r>
              <a:rPr lang="de-CH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CH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CH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de-CH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pycom.heartbeat</a:t>
            </a:r>
            <a:r>
              <a:rPr lang="de-CH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CH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de-CH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de-CH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CH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de-CH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pycom.rgbled</a:t>
            </a:r>
            <a:r>
              <a:rPr lang="de-CH" dirty="0" smtClean="0">
                <a:latin typeface="Consolas" panose="020B0609020204030204" pitchFamily="49" charset="0"/>
                <a:cs typeface="Consolas" panose="020B0609020204030204" pitchFamily="49" charset="0"/>
              </a:rPr>
              <a:t>(0xFF0000)</a:t>
            </a:r>
            <a:endParaRPr lang="de-CH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838198" y="3695465"/>
            <a:ext cx="538523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de-CH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de-CH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de-CH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(‘</a:t>
            </a:r>
            <a:r>
              <a:rPr lang="de-CH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de-CH" dirty="0" smtClean="0">
                <a:latin typeface="Consolas" panose="020B0609020204030204" pitchFamily="49" charset="0"/>
                <a:cs typeface="Consolas" panose="020B0609020204030204" pitchFamily="49" charset="0"/>
              </a:rPr>
              <a:t> World’)</a:t>
            </a:r>
            <a:endParaRPr lang="de-CH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15199" cy="1654554"/>
          </a:xfrm>
        </p:spPr>
        <p:txBody>
          <a:bodyPr>
            <a:normAutofit/>
          </a:bodyPr>
          <a:lstStyle/>
          <a:p>
            <a:r>
              <a:rPr lang="de-CH" dirty="0" smtClean="0"/>
              <a:t>REPL (</a:t>
            </a:r>
            <a:r>
              <a:rPr lang="de-CH" dirty="0" err="1" smtClean="0"/>
              <a:t>read</a:t>
            </a:r>
            <a:r>
              <a:rPr lang="de-CH" dirty="0" smtClean="0"/>
              <a:t>-</a:t>
            </a:r>
            <a:r>
              <a:rPr lang="de-CH" dirty="0" err="1" smtClean="0"/>
              <a:t>evaluate</a:t>
            </a:r>
            <a:r>
              <a:rPr lang="de-CH" dirty="0" smtClean="0"/>
              <a:t>-print-loop)</a:t>
            </a:r>
          </a:p>
          <a:p>
            <a:r>
              <a:rPr lang="de-CH" dirty="0" smtClean="0"/>
              <a:t>Interactive </a:t>
            </a:r>
            <a:r>
              <a:rPr lang="de-CH" dirty="0" err="1" smtClean="0"/>
              <a:t>interpreter</a:t>
            </a:r>
            <a:r>
              <a:rPr lang="de-CH" dirty="0" smtClean="0"/>
              <a:t> (&gt;&gt;&gt;)</a:t>
            </a:r>
          </a:p>
          <a:p>
            <a:r>
              <a:rPr lang="de-CH" dirty="0" err="1" smtClean="0"/>
              <a:t>pycom.rgbled</a:t>
            </a:r>
            <a:r>
              <a:rPr lang="de-CH" dirty="0" smtClean="0"/>
              <a:t>(0xRRGGBB)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55198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Primer on Python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Variables</a:t>
            </a:r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r>
              <a:rPr lang="de-CH" dirty="0" err="1" smtClean="0"/>
              <a:t>Functions</a:t>
            </a:r>
            <a:endParaRPr lang="de-CH" dirty="0" smtClean="0"/>
          </a:p>
          <a:p>
            <a:endParaRPr lang="de-CH" dirty="0" smtClean="0"/>
          </a:p>
          <a:p>
            <a:pPr lvl="1"/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1463842" y="2465050"/>
            <a:ext cx="5385231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de-CH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de-CH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de-CH" dirty="0" smtClean="0"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de-CH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Dont</a:t>
            </a:r>
            <a:r>
              <a:rPr lang="de-CH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forget</a:t>
            </a:r>
            <a:r>
              <a:rPr lang="de-CH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your</a:t>
            </a:r>
            <a:r>
              <a:rPr lang="de-CH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towel</a:t>
            </a:r>
            <a:r>
              <a:rPr lang="de-CH" dirty="0" smtClean="0">
                <a:latin typeface="Consolas" panose="020B0609020204030204" pitchFamily="49" charset="0"/>
                <a:cs typeface="Consolas" panose="020B0609020204030204" pitchFamily="49" charset="0"/>
              </a:rPr>
              <a:t>!’</a:t>
            </a:r>
          </a:p>
          <a:p>
            <a:r>
              <a:rPr lang="de-CH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de-CH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42</a:t>
            </a:r>
            <a:br>
              <a:rPr lang="de-CH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CH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floatingnumber</a:t>
            </a:r>
            <a:r>
              <a:rPr lang="de-CH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13.37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463842" y="4614692"/>
            <a:ext cx="5385231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de-CH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de-CH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print_text</a:t>
            </a:r>
            <a:r>
              <a:rPr lang="de-CH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CH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CH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CH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de-CH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de-CH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CH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de-CH" sz="1400" dirty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de-CH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</a:t>
            </a:r>
            <a:r>
              <a:rPr lang="de-CH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CH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de-CH" sz="1400" dirty="0">
                <a:latin typeface="Consolas" panose="020B0609020204030204" pitchFamily="49" charset="0"/>
                <a:cs typeface="Consolas" panose="020B0609020204030204" pitchFamily="49" charset="0"/>
              </a:rPr>
              <a:t> {0} </a:t>
            </a:r>
            <a:r>
              <a:rPr lang="de-CH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de-CH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I’m</a:t>
            </a:r>
            <a:r>
              <a:rPr lang="de-CH" sz="1400" dirty="0">
                <a:latin typeface="Consolas" panose="020B0609020204030204" pitchFamily="49" charset="0"/>
                <a:cs typeface="Consolas" panose="020B0609020204030204" pitchFamily="49" charset="0"/>
              </a:rPr>
              <a:t> {1} </a:t>
            </a:r>
            <a:r>
              <a:rPr lang="de-CH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years</a:t>
            </a:r>
            <a:r>
              <a:rPr lang="de-CH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old</a:t>
            </a:r>
            <a:r>
              <a:rPr lang="de-CH" sz="14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de-CH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CH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CH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de-CH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CH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de-CH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37042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Primer on Python (</a:t>
            </a:r>
            <a:r>
              <a:rPr lang="de-CH" dirty="0" err="1" smtClean="0"/>
              <a:t>math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2400" dirty="0" smtClean="0"/>
              <a:t>Addition, </a:t>
            </a:r>
            <a:r>
              <a:rPr lang="de-CH" sz="2400" dirty="0" err="1" smtClean="0"/>
              <a:t>Subtraction</a:t>
            </a:r>
            <a:r>
              <a:rPr lang="de-CH" sz="2400" dirty="0" smtClean="0"/>
              <a:t>, Division, </a:t>
            </a:r>
            <a:r>
              <a:rPr lang="de-CH" sz="2400" dirty="0" err="1" smtClean="0"/>
              <a:t>Multiplication</a:t>
            </a:r>
            <a:r>
              <a:rPr lang="de-CH" sz="2400" dirty="0" smtClean="0"/>
              <a:t>, </a:t>
            </a:r>
            <a:r>
              <a:rPr lang="de-CH" sz="2400" dirty="0" err="1" smtClean="0"/>
              <a:t>exponentiation</a:t>
            </a:r>
            <a:endParaRPr lang="de-CH" sz="2400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 smtClean="0"/>
          </a:p>
          <a:p>
            <a:pPr lvl="1"/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1191126" y="2713924"/>
            <a:ext cx="5385231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de-CH" dirty="0" smtClean="0">
                <a:latin typeface="Consolas" panose="020B0609020204030204" pitchFamily="49" charset="0"/>
                <a:cs typeface="Consolas" panose="020B0609020204030204" pitchFamily="49" charset="0"/>
              </a:rPr>
              <a:t>12+34</a:t>
            </a:r>
            <a:br>
              <a:rPr lang="de-CH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CH" dirty="0" smtClean="0">
                <a:latin typeface="Consolas" panose="020B0609020204030204" pitchFamily="49" charset="0"/>
                <a:cs typeface="Consolas" panose="020B0609020204030204" pitchFamily="49" charset="0"/>
              </a:rPr>
              <a:t>3*3</a:t>
            </a:r>
          </a:p>
          <a:p>
            <a:r>
              <a:rPr lang="de-CH" dirty="0" smtClean="0">
                <a:latin typeface="Consolas" panose="020B0609020204030204" pitchFamily="49" charset="0"/>
                <a:cs typeface="Consolas" panose="020B0609020204030204" pitchFamily="49" charset="0"/>
              </a:rPr>
              <a:t>16/2</a:t>
            </a:r>
          </a:p>
          <a:p>
            <a:r>
              <a:rPr lang="de-CH" dirty="0" smtClean="0">
                <a:latin typeface="Consolas" panose="020B0609020204030204" pitchFamily="49" charset="0"/>
                <a:cs typeface="Consolas" panose="020B0609020204030204" pitchFamily="49" charset="0"/>
              </a:rPr>
              <a:t>(3+1)*(4+5)</a:t>
            </a:r>
          </a:p>
          <a:p>
            <a:r>
              <a:rPr lang="de-CH" dirty="0" smtClean="0">
                <a:latin typeface="Consolas" panose="020B0609020204030204" pitchFamily="49" charset="0"/>
                <a:cs typeface="Consolas" panose="020B0609020204030204" pitchFamily="49" charset="0"/>
              </a:rPr>
              <a:t>5**2 #5 </a:t>
            </a:r>
            <a:r>
              <a:rPr lang="de-CH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de-CH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de-CH" dirty="0" smtClean="0">
                <a:latin typeface="Consolas" panose="020B0609020204030204" pitchFamily="49" charset="0"/>
                <a:cs typeface="Consolas" panose="020B0609020204030204" pitchFamily="49" charset="0"/>
              </a:rPr>
              <a:t> power </a:t>
            </a:r>
            <a:r>
              <a:rPr lang="de-CH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de-CH" dirty="0" smtClean="0"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</a:p>
          <a:p>
            <a:r>
              <a:rPr lang="de-CH" dirty="0" smtClean="0"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de-CH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spam</a:t>
            </a:r>
            <a:r>
              <a:rPr lang="de-CH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’*3 #</a:t>
            </a:r>
            <a:r>
              <a:rPr lang="de-CH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spamspamspam</a:t>
            </a:r>
            <a:endParaRPr lang="de-CH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444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enutzerdefiniert 1">
      <a:dk1>
        <a:sysClr val="windowText" lastClr="000000"/>
      </a:dk1>
      <a:lt1>
        <a:sysClr val="window" lastClr="FFFFFF"/>
      </a:lt1>
      <a:dk2>
        <a:srgbClr val="003663"/>
      </a:dk2>
      <a:lt2>
        <a:srgbClr val="E7E6E6"/>
      </a:lt2>
      <a:accent1>
        <a:srgbClr val="003663"/>
      </a:accent1>
      <a:accent2>
        <a:srgbClr val="00A4E0"/>
      </a:accent2>
      <a:accent3>
        <a:srgbClr val="BFBFBF"/>
      </a:accent3>
      <a:accent4>
        <a:srgbClr val="F2F2F2"/>
      </a:accent4>
      <a:accent5>
        <a:srgbClr val="7030A0"/>
      </a:accent5>
      <a:accent6>
        <a:srgbClr val="9933FF"/>
      </a:accent6>
      <a:hlink>
        <a:srgbClr val="003663"/>
      </a:hlink>
      <a:folHlink>
        <a:srgbClr val="00366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_2.potx" id="{2386F91A-9E9D-4A08-B781-9C876E6C1B1C}" vid="{5963833F-FC81-4621-A2C4-9BB2F5C4646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</Template>
  <TotalTime>102</TotalTime>
  <Words>827</Words>
  <Application>Microsoft Macintosh PowerPoint</Application>
  <PresentationFormat>Widescreen</PresentationFormat>
  <Paragraphs>247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Consolas</vt:lpstr>
      <vt:lpstr>DIN OT Light</vt:lpstr>
      <vt:lpstr>Wingdings</vt:lpstr>
      <vt:lpstr>Arial</vt:lpstr>
      <vt:lpstr>Office</vt:lpstr>
      <vt:lpstr>MicroPython  with LoPy</vt:lpstr>
      <vt:lpstr>What is MicroPython</vt:lpstr>
      <vt:lpstr>What is a LoPy</vt:lpstr>
      <vt:lpstr>Tooling</vt:lpstr>
      <vt:lpstr>First thing to do</vt:lpstr>
      <vt:lpstr>Connect to Device REPL</vt:lpstr>
      <vt:lpstr>Hello World!</vt:lpstr>
      <vt:lpstr>Primer on Python</vt:lpstr>
      <vt:lpstr>Primer on Python (math)</vt:lpstr>
      <vt:lpstr>Primer on Python (useful built-ins)</vt:lpstr>
      <vt:lpstr>Primer on Python (containers)</vt:lpstr>
      <vt:lpstr>Primer on Python (control structs)</vt:lpstr>
      <vt:lpstr>Time Module</vt:lpstr>
      <vt:lpstr>Exercises</vt:lpstr>
      <vt:lpstr>Primer on Python (modules)</vt:lpstr>
      <vt:lpstr>More on Python</vt:lpstr>
      <vt:lpstr>GPIO output</vt:lpstr>
      <vt:lpstr>GPIO input</vt:lpstr>
      <vt:lpstr>GPIO with interrupts</vt:lpstr>
      <vt:lpstr>GPIO numbering</vt:lpstr>
      <vt:lpstr>Pin Diagramms</vt:lpstr>
      <vt:lpstr>Exercise</vt:lpstr>
      <vt:lpstr>Boot process</vt:lpstr>
      <vt:lpstr>Nice to know</vt:lpstr>
      <vt:lpstr>Hello ThingsNetwork!</vt:lpstr>
      <vt:lpstr>Get DeviceEUI</vt:lpstr>
      <vt:lpstr>Libraries</vt:lpstr>
      <vt:lpstr>What is there?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MicroPython  with Lopy</dc:title>
  <dc:creator>c f</dc:creator>
  <cp:lastModifiedBy>4H1QAxY6JB@student.ethz.ch</cp:lastModifiedBy>
  <cp:revision>72</cp:revision>
  <dcterms:created xsi:type="dcterms:W3CDTF">2017-02-02T08:34:10Z</dcterms:created>
  <dcterms:modified xsi:type="dcterms:W3CDTF">2017-02-02T17:59:21Z</dcterms:modified>
</cp:coreProperties>
</file>