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73" r:id="rId6"/>
    <p:sldId id="272" r:id="rId7"/>
    <p:sldId id="269" r:id="rId8"/>
    <p:sldId id="270" r:id="rId9"/>
    <p:sldId id="271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anose="020F0502020204030204" pitchFamily="2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4E8C3F-4316-40B6-8C82-1AC249896E63}">
  <a:tblStyle styleId="{EA4E8C3F-4316-40B6-8C82-1AC249896E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53" autoAdjust="0"/>
  </p:normalViewPr>
  <p:slideViewPr>
    <p:cSldViewPr snapToGrid="0">
      <p:cViewPr>
        <p:scale>
          <a:sx n="100" d="100"/>
          <a:sy n="100" d="100"/>
        </p:scale>
        <p:origin x="1914" y="7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f068fe93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f068fe93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590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604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f068fe93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f068fe93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f068fe93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9f068fe93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f068fe93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f068fe93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U Wien - Custom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625" y="415650"/>
            <a:ext cx="1722525" cy="6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3404300" y="125"/>
            <a:ext cx="5739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383352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28995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820800"/>
            <a:ext cx="28995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529975" y="724200"/>
            <a:ext cx="39681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F81957-2184-1B16-83F3-9D5DCBEA0CC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7931150" y="4991100"/>
            <a:ext cx="12414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AT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Classification: GENERAL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Exercise 2: </a:t>
            </a:r>
            <a:r>
              <a:rPr lang="de" sz="4000" dirty="0"/>
              <a:t>Hyperparameter optimization</a:t>
            </a:r>
            <a:br>
              <a:rPr lang="de" dirty="0"/>
            </a:b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Selenge Tuvshin, Iftikhar Fakhar, Haider Tobias Abraham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Group 43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29046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Datasets and Techniques</a:t>
            </a:r>
            <a:endParaRPr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4572000" y="1607126"/>
            <a:ext cx="3968100" cy="2909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de" b="1" dirty="0"/>
          </a:p>
          <a:p>
            <a:pPr marL="0" indent="0">
              <a:lnSpc>
                <a:spcPct val="100000"/>
              </a:lnSpc>
              <a:buNone/>
            </a:pPr>
            <a:r>
              <a:rPr lang="de" b="1" dirty="0"/>
              <a:t>Techniques</a:t>
            </a:r>
          </a:p>
          <a:p>
            <a:pPr marL="0" indent="0">
              <a:lnSpc>
                <a:spcPct val="100000"/>
              </a:lnSpc>
              <a:buNone/>
            </a:pPr>
            <a:endParaRPr lang="de" b="1" dirty="0"/>
          </a:p>
          <a:p>
            <a:pPr marL="285750" indent="-285750">
              <a:lnSpc>
                <a:spcPct val="100000"/>
              </a:lnSpc>
              <a:buFont typeface="Lato" panose="020F0502020204030203" pitchFamily="34" charset="0"/>
              <a:buChar char="›"/>
            </a:pPr>
            <a:r>
              <a:rPr lang="de" b="1" dirty="0"/>
              <a:t>Random Search</a:t>
            </a:r>
          </a:p>
          <a:p>
            <a:pPr marL="285750" indent="-285750">
              <a:lnSpc>
                <a:spcPct val="100000"/>
              </a:lnSpc>
              <a:buFont typeface="Lato" panose="020F0502020204030203" pitchFamily="34" charset="0"/>
              <a:buChar char="›"/>
            </a:pPr>
            <a:r>
              <a:rPr lang="de" b="1" dirty="0"/>
              <a:t>Local Search</a:t>
            </a:r>
          </a:p>
          <a:p>
            <a:pPr marL="0" indent="0">
              <a:lnSpc>
                <a:spcPct val="100000"/>
              </a:lnSpc>
              <a:buNone/>
            </a:pPr>
            <a:endParaRPr lang="de" b="1" dirty="0"/>
          </a:p>
          <a:p>
            <a:pPr marL="0" indent="0">
              <a:lnSpc>
                <a:spcPct val="100000"/>
              </a:lnSpc>
              <a:buNone/>
            </a:pPr>
            <a:r>
              <a:rPr lang="de" b="1" dirty="0"/>
              <a:t>Datasets</a:t>
            </a:r>
          </a:p>
          <a:p>
            <a:pPr marL="0" indent="0">
              <a:lnSpc>
                <a:spcPct val="100000"/>
              </a:lnSpc>
              <a:buNone/>
            </a:pPr>
            <a:endParaRPr lang="de" b="1" dirty="0"/>
          </a:p>
          <a:p>
            <a:pPr marL="285750" indent="-285750">
              <a:lnSpc>
                <a:spcPct val="100000"/>
              </a:lnSpc>
              <a:buFont typeface="Lato" panose="020F0502020204030203" pitchFamily="34" charset="0"/>
              <a:buChar char="›"/>
            </a:pPr>
            <a:r>
              <a:rPr lang="de" b="1" dirty="0"/>
              <a:t>Absenteeism at work</a:t>
            </a:r>
            <a:endParaRPr b="1" dirty="0"/>
          </a:p>
          <a:p>
            <a:pPr marL="285750" indent="-285750">
              <a:lnSpc>
                <a:spcPct val="100000"/>
              </a:lnSpc>
              <a:buFont typeface="Lato" panose="020F0502020204030203" pitchFamily="34" charset="0"/>
              <a:buChar char="›"/>
            </a:pPr>
            <a:r>
              <a:rPr lang="de" b="1" dirty="0"/>
              <a:t>Students’ dropout and success</a:t>
            </a:r>
            <a:endParaRPr b="1" dirty="0"/>
          </a:p>
          <a:p>
            <a:pPr marL="285750" indent="-285750">
              <a:lnSpc>
                <a:spcPct val="100000"/>
              </a:lnSpc>
              <a:buFont typeface="Lato" panose="020F0502020204030203" pitchFamily="34" charset="0"/>
              <a:buChar char="›"/>
            </a:pPr>
            <a:r>
              <a:rPr lang="de" b="1" dirty="0"/>
              <a:t>Loan</a:t>
            </a:r>
          </a:p>
          <a:p>
            <a:pPr marL="285750" indent="-285750">
              <a:lnSpc>
                <a:spcPct val="100000"/>
              </a:lnSpc>
              <a:buFont typeface="Lato" panose="020F0502020204030203" pitchFamily="34" charset="0"/>
              <a:buChar char="›"/>
            </a:pPr>
            <a:endParaRPr lang="de" b="1" dirty="0"/>
          </a:p>
          <a:p>
            <a:pPr marL="0" indent="0">
              <a:lnSpc>
                <a:spcPct val="100000"/>
              </a:lnSpc>
              <a:buNone/>
            </a:pPr>
            <a:endParaRPr lang="de" b="1" dirty="0"/>
          </a:p>
          <a:p>
            <a:pPr marL="0" indent="0">
              <a:lnSpc>
                <a:spcPct val="100000"/>
              </a:lnSpc>
              <a:buNone/>
            </a:pPr>
            <a:endParaRPr lang="de" b="1" dirty="0"/>
          </a:p>
          <a:p>
            <a:pPr marL="0" indent="0">
              <a:lnSpc>
                <a:spcPct val="100000"/>
              </a:lnSpc>
              <a:buNone/>
            </a:pPr>
            <a:endParaRPr lang="de" b="1" dirty="0"/>
          </a:p>
          <a:p>
            <a:pPr marL="0" indent="0">
              <a:lnSpc>
                <a:spcPct val="100000"/>
              </a:lnSpc>
              <a:buNone/>
            </a:pPr>
            <a:endParaRPr lang="de" b="1" dirty="0"/>
          </a:p>
          <a:p>
            <a:pPr marL="0" indent="0">
              <a:lnSpc>
                <a:spcPct val="100000"/>
              </a:lnSpc>
              <a:buNone/>
            </a:pP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Exercise setup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2476503" y="15264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Tech stack and used libraries:</a:t>
            </a:r>
            <a:endParaRPr dirty="0"/>
          </a:p>
          <a:p>
            <a:pPr>
              <a:spcBef>
                <a:spcPts val="1600"/>
              </a:spcBef>
              <a:buSzPct val="200000"/>
              <a:buFont typeface="Lato" panose="020F0502020204030203" pitchFamily="34" charset="0"/>
              <a:buChar char="›"/>
            </a:pPr>
            <a:r>
              <a:rPr lang="de" dirty="0"/>
              <a:t>Jupyter notebooks</a:t>
            </a:r>
            <a:endParaRPr lang="de-AT" dirty="0"/>
          </a:p>
          <a:p>
            <a:pPr>
              <a:spcBef>
                <a:spcPts val="0"/>
              </a:spcBef>
              <a:buSzPct val="200000"/>
              <a:buFont typeface="Lato" panose="020F0502020204030203" pitchFamily="34" charset="0"/>
              <a:buChar char="›"/>
            </a:pPr>
            <a:r>
              <a:rPr lang="de" dirty="0"/>
              <a:t>Numpy</a:t>
            </a:r>
            <a:endParaRPr dirty="0"/>
          </a:p>
          <a:p>
            <a:pPr>
              <a:spcBef>
                <a:spcPts val="0"/>
              </a:spcBef>
              <a:buSzPct val="200000"/>
              <a:buFont typeface="Lato" panose="020F0502020204030203" pitchFamily="34" charset="0"/>
              <a:buChar char="›"/>
            </a:pPr>
            <a:r>
              <a:rPr lang="de" dirty="0"/>
              <a:t>Pandas</a:t>
            </a:r>
          </a:p>
          <a:p>
            <a:pPr>
              <a:spcBef>
                <a:spcPts val="0"/>
              </a:spcBef>
              <a:buSzPct val="200000"/>
              <a:buFont typeface="Lato" panose="020F0502020204030203" pitchFamily="34" charset="0"/>
              <a:buChar char="›"/>
            </a:pPr>
            <a:r>
              <a:rPr lang="de-AT" dirty="0" err="1"/>
              <a:t>Scikit-learn</a:t>
            </a:r>
            <a:endParaRPr lang="de-AT" dirty="0"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2"/>
          </p:nvPr>
        </p:nvSpPr>
        <p:spPr>
          <a:xfrm>
            <a:off x="5650450" y="1519134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Comparability:</a:t>
            </a:r>
            <a:endParaRPr dirty="0"/>
          </a:p>
          <a:p>
            <a:pPr lvl="0" algn="l" rtl="0">
              <a:spcBef>
                <a:spcPts val="1600"/>
              </a:spcBef>
              <a:spcAft>
                <a:spcPts val="0"/>
              </a:spcAft>
              <a:buSzPct val="200000"/>
              <a:buFont typeface="Lato" panose="020F0502020204030203" pitchFamily="34" charset="0"/>
              <a:buChar char="›"/>
            </a:pPr>
            <a:r>
              <a:rPr lang="de" dirty="0"/>
              <a:t>Common performance measure function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ct val="200000"/>
              <a:buFont typeface="Lato" panose="020F0502020204030203" pitchFamily="34" charset="0"/>
              <a:buChar char="›"/>
            </a:pPr>
            <a:r>
              <a:rPr lang="de" dirty="0"/>
              <a:t>Consistent use of scikit learn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ct val="200000"/>
              <a:buFont typeface="Lato" panose="020F0502020204030203" pitchFamily="34" charset="0"/>
              <a:buChar char="›"/>
            </a:pPr>
            <a:r>
              <a:rPr lang="de" dirty="0"/>
              <a:t>Same number of folds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Techniques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Random Search</a:t>
            </a:r>
            <a:endParaRPr dirty="0"/>
          </a:p>
        </p:txBody>
      </p:sp>
      <p:sp>
        <p:nvSpPr>
          <p:cNvPr id="3" name="Google Shape;115;p20">
            <a:extLst>
              <a:ext uri="{FF2B5EF4-FFF2-40B4-BE49-F238E27FC236}">
                <a16:creationId xmlns:a16="http://schemas.microsoft.com/office/drawing/2014/main" id="{45EB5931-F857-7A12-3D6A-CE1DE3928A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19500" y="1146170"/>
            <a:ext cx="6402350" cy="3421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-DE" sz="2100" b="1" dirty="0">
                <a:solidFill>
                  <a:schemeClr val="dk1"/>
                </a:solidFill>
              </a:rPr>
              <a:t>Code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de-DE" sz="1000" b="1" dirty="0">
              <a:solidFill>
                <a:srgbClr val="0F0F0F"/>
              </a:solidFill>
              <a:latin typeface="Roboto"/>
              <a:ea typeface="Roboto"/>
              <a:sym typeface="Roboto"/>
            </a:endParaRPr>
          </a:p>
          <a:p>
            <a:pPr lvl="0" indent="-330200">
              <a:lnSpc>
                <a:spcPct val="100000"/>
              </a:lnSpc>
              <a:buSzPts val="1600"/>
              <a:buFont typeface="Roboto"/>
              <a:buChar char="●"/>
            </a:pPr>
            <a:r>
              <a:rPr lang="en-US" b="1" dirty="0">
                <a:latin typeface="Roboto"/>
                <a:ea typeface="Roboto"/>
                <a:sym typeface="Roboto"/>
              </a:rPr>
              <a:t>Setup: </a:t>
            </a:r>
            <a:r>
              <a:rPr lang="en-US" dirty="0">
                <a:latin typeface="Roboto"/>
                <a:ea typeface="Roboto"/>
                <a:sym typeface="Roboto"/>
              </a:rPr>
              <a:t>Set random seed. Define max layers, nodes, activation functions.</a:t>
            </a:r>
          </a:p>
          <a:p>
            <a:pPr lvl="0" indent="-330200">
              <a:lnSpc>
                <a:spcPct val="100000"/>
              </a:lnSpc>
              <a:buSzPts val="1600"/>
              <a:buFont typeface="Roboto"/>
              <a:buChar char="●"/>
            </a:pPr>
            <a:endParaRPr lang="en-US" dirty="0">
              <a:latin typeface="Roboto"/>
              <a:ea typeface="Roboto"/>
              <a:sym typeface="Roboto"/>
            </a:endParaRPr>
          </a:p>
          <a:p>
            <a:pPr lvl="0" indent="-330200">
              <a:lnSpc>
                <a:spcPct val="100000"/>
              </a:lnSpc>
              <a:buSzPts val="1600"/>
              <a:buFont typeface="Roboto"/>
              <a:buChar char="●"/>
            </a:pPr>
            <a:r>
              <a:rPr lang="en-US" b="1" dirty="0">
                <a:latin typeface="Roboto"/>
                <a:ea typeface="Roboto"/>
                <a:sym typeface="Roboto"/>
              </a:rPr>
              <a:t>Random Configuration: </a:t>
            </a:r>
          </a:p>
          <a:p>
            <a:pPr marL="127000" lvl="0" indent="0">
              <a:lnSpc>
                <a:spcPct val="100000"/>
              </a:lnSpc>
              <a:buSzPts val="1600"/>
              <a:buNone/>
            </a:pPr>
            <a:endParaRPr lang="en-US" b="1" dirty="0">
              <a:latin typeface="Roboto"/>
              <a:ea typeface="Roboto"/>
              <a:sym typeface="Roboto"/>
            </a:endParaRPr>
          </a:p>
          <a:p>
            <a:pPr marL="127000" lvl="0" indent="0">
              <a:lnSpc>
                <a:spcPct val="100000"/>
              </a:lnSpc>
              <a:buSzPts val="1600"/>
              <a:buNone/>
            </a:pPr>
            <a:r>
              <a:rPr lang="en-US" dirty="0">
                <a:latin typeface="Roboto"/>
                <a:ea typeface="Roboto"/>
                <a:sym typeface="Roboto"/>
              </a:rPr>
              <a:t>For each iteration:</a:t>
            </a:r>
          </a:p>
          <a:p>
            <a:pPr lvl="1" indent="-330200">
              <a:lnSpc>
                <a:spcPct val="100000"/>
              </a:lnSpc>
              <a:buSzPts val="1600"/>
              <a:buFont typeface="Roboto"/>
              <a:buChar char="●"/>
            </a:pPr>
            <a:r>
              <a:rPr lang="en-US" dirty="0">
                <a:latin typeface="Roboto"/>
                <a:ea typeface="Roboto"/>
                <a:sym typeface="Roboto"/>
              </a:rPr>
              <a:t>Randomly choose layer count, node count per layer, and activation function.</a:t>
            </a:r>
          </a:p>
          <a:p>
            <a:pPr lvl="1" indent="-330200">
              <a:lnSpc>
                <a:spcPct val="100000"/>
              </a:lnSpc>
              <a:buSzPts val="1600"/>
              <a:buFont typeface="Roboto"/>
              <a:buChar char="●"/>
            </a:pPr>
            <a:r>
              <a:rPr lang="en-US" dirty="0">
                <a:latin typeface="Roboto"/>
                <a:ea typeface="Roboto"/>
                <a:sym typeface="Roboto"/>
              </a:rPr>
              <a:t>Train and evaluate the network.</a:t>
            </a:r>
          </a:p>
          <a:p>
            <a:pPr lvl="1" indent="-330200">
              <a:lnSpc>
                <a:spcPct val="100000"/>
              </a:lnSpc>
              <a:buSzPts val="1600"/>
              <a:buFont typeface="Roboto"/>
              <a:buChar char="●"/>
            </a:pPr>
            <a:endParaRPr lang="en-US" dirty="0">
              <a:latin typeface="Roboto"/>
              <a:ea typeface="Roboto"/>
              <a:sym typeface="Roboto"/>
            </a:endParaRPr>
          </a:p>
          <a:p>
            <a:pPr lvl="0" indent="-330200">
              <a:lnSpc>
                <a:spcPct val="100000"/>
              </a:lnSpc>
              <a:buSzPts val="1600"/>
              <a:buFont typeface="Roboto"/>
              <a:buChar char="●"/>
            </a:pPr>
            <a:r>
              <a:rPr lang="en-US" b="1" dirty="0">
                <a:latin typeface="Roboto"/>
                <a:ea typeface="Roboto"/>
                <a:sym typeface="Roboto"/>
              </a:rPr>
              <a:t>Optimal Selection: </a:t>
            </a:r>
            <a:r>
              <a:rPr lang="en-US" dirty="0">
                <a:latin typeface="Roboto"/>
                <a:ea typeface="Roboto"/>
                <a:sym typeface="Roboto"/>
              </a:rPr>
              <a:t>Track the best-performing configuration.</a:t>
            </a:r>
          </a:p>
          <a:p>
            <a:pPr lvl="0" indent="-330200">
              <a:lnSpc>
                <a:spcPct val="100000"/>
              </a:lnSpc>
              <a:buSzPts val="1600"/>
              <a:buFont typeface="Roboto"/>
              <a:buChar char="●"/>
            </a:pPr>
            <a:endParaRPr lang="en-US" dirty="0">
              <a:latin typeface="Roboto"/>
              <a:ea typeface="Roboto"/>
              <a:sym typeface="Roboto"/>
            </a:endParaRPr>
          </a:p>
          <a:p>
            <a:pPr lvl="0" indent="-330200">
              <a:lnSpc>
                <a:spcPct val="100000"/>
              </a:lnSpc>
              <a:buSzPts val="1600"/>
              <a:buFont typeface="Roboto"/>
              <a:buChar char="●"/>
            </a:pPr>
            <a:r>
              <a:rPr lang="en-US" b="1" dirty="0">
                <a:latin typeface="Roboto"/>
                <a:ea typeface="Roboto"/>
                <a:sym typeface="Roboto"/>
              </a:rPr>
              <a:t>Result: </a:t>
            </a:r>
            <a:r>
              <a:rPr lang="en-US" dirty="0">
                <a:latin typeface="Roboto"/>
                <a:ea typeface="Roboto"/>
                <a:sym typeface="Roboto"/>
              </a:rPr>
              <a:t>Return the network with the highest performance</a:t>
            </a:r>
            <a:r>
              <a:rPr lang="en-US" sz="1200" b="1" dirty="0">
                <a:latin typeface="Roboto"/>
                <a:ea typeface="Roboto"/>
                <a:sym typeface="Roboto"/>
              </a:rPr>
              <a:t>.</a:t>
            </a:r>
            <a:endParaRPr lang="de-DE" sz="1800" b="1" dirty="0">
              <a:solidFill>
                <a:srgbClr val="0F0F0F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0788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Local Search</a:t>
            </a:r>
            <a:endParaRPr dirty="0"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2400250" y="133498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-DE" sz="2100" b="1" dirty="0">
                <a:solidFill>
                  <a:schemeClr val="dk1"/>
                </a:solidFill>
              </a:rPr>
              <a:t>Code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de-DE" sz="1000" b="1" dirty="0">
              <a:solidFill>
                <a:srgbClr val="0F0F0F"/>
              </a:solidFill>
              <a:latin typeface="Roboto"/>
              <a:ea typeface="Roboto"/>
              <a:sym typeface="Roboto"/>
            </a:endParaRPr>
          </a:p>
          <a:p>
            <a:pPr indent="-330200">
              <a:buSzPts val="1600"/>
              <a:buFont typeface="Roboto"/>
              <a:buChar char="●"/>
            </a:pPr>
            <a:r>
              <a:rPr lang="en-US" b="1" dirty="0">
                <a:latin typeface="Roboto"/>
                <a:ea typeface="Roboto"/>
                <a:sym typeface="Roboto"/>
              </a:rPr>
              <a:t>Initialize: </a:t>
            </a:r>
            <a:r>
              <a:rPr lang="en-US" dirty="0">
                <a:latin typeface="Roboto"/>
                <a:ea typeface="Roboto"/>
                <a:sym typeface="Roboto"/>
              </a:rPr>
              <a:t>Start with 1 layer, 1 node, "</a:t>
            </a:r>
            <a:r>
              <a:rPr lang="en-US" dirty="0" err="1">
                <a:latin typeface="Roboto"/>
                <a:ea typeface="Roboto"/>
                <a:sym typeface="Roboto"/>
              </a:rPr>
              <a:t>relu</a:t>
            </a:r>
            <a:r>
              <a:rPr lang="en-US" dirty="0">
                <a:latin typeface="Roboto"/>
                <a:ea typeface="Roboto"/>
                <a:sym typeface="Roboto"/>
              </a:rPr>
              <a:t>" activation. Set max parameters.</a:t>
            </a:r>
          </a:p>
          <a:p>
            <a:pPr indent="-330200">
              <a:buSzPts val="1600"/>
              <a:buFont typeface="Roboto"/>
              <a:buChar char="●"/>
            </a:pPr>
            <a:endParaRPr lang="en-US" dirty="0">
              <a:latin typeface="Roboto"/>
              <a:ea typeface="Roboto"/>
              <a:sym typeface="Roboto"/>
            </a:endParaRPr>
          </a:p>
          <a:p>
            <a:pPr indent="-330200">
              <a:buSzPts val="1600"/>
              <a:buFont typeface="Roboto"/>
              <a:buChar char="●"/>
            </a:pPr>
            <a:r>
              <a:rPr lang="en-US" b="1" dirty="0">
                <a:latin typeface="Roboto"/>
                <a:ea typeface="Roboto"/>
                <a:sym typeface="Roboto"/>
              </a:rPr>
              <a:t>Search Loop: </a:t>
            </a:r>
            <a:r>
              <a:rPr lang="en-US" dirty="0">
                <a:latin typeface="Roboto"/>
                <a:ea typeface="Roboto"/>
                <a:sym typeface="Roboto"/>
              </a:rPr>
              <a:t>Generate neighbors by altering one parameter: add layer/node, change activation. Evaluate each neighbor's performance. Select the best-performing configuration.</a:t>
            </a:r>
          </a:p>
          <a:p>
            <a:pPr indent="-330200">
              <a:buSzPts val="1600"/>
              <a:buFont typeface="Roboto"/>
              <a:buChar char="●"/>
            </a:pPr>
            <a:endParaRPr lang="en-US" dirty="0">
              <a:latin typeface="Roboto"/>
              <a:ea typeface="Roboto"/>
              <a:sym typeface="Roboto"/>
            </a:endParaRPr>
          </a:p>
          <a:p>
            <a:pPr indent="-330200">
              <a:buSzPts val="1600"/>
              <a:buFont typeface="Roboto"/>
              <a:buChar char="●"/>
            </a:pPr>
            <a:r>
              <a:rPr lang="en-US" b="1" dirty="0">
                <a:latin typeface="Roboto"/>
                <a:ea typeface="Roboto"/>
                <a:sym typeface="Roboto"/>
              </a:rPr>
              <a:t>Termination: </a:t>
            </a:r>
            <a:r>
              <a:rPr lang="en-US" dirty="0">
                <a:latin typeface="Roboto"/>
                <a:ea typeface="Roboto"/>
                <a:sym typeface="Roboto"/>
              </a:rPr>
              <a:t>Continue until no improvement is found. Return the trained network with the optimal configuration found.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de-DE" sz="2000" b="1" dirty="0">
              <a:solidFill>
                <a:srgbClr val="0F0F0F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7086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Comparison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2400250" y="75883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Accuracy</a:t>
            </a:r>
            <a:endParaRPr dirty="0"/>
          </a:p>
        </p:txBody>
      </p:sp>
      <p:graphicFrame>
        <p:nvGraphicFramePr>
          <p:cNvPr id="158" name="Google Shape;158;p27"/>
          <p:cNvGraphicFramePr/>
          <p:nvPr>
            <p:extLst>
              <p:ext uri="{D42A27DB-BD31-4B8C-83A1-F6EECF244321}">
                <p14:modId xmlns:p14="http://schemas.microsoft.com/office/powerpoint/2010/main" val="3374259556"/>
              </p:ext>
            </p:extLst>
          </p:nvPr>
        </p:nvGraphicFramePr>
        <p:xfrm>
          <a:off x="2400250" y="1652271"/>
          <a:ext cx="5722670" cy="2460688"/>
        </p:xfrm>
        <a:graphic>
          <a:graphicData uri="http://schemas.openxmlformats.org/drawingml/2006/table">
            <a:tbl>
              <a:tblPr>
                <a:noFill/>
                <a:tableStyleId>{EA4E8C3F-4316-40B6-8C82-1AC249896E63}</a:tableStyleId>
              </a:tblPr>
              <a:tblGrid>
                <a:gridCol w="1690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45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17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5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Dataset/Classifier</a:t>
                      </a:r>
                      <a:endParaRPr sz="115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5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Absenteeism at work</a:t>
                      </a:r>
                      <a:endParaRPr sz="115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5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Student dropout </a:t>
                      </a:r>
                      <a:endParaRPr sz="115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5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Loan</a:t>
                      </a:r>
                      <a:endParaRPr sz="115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7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5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Benchmark </a:t>
                      </a:r>
                      <a:r>
                        <a:rPr lang="de-DE" sz="115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neural</a:t>
                      </a:r>
                      <a:r>
                        <a:rPr lang="de-DE" sz="115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network</a:t>
                      </a:r>
                      <a:endParaRPr sz="115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5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0.58</a:t>
                      </a:r>
                      <a:endParaRPr sz="115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5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0.48</a:t>
                      </a:r>
                      <a:endParaRPr sz="115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5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0.26</a:t>
                      </a:r>
                      <a:endParaRPr sz="115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7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5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Benchmark support vector classifier</a:t>
                      </a:r>
                      <a:endParaRPr sz="115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5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0.54</a:t>
                      </a:r>
                      <a:endParaRPr sz="115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5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0.49</a:t>
                      </a:r>
                      <a:endParaRPr sz="115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5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0.32</a:t>
                      </a:r>
                      <a:endParaRPr sz="115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7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5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Local</a:t>
                      </a:r>
                      <a:r>
                        <a:rPr lang="de-DE" sz="115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de-DE" sz="115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search</a:t>
                      </a:r>
                      <a:r>
                        <a:rPr lang="de-DE" sz="115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de-DE" sz="115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tuned</a:t>
                      </a:r>
                      <a:r>
                        <a:rPr lang="de-DE" sz="115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de-DE" sz="115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neural</a:t>
                      </a:r>
                      <a:r>
                        <a:rPr lang="de-DE" sz="115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network</a:t>
                      </a:r>
                      <a:endParaRPr sz="115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5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0.29</a:t>
                      </a:r>
                      <a:endParaRPr sz="115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5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0.49</a:t>
                      </a:r>
                      <a:endParaRPr sz="115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5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0.29</a:t>
                      </a:r>
                      <a:endParaRPr sz="115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32263022"/>
                  </a:ext>
                </a:extLst>
              </a:tr>
              <a:tr h="55060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5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</a:t>
                      </a:r>
                      <a:r>
                        <a:rPr lang="de-DE" sz="115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search</a:t>
                      </a:r>
                      <a:r>
                        <a:rPr lang="de-DE" sz="115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de-DE" sz="115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tuned</a:t>
                      </a:r>
                      <a:r>
                        <a:rPr lang="de-DE" sz="115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de-DE" sz="115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neural</a:t>
                      </a:r>
                      <a:r>
                        <a:rPr lang="de-DE" sz="115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network</a:t>
                      </a:r>
                      <a:endParaRPr sz="115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5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0.67</a:t>
                      </a:r>
                      <a:endParaRPr sz="115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5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0.66</a:t>
                      </a:r>
                      <a:endParaRPr sz="115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5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0.31</a:t>
                      </a:r>
                      <a:endParaRPr sz="115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1771235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Discussion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006699"/>
      </a:dk1>
      <a:lt1>
        <a:srgbClr val="FFFFFF"/>
      </a:lt1>
      <a:dk2>
        <a:srgbClr val="000000"/>
      </a:dk2>
      <a:lt2>
        <a:srgbClr val="646363"/>
      </a:lt2>
      <a:accent1>
        <a:srgbClr val="5485AB"/>
      </a:accent1>
      <a:accent2>
        <a:srgbClr val="007E71"/>
      </a:accent2>
      <a:accent3>
        <a:srgbClr val="BA4682"/>
      </a:accent3>
      <a:accent4>
        <a:srgbClr val="6AAAA5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Bildschirmpräsentation (16:9)</PresentationFormat>
  <Paragraphs>75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Calibri</vt:lpstr>
      <vt:lpstr>Lato</vt:lpstr>
      <vt:lpstr>Roboto</vt:lpstr>
      <vt:lpstr>Times New Roman</vt:lpstr>
      <vt:lpstr>Raleway</vt:lpstr>
      <vt:lpstr>Swiss</vt:lpstr>
      <vt:lpstr>Exercise 2: Hyperparameter optimization </vt:lpstr>
      <vt:lpstr>Datasets and Techniques</vt:lpstr>
      <vt:lpstr>Exercise setup</vt:lpstr>
      <vt:lpstr>Techniques</vt:lpstr>
      <vt:lpstr>Random Search</vt:lpstr>
      <vt:lpstr>Local Search</vt:lpstr>
      <vt:lpstr>Comparison</vt:lpstr>
      <vt:lpstr>Accuracy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2: Hyperparameter optimization</dc:title>
  <dc:creator>Nutzer</dc:creator>
  <cp:lastModifiedBy>tuvshin selenge</cp:lastModifiedBy>
  <cp:revision>4</cp:revision>
  <dcterms:modified xsi:type="dcterms:W3CDTF">2023-12-19T16:19:31Z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43e0687-f175-4b9c-b2f5-83c4b4db97be_Enabled">
    <vt:lpwstr>true</vt:lpwstr>
  </property>
  <property fmtid="{D5CDD505-2E9C-101B-9397-08002B2CF9AE}" pid="3" name="MSIP_Label_943e0687-f175-4b9c-b2f5-83c4b4db97be_SetDate">
    <vt:lpwstr>2023-12-18T12:04:17Z</vt:lpwstr>
  </property>
  <property fmtid="{D5CDD505-2E9C-101B-9397-08002B2CF9AE}" pid="4" name="MSIP_Label_943e0687-f175-4b9c-b2f5-83c4b4db97be_Method">
    <vt:lpwstr>Privileged</vt:lpwstr>
  </property>
  <property fmtid="{D5CDD505-2E9C-101B-9397-08002B2CF9AE}" pid="5" name="MSIP_Label_943e0687-f175-4b9c-b2f5-83c4b4db97be_Name">
    <vt:lpwstr>General (visual mark)</vt:lpwstr>
  </property>
  <property fmtid="{D5CDD505-2E9C-101B-9397-08002B2CF9AE}" pid="6" name="MSIP_Label_943e0687-f175-4b9c-b2f5-83c4b4db97be_SiteId">
    <vt:lpwstr>9b511fda-f0b1-43a5-b06e-1e720f64520a</vt:lpwstr>
  </property>
  <property fmtid="{D5CDD505-2E9C-101B-9397-08002B2CF9AE}" pid="7" name="MSIP_Label_943e0687-f175-4b9c-b2f5-83c4b4db97be_ActionId">
    <vt:lpwstr>ac9accae-306d-49ad-a7c5-5259a143c8d6</vt:lpwstr>
  </property>
  <property fmtid="{D5CDD505-2E9C-101B-9397-08002B2CF9AE}" pid="8" name="MSIP_Label_943e0687-f175-4b9c-b2f5-83c4b4db97be_ContentBits">
    <vt:lpwstr>2</vt:lpwstr>
  </property>
  <property fmtid="{D5CDD505-2E9C-101B-9397-08002B2CF9AE}" pid="9" name="ClassificationContentMarkingFooterLocations">
    <vt:lpwstr>Swiss:3</vt:lpwstr>
  </property>
  <property fmtid="{D5CDD505-2E9C-101B-9397-08002B2CF9AE}" pid="10" name="ClassificationContentMarkingFooterText">
    <vt:lpwstr>Classification: GENERAL</vt:lpwstr>
  </property>
</Properties>
</file>