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73" r:id="rId3"/>
    <p:sldId id="258" r:id="rId4"/>
    <p:sldId id="260" r:id="rId5"/>
    <p:sldId id="262" r:id="rId6"/>
    <p:sldId id="272" r:id="rId7"/>
    <p:sldId id="257" r:id="rId8"/>
    <p:sldId id="267" r:id="rId9"/>
    <p:sldId id="263" r:id="rId10"/>
    <p:sldId id="259" r:id="rId11"/>
    <p:sldId id="261" r:id="rId12"/>
    <p:sldId id="269" r:id="rId13"/>
    <p:sldId id="271" r:id="rId14"/>
    <p:sldId id="264" r:id="rId15"/>
    <p:sldId id="265" r:id="rId16"/>
    <p:sldId id="275" r:id="rId17"/>
    <p:sldId id="274" r:id="rId18"/>
    <p:sldId id="276" r:id="rId19"/>
    <p:sldId id="268" r:id="rId20"/>
    <p:sldId id="277" r:id="rId21"/>
    <p:sldId id="27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Wot</a:t>
            </a:r>
            <a:r>
              <a:rPr lang="en-GB" dirty="0" smtClean="0"/>
              <a:t> No SQL?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intro to non-relation databases.</a:t>
            </a:r>
          </a:p>
          <a:p>
            <a:r>
              <a:rPr lang="en-GB" sz="1600" dirty="0" smtClean="0"/>
              <a:t>(And a dodgy 80’s reference that really dates me)</a:t>
            </a:r>
            <a:endParaRPr lang="en-GB" sz="1600" dirty="0"/>
          </a:p>
        </p:txBody>
      </p:sp>
      <p:pic>
        <p:nvPicPr>
          <p:cNvPr id="1028" name="Picture 4" descr="D:\code\DevEd\NoSQL\wotno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Current </a:t>
            </a:r>
            <a:r>
              <a:rPr lang="en-GB" dirty="0" err="1" smtClean="0"/>
              <a:t>NoSQL</a:t>
            </a:r>
            <a:r>
              <a:rPr lang="en-GB" dirty="0" smtClean="0"/>
              <a:t> </a:t>
            </a:r>
            <a:r>
              <a:rPr lang="en-GB" dirty="0" err="1" smtClean="0"/>
              <a:t>Datastore</a:t>
            </a:r>
            <a:r>
              <a:rPr lang="en-GB" dirty="0" smtClean="0"/>
              <a:t>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</a:p>
          <a:p>
            <a:pPr lvl="1"/>
            <a:r>
              <a:rPr lang="en-GB" dirty="0" err="1" smtClean="0"/>
              <a:t>NoSQL</a:t>
            </a:r>
            <a:r>
              <a:rPr lang="en-GB" dirty="0" smtClean="0"/>
              <a:t> stands for Not Only SQL, not No SQL.</a:t>
            </a:r>
          </a:p>
          <a:p>
            <a:r>
              <a:rPr lang="en-GB" dirty="0" smtClean="0"/>
              <a:t>Key/Value</a:t>
            </a:r>
          </a:p>
          <a:p>
            <a:pPr lvl="1"/>
            <a:r>
              <a:rPr lang="en-GB" dirty="0" err="1" smtClean="0"/>
              <a:t>Memcached</a:t>
            </a:r>
            <a:r>
              <a:rPr lang="en-GB" dirty="0" smtClean="0"/>
              <a:t>(b), </a:t>
            </a:r>
            <a:r>
              <a:rPr lang="en-GB" dirty="0" err="1" smtClean="0"/>
              <a:t>Voldemort</a:t>
            </a:r>
            <a:r>
              <a:rPr lang="en-GB" dirty="0" smtClean="0"/>
              <a:t>, </a:t>
            </a:r>
            <a:r>
              <a:rPr lang="en-GB" dirty="0" err="1" smtClean="0"/>
              <a:t>Riak</a:t>
            </a:r>
            <a:r>
              <a:rPr lang="en-GB" dirty="0" smtClean="0"/>
              <a:t>, </a:t>
            </a:r>
            <a:r>
              <a:rPr lang="en-GB" dirty="0" err="1" smtClean="0"/>
              <a:t>Redis</a:t>
            </a:r>
            <a:r>
              <a:rPr lang="en-GB" dirty="0" smtClean="0"/>
              <a:t>, Amazon Dynamo</a:t>
            </a:r>
          </a:p>
          <a:p>
            <a:r>
              <a:rPr lang="en-GB" dirty="0" smtClean="0"/>
              <a:t>Column / Big Table</a:t>
            </a:r>
          </a:p>
          <a:p>
            <a:pPr lvl="1"/>
            <a:r>
              <a:rPr lang="en-GB" dirty="0" err="1" smtClean="0"/>
              <a:t>HBase</a:t>
            </a:r>
            <a:r>
              <a:rPr lang="en-GB" dirty="0" smtClean="0"/>
              <a:t>, Apache Cassandra, Google </a:t>
            </a:r>
            <a:r>
              <a:rPr lang="en-GB" dirty="0" err="1" smtClean="0"/>
              <a:t>BigTable</a:t>
            </a:r>
            <a:endParaRPr lang="en-GB" dirty="0" smtClean="0"/>
          </a:p>
          <a:p>
            <a:r>
              <a:rPr lang="en-GB" dirty="0" smtClean="0"/>
              <a:t>Document</a:t>
            </a:r>
          </a:p>
          <a:p>
            <a:pPr lvl="1"/>
            <a:r>
              <a:rPr lang="en-GB" dirty="0" err="1" smtClean="0"/>
              <a:t>RavenDB</a:t>
            </a:r>
            <a:r>
              <a:rPr lang="en-GB" dirty="0" smtClean="0"/>
              <a:t>, </a:t>
            </a:r>
            <a:r>
              <a:rPr lang="en-GB" dirty="0" err="1" smtClean="0"/>
              <a:t>MongoDB</a:t>
            </a:r>
            <a:r>
              <a:rPr lang="en-GB" dirty="0" smtClean="0"/>
              <a:t>, </a:t>
            </a:r>
            <a:r>
              <a:rPr lang="en-GB" dirty="0" err="1" smtClean="0"/>
              <a:t>CouchDB</a:t>
            </a:r>
            <a:endParaRPr lang="en-GB" dirty="0" smtClean="0"/>
          </a:p>
          <a:p>
            <a:r>
              <a:rPr lang="en-GB" dirty="0" smtClean="0"/>
              <a:t>Graph</a:t>
            </a:r>
          </a:p>
          <a:p>
            <a:pPr lvl="1"/>
            <a:r>
              <a:rPr lang="en-GB" dirty="0" smtClean="0"/>
              <a:t>Neo4J, </a:t>
            </a:r>
            <a:r>
              <a:rPr lang="en-GB" dirty="0" err="1" smtClean="0"/>
              <a:t>Sones</a:t>
            </a:r>
            <a:r>
              <a:rPr lang="en-GB" dirty="0" smtClean="0"/>
              <a:t>, </a:t>
            </a:r>
            <a:r>
              <a:rPr lang="en-GB" dirty="0" err="1" smtClean="0"/>
              <a:t>FlockDB</a:t>
            </a:r>
            <a:r>
              <a:rPr lang="en-GB" dirty="0" smtClean="0"/>
              <a:t>(</a:t>
            </a:r>
            <a:r>
              <a:rPr lang="en-GB" dirty="0" err="1" smtClean="0"/>
              <a:t>ish</a:t>
            </a:r>
            <a:r>
              <a:rPr lang="en-GB" dirty="0" smtClean="0"/>
              <a:t> - Twitter), Trinity(MS Research)</a:t>
            </a:r>
          </a:p>
        </p:txBody>
      </p:sp>
    </p:spTree>
    <p:extLst>
      <p:ext uri="{BB962C8B-B14F-4D97-AF65-F5344CB8AC3E}">
        <p14:creationId xmlns:p14="http://schemas.microsoft.com/office/powerpoint/2010/main" val="6716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RabbitMQ</a:t>
            </a:r>
            <a:r>
              <a:rPr lang="en-GB" dirty="0" smtClean="0"/>
              <a:t>/AMQP</a:t>
            </a:r>
          </a:p>
          <a:p>
            <a:pPr lvl="1"/>
            <a:r>
              <a:rPr lang="en-GB" dirty="0" smtClean="0"/>
              <a:t>Replaces using the DB as a messaging system</a:t>
            </a:r>
          </a:p>
          <a:p>
            <a:pPr lvl="1"/>
            <a:r>
              <a:rPr lang="en-GB" dirty="0" smtClean="0"/>
              <a:t>Ditches polling the DB with associated performance implications</a:t>
            </a:r>
          </a:p>
          <a:p>
            <a:r>
              <a:rPr lang="en-GB" dirty="0" smtClean="0"/>
              <a:t>Big Data</a:t>
            </a:r>
          </a:p>
          <a:p>
            <a:pPr lvl="1"/>
            <a:r>
              <a:rPr lang="en-GB" dirty="0" smtClean="0"/>
              <a:t>Terabytes+</a:t>
            </a:r>
          </a:p>
          <a:p>
            <a:pPr lvl="1"/>
            <a:r>
              <a:rPr lang="en-GB" dirty="0" smtClean="0"/>
              <a:t>SQL, </a:t>
            </a:r>
            <a:r>
              <a:rPr lang="en-GB" dirty="0" err="1" smtClean="0"/>
              <a:t>NoSQL</a:t>
            </a:r>
            <a:r>
              <a:rPr lang="en-GB" dirty="0" smtClean="0"/>
              <a:t>, </a:t>
            </a:r>
            <a:r>
              <a:rPr lang="en-GB" dirty="0" err="1" smtClean="0"/>
              <a:t>Hadoop</a:t>
            </a:r>
            <a:endParaRPr lang="en-GB" dirty="0" smtClean="0"/>
          </a:p>
          <a:p>
            <a:pPr lvl="1"/>
            <a:r>
              <a:rPr lang="en-GB" dirty="0" smtClean="0"/>
              <a:t>Data mining or huge throughput of simple content</a:t>
            </a:r>
          </a:p>
          <a:p>
            <a:r>
              <a:rPr lang="en-GB" dirty="0" err="1" smtClean="0"/>
              <a:t>NewSQL</a:t>
            </a:r>
            <a:r>
              <a:rPr lang="en-GB" dirty="0" smtClean="0"/>
              <a:t> – systems prioritising scalability &amp; performance</a:t>
            </a:r>
          </a:p>
          <a:p>
            <a:r>
              <a:rPr lang="en-GB" dirty="0" smtClean="0"/>
              <a:t>VCS</a:t>
            </a:r>
          </a:p>
          <a:p>
            <a:r>
              <a:rPr lang="en-GB" dirty="0" smtClean="0"/>
              <a:t>Search Frameworks - </a:t>
            </a:r>
            <a:r>
              <a:rPr lang="en-GB" dirty="0" err="1" smtClean="0"/>
              <a:t>Solr</a:t>
            </a:r>
            <a:r>
              <a:rPr lang="en-GB" dirty="0" smtClean="0"/>
              <a:t>, </a:t>
            </a:r>
            <a:r>
              <a:rPr lang="en-GB" dirty="0" err="1" smtClean="0"/>
              <a:t>Lucene</a:t>
            </a:r>
            <a:endParaRPr lang="en-GB" dirty="0" smtClean="0"/>
          </a:p>
          <a:p>
            <a:r>
              <a:rPr lang="en-GB" dirty="0" smtClean="0"/>
              <a:t>Storage/Transaction/Query Services – </a:t>
            </a:r>
            <a:r>
              <a:rPr lang="en-GB" dirty="0" err="1" smtClean="0"/>
              <a:t>Datomic</a:t>
            </a:r>
            <a:endParaRPr lang="en-GB" dirty="0" smtClean="0"/>
          </a:p>
          <a:p>
            <a:r>
              <a:rPr lang="en-GB" dirty="0" smtClean="0"/>
              <a:t>ORMs/Micro ORMs</a:t>
            </a:r>
          </a:p>
        </p:txBody>
      </p:sp>
    </p:spTree>
    <p:extLst>
      <p:ext uri="{BB962C8B-B14F-4D97-AF65-F5344CB8AC3E}">
        <p14:creationId xmlns:p14="http://schemas.microsoft.com/office/powerpoint/2010/main" val="34121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NoNoNoSQL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No, that’d just be silly.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3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NoSQL</a:t>
            </a:r>
            <a:r>
              <a:rPr lang="en-GB" dirty="0" smtClean="0"/>
              <a:t>, Data Size &amp; Data Complexity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3" y="1600200"/>
            <a:ext cx="6558454" cy="4876800"/>
          </a:xfrm>
        </p:spPr>
      </p:pic>
    </p:spTree>
    <p:extLst>
      <p:ext uri="{BB962C8B-B14F-4D97-AF65-F5344CB8AC3E}">
        <p14:creationId xmlns:p14="http://schemas.microsoft.com/office/powerpoint/2010/main" val="31250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MapReduce</a:t>
            </a:r>
            <a:r>
              <a:rPr lang="en-GB" dirty="0" smtClean="0"/>
              <a:t> – Queries without SQL?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Push 2 pieces of code to DB nodes, Map &amp; Reduce</a:t>
            </a:r>
          </a:p>
          <a:p>
            <a:pPr lvl="1"/>
            <a:r>
              <a:rPr lang="en-GB" dirty="0" smtClean="0"/>
              <a:t>Database doesn’t need to understand data structure</a:t>
            </a:r>
          </a:p>
          <a:p>
            <a:r>
              <a:rPr lang="en-GB" b="1" dirty="0" smtClean="0"/>
              <a:t>Map</a:t>
            </a:r>
            <a:r>
              <a:rPr lang="en-GB" dirty="0" smtClean="0"/>
              <a:t> is broadly equivalent to select &lt;stuff&gt; from location</a:t>
            </a:r>
          </a:p>
          <a:p>
            <a:r>
              <a:rPr lang="en-GB" b="1" dirty="0" smtClean="0"/>
              <a:t>Reduce</a:t>
            </a:r>
            <a:r>
              <a:rPr lang="en-GB" dirty="0" smtClean="0"/>
              <a:t> runs on all mappings to produce final output</a:t>
            </a:r>
          </a:p>
          <a:p>
            <a:pPr lvl="1"/>
            <a:r>
              <a:rPr lang="en-GB" dirty="0" smtClean="0"/>
              <a:t>May run on each node first, then again to bring all nodes together. </a:t>
            </a:r>
          </a:p>
          <a:p>
            <a:pPr lvl="1"/>
            <a:r>
              <a:rPr lang="en-GB" dirty="0" smtClean="0"/>
              <a:t>Keeping Map &amp; Reduce output structure the same helps with this</a:t>
            </a:r>
          </a:p>
          <a:p>
            <a:r>
              <a:rPr lang="en-GB" dirty="0" err="1" smtClean="0"/>
              <a:t>MapReduces</a:t>
            </a:r>
            <a:r>
              <a:rPr lang="en-GB" dirty="0" smtClean="0"/>
              <a:t> may be chained creating complex queries</a:t>
            </a:r>
          </a:p>
          <a:p>
            <a:r>
              <a:rPr lang="en-GB" dirty="0" smtClean="0"/>
              <a:t>Low-level, no optimiser. </a:t>
            </a:r>
          </a:p>
          <a:p>
            <a:pPr lvl="1"/>
            <a:r>
              <a:rPr lang="en-GB" dirty="0" smtClean="0"/>
              <a:t>Frameworks like Hive or Pig can sit on top to provide higher level coding and have their own optimisers</a:t>
            </a:r>
          </a:p>
        </p:txBody>
      </p:sp>
    </p:spTree>
    <p:extLst>
      <p:ext uri="{BB962C8B-B14F-4D97-AF65-F5344CB8AC3E}">
        <p14:creationId xmlns:p14="http://schemas.microsoft.com/office/powerpoint/2010/main" val="17445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Key/Value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 to identify the entry. Yes, really.</a:t>
            </a:r>
          </a:p>
          <a:p>
            <a:r>
              <a:rPr lang="en-GB" dirty="0" smtClean="0"/>
              <a:t>Value is just a blob that the DB doesn’t understand</a:t>
            </a:r>
          </a:p>
          <a:p>
            <a:pPr lvl="1"/>
            <a:r>
              <a:rPr lang="en-GB" dirty="0" smtClean="0"/>
              <a:t>Really very absolutely no schema</a:t>
            </a:r>
          </a:p>
          <a:p>
            <a:r>
              <a:rPr lang="en-GB" dirty="0" smtClean="0"/>
              <a:t>Isn’t that a bit limiting</a:t>
            </a:r>
          </a:p>
          <a:p>
            <a:r>
              <a:rPr lang="en-GB" dirty="0" smtClean="0"/>
              <a:t>Entries may have metadata that the DB can understand</a:t>
            </a:r>
          </a:p>
          <a:p>
            <a:pPr lvl="1"/>
            <a:r>
              <a:rPr lang="en-GB" dirty="0" smtClean="0"/>
              <a:t>Links to other entries</a:t>
            </a:r>
          </a:p>
          <a:p>
            <a:pPr lvl="1"/>
            <a:r>
              <a:rPr lang="en-GB" dirty="0" smtClean="0"/>
              <a:t>Data </a:t>
            </a:r>
            <a:r>
              <a:rPr lang="en-GB" dirty="0"/>
              <a:t>about the </a:t>
            </a:r>
            <a:r>
              <a:rPr lang="en-GB" dirty="0" smtClean="0"/>
              <a:t>entry</a:t>
            </a:r>
          </a:p>
          <a:p>
            <a:pPr lvl="1"/>
            <a:r>
              <a:rPr lang="en-GB" dirty="0" smtClean="0"/>
              <a:t>No schema to this, just more key/value pairs</a:t>
            </a:r>
          </a:p>
          <a:p>
            <a:r>
              <a:rPr lang="en-GB" dirty="0" smtClean="0"/>
              <a:t>Different buckets to group data</a:t>
            </a:r>
          </a:p>
          <a:p>
            <a:pPr lvl="1"/>
            <a:r>
              <a:rPr lang="en-GB" dirty="0" smtClean="0"/>
              <a:t>&lt;server&gt;/PNR/ABC123</a:t>
            </a:r>
          </a:p>
          <a:p>
            <a:pPr lvl="1"/>
            <a:r>
              <a:rPr lang="en-GB" dirty="0" smtClean="0"/>
              <a:t>&lt;server&gt;/Flight/WTF323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84196" y="1666151"/>
            <a:ext cx="31242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Key/Value Data Buckets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9361" y="18302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Things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239690" y="2335372"/>
            <a:ext cx="1066800" cy="533400"/>
            <a:chOff x="4648200" y="2819400"/>
            <a:chExt cx="1066800" cy="533400"/>
          </a:xfrm>
        </p:grpSpPr>
        <p:sp>
          <p:nvSpPr>
            <p:cNvPr id="7" name="Rectangle 6"/>
            <p:cNvSpPr/>
            <p:nvPr/>
          </p:nvSpPr>
          <p:spPr>
            <a:xfrm>
              <a:off x="4648200" y="2819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917121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Thing1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8561" y="3152445"/>
            <a:ext cx="1295400" cy="914400"/>
            <a:chOff x="4643718" y="3581400"/>
            <a:chExt cx="1295400" cy="914400"/>
          </a:xfrm>
        </p:grpSpPr>
        <p:sp>
          <p:nvSpPr>
            <p:cNvPr id="12" name="Rectangle 11"/>
            <p:cNvSpPr/>
            <p:nvPr/>
          </p:nvSpPr>
          <p:spPr>
            <a:xfrm>
              <a:off x="4643718" y="3581400"/>
              <a:ext cx="1295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96118" y="365493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Thing2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9918" y="403365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7030A0"/>
                  </a:solidFill>
                </a:rPr>
                <a:t>Metadata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39690" y="4485551"/>
            <a:ext cx="1981200" cy="744052"/>
            <a:chOff x="4648200" y="2819400"/>
            <a:chExt cx="1066800" cy="744052"/>
          </a:xfrm>
        </p:grpSpPr>
        <p:sp>
          <p:nvSpPr>
            <p:cNvPr id="17" name="Rectangle 16"/>
            <p:cNvSpPr/>
            <p:nvPr/>
          </p:nvSpPr>
          <p:spPr>
            <a:xfrm>
              <a:off x="4648200" y="2819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24400" y="2917121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DifferentThing</a:t>
              </a:r>
              <a:endParaRPr lang="en-GB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36459" y="2154233"/>
            <a:ext cx="31242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921624" y="23183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Stuff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6767392" y="3225975"/>
            <a:ext cx="1066800" cy="533400"/>
            <a:chOff x="4648200" y="2819400"/>
            <a:chExt cx="1066800" cy="533400"/>
          </a:xfrm>
        </p:grpSpPr>
        <p:sp>
          <p:nvSpPr>
            <p:cNvPr id="22" name="Rectangle 21"/>
            <p:cNvSpPr/>
            <p:nvPr/>
          </p:nvSpPr>
          <p:spPr>
            <a:xfrm>
              <a:off x="4648200" y="2819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24400" y="2917121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Stuff2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871" y="2825727"/>
            <a:ext cx="1295400" cy="914400"/>
            <a:chOff x="4643718" y="3581400"/>
            <a:chExt cx="1295400" cy="914400"/>
          </a:xfrm>
        </p:grpSpPr>
        <p:sp>
          <p:nvSpPr>
            <p:cNvPr id="25" name="Rectangle 24"/>
            <p:cNvSpPr/>
            <p:nvPr/>
          </p:nvSpPr>
          <p:spPr>
            <a:xfrm>
              <a:off x="4643718" y="3581400"/>
              <a:ext cx="1295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6118" y="365493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Stuff1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9918" y="403365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7030A0"/>
                  </a:solidFill>
                </a:rPr>
                <a:t>Metadata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37947" y="5102234"/>
            <a:ext cx="1981200" cy="744052"/>
            <a:chOff x="4648200" y="2819400"/>
            <a:chExt cx="1066800" cy="744052"/>
          </a:xfrm>
        </p:grpSpPr>
        <p:sp>
          <p:nvSpPr>
            <p:cNvPr id="29" name="Rectangle 28"/>
            <p:cNvSpPr/>
            <p:nvPr/>
          </p:nvSpPr>
          <p:spPr>
            <a:xfrm>
              <a:off x="4648200" y="2819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400" y="2917121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DifferentThing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96218" y="4004945"/>
            <a:ext cx="1066800" cy="533400"/>
            <a:chOff x="4648200" y="2819400"/>
            <a:chExt cx="1066800" cy="533400"/>
          </a:xfrm>
        </p:grpSpPr>
        <p:sp>
          <p:nvSpPr>
            <p:cNvPr id="32" name="Rectangle 31"/>
            <p:cNvSpPr/>
            <p:nvPr/>
          </p:nvSpPr>
          <p:spPr>
            <a:xfrm>
              <a:off x="4648200" y="2819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24400" y="2917121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Thing3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/ </a:t>
            </a:r>
            <a:r>
              <a:rPr lang="en-GB" dirty="0" err="1" smtClean="0"/>
              <a:t>BigTable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stored as rows in a table, not unlike SQL</a:t>
            </a:r>
          </a:p>
          <a:p>
            <a:r>
              <a:rPr lang="en-GB" dirty="0" smtClean="0"/>
              <a:t>Columns are defined by each row rather than the table </a:t>
            </a:r>
          </a:p>
          <a:p>
            <a:r>
              <a:rPr lang="en-GB" dirty="0" smtClean="0"/>
              <a:t>Good for semi-structured data</a:t>
            </a:r>
          </a:p>
          <a:p>
            <a:pPr lvl="1"/>
            <a:r>
              <a:rPr lang="en-GB" dirty="0" smtClean="0"/>
              <a:t>Especially with many optional fields</a:t>
            </a:r>
          </a:p>
          <a:p>
            <a:r>
              <a:rPr lang="en-GB" dirty="0" smtClean="0"/>
              <a:t>Database understands the content</a:t>
            </a:r>
          </a:p>
          <a:p>
            <a:pPr lvl="1"/>
            <a:r>
              <a:rPr lang="en-GB" dirty="0" err="1" smtClean="0"/>
              <a:t>Indexable</a:t>
            </a:r>
            <a:endParaRPr lang="en-GB" dirty="0" smtClean="0"/>
          </a:p>
          <a:p>
            <a:pPr lvl="1"/>
            <a:r>
              <a:rPr lang="en-GB" dirty="0" smtClean="0"/>
              <a:t>Ad-hoc searchable</a:t>
            </a:r>
          </a:p>
          <a:p>
            <a:pPr lvl="1"/>
            <a:r>
              <a:rPr lang="en-GB" dirty="0" smtClean="0"/>
              <a:t>Column Families for fine grained performance tuning (</a:t>
            </a:r>
            <a:r>
              <a:rPr lang="en-GB" dirty="0" err="1" smtClean="0"/>
              <a:t>HBase</a:t>
            </a:r>
            <a:r>
              <a:rPr lang="en-GB" dirty="0" smtClean="0"/>
              <a:t>)</a:t>
            </a:r>
          </a:p>
          <a:p>
            <a:r>
              <a:rPr lang="en-GB" dirty="0" smtClean="0"/>
              <a:t>Tend to focus on distribution  &amp; big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5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Families – </a:t>
            </a:r>
            <a:r>
              <a:rPr lang="en-GB" dirty="0" err="1" smtClean="0"/>
              <a:t>tbl_recipientish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2505670"/>
            <a:ext cx="7924800" cy="932260"/>
            <a:chOff x="609600" y="2505670"/>
            <a:chExt cx="7924800" cy="932260"/>
          </a:xfrm>
        </p:grpSpPr>
        <p:sp>
          <p:nvSpPr>
            <p:cNvPr id="4" name="Rectangle 3"/>
            <p:cNvSpPr/>
            <p:nvPr/>
          </p:nvSpPr>
          <p:spPr>
            <a:xfrm>
              <a:off x="609600" y="2514600"/>
              <a:ext cx="7924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799" y="2787134"/>
              <a:ext cx="166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recipientId</a:t>
              </a:r>
              <a:r>
                <a:rPr lang="en-GB" dirty="0" smtClean="0"/>
                <a:t> :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8753" y="2510135"/>
              <a:ext cx="12875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extractId</a:t>
              </a:r>
              <a:endParaRPr lang="en-GB" dirty="0" smtClean="0"/>
            </a:p>
            <a:p>
              <a:r>
                <a:rPr lang="en-GB" dirty="0" err="1" smtClean="0"/>
                <a:t>timeAdded</a:t>
              </a:r>
              <a:endParaRPr lang="en-GB" dirty="0" smtClean="0"/>
            </a:p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86200" y="2505670"/>
              <a:ext cx="19811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notificationSent</a:t>
              </a:r>
              <a:endParaRPr lang="en-GB" dirty="0" smtClean="0"/>
            </a:p>
            <a:p>
              <a:r>
                <a:rPr lang="en-GB" dirty="0" err="1" smtClean="0"/>
                <a:t>notificationStatus</a:t>
              </a:r>
              <a:endParaRPr lang="en-GB" dirty="0" smtClean="0"/>
            </a:p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9801" y="2514600"/>
              <a:ext cx="205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recipientBounce</a:t>
              </a:r>
              <a:endParaRPr lang="en-GB" dirty="0" smtClean="0"/>
            </a:p>
            <a:p>
              <a:r>
                <a:rPr lang="en-GB" dirty="0" err="1" smtClean="0"/>
                <a:t>recipientBounceId</a:t>
              </a:r>
              <a:endParaRPr lang="en-GB" dirty="0" smtClean="0"/>
            </a:p>
            <a:p>
              <a:r>
                <a:rPr lang="en-GB" dirty="0" smtClean="0"/>
                <a:t>…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4038600"/>
            <a:ext cx="7924800" cy="927795"/>
            <a:chOff x="609600" y="2505670"/>
            <a:chExt cx="7924800" cy="927795"/>
          </a:xfrm>
        </p:grpSpPr>
        <p:sp>
          <p:nvSpPr>
            <p:cNvPr id="13" name="Rectangle 12"/>
            <p:cNvSpPr/>
            <p:nvPr/>
          </p:nvSpPr>
          <p:spPr>
            <a:xfrm>
              <a:off x="609600" y="2514600"/>
              <a:ext cx="7924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799" y="2787134"/>
              <a:ext cx="166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recipientId</a:t>
              </a:r>
              <a:r>
                <a:rPr lang="en-GB" dirty="0" smtClean="0"/>
                <a:t> : 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48753" y="2510135"/>
              <a:ext cx="12875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extractId</a:t>
              </a:r>
              <a:endParaRPr lang="en-GB" dirty="0" smtClean="0"/>
            </a:p>
            <a:p>
              <a:r>
                <a:rPr lang="en-GB" dirty="0" err="1" smtClean="0"/>
                <a:t>timeAdded</a:t>
              </a:r>
              <a:endParaRPr lang="en-GB" dirty="0" smtClean="0"/>
            </a:p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6200" y="2505670"/>
              <a:ext cx="19811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notificationSent</a:t>
              </a:r>
              <a:endParaRPr lang="en-GB" dirty="0" smtClean="0"/>
            </a:p>
            <a:p>
              <a:r>
                <a:rPr lang="en-GB" dirty="0" err="1" smtClean="0"/>
                <a:t>notificationStatus</a:t>
              </a:r>
              <a:endParaRPr lang="en-GB" dirty="0" smtClean="0"/>
            </a:p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9801" y="2514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685799" y="1676400"/>
            <a:ext cx="1524001" cy="3733800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2344270" y="1676400"/>
            <a:ext cx="1292015" cy="3733800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3809999" y="1676400"/>
            <a:ext cx="1981201" cy="3733800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6019801" y="1676400"/>
            <a:ext cx="2057400" cy="3733800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098985" y="18727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Keys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4600" y="18727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Extract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285073" y="18727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Sending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36795" y="18825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9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Stored in a standard format understood by the database</a:t>
            </a:r>
          </a:p>
          <a:p>
            <a:pPr lvl="1"/>
            <a:r>
              <a:rPr lang="en-GB" dirty="0" smtClean="0"/>
              <a:t>JSON, XML</a:t>
            </a:r>
          </a:p>
          <a:p>
            <a:pPr lvl="1"/>
            <a:r>
              <a:rPr lang="en-GB" dirty="0" smtClean="0"/>
              <a:t>Maps very nicely for persisting OO data structures</a:t>
            </a:r>
          </a:p>
          <a:p>
            <a:pPr lvl="1"/>
            <a:endParaRPr lang="en-GB" dirty="0" smtClean="0"/>
          </a:p>
          <a:p>
            <a:r>
              <a:rPr lang="en-GB" dirty="0"/>
              <a:t>Allows nesting of </a:t>
            </a:r>
            <a:r>
              <a:rPr lang="en-GB" dirty="0" err="1" smtClean="0"/>
              <a:t>heirarchical</a:t>
            </a:r>
            <a:r>
              <a:rPr lang="en-GB" dirty="0" smtClean="0"/>
              <a:t> data structures</a:t>
            </a:r>
          </a:p>
          <a:p>
            <a:endParaRPr lang="en-GB" dirty="0"/>
          </a:p>
          <a:p>
            <a:r>
              <a:rPr lang="en-GB" dirty="0" err="1" smtClean="0"/>
              <a:t>Queryable</a:t>
            </a:r>
            <a:r>
              <a:rPr lang="en-GB" dirty="0" smtClean="0"/>
              <a:t> without needing defined columns</a:t>
            </a:r>
          </a:p>
          <a:p>
            <a:endParaRPr lang="en-GB" dirty="0" smtClean="0"/>
          </a:p>
          <a:p>
            <a:r>
              <a:rPr lang="en-GB" dirty="0" smtClean="0"/>
              <a:t>Content may be indexed as the server can interpret data</a:t>
            </a:r>
          </a:p>
          <a:p>
            <a:pPr lvl="1"/>
            <a:r>
              <a:rPr lang="en-GB" dirty="0" err="1" smtClean="0"/>
              <a:t>RavenDB</a:t>
            </a:r>
            <a:r>
              <a:rPr lang="en-GB" dirty="0" smtClean="0"/>
              <a:t> automatically generates indexes based on actual 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18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NoSQL</a:t>
            </a:r>
            <a:r>
              <a:rPr lang="en-GB" dirty="0" smtClean="0"/>
              <a:t> - Long Story Short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bunch of compromises, some of which might be of interest to us</a:t>
            </a:r>
          </a:p>
          <a:p>
            <a:pPr lvl="1"/>
            <a:r>
              <a:rPr lang="en-GB" dirty="0" smtClean="0"/>
              <a:t>No definite plans for </a:t>
            </a:r>
            <a:r>
              <a:rPr lang="en-GB" dirty="0" err="1" smtClean="0"/>
              <a:t>NoSQL</a:t>
            </a:r>
            <a:r>
              <a:rPr lang="en-GB" dirty="0" smtClean="0"/>
              <a:t> solutions here yet…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9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Storage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52599"/>
            <a:ext cx="385656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PNR ID: ABC123</a:t>
            </a:r>
          </a:p>
          <a:p>
            <a:r>
              <a:rPr lang="en-GB" dirty="0" smtClean="0"/>
              <a:t>Passengers:</a:t>
            </a:r>
          </a:p>
          <a:p>
            <a:r>
              <a:rPr lang="en-GB" dirty="0" smtClean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 {</a:t>
            </a:r>
            <a:r>
              <a:rPr lang="en-GB" dirty="0"/>
              <a:t>Name: Rod, Age: Old</a:t>
            </a:r>
            <a:r>
              <a:rPr lang="en-GB" dirty="0" smtClean="0"/>
              <a:t>}</a:t>
            </a:r>
          </a:p>
          <a:p>
            <a:r>
              <a:rPr lang="en-GB" dirty="0"/>
              <a:t> </a:t>
            </a:r>
            <a:r>
              <a:rPr lang="en-GB" dirty="0" smtClean="0"/>
              <a:t>  {</a:t>
            </a:r>
            <a:r>
              <a:rPr lang="en-GB" dirty="0"/>
              <a:t>Name: </a:t>
            </a:r>
            <a:r>
              <a:rPr lang="en-GB" dirty="0" smtClean="0"/>
              <a:t>Jane, </a:t>
            </a:r>
            <a:r>
              <a:rPr lang="en-GB" dirty="0"/>
              <a:t>Age: </a:t>
            </a:r>
            <a:r>
              <a:rPr lang="en-GB" dirty="0" smtClean="0"/>
              <a:t>Old too}</a:t>
            </a:r>
          </a:p>
          <a:p>
            <a:r>
              <a:rPr lang="en-GB" dirty="0"/>
              <a:t> </a:t>
            </a:r>
            <a:r>
              <a:rPr lang="en-GB" dirty="0" smtClean="0"/>
              <a:t>  {</a:t>
            </a:r>
            <a:r>
              <a:rPr lang="en-GB" dirty="0"/>
              <a:t>Name: </a:t>
            </a:r>
            <a:r>
              <a:rPr lang="en-GB" dirty="0" smtClean="0"/>
              <a:t>Freddy, </a:t>
            </a:r>
            <a:r>
              <a:rPr lang="en-GB" dirty="0"/>
              <a:t>Age: </a:t>
            </a:r>
            <a:r>
              <a:rPr lang="en-GB" dirty="0" smtClean="0"/>
              <a:t>Also old}</a:t>
            </a:r>
          </a:p>
          <a:p>
            <a:r>
              <a:rPr lang="en-GB" dirty="0"/>
              <a:t>}</a:t>
            </a:r>
            <a:endParaRPr lang="en-GB" dirty="0" smtClean="0"/>
          </a:p>
          <a:p>
            <a:r>
              <a:rPr lang="en-GB" dirty="0" smtClean="0"/>
              <a:t>Flights:</a:t>
            </a:r>
          </a:p>
          <a:p>
            <a:r>
              <a:rPr lang="en-GB" dirty="0"/>
              <a:t>{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{</a:t>
            </a:r>
            <a:r>
              <a:rPr lang="en-GB" dirty="0" err="1" smtClean="0"/>
              <a:t>Num</a:t>
            </a:r>
            <a:r>
              <a:rPr lang="en-GB" dirty="0" smtClean="0"/>
              <a:t>: 123, </a:t>
            </a:r>
            <a:r>
              <a:rPr lang="en-GB" dirty="0" err="1" smtClean="0"/>
              <a:t>DepartureTime</a:t>
            </a:r>
            <a:r>
              <a:rPr lang="en-GB" dirty="0" smtClean="0"/>
              <a:t>: Soon}</a:t>
            </a:r>
          </a:p>
          <a:p>
            <a:r>
              <a:rPr lang="en-GB" dirty="0" smtClean="0"/>
              <a:t>   </a:t>
            </a:r>
            <a:r>
              <a:rPr lang="en-GB" dirty="0"/>
              <a:t>{</a:t>
            </a:r>
            <a:r>
              <a:rPr lang="en-GB" dirty="0" err="1"/>
              <a:t>Num</a:t>
            </a:r>
            <a:r>
              <a:rPr lang="en-GB" dirty="0"/>
              <a:t>: 456, </a:t>
            </a:r>
            <a:r>
              <a:rPr lang="en-GB" dirty="0" err="1"/>
              <a:t>DepartureTime</a:t>
            </a:r>
            <a:r>
              <a:rPr lang="en-GB" dirty="0"/>
              <a:t>: Later}</a:t>
            </a:r>
            <a:endParaRPr lang="en-GB" dirty="0" smtClean="0"/>
          </a:p>
          <a:p>
            <a:r>
              <a:rPr lang="en-GB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0969" y="1752599"/>
            <a:ext cx="385656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PNR ID: ABC321</a:t>
            </a:r>
          </a:p>
          <a:p>
            <a:r>
              <a:rPr lang="en-GB" dirty="0" smtClean="0"/>
              <a:t>Passengers:</a:t>
            </a:r>
          </a:p>
          <a:p>
            <a:r>
              <a:rPr lang="en-GB" dirty="0" smtClean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 {</a:t>
            </a:r>
            <a:r>
              <a:rPr lang="en-GB" dirty="0"/>
              <a:t>Name: </a:t>
            </a:r>
            <a:r>
              <a:rPr lang="en-GB" dirty="0" smtClean="0"/>
              <a:t>George, </a:t>
            </a:r>
            <a:r>
              <a:rPr lang="en-GB" dirty="0"/>
              <a:t>Age: </a:t>
            </a:r>
            <a:r>
              <a:rPr lang="en-GB" dirty="0" smtClean="0"/>
              <a:t>Dead?}</a:t>
            </a:r>
          </a:p>
          <a:p>
            <a:r>
              <a:rPr lang="en-GB" dirty="0"/>
              <a:t> </a:t>
            </a:r>
            <a:r>
              <a:rPr lang="en-GB" dirty="0" smtClean="0"/>
              <a:t>  {</a:t>
            </a:r>
            <a:r>
              <a:rPr lang="en-GB" dirty="0"/>
              <a:t>Name: </a:t>
            </a:r>
            <a:r>
              <a:rPr lang="en-GB" dirty="0" smtClean="0"/>
              <a:t>Zippy, </a:t>
            </a:r>
            <a:r>
              <a:rPr lang="en-GB" dirty="0"/>
              <a:t>Age: </a:t>
            </a:r>
            <a:r>
              <a:rPr lang="en-GB" dirty="0" smtClean="0"/>
              <a:t>Another oldie}</a:t>
            </a:r>
          </a:p>
          <a:p>
            <a:r>
              <a:rPr lang="en-GB" dirty="0"/>
              <a:t> </a:t>
            </a:r>
            <a:r>
              <a:rPr lang="en-GB" dirty="0" smtClean="0"/>
              <a:t>  {</a:t>
            </a:r>
            <a:r>
              <a:rPr lang="en-GB" dirty="0"/>
              <a:t>Name: </a:t>
            </a:r>
            <a:r>
              <a:rPr lang="en-GB" dirty="0" smtClean="0"/>
              <a:t>Bungle, </a:t>
            </a:r>
            <a:r>
              <a:rPr lang="en-GB" dirty="0"/>
              <a:t>Age: </a:t>
            </a:r>
            <a:r>
              <a:rPr lang="en-GB" dirty="0" smtClean="0"/>
              <a:t>Yup, old}</a:t>
            </a:r>
          </a:p>
          <a:p>
            <a:r>
              <a:rPr lang="en-GB" dirty="0"/>
              <a:t>}</a:t>
            </a:r>
            <a:endParaRPr lang="en-GB" dirty="0" smtClean="0"/>
          </a:p>
          <a:p>
            <a:r>
              <a:rPr lang="en-GB" dirty="0" smtClean="0"/>
              <a:t>Flights:</a:t>
            </a:r>
          </a:p>
          <a:p>
            <a:r>
              <a:rPr lang="en-GB" dirty="0"/>
              <a:t>{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{</a:t>
            </a:r>
            <a:r>
              <a:rPr lang="en-GB" dirty="0" err="1"/>
              <a:t>Num</a:t>
            </a:r>
            <a:r>
              <a:rPr lang="en-GB" dirty="0"/>
              <a:t>: 123, </a:t>
            </a:r>
            <a:r>
              <a:rPr lang="en-GB" dirty="0" err="1"/>
              <a:t>DepartureTime</a:t>
            </a:r>
            <a:r>
              <a:rPr lang="en-GB" dirty="0"/>
              <a:t>: Soon</a:t>
            </a:r>
            <a:r>
              <a:rPr lang="en-GB" dirty="0" smtClean="0"/>
              <a:t>}</a:t>
            </a:r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SSRs:</a:t>
            </a:r>
          </a:p>
          <a:p>
            <a:r>
              <a:rPr lang="en-GB" dirty="0" smtClean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 smtClean="0"/>
              <a:t>GimpSuit</a:t>
            </a:r>
            <a:r>
              <a:rPr lang="en-GB" dirty="0" smtClean="0"/>
              <a:t>,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 smtClean="0"/>
              <a:t>BallGag</a:t>
            </a:r>
            <a:r>
              <a:rPr lang="en-GB" dirty="0" smtClean="0"/>
              <a:t>,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 smtClean="0"/>
              <a:t>YouDontWannaKnow</a:t>
            </a:r>
            <a:endParaRPr lang="en-GB" dirty="0" smtClean="0"/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09600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Index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90600" y="4495800"/>
            <a:ext cx="165097" cy="16002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72717" y="4800600"/>
            <a:ext cx="303683" cy="12954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6400" y="4419600"/>
            <a:ext cx="3276600" cy="18288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are stored similar to Document DBs</a:t>
            </a:r>
          </a:p>
          <a:p>
            <a:pPr lvl="1"/>
            <a:r>
              <a:rPr lang="en-GB" dirty="0" smtClean="0"/>
              <a:t>Known format that the DB understands like JSON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Relationships are also stored as first class citizens</a:t>
            </a:r>
          </a:p>
          <a:p>
            <a:pPr lvl="1"/>
            <a:r>
              <a:rPr lang="en-GB" dirty="0" smtClean="0"/>
              <a:t>No set-based operations so graph traversal is constant speed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ead-performance </a:t>
            </a:r>
            <a:r>
              <a:rPr lang="en-GB" dirty="0"/>
              <a:t>of </a:t>
            </a:r>
            <a:r>
              <a:rPr lang="en-GB" dirty="0" smtClean="0"/>
              <a:t>1000s relationships/millisecond (Neo4J)</a:t>
            </a:r>
          </a:p>
          <a:p>
            <a:endParaRPr lang="en-GB" dirty="0" smtClean="0"/>
          </a:p>
          <a:p>
            <a:r>
              <a:rPr lang="en-GB" dirty="0" smtClean="0"/>
              <a:t>Maps well to OO code and how we perceive relationships</a:t>
            </a:r>
          </a:p>
          <a:p>
            <a:pPr lvl="1"/>
            <a:r>
              <a:rPr lang="en-GB" dirty="0" smtClean="0"/>
              <a:t>Jim hates Bob not </a:t>
            </a:r>
            <a:r>
              <a:rPr lang="en-GB" dirty="0" err="1" smtClean="0"/>
              <a:t>tblPerson</a:t>
            </a:r>
            <a:r>
              <a:rPr lang="en-GB" dirty="0" smtClean="0"/>
              <a:t> relates to itself on Hates to ID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9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Layout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16466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PNR: ABC123</a:t>
            </a:r>
          </a:p>
          <a:p>
            <a:r>
              <a:rPr lang="en-GB" dirty="0" smtClean="0"/>
              <a:t>-Pax1</a:t>
            </a:r>
          </a:p>
          <a:p>
            <a:r>
              <a:rPr lang="en-GB" dirty="0" smtClean="0"/>
              <a:t>-Pax2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828799"/>
            <a:ext cx="16466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PNR: ABC456</a:t>
            </a:r>
          </a:p>
          <a:p>
            <a:r>
              <a:rPr lang="en-GB" dirty="0" smtClean="0"/>
              <a:t>-Pax1</a:t>
            </a:r>
          </a:p>
          <a:p>
            <a:r>
              <a:rPr lang="en-GB" dirty="0" smtClean="0"/>
              <a:t>-Pax2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64734" y="4419600"/>
            <a:ext cx="22878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Flight: 123</a:t>
            </a:r>
          </a:p>
          <a:p>
            <a:r>
              <a:rPr lang="en-GB" dirty="0" smtClean="0"/>
              <a:t>From: Here</a:t>
            </a:r>
          </a:p>
          <a:p>
            <a:r>
              <a:rPr lang="en-GB" dirty="0" smtClean="0"/>
              <a:t>To: Infinity &amp; Beyond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1585335" y="2876729"/>
            <a:ext cx="823334" cy="1542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3543599">
            <a:off x="1639917" y="3402115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Flying On</a:t>
            </a:r>
            <a:endParaRPr lang="en-GB" sz="1600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2408669" y="3029128"/>
            <a:ext cx="1538866" cy="1390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289194">
            <a:off x="2896075" y="3555086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Flying On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759878" y="1953398"/>
            <a:ext cx="1031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Flight: X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 flipV="1">
            <a:off x="4770869" y="2276564"/>
            <a:ext cx="989009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54082">
            <a:off x="4734619" y="237199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Flying On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770869" y="4896037"/>
            <a:ext cx="33650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Airport: ACE</a:t>
            </a:r>
          </a:p>
          <a:p>
            <a:r>
              <a:rPr lang="en-GB" dirty="0" smtClean="0"/>
              <a:t>Location: Not a field in America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6" idx="3"/>
            <a:endCxn id="17" idx="1"/>
          </p:cNvCxnSpPr>
          <p:nvPr/>
        </p:nvCxnSpPr>
        <p:spPr>
          <a:xfrm>
            <a:off x="3552604" y="5019765"/>
            <a:ext cx="1218265" cy="199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644073">
            <a:off x="3718761" y="5124268"/>
            <a:ext cx="885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Flies To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6275404" y="2599729"/>
            <a:ext cx="178009" cy="2296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147775">
            <a:off x="5935002" y="346956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Flies From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721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2" grpId="0"/>
      <p:bldP spid="13" grpId="0" animBg="1"/>
      <p:bldP spid="16" grpId="0"/>
      <p:bldP spid="17" grpId="0" animBg="1"/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the beginning there was the file</a:t>
            </a:r>
          </a:p>
          <a:p>
            <a:pPr lvl="1"/>
            <a:r>
              <a:rPr lang="en-GB" sz="1000" dirty="0" smtClean="0"/>
              <a:t>Well, sometime after memory offsets and tape locations other such primitive things…</a:t>
            </a:r>
            <a:endParaRPr lang="en-GB" dirty="0"/>
          </a:p>
          <a:p>
            <a:pPr lvl="1"/>
            <a:r>
              <a:rPr lang="en-GB" dirty="0"/>
              <a:t>Different apps would use the files in different ways</a:t>
            </a:r>
          </a:p>
          <a:p>
            <a:pPr lvl="1"/>
            <a:r>
              <a:rPr lang="en-GB" dirty="0"/>
              <a:t>Problematic for </a:t>
            </a:r>
            <a:r>
              <a:rPr lang="en-GB" dirty="0" smtClean="0"/>
              <a:t>sharing/security/maintenance…</a:t>
            </a:r>
            <a:endParaRPr lang="en-GB" sz="1400" dirty="0" smtClean="0"/>
          </a:p>
          <a:p>
            <a:r>
              <a:rPr lang="en-GB" dirty="0" smtClean="0"/>
              <a:t>Then there was chaos</a:t>
            </a:r>
          </a:p>
          <a:p>
            <a:pPr lvl="1"/>
            <a:r>
              <a:rPr lang="en-GB" dirty="0" smtClean="0"/>
              <a:t>Different types of data storage that fitted different needs &amp; available technology</a:t>
            </a:r>
          </a:p>
          <a:p>
            <a:pPr lvl="1"/>
            <a:r>
              <a:rPr lang="en-GB" dirty="0" smtClean="0"/>
              <a:t>Navigational (Hierarchical/Network), Relational, Object</a:t>
            </a:r>
          </a:p>
          <a:p>
            <a:pPr lvl="1"/>
            <a:r>
              <a:rPr lang="en-GB" dirty="0" smtClean="0"/>
              <a:t>DBMS</a:t>
            </a:r>
          </a:p>
          <a:p>
            <a:r>
              <a:rPr lang="en-GB" dirty="0" smtClean="0"/>
              <a:t>Relational databases started to grow more popular</a:t>
            </a:r>
          </a:p>
          <a:p>
            <a:pPr lvl="1"/>
            <a:r>
              <a:rPr lang="en-GB" dirty="0" smtClean="0"/>
              <a:t>More usable than Navigational &amp; doesn’t need OO language</a:t>
            </a:r>
          </a:p>
          <a:p>
            <a:pPr lvl="1"/>
            <a:r>
              <a:rPr lang="en-GB" dirty="0" smtClean="0"/>
              <a:t>Normalised data good for small disks, structure good for processing</a:t>
            </a:r>
          </a:p>
          <a:p>
            <a:pPr lvl="1"/>
            <a:r>
              <a:rPr lang="en-GB" dirty="0" smtClean="0"/>
              <a:t>Powerful backers &amp; good marketing</a:t>
            </a:r>
          </a:p>
          <a:p>
            <a:pPr lvl="1"/>
            <a:r>
              <a:rPr lang="en-GB" dirty="0" smtClean="0"/>
              <a:t>SQL common(</a:t>
            </a:r>
            <a:r>
              <a:rPr lang="en-GB" dirty="0" err="1" smtClean="0"/>
              <a:t>ish</a:t>
            </a:r>
            <a:r>
              <a:rPr lang="en-GB" dirty="0" smtClean="0"/>
              <a:t>) across 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206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A Relational Database Anyway?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relational mathematics</a:t>
            </a:r>
          </a:p>
          <a:p>
            <a:endParaRPr lang="en-GB" dirty="0" smtClean="0"/>
          </a:p>
          <a:p>
            <a:r>
              <a:rPr lang="en-GB" dirty="0" smtClean="0"/>
              <a:t>Relations (Tables) are sets of Tuples (Rows), which map attributes to atomic values {name: bob, </a:t>
            </a:r>
            <a:r>
              <a:rPr lang="en-GB" dirty="0" err="1" smtClean="0"/>
              <a:t>DoB</a:t>
            </a:r>
            <a:r>
              <a:rPr lang="en-GB" dirty="0" smtClean="0"/>
              <a:t>: 01/01/01} Available attributes are defined by a header tuple giving us Columns {name: string, </a:t>
            </a:r>
            <a:r>
              <a:rPr lang="en-GB" dirty="0" err="1" smtClean="0"/>
              <a:t>DoB</a:t>
            </a:r>
            <a:r>
              <a:rPr lang="en-GB" dirty="0" smtClean="0"/>
              <a:t>: date}</a:t>
            </a:r>
          </a:p>
          <a:p>
            <a:endParaRPr lang="en-GB" dirty="0" smtClean="0"/>
          </a:p>
          <a:p>
            <a:r>
              <a:rPr lang="en-GB" dirty="0" smtClean="0"/>
              <a:t>They’re not relational because tables relate to other tables via foreign keys.</a:t>
            </a:r>
          </a:p>
          <a:p>
            <a:pPr lvl="1"/>
            <a:r>
              <a:rPr lang="en-GB" dirty="0" smtClean="0"/>
              <a:t>Some </a:t>
            </a:r>
            <a:r>
              <a:rPr lang="en-GB" dirty="0" err="1" smtClean="0"/>
              <a:t>NoSQL</a:t>
            </a:r>
            <a:r>
              <a:rPr lang="en-GB" dirty="0" smtClean="0"/>
              <a:t> databases have links too.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5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Would We Want Something Else?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SQL good for?</a:t>
            </a:r>
          </a:p>
          <a:p>
            <a:pPr lvl="1"/>
            <a:r>
              <a:rPr lang="en-GB" dirty="0" smtClean="0"/>
              <a:t>Structured data, flexible querying</a:t>
            </a:r>
          </a:p>
          <a:p>
            <a:pPr lvl="1"/>
            <a:r>
              <a:rPr lang="en-GB" dirty="0"/>
              <a:t>Mature technology &amp; products</a:t>
            </a:r>
          </a:p>
          <a:p>
            <a:pPr lvl="1"/>
            <a:r>
              <a:rPr lang="en-GB" dirty="0" smtClean="0"/>
              <a:t>SQL Server tooling rocks; </a:t>
            </a:r>
            <a:r>
              <a:rPr lang="en-GB" dirty="0" err="1" smtClean="0"/>
              <a:t>NoSQL</a:t>
            </a:r>
            <a:r>
              <a:rPr lang="en-GB" dirty="0" smtClean="0"/>
              <a:t>, not so much</a:t>
            </a:r>
          </a:p>
          <a:p>
            <a:pPr lvl="2"/>
            <a:r>
              <a:rPr lang="en-GB" dirty="0" smtClean="0"/>
              <a:t>But then Oracle’s tooling sucks arse too.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What is it bad for?</a:t>
            </a:r>
          </a:p>
          <a:p>
            <a:pPr lvl="1"/>
            <a:r>
              <a:rPr lang="en-GB" dirty="0" smtClean="0"/>
              <a:t>Scale out rather than up</a:t>
            </a:r>
          </a:p>
          <a:p>
            <a:pPr lvl="1"/>
            <a:r>
              <a:rPr lang="en-GB" dirty="0"/>
              <a:t>Huge volumes of transactions</a:t>
            </a:r>
          </a:p>
          <a:p>
            <a:pPr lvl="1"/>
            <a:r>
              <a:rPr lang="en-GB" dirty="0" smtClean="0"/>
              <a:t>Unstructured data</a:t>
            </a:r>
          </a:p>
          <a:p>
            <a:pPr lvl="1"/>
            <a:r>
              <a:rPr lang="en-GB" dirty="0" smtClean="0"/>
              <a:t>Object/Relational </a:t>
            </a:r>
            <a:r>
              <a:rPr lang="en-GB" dirty="0" err="1" smtClean="0"/>
              <a:t>Impedence</a:t>
            </a:r>
            <a:r>
              <a:rPr lang="en-GB" dirty="0" smtClean="0"/>
              <a:t> Mishmash</a:t>
            </a:r>
          </a:p>
        </p:txBody>
      </p:sp>
    </p:spTree>
    <p:extLst>
      <p:ext uri="{BB962C8B-B14F-4D97-AF65-F5344CB8AC3E}">
        <p14:creationId xmlns:p14="http://schemas.microsoft.com/office/powerpoint/2010/main" val="4483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Hmmm, really? Go 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SQL </a:t>
            </a:r>
            <a:r>
              <a:rPr lang="en-GB" dirty="0"/>
              <a:t>is packed with features that can slow </a:t>
            </a:r>
            <a:r>
              <a:rPr lang="en-GB" dirty="0" smtClean="0"/>
              <a:t>things </a:t>
            </a:r>
            <a:r>
              <a:rPr lang="en-GB" dirty="0"/>
              <a:t>down </a:t>
            </a:r>
            <a:r>
              <a:rPr lang="en-GB" dirty="0" smtClean="0"/>
              <a:t>where </a:t>
            </a:r>
            <a:r>
              <a:rPr lang="en-GB" dirty="0"/>
              <a:t>not </a:t>
            </a:r>
            <a:r>
              <a:rPr lang="en-GB" dirty="0" smtClean="0"/>
              <a:t>needed</a:t>
            </a:r>
          </a:p>
          <a:p>
            <a:pPr lvl="1"/>
            <a:r>
              <a:rPr lang="en-GB" dirty="0" smtClean="0"/>
              <a:t>Ensuring integrity comes with a cost</a:t>
            </a:r>
            <a:endParaRPr lang="en-GB" dirty="0"/>
          </a:p>
          <a:p>
            <a:r>
              <a:rPr lang="en-GB" dirty="0" smtClean="0"/>
              <a:t>Normalisation </a:t>
            </a:r>
            <a:r>
              <a:rPr lang="en-GB" dirty="0"/>
              <a:t>– it </a:t>
            </a:r>
            <a:r>
              <a:rPr lang="en-GB" dirty="0" err="1"/>
              <a:t>ain’t</a:t>
            </a:r>
            <a:r>
              <a:rPr lang="en-GB" dirty="0"/>
              <a:t> all </a:t>
            </a:r>
            <a:r>
              <a:rPr lang="en-GB" dirty="0" smtClean="0"/>
              <a:t>that</a:t>
            </a:r>
          </a:p>
          <a:p>
            <a:pPr lvl="1"/>
            <a:r>
              <a:rPr lang="en-GB" dirty="0" smtClean="0"/>
              <a:t>Sometimes </a:t>
            </a:r>
            <a:r>
              <a:rPr lang="en-GB" dirty="0" err="1"/>
              <a:t>d</a:t>
            </a:r>
            <a:r>
              <a:rPr lang="en-GB" dirty="0" err="1" smtClean="0"/>
              <a:t>enormalised</a:t>
            </a:r>
            <a:r>
              <a:rPr lang="en-GB" dirty="0" smtClean="0"/>
              <a:t> data may be more correct</a:t>
            </a:r>
          </a:p>
          <a:p>
            <a:pPr lvl="1"/>
            <a:r>
              <a:rPr lang="en-GB" dirty="0" smtClean="0"/>
              <a:t>No joins boosts performance at cost of storage</a:t>
            </a:r>
          </a:p>
          <a:p>
            <a:r>
              <a:rPr lang="en-GB" dirty="0" smtClean="0"/>
              <a:t>Enforcing data structure isn’t always possible</a:t>
            </a:r>
          </a:p>
          <a:p>
            <a:pPr lvl="1"/>
            <a:r>
              <a:rPr lang="en-GB" dirty="0" smtClean="0"/>
              <a:t>Performance benefits this gave are no longer relevant</a:t>
            </a:r>
            <a:endParaRPr lang="en-GB" dirty="0"/>
          </a:p>
          <a:p>
            <a:r>
              <a:rPr lang="en-GB" dirty="0"/>
              <a:t>Choose your own </a:t>
            </a:r>
            <a:r>
              <a:rPr lang="en-GB" dirty="0" smtClean="0"/>
              <a:t>trade-offs </a:t>
            </a:r>
          </a:p>
          <a:p>
            <a:pPr lvl="1"/>
            <a:r>
              <a:rPr lang="en-GB" dirty="0" smtClean="0"/>
              <a:t>Performance / Durability</a:t>
            </a:r>
          </a:p>
          <a:p>
            <a:pPr lvl="1"/>
            <a:r>
              <a:rPr lang="en-GB" dirty="0" smtClean="0"/>
              <a:t>Ease of development</a:t>
            </a:r>
          </a:p>
          <a:p>
            <a:pPr lvl="1"/>
            <a:r>
              <a:rPr lang="en-GB" dirty="0" smtClean="0"/>
              <a:t>Server-side features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38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CAP Theorem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Chav scum</a:t>
            </a:r>
            <a:r>
              <a:rPr lang="en-GB" dirty="0"/>
              <a:t> </a:t>
            </a:r>
            <a:r>
              <a:rPr lang="en-GB" dirty="0" smtClean="0"/>
              <a:t>wear </a:t>
            </a:r>
            <a:r>
              <a:rPr lang="en-GB" dirty="0" err="1" smtClean="0"/>
              <a:t>burberry</a:t>
            </a:r>
            <a:r>
              <a:rPr lang="en-GB" dirty="0" smtClean="0"/>
              <a:t> caps making them easy to spot and avoid!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0400" y="457200"/>
            <a:ext cx="2133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???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50070"/>
            <a:ext cx="1493520" cy="150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89" y="2488149"/>
            <a:ext cx="1420229" cy="178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50070"/>
            <a:ext cx="1500000" cy="15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43" y="4029624"/>
            <a:ext cx="2260600" cy="169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94464"/>
            <a:ext cx="2450432" cy="16295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5003" y="1497169"/>
            <a:ext cx="8229600" cy="487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 smtClean="0"/>
              <a:t>NO!!!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8993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 Theorem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3" b="264"/>
          <a:stretch/>
        </p:blipFill>
        <p:spPr>
          <a:xfrm>
            <a:off x="914400" y="1371600"/>
            <a:ext cx="7315200" cy="491047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57653" r="6619" b="24319"/>
          <a:stretch/>
        </p:blipFill>
        <p:spPr>
          <a:xfrm>
            <a:off x="2895600" y="3810000"/>
            <a:ext cx="1676400" cy="969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57653" r="6619" b="24319"/>
          <a:stretch/>
        </p:blipFill>
        <p:spPr>
          <a:xfrm>
            <a:off x="7162800" y="1447800"/>
            <a:ext cx="838200" cy="3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ACID + BASE =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Salt + Water – thanks GCSE Chemistry!</a:t>
            </a:r>
          </a:p>
          <a:p>
            <a:endParaRPr lang="en-GB" dirty="0" smtClean="0"/>
          </a:p>
          <a:p>
            <a:r>
              <a:rPr lang="en-GB" b="1" dirty="0"/>
              <a:t>A</a:t>
            </a:r>
            <a:r>
              <a:rPr lang="en-GB" dirty="0"/>
              <a:t>tomicity. All of the operations in the transaction will complete, or none will.</a:t>
            </a:r>
          </a:p>
          <a:p>
            <a:r>
              <a:rPr lang="en-GB" b="1" dirty="0"/>
              <a:t>C</a:t>
            </a:r>
            <a:r>
              <a:rPr lang="en-GB" dirty="0"/>
              <a:t>onsistency. The database will be in a consistent state when the transaction begins and ends.</a:t>
            </a:r>
          </a:p>
          <a:p>
            <a:r>
              <a:rPr lang="en-GB" b="1" dirty="0"/>
              <a:t>I</a:t>
            </a:r>
            <a:r>
              <a:rPr lang="en-GB" dirty="0"/>
              <a:t>solation. The transaction will behave as if it is the only operation being performed upon the database.</a:t>
            </a:r>
          </a:p>
          <a:p>
            <a:r>
              <a:rPr lang="en-GB" b="1" dirty="0"/>
              <a:t>D</a:t>
            </a:r>
            <a:r>
              <a:rPr lang="en-GB" dirty="0"/>
              <a:t>urability. Upon completion of the transaction, the operation will not be reversed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b="1" dirty="0" smtClean="0"/>
              <a:t>B</a:t>
            </a:r>
            <a:r>
              <a:rPr lang="en-GB" dirty="0" smtClean="0"/>
              <a:t>asically </a:t>
            </a:r>
            <a:r>
              <a:rPr lang="en-GB" b="1" dirty="0" smtClean="0"/>
              <a:t>A</a:t>
            </a:r>
            <a:r>
              <a:rPr lang="en-GB" dirty="0" smtClean="0"/>
              <a:t>vailable, </a:t>
            </a:r>
            <a:r>
              <a:rPr lang="en-GB" b="1" dirty="0" smtClean="0"/>
              <a:t>S</a:t>
            </a:r>
            <a:r>
              <a:rPr lang="en-GB" dirty="0" smtClean="0"/>
              <a:t>oft state, </a:t>
            </a:r>
            <a:r>
              <a:rPr lang="en-GB" b="1" dirty="0" smtClean="0"/>
              <a:t>E</a:t>
            </a:r>
            <a:r>
              <a:rPr lang="en-GB" dirty="0" smtClean="0"/>
              <a:t>ventually consistent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(Note, ACID consistency is different to CAP consistency)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50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17462</TotalTime>
  <Words>1183</Words>
  <Application>Microsoft Office PowerPoint</Application>
  <PresentationFormat>On-screen Show (4:3)</PresentationFormat>
  <Paragraphs>234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Wot No SQL?</vt:lpstr>
      <vt:lpstr>What Is NoSQL - Long Story Short</vt:lpstr>
      <vt:lpstr>A Brief History Of Data</vt:lpstr>
      <vt:lpstr>What Is A Relational Database Anyway?</vt:lpstr>
      <vt:lpstr>Why Would We Want Something Else?</vt:lpstr>
      <vt:lpstr>Hmmm, really? Go on.</vt:lpstr>
      <vt:lpstr>CAP Theorem </vt:lpstr>
      <vt:lpstr>CAP Theorem</vt:lpstr>
      <vt:lpstr>ACID + BASE = ?</vt:lpstr>
      <vt:lpstr>Current NoSQL Datastore Types</vt:lpstr>
      <vt:lpstr>NoNoSQL</vt:lpstr>
      <vt:lpstr>NoNoNoSQL?</vt:lpstr>
      <vt:lpstr>NoSQL, Data Size &amp; Data Complexity</vt:lpstr>
      <vt:lpstr>MapReduce – Queries without SQL?</vt:lpstr>
      <vt:lpstr>Key/Value</vt:lpstr>
      <vt:lpstr>Key/Value Data Buckets</vt:lpstr>
      <vt:lpstr>Column / BigTable</vt:lpstr>
      <vt:lpstr>Column Families – tbl_recipientish</vt:lpstr>
      <vt:lpstr>Document</vt:lpstr>
      <vt:lpstr>Document Storage</vt:lpstr>
      <vt:lpstr>Graph</vt:lpstr>
      <vt:lpstr>Graph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Carter</dc:creator>
  <cp:lastModifiedBy>Toby Carter</cp:lastModifiedBy>
  <cp:revision>81</cp:revision>
  <dcterms:created xsi:type="dcterms:W3CDTF">2006-08-16T00:00:00Z</dcterms:created>
  <dcterms:modified xsi:type="dcterms:W3CDTF">2012-07-20T10:03:49Z</dcterms:modified>
</cp:coreProperties>
</file>