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B790-B320-4B27-9614-0A75754D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AE4DF-D1AF-4605-86E9-454970766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138C-DA22-4B65-8164-0E51BA91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08C0-F7AC-43AB-B213-549DB429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DC4F-EE4F-4400-8157-E232E4F8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B736-3EA0-44BB-B190-B94D9546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677CB-6904-4F75-BE8A-759D59D6C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E4D5C-E0C9-49BA-83C8-1CB1EAAF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188AC-42A1-42EA-A83B-6A54B9E5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6EDB-F384-4AF4-A7FE-3B15969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4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B60EC-4AB4-4AE2-962C-10653F508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1057D-5452-4342-ABAA-69A347FB3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4E52-2DAF-4553-BA19-90EFBBC0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21EB-BE92-45BA-9193-57C3BC9E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7BDC-8B48-48D4-9FF3-F0C3AAC2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688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DF24-8289-4788-8F83-41F91594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2E1E-F5E7-4677-9582-1E38F52F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6D31-225D-48FE-8A5D-69D63F8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F255-6F89-477C-A802-6A9779EA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1B04-9795-44E8-983C-B5451E58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14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F86A-0DED-4220-8A98-9C35A0E6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6AC28-04C4-4FFA-B61A-23594D91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EE2C-EB4D-4699-AF5F-03344356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5F3C-7CE7-47C6-A126-E029259D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D0EE-E844-4755-A079-42E99E45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47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3C81-8ABB-4098-85A2-D2AE3D4D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2EFC-6200-4A49-962E-D36EC1538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213D9-F097-49FD-AAF5-DE01BB757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4E95-2D79-4FB0-A9CC-1F0566E6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9B66E-6C57-4ABB-AFC6-2A5EDCBB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5AB3-0CEB-4A17-8279-160571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1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6EDF-68C6-4A8B-9B97-82F74F2E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814A6-B8DE-4FBA-A20E-9BDBB4B9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FD693-20D7-4CD9-9EA4-575AFA04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4077A-089E-4F50-92B5-410BF0B64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56FEC-5FF6-4A65-8AC0-295BF4A4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BD3A4-B836-4B26-A28E-275783AD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CBF9E-532B-4724-AD57-30BD56F1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87210-75D7-4883-B11E-D56B8783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5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0A2A-BA1D-4B3B-9899-B227AF74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DB1D8-8FF5-44B5-9483-D563C1D3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07A19-9D1C-417E-988F-5654036B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0558-0813-48AC-872D-9116B88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4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632F7-F200-4EF8-8D07-DC9561A2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4BD07-5882-41A4-910C-F076FB6A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77303-D01F-4339-B797-A36BC485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17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52B0-BE90-4F2D-A50D-A1E5A475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9D09-B618-42C6-80C4-2CEF2314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25166-142D-463A-9B17-61CE97D17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1C695-7E54-4C06-B40C-0E3F435D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C9586-E196-4042-B4EB-33F4E565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C034-1889-431E-9F97-1AF7E2C4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77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8965-20F3-46AD-8286-1CC6B33E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0425F-2526-4D20-AAB3-5908EE5A8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C067E-9E25-4B49-AACB-CD47A5DB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2242-DA12-4D66-968C-E90A4046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3052-63B5-4399-981D-8B459ABC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E7DC9-52EB-495B-B9A0-E0D116E9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CF192-E746-4CE8-9800-A70DD590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D4285-C052-40D2-AFAC-905D37B7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841F-CC38-41CA-A986-73C8213D7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563D-E433-4030-9C52-1DE4B8A5E022}" type="datetimeFigureOut">
              <a:rPr lang="en-SG" smtClean="0"/>
              <a:t>01/04/2021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00C1-70A3-49F8-988F-17137A1B8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694C-CFA6-4F92-BED9-00F87D7A3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93CA-9FAD-4B91-AE8C-EBBBB00304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23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i_kmxp6p4p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cid:ii_kmxp75vp3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cid:ii_kmxpg35v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ii_kmxp8k2t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cid:ii_kmxp7urq4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ecial_wards_of_Toky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i_kmxp51pl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i_kmxp5rcz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i_kmusv27w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7F87-3AA9-4CF1-B6DD-53A00B2CD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IBM Applied Data Science</a:t>
            </a:r>
            <a:br>
              <a:rPr lang="en-SG" dirty="0"/>
            </a:br>
            <a:r>
              <a:rPr lang="en-SG" b="1" dirty="0"/>
              <a:t>Capstone Project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31ECB-4A97-4E80-9983-E8F0E6DF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144" y="3623809"/>
            <a:ext cx="9840686" cy="1655762"/>
          </a:xfrm>
        </p:spPr>
        <p:txBody>
          <a:bodyPr/>
          <a:lstStyle/>
          <a:p>
            <a:r>
              <a:rPr lang="en-SG" b="1" dirty="0"/>
              <a:t>The Battle of </a:t>
            </a:r>
            <a:r>
              <a:rPr lang="en-SG" b="1" dirty="0" err="1"/>
              <a:t>Neighborhoods</a:t>
            </a:r>
            <a:r>
              <a:rPr lang="en-SG" b="1" dirty="0"/>
              <a:t> – Which Tokyo Ward(s) Should a Tourist Visit?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126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628-75E8-48D2-A4BA-A6705B3C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DAF4-EA8E-46DE-A503-0696E115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2"/>
            <a:ext cx="11049000" cy="4351338"/>
          </a:xfrm>
        </p:spPr>
        <p:txBody>
          <a:bodyPr/>
          <a:lstStyle/>
          <a:p>
            <a:pPr algn="just"/>
            <a:r>
              <a:rPr lang="en-SG" dirty="0"/>
              <a:t>Used the Foursquare Place API to generate the top 100 most popular venues and their categories within a 5000m radius of each of the 5 Wards across all their major districts</a:t>
            </a:r>
          </a:p>
          <a:p>
            <a:pPr algn="just"/>
            <a:r>
              <a:rPr lang="en-SG" dirty="0"/>
              <a:t>Created a Pandas </a:t>
            </a:r>
            <a:r>
              <a:rPr lang="en-SG" dirty="0" err="1"/>
              <a:t>dataframe</a:t>
            </a:r>
            <a:r>
              <a:rPr lang="en-SG" dirty="0"/>
              <a:t> with one hot encoding for the venue categories</a:t>
            </a:r>
          </a:p>
          <a:p>
            <a:pPr algn="just"/>
            <a:r>
              <a:rPr lang="en-SG" dirty="0"/>
              <a:t>Grouped by ‘Major District’ and calculated their means</a:t>
            </a:r>
          </a:p>
          <a:p>
            <a:pPr algn="just"/>
            <a:r>
              <a:rPr lang="en-SG" dirty="0"/>
              <a:t>Results next slide</a:t>
            </a:r>
          </a:p>
        </p:txBody>
      </p:sp>
    </p:spTree>
    <p:extLst>
      <p:ext uri="{BB962C8B-B14F-4D97-AF65-F5344CB8AC3E}">
        <p14:creationId xmlns:p14="http://schemas.microsoft.com/office/powerpoint/2010/main" val="255813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3D38-6FFE-4FE6-8B90-E7BCFFEB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992FB-7EA4-48B2-B192-D0DD6142EB7F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330" y="1825625"/>
            <a:ext cx="2790825" cy="47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292F5-4088-41D8-B9CB-035ED10218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7" y="1690688"/>
            <a:ext cx="2981325" cy="364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8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4A26-ADA5-4E76-84E9-77D78D38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6C13-4F6F-4D4C-AABA-865D79C4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Got the top 10 venue categories of each Ward: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Clustered the 5 Wards using </a:t>
            </a:r>
            <a:r>
              <a:rPr lang="en-SG" dirty="0" err="1"/>
              <a:t>dataframe</a:t>
            </a:r>
            <a:r>
              <a:rPr lang="en-SG" dirty="0"/>
              <a:t> above with the K-Means algorithm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463B9-8ECA-4841-9F3F-0DC85D0F9076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28" y="2404110"/>
            <a:ext cx="9714729" cy="2309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22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281C-D659-47E6-9444-8F4D16C6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2CFF-E228-4E0E-BEB5-7B34F7B8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Shibuya, Shinjuku, and Chuo were grouped in one cluster, while Minato and Chiyoda had their own clusters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71D39-5CA8-4860-B40B-A081A1210C1E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86" y="2661920"/>
            <a:ext cx="2860630" cy="205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0E58D-0AEC-476A-9108-4A1113650D36}"/>
              </a:ext>
            </a:extLst>
          </p:cNvPr>
          <p:cNvPicPr/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65" y="5053013"/>
            <a:ext cx="8894264" cy="16852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780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5357-8975-4061-A395-79DBD521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4E36-FEDD-40A1-AA57-5ED23DDE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Chuo and Minato </a:t>
            </a:r>
            <a:r>
              <a:rPr lang="en-SG" dirty="0"/>
              <a:t>Wards should be visited by a </a:t>
            </a:r>
            <a:r>
              <a:rPr lang="en-SG" dirty="0" err="1"/>
              <a:t>traveler</a:t>
            </a:r>
            <a:r>
              <a:rPr lang="en-SG" dirty="0"/>
              <a:t> to maximise his experiences in the shortest period of time</a:t>
            </a:r>
          </a:p>
          <a:p>
            <a:r>
              <a:rPr lang="en-SG" dirty="0"/>
              <a:t>Prices of these venues were not considered</a:t>
            </a:r>
          </a:p>
          <a:p>
            <a:r>
              <a:rPr lang="en-SG" dirty="0"/>
              <a:t>Future studies should consider the population densities as well</a:t>
            </a:r>
          </a:p>
          <a:p>
            <a:pPr marL="0" indent="0">
              <a:buNone/>
            </a:pPr>
            <a:r>
              <a:rPr lang="en-SG" dirty="0"/>
              <a:t> 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721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23E2-3602-4FF6-ABA4-0FA5B88E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06B6-938C-41FE-BBBB-9F86B483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  <a:p>
            <a:r>
              <a:rPr lang="en-US" dirty="0"/>
              <a:t> Business Problem</a:t>
            </a:r>
          </a:p>
          <a:p>
            <a:r>
              <a:rPr lang="en-US" dirty="0"/>
              <a:t> Dataset</a:t>
            </a:r>
          </a:p>
          <a:p>
            <a:r>
              <a:rPr lang="en-US" dirty="0"/>
              <a:t> Methodology</a:t>
            </a:r>
          </a:p>
          <a:p>
            <a:r>
              <a:rPr lang="en-US" dirty="0"/>
              <a:t> Results</a:t>
            </a:r>
          </a:p>
          <a:p>
            <a:r>
              <a:rPr lang="en-US" dirty="0"/>
              <a:t> Discussion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278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8900-9825-4622-876F-A3F622B1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EC01-FF04-4038-9BE5-68C74A1C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351338"/>
          </a:xfrm>
        </p:spPr>
        <p:txBody>
          <a:bodyPr/>
          <a:lstStyle/>
          <a:p>
            <a:r>
              <a:rPr lang="en-SG" dirty="0"/>
              <a:t>Tokyo had an 87% drop in number of tourists in 2020 due to Covid-19</a:t>
            </a:r>
          </a:p>
          <a:p>
            <a:r>
              <a:rPr lang="en-SG" dirty="0"/>
              <a:t>Future </a:t>
            </a:r>
            <a:r>
              <a:rPr lang="en-SG" dirty="0" err="1"/>
              <a:t>travelers</a:t>
            </a:r>
            <a:r>
              <a:rPr lang="en-SG" dirty="0"/>
              <a:t> are limited in the areas to explore </a:t>
            </a:r>
          </a:p>
          <a:p>
            <a:r>
              <a:rPr lang="en-SG" dirty="0"/>
              <a:t>Need an efficient travel plan to enjoy the most number of experiences in the shortest time</a:t>
            </a:r>
          </a:p>
        </p:txBody>
      </p:sp>
    </p:spTree>
    <p:extLst>
      <p:ext uri="{BB962C8B-B14F-4D97-AF65-F5344CB8AC3E}">
        <p14:creationId xmlns:p14="http://schemas.microsoft.com/office/powerpoint/2010/main" val="300556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526D-332B-40AB-90DC-D446E390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0DF8-D245-4F15-BEBD-14CD8014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dirty="0"/>
              <a:t>Which Ward(s) should the </a:t>
            </a:r>
            <a:r>
              <a:rPr lang="en-SG" b="1" dirty="0"/>
              <a:t>future </a:t>
            </a:r>
            <a:r>
              <a:rPr lang="en-SG" b="1" dirty="0" err="1"/>
              <a:t>traveler</a:t>
            </a:r>
            <a:r>
              <a:rPr lang="en-SG" dirty="0"/>
              <a:t> explore so that they can have the most experiences in the shortest amount of time?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90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850A-4208-4CEF-AB35-23E572D0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EC23-DB1E-44EA-885A-3C8249E3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Used </a:t>
            </a:r>
            <a:r>
              <a:rPr lang="en-SG" dirty="0" err="1"/>
              <a:t>BeautifulSoup</a:t>
            </a:r>
            <a:r>
              <a:rPr lang="en-SG" dirty="0"/>
              <a:t> to scrape </a:t>
            </a:r>
            <a:r>
              <a:rPr lang="en-SG" u="sng" dirty="0">
                <a:hlinkClick r:id="rId2"/>
              </a:rPr>
              <a:t>https://en.wikipedia.org/wiki/Special_wards_of_Tokyo</a:t>
            </a:r>
            <a:endParaRPr lang="en-SG" u="sng" dirty="0"/>
          </a:p>
          <a:p>
            <a:r>
              <a:rPr lang="en-SG" dirty="0"/>
              <a:t> Used Python’s </a:t>
            </a:r>
            <a:r>
              <a:rPr lang="en-SG" dirty="0" err="1"/>
              <a:t>geopy</a:t>
            </a:r>
            <a:r>
              <a:rPr lang="en-SG" dirty="0"/>
              <a:t> package obtain the latitude and longitude of all the major districts in the Wards of Tokyo</a:t>
            </a:r>
          </a:p>
          <a:p>
            <a:r>
              <a:rPr lang="en-SG" dirty="0"/>
              <a:t> Merged the two data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797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FA41-EB89-4D03-8D5E-C24FFEAB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1444C-DFA4-4A12-8D75-3E05261ED8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9" y="1825624"/>
            <a:ext cx="3614057" cy="4792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04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628-75E8-48D2-A4BA-A6705B3C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DAF4-EA8E-46DE-A503-0696E115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2"/>
            <a:ext cx="10515600" cy="4351338"/>
          </a:xfrm>
        </p:spPr>
        <p:txBody>
          <a:bodyPr/>
          <a:lstStyle/>
          <a:p>
            <a:r>
              <a:rPr lang="en-US" dirty="0"/>
              <a:t> Focused on only the 5 most popular Wards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SG" dirty="0"/>
              <a:t>Use Foursquare Place API to generate the top 100 most popular venues and their categories in each Ward across all major districts</a:t>
            </a:r>
            <a:endParaRPr lang="en-US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92BD-01F2-44DF-A081-79B1AEC34130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20" y="2470467"/>
            <a:ext cx="4226560" cy="1917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75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628-75E8-48D2-A4BA-A6705B3C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DAF4-EA8E-46DE-A503-0696E115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2"/>
            <a:ext cx="11049000" cy="4351338"/>
          </a:xfrm>
        </p:spPr>
        <p:txBody>
          <a:bodyPr/>
          <a:lstStyle/>
          <a:p>
            <a:r>
              <a:rPr lang="en-SG" dirty="0"/>
              <a:t>Only one major district from each Ward was scrapped-  To explore all major districts in the same Ward, set the radius for Foursquare API to 5000 meters</a:t>
            </a:r>
          </a:p>
          <a:p>
            <a:r>
              <a:rPr lang="en-SG" dirty="0"/>
              <a:t> Standardised the naming convention and convert all names to English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304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628-75E8-48D2-A4BA-A6705B3C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DAF4-EA8E-46DE-A503-0696E115B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082"/>
            <a:ext cx="11049000" cy="4351338"/>
          </a:xfrm>
        </p:spPr>
        <p:txBody>
          <a:bodyPr/>
          <a:lstStyle/>
          <a:p>
            <a:r>
              <a:rPr lang="en-SG" dirty="0"/>
              <a:t>Used the Folium library to create a map of Tokyo with the 5 Wards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2E6E1-F61F-40DC-B2BB-047C4AA804E1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17" y="2743562"/>
            <a:ext cx="4621212" cy="3481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25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IBM Applied Data Science Capstone Project</vt:lpstr>
      <vt:lpstr>Contents</vt:lpstr>
      <vt:lpstr>Introduction</vt:lpstr>
      <vt:lpstr>Business Problem</vt:lpstr>
      <vt:lpstr>Dataset</vt:lpstr>
      <vt:lpstr>Dataset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Project</dc:title>
  <dc:creator>Toby TAN (HTX)</dc:creator>
  <cp:lastModifiedBy>Toby TAN (HTX)</cp:lastModifiedBy>
  <cp:revision>14</cp:revision>
  <dcterms:created xsi:type="dcterms:W3CDTF">2021-03-31T17:05:11Z</dcterms:created>
  <dcterms:modified xsi:type="dcterms:W3CDTF">2021-03-31T17:36:14Z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HTX-B5005FA@soe.sgnet.gov.sg</vt:lpwstr>
  </property>
  <property fmtid="{D5CDD505-2E9C-101B-9397-08002B2CF9AE}" pid="5" name="MSIP_Label_3f9331f7-95a2-472a-92bc-d73219eb516b_SetDate">
    <vt:lpwstr>2021-03-31T17:14:55.1570331Z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74b0defa-b4e2-4274-9458-30a967c3de9a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HTX-B5005FA@soe.sgnet.gov.sg</vt:lpwstr>
  </property>
  <property fmtid="{D5CDD505-2E9C-101B-9397-08002B2CF9AE}" pid="13" name="MSIP_Label_4f288355-fb4c-44cd-b9ca-40cfc2aee5f8_SetDate">
    <vt:lpwstr>2021-03-31T17:14:55.1570331Z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74b0defa-b4e2-4274-9458-30a967c3de9a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